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17" r:id="rId1"/>
  </p:sldMasterIdLst>
  <p:notesMasterIdLst>
    <p:notesMasterId r:id="rId15"/>
  </p:notesMasterIdLst>
  <p:sldIdLst>
    <p:sldId id="298" r:id="rId2"/>
    <p:sldId id="305" r:id="rId3"/>
    <p:sldId id="306" r:id="rId4"/>
    <p:sldId id="303" r:id="rId5"/>
    <p:sldId id="307" r:id="rId6"/>
    <p:sldId id="308" r:id="rId7"/>
    <p:sldId id="266" r:id="rId8"/>
    <p:sldId id="265" r:id="rId9"/>
    <p:sldId id="301" r:id="rId10"/>
    <p:sldId id="299" r:id="rId11"/>
    <p:sldId id="300" r:id="rId12"/>
    <p:sldId id="297" r:id="rId13"/>
    <p:sldId id="29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3914-4D35-42D3-857C-7663624C350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CB51-7BB7-4D82-80F2-A9EED2F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little attention has been paid to creating tools for processing the large amounts of data that are generated from these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matching won’t work! Misspellings, embedded code leftover from survey software,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this, I created </a:t>
            </a:r>
            <a:r>
              <a:rPr lang="en-US" dirty="0" err="1"/>
              <a:t>lrd</a:t>
            </a:r>
            <a:r>
              <a:rPr lang="en-US" dirty="0"/>
              <a:t>, which is an R package designed to scored data. It also contains several functions for plotting data and interpreting scored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67043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9695" y="242011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19457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5005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683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0007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197386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443320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5388"/>
            <a:ext cx="6340430" cy="2023687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472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4801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874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62974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5171"/>
            <a:ext cx="2346876" cy="21251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6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5171"/>
            <a:ext cx="2359035" cy="21251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62975"/>
            <a:ext cx="2370772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2395171"/>
            <a:ext cx="2373539" cy="212512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687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8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3399635"/>
            <a:ext cx="2285075" cy="48836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1952625"/>
            <a:ext cx="2018431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88002"/>
            <a:ext cx="2287829" cy="6322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5"/>
            <a:ext cx="2287829" cy="4883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88001"/>
            <a:ext cx="2287828" cy="6322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1952625"/>
            <a:ext cx="0" cy="263819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1952625"/>
            <a:ext cx="0" cy="26193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159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619245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808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958851"/>
            <a:ext cx="1060450" cy="35614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58851"/>
            <a:ext cx="4685660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76637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008234"/>
            <a:ext cx="2816534" cy="171286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01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145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8515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171701"/>
            <a:ext cx="2094869" cy="234695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90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269999"/>
            <a:ext cx="2895195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72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54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18" r:id="rId1"/>
    <p:sldLayoutId id="2147493619" r:id="rId2"/>
    <p:sldLayoutId id="2147493620" r:id="rId3"/>
    <p:sldLayoutId id="2147493621" r:id="rId4"/>
    <p:sldLayoutId id="2147493622" r:id="rId5"/>
    <p:sldLayoutId id="2147493623" r:id="rId6"/>
    <p:sldLayoutId id="2147493624" r:id="rId7"/>
    <p:sldLayoutId id="2147493625" r:id="rId8"/>
    <p:sldLayoutId id="2147493626" r:id="rId9"/>
    <p:sldLayoutId id="2147493627" r:id="rId10"/>
    <p:sldLayoutId id="2147493628" r:id="rId11"/>
    <p:sldLayoutId id="2147493629" r:id="rId12"/>
    <p:sldLayoutId id="2147493630" r:id="rId13"/>
    <p:sldLayoutId id="2147493631" r:id="rId14"/>
    <p:sldLayoutId id="2147493632" r:id="rId15"/>
    <p:sldLayoutId id="2147493633" r:id="rId16"/>
    <p:sldLayoutId id="2147493634" r:id="rId17"/>
    <p:sldLayoutId id="2147493508" r:id="rId18"/>
  </p:sldLayoutIdLst>
  <p:hf sldNum="0" hd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3F5EF-FBA7-4AD3-AE6A-37FC6B46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0" y="756194"/>
            <a:ext cx="6619244" cy="2008236"/>
          </a:xfrm>
        </p:spPr>
        <p:txBody>
          <a:bodyPr/>
          <a:lstStyle/>
          <a:p>
            <a:r>
              <a:rPr lang="en-US" sz="3600" b="1" dirty="0" err="1"/>
              <a:t>lrd</a:t>
            </a:r>
            <a:r>
              <a:rPr lang="en-US" sz="3600" b="1" dirty="0"/>
              <a:t>: An R Package and Shiny Application for Quickly Scoring Lexical Data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7F96E5-B05A-44CE-9069-A4C5DEEF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" y="3330486"/>
            <a:ext cx="6619244" cy="6460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Nicholas p. maxwell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Mark J. HUFF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Erin M. Buchanan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536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A8B5A-3260-4792-A3A4-2AF0EB2A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1C14-36EF-4A16-8D39-3685A703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E93B-3EB5-41FD-9778-3805339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2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63A0-35E9-42A5-B80B-260207A9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6A74-E591-433F-8679-4707003C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lrd</a:t>
            </a:r>
            <a:r>
              <a:rPr lang="en-US" dirty="0"/>
              <a:t> allows researchers to </a:t>
            </a:r>
            <a:r>
              <a:rPr lang="en-US"/>
              <a:t>quickly score </a:t>
            </a:r>
            <a:r>
              <a:rPr lang="en-US" dirty="0"/>
              <a:t>several types of recall data</a:t>
            </a:r>
          </a:p>
          <a:p>
            <a:r>
              <a:rPr lang="en-US" dirty="0"/>
              <a:t>The goal is to provide a standardized, open-source method for processing lexical output across psychological studies.</a:t>
            </a:r>
          </a:p>
        </p:txBody>
      </p:sp>
    </p:spTree>
    <p:extLst>
      <p:ext uri="{BB962C8B-B14F-4D97-AF65-F5344CB8AC3E}">
        <p14:creationId xmlns:p14="http://schemas.microsoft.com/office/powerpoint/2010/main" val="138864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F33C2-1ABB-4975-89F1-B56F3EA03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588CDB-83F3-4F93-94EA-82955AF14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476595" cy="2562225"/>
          </a:xfrm>
        </p:spPr>
        <p:txBody>
          <a:bodyPr/>
          <a:lstStyle/>
          <a:p>
            <a:r>
              <a:rPr lang="en-US" sz="1800" dirty="0"/>
              <a:t>Recall testing is commonly used to gauge memory retrieval</a:t>
            </a:r>
          </a:p>
          <a:p>
            <a:pPr lvl="1"/>
            <a:r>
              <a:rPr lang="en-US" sz="1800" dirty="0"/>
              <a:t>Cued-recall testing</a:t>
            </a:r>
          </a:p>
          <a:p>
            <a:pPr lvl="1"/>
            <a:r>
              <a:rPr lang="en-US" sz="1800" dirty="0"/>
              <a:t>Free-recall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C1C69-8F17-4E0D-8F2B-461852FF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676893" cy="2562225"/>
          </a:xfrm>
        </p:spPr>
        <p:txBody>
          <a:bodyPr/>
          <a:lstStyle/>
          <a:p>
            <a:r>
              <a:rPr lang="en-US" sz="1800" dirty="0"/>
              <a:t>Recall testing has been used extensively throughout psychological research</a:t>
            </a:r>
          </a:p>
          <a:p>
            <a:pPr lvl="1"/>
            <a:r>
              <a:rPr lang="en-US" sz="1800" dirty="0"/>
              <a:t>Approximately 18,000 publications since 2000</a:t>
            </a:r>
          </a:p>
          <a:p>
            <a:pPr lvl="1"/>
            <a:r>
              <a:rPr lang="en-US" sz="1800" dirty="0"/>
              <a:t>Across multiple subfields of psychology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C1C69-8F17-4E0D-8F2B-461852FF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1B3F5A-3698-4ED4-A788-405FEE49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F059-90BD-4C78-922C-395F9019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589807" cy="2562225"/>
          </a:xfrm>
        </p:spPr>
        <p:txBody>
          <a:bodyPr>
            <a:normAutofit/>
          </a:bodyPr>
          <a:lstStyle/>
          <a:p>
            <a:r>
              <a:rPr lang="en-US" sz="1800" dirty="0"/>
              <a:t>This can be partly attributed to the rise of the internet and more powerful computers</a:t>
            </a:r>
          </a:p>
          <a:p>
            <a:pPr lvl="1"/>
            <a:r>
              <a:rPr lang="en-US" sz="1800" dirty="0"/>
              <a:t>Online recruitment platforms like Prolific or </a:t>
            </a:r>
            <a:r>
              <a:rPr lang="en-US" sz="1800" dirty="0" err="1"/>
              <a:t>Mturk</a:t>
            </a:r>
            <a:endParaRPr lang="en-US" sz="1800" dirty="0"/>
          </a:p>
          <a:p>
            <a:pPr lvl="1"/>
            <a:r>
              <a:rPr lang="en-US" sz="1800" dirty="0"/>
              <a:t>Large-scale normed databases for stimuli creation </a:t>
            </a:r>
            <a:r>
              <a:rPr lang="en-US" sz="1400" dirty="0"/>
              <a:t>(English Lexicon Project; </a:t>
            </a:r>
            <a:r>
              <a:rPr lang="en-US" sz="1400" dirty="0" err="1"/>
              <a:t>Balota</a:t>
            </a:r>
            <a:r>
              <a:rPr lang="en-US" sz="1400" dirty="0"/>
              <a:t> et al., 2007; Small World of Words; De </a:t>
            </a:r>
            <a:r>
              <a:rPr lang="en-US" sz="1400" dirty="0" err="1"/>
              <a:t>Deyne</a:t>
            </a:r>
            <a:r>
              <a:rPr lang="en-US" sz="1400" dirty="0"/>
              <a:t> et al., 2019)</a:t>
            </a:r>
          </a:p>
          <a:p>
            <a:pPr lvl="1"/>
            <a:r>
              <a:rPr lang="en-US" sz="1800" dirty="0"/>
              <a:t>Tools for automatically generating stimuli </a:t>
            </a:r>
            <a:r>
              <a:rPr lang="en-US" sz="1400" dirty="0"/>
              <a:t>(</a:t>
            </a:r>
            <a:r>
              <a:rPr lang="en-US" sz="1400" i="1" dirty="0" err="1"/>
              <a:t>lexOPS</a:t>
            </a:r>
            <a:r>
              <a:rPr lang="en-US" sz="1400" dirty="0"/>
              <a:t>; Taylor, </a:t>
            </a:r>
            <a:r>
              <a:rPr lang="en-US" sz="1400" dirty="0" err="1"/>
              <a:t>Beith</a:t>
            </a:r>
            <a:r>
              <a:rPr lang="en-US" sz="1400" dirty="0"/>
              <a:t> &amp; Sereno, 2019)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B279-88DE-4ABD-AD9C-CAD368EA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672EB-0CAB-4C67-BE98-ACD24237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6126" y="1263017"/>
            <a:ext cx="4336869" cy="3448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8B28E-8CEA-42D2-824C-50048C986349}"/>
              </a:ext>
            </a:extLst>
          </p:cNvPr>
          <p:cNvCxnSpPr/>
          <p:nvPr/>
        </p:nvCxnSpPr>
        <p:spPr>
          <a:xfrm>
            <a:off x="2194560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02A48-372F-466E-90D4-ACC44AA5F489}"/>
              </a:ext>
            </a:extLst>
          </p:cNvPr>
          <p:cNvCxnSpPr/>
          <p:nvPr/>
        </p:nvCxnSpPr>
        <p:spPr>
          <a:xfrm>
            <a:off x="2852058" y="870857"/>
            <a:ext cx="0" cy="3135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intensive and error prone!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85C3B-68C8-4F8F-B14C-8070F0181551}"/>
              </a:ext>
            </a:extLst>
          </p:cNvPr>
          <p:cNvCxnSpPr/>
          <p:nvPr/>
        </p:nvCxnSpPr>
        <p:spPr>
          <a:xfrm>
            <a:off x="3513908" y="870857"/>
            <a:ext cx="0" cy="31350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4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E990-401B-4E88-BB3A-AA39102E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CD9D-FD9A-4C41-BF1F-0CD4BC91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 alternative is to automate the coding process</a:t>
            </a:r>
          </a:p>
          <a:p>
            <a:pPr lvl="1"/>
            <a:r>
              <a:rPr lang="en-US" sz="1800" dirty="0"/>
              <a:t>Must be able to account for spelling errors!</a:t>
            </a:r>
          </a:p>
          <a:p>
            <a:pPr lvl="1"/>
            <a:r>
              <a:rPr lang="en-US" sz="1800" dirty="0"/>
              <a:t>This requires a sufficient degree of flexibility to be programmed into the scoring package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2C801-107D-4890-9891-561DF360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1FFE5D-604D-4909-905C-2A1A5145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01" y="1720207"/>
            <a:ext cx="7886700" cy="3075190"/>
          </a:xfrm>
        </p:spPr>
        <p:txBody>
          <a:bodyPr>
            <a:normAutofit/>
          </a:bodyPr>
          <a:lstStyle/>
          <a:p>
            <a:pPr lvl="1"/>
            <a:r>
              <a:rPr lang="en-US" sz="1800" i="1" dirty="0" err="1"/>
              <a:t>lrd</a:t>
            </a:r>
            <a:r>
              <a:rPr lang="en-US" sz="1800" i="1" dirty="0"/>
              <a:t> </a:t>
            </a:r>
            <a:r>
              <a:rPr lang="en-US" sz="1800" dirty="0"/>
              <a:t>(Lexical Response Data) is an R package designed to automate scoring of recall data while controlling for participant errors.</a:t>
            </a:r>
          </a:p>
          <a:p>
            <a:pPr lvl="2"/>
            <a:r>
              <a:rPr lang="en-US" sz="1400" dirty="0"/>
              <a:t>Cued-recall</a:t>
            </a:r>
          </a:p>
          <a:p>
            <a:pPr lvl="2"/>
            <a:r>
              <a:rPr lang="en-US" sz="1400" dirty="0"/>
              <a:t>Free recall</a:t>
            </a:r>
          </a:p>
          <a:p>
            <a:pPr lvl="2"/>
            <a:r>
              <a:rPr lang="en-US" sz="1400" dirty="0"/>
              <a:t>Sentence responses</a:t>
            </a:r>
          </a:p>
          <a:p>
            <a:pPr lvl="1"/>
            <a:r>
              <a:rPr lang="en-US" sz="1550" dirty="0"/>
              <a:t>Open source and freely available via </a:t>
            </a:r>
            <a:r>
              <a:rPr lang="en-US" sz="1550" dirty="0" err="1"/>
              <a:t>gitihub</a:t>
            </a:r>
            <a:endParaRPr lang="en-US" sz="1550" dirty="0"/>
          </a:p>
          <a:p>
            <a:pPr marL="342900" lvl="1" indent="0">
              <a:buClr>
                <a:schemeClr val="tx1"/>
              </a:buClr>
              <a:buNone/>
            </a:pPr>
            <a:endParaRPr lang="en-US" sz="1550" dirty="0"/>
          </a:p>
          <a:p>
            <a:pPr lvl="1">
              <a:buClr>
                <a:schemeClr val="tx1"/>
              </a:buClr>
            </a:pP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lrd</a:t>
            </a:r>
            <a:r>
              <a:rPr lang="en-US" sz="1800" dirty="0"/>
              <a:t> is also available as an R Shiny application!</a:t>
            </a:r>
          </a:p>
          <a:p>
            <a:pPr lvl="1"/>
            <a:r>
              <a:rPr lang="en-US" sz="1800" dirty="0"/>
              <a:t>Shiny provides and interactive GUI for using </a:t>
            </a:r>
            <a:r>
              <a:rPr lang="en-US" sz="1800" dirty="0" err="1"/>
              <a:t>lrd</a:t>
            </a:r>
            <a:r>
              <a:rPr lang="en-US" sz="1800" dirty="0"/>
              <a:t>. No programming required!</a:t>
            </a:r>
          </a:p>
          <a:p>
            <a:pPr lvl="1"/>
            <a:r>
              <a:rPr lang="en-US" sz="1800" dirty="0"/>
              <a:t>https://github.com/npm27/lrd/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EC24DA-BEC7-414E-8C84-48537F4B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1A6-99DA-4715-B03E-BA46B558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lrd</a:t>
            </a:r>
            <a:r>
              <a:rPr lang="en-US" b="1" dirty="0"/>
              <a:t> vs Hand Coded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A30-88A4-4046-A930-23F63126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i="1" dirty="0" err="1"/>
              <a:t>lrd</a:t>
            </a:r>
            <a:r>
              <a:rPr lang="en-US" i="1" dirty="0"/>
              <a:t> </a:t>
            </a:r>
            <a:r>
              <a:rPr lang="en-US" dirty="0"/>
              <a:t>to score sets of cued and free-recall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E2969-1273-4A3C-8C5F-3EAB04C4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6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5A5A5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391</TotalTime>
  <Words>416</Words>
  <Application>Microsoft Office PowerPoint</Application>
  <PresentationFormat>On-screen Show (16:9)</PresentationFormat>
  <Paragraphs>57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lrd: An R Package and Shiny Application for Quickly Scoring Lexical Data in R</vt:lpstr>
      <vt:lpstr>Introduction</vt:lpstr>
      <vt:lpstr>Introduction</vt:lpstr>
      <vt:lpstr>Introduction</vt:lpstr>
      <vt:lpstr>Cued-Recall Example</vt:lpstr>
      <vt:lpstr>Introduction</vt:lpstr>
      <vt:lpstr>The lrd Package</vt:lpstr>
      <vt:lpstr>The lrd Package</vt:lpstr>
      <vt:lpstr>lrd vs Hand Coded Data</vt:lpstr>
      <vt:lpstr>Method</vt:lpstr>
      <vt:lpstr>Results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Maxwell</dc:creator>
  <cp:lastModifiedBy>Nicholas Maxwell</cp:lastModifiedBy>
  <cp:revision>53</cp:revision>
  <dcterms:created xsi:type="dcterms:W3CDTF">2020-10-26T18:39:44Z</dcterms:created>
  <dcterms:modified xsi:type="dcterms:W3CDTF">2021-03-19T16:37:32Z</dcterms:modified>
</cp:coreProperties>
</file>