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17" r:id="rId1"/>
  </p:sldMasterIdLst>
  <p:notesMasterIdLst>
    <p:notesMasterId r:id="rId25"/>
  </p:notesMasterIdLst>
  <p:sldIdLst>
    <p:sldId id="298" r:id="rId2"/>
    <p:sldId id="305" r:id="rId3"/>
    <p:sldId id="306" r:id="rId4"/>
    <p:sldId id="303" r:id="rId5"/>
    <p:sldId id="307" r:id="rId6"/>
    <p:sldId id="325" r:id="rId7"/>
    <p:sldId id="327" r:id="rId8"/>
    <p:sldId id="326" r:id="rId9"/>
    <p:sldId id="308" r:id="rId10"/>
    <p:sldId id="266" r:id="rId11"/>
    <p:sldId id="309" r:id="rId12"/>
    <p:sldId id="265" r:id="rId13"/>
    <p:sldId id="313" r:id="rId14"/>
    <p:sldId id="323" r:id="rId15"/>
    <p:sldId id="324" r:id="rId16"/>
    <p:sldId id="322" r:id="rId17"/>
    <p:sldId id="301" r:id="rId18"/>
    <p:sldId id="299" r:id="rId19"/>
    <p:sldId id="312" r:id="rId20"/>
    <p:sldId id="311" r:id="rId21"/>
    <p:sldId id="321" r:id="rId22"/>
    <p:sldId id="297" r:id="rId23"/>
    <p:sldId id="296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59"/>
  </p:normalViewPr>
  <p:slideViewPr>
    <p:cSldViewPr snapToGrid="0" snapToObjects="1">
      <p:cViewPr varScale="1">
        <p:scale>
          <a:sx n="91" d="100"/>
          <a:sy n="91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3914-4D35-42D3-857C-7663624C350B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4CB51-7BB7-4D82-80F2-A9EED2F5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Cued-Recall testing where retrieval is prompted</a:t>
            </a:r>
          </a:p>
          <a:p>
            <a:r>
              <a:rPr lang="en-US" dirty="0"/>
              <a:t>Free-recall where retrieval is not prompted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70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lrd</a:t>
            </a:r>
            <a:r>
              <a:rPr lang="en-US" dirty="0"/>
              <a:t> to score sets of cued and free-recall data and compared to manually coded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= True positives (</a:t>
            </a:r>
            <a:r>
              <a:rPr lang="en-US" dirty="0" err="1"/>
              <a:t>lrd</a:t>
            </a:r>
            <a:r>
              <a:rPr lang="en-US" dirty="0"/>
              <a:t> correctly marks a word correct); specificity true negatives (</a:t>
            </a:r>
            <a:r>
              <a:rPr lang="en-US" dirty="0" err="1"/>
              <a:t>lrd</a:t>
            </a:r>
            <a:r>
              <a:rPr lang="en-US" dirty="0"/>
              <a:t> correctly marks a word as incorrect). </a:t>
            </a:r>
          </a:p>
          <a:p>
            <a:r>
              <a:rPr lang="en-US" dirty="0"/>
              <a:t>0 provides no flexibility in scoring, 5 is highly lenient as it allows for up to 5 character changes/insertions/deletions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little attention has been paid to creating tools for processing the large amounts of data that are generated from these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intensive and error prone! This was taken from an actual dataset I hand coded – 13,924 rows!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matching won’t work! Misspellings, embedded code leftover from survey software,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1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this, I created </a:t>
            </a:r>
            <a:r>
              <a:rPr lang="en-US" dirty="0" err="1"/>
              <a:t>lrd</a:t>
            </a:r>
            <a:r>
              <a:rPr lang="en-US" dirty="0"/>
              <a:t>, which is an R package designed to scored data. It also contains several functions for plotting data and interpreting scored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4CB51-7BB7-4D82-80F2-A9EED2F5C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67043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FC0CB98-076B-4E7F-ADC2-4587EC9E321F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9695" y="242011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7081" y="4201251"/>
            <a:ext cx="628649" cy="575765"/>
          </a:xfrm>
        </p:spPr>
        <p:txBody>
          <a:bodyPr/>
          <a:lstStyle>
            <a:lvl1pPr>
              <a:defRPr sz="21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9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5005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52499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6C29-6173-4D4D-9A70-2C98FACDF6D7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D057-413A-4080-A087-E5568A1F54A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0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197386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443320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5388"/>
            <a:ext cx="6340430" cy="2023687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42BE-AE0E-4C60-AD43-DA59A9911143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74801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E9AC-F351-4970-B4AE-E20D3ADAAEFB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8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62974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5171"/>
            <a:ext cx="2346876" cy="21251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6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5171"/>
            <a:ext cx="2359035" cy="21251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1962975"/>
            <a:ext cx="2370772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2395171"/>
            <a:ext cx="2373539" cy="212512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D69C-0FB4-4198-9F78-21F80D2940BC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4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87828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3399635"/>
            <a:ext cx="2285075" cy="48836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1952625"/>
            <a:ext cx="2018431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88002"/>
            <a:ext cx="2287829" cy="6322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5"/>
            <a:ext cx="2287829" cy="4883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88001"/>
            <a:ext cx="2287828" cy="6322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1952625"/>
            <a:ext cx="0" cy="263819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1952625"/>
            <a:ext cx="0" cy="26193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015A-7AE2-4F7C-BC05-ED59AAE8F1F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619245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89C1-4C5E-4DD3-AD6F-DEFF2AC6176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958851"/>
            <a:ext cx="1060450" cy="35614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58851"/>
            <a:ext cx="4685660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BFA9-FA7F-4129-A20B-0DFAB08836D0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7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D5FF-7B94-4AD2-A99D-0AFF21C29B5C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3406" y="4467729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008234"/>
            <a:ext cx="2816534" cy="1712867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0F2A-B7C6-47BC-88D1-F60FE2EBB9E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2920-E2B2-470E-915B-5527FA3E356E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4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D17A-BF7D-4845-8C1E-8397ED62827D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D3C9-FB49-403F-9234-8CC257C0E08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33406" y="4446715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F55D-8BE7-4049-84FD-3CED96404691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3406" y="4436881"/>
            <a:ext cx="628649" cy="5757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8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171701"/>
            <a:ext cx="2094869" cy="234695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DD0-6483-4A54-95FD-85200CBC97B8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269999"/>
            <a:ext cx="2895195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254-9875-41D6-8DFD-3F9DA58B0666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54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89B272D3-586D-447A-8765-6A4E8FB8D755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18" r:id="rId1"/>
    <p:sldLayoutId id="2147493619" r:id="rId2"/>
    <p:sldLayoutId id="2147493620" r:id="rId3"/>
    <p:sldLayoutId id="2147493621" r:id="rId4"/>
    <p:sldLayoutId id="2147493622" r:id="rId5"/>
    <p:sldLayoutId id="2147493623" r:id="rId6"/>
    <p:sldLayoutId id="2147493624" r:id="rId7"/>
    <p:sldLayoutId id="2147493625" r:id="rId8"/>
    <p:sldLayoutId id="2147493626" r:id="rId9"/>
    <p:sldLayoutId id="2147493627" r:id="rId10"/>
    <p:sldLayoutId id="2147493628" r:id="rId11"/>
    <p:sldLayoutId id="2147493629" r:id="rId12"/>
    <p:sldLayoutId id="2147493630" r:id="rId13"/>
    <p:sldLayoutId id="2147493631" r:id="rId14"/>
    <p:sldLayoutId id="2147493632" r:id="rId15"/>
    <p:sldLayoutId id="2147493633" r:id="rId16"/>
    <p:sldLayoutId id="2147493634" r:id="rId17"/>
    <p:sldLayoutId id="2147493508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A3F5EF-FBA7-4AD3-AE6A-37FC6B46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0" y="756194"/>
            <a:ext cx="6619244" cy="2008236"/>
          </a:xfrm>
        </p:spPr>
        <p:txBody>
          <a:bodyPr/>
          <a:lstStyle/>
          <a:p>
            <a:r>
              <a:rPr lang="en-US" sz="3600" b="1" i="1" dirty="0" err="1"/>
              <a:t>lrd</a:t>
            </a:r>
            <a:r>
              <a:rPr lang="en-US" sz="3600" b="1" dirty="0"/>
              <a:t>: An R Package and Shiny Application for Quickly Scoring Lexical Data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7F96E5-B05A-44CE-9069-A4C5DEEF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93" y="3330486"/>
            <a:ext cx="7658818" cy="6460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Nicholas p. maxwell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Mark J. HUFF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Erin M. Buchanan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EB0234B-AF31-4D76-B9B3-297ED32DDBC7}"/>
              </a:ext>
            </a:extLst>
          </p:cNvPr>
          <p:cNvSpPr txBox="1">
            <a:spLocks/>
          </p:cNvSpPr>
          <p:nvPr/>
        </p:nvSpPr>
        <p:spPr>
          <a:xfrm>
            <a:off x="639792" y="3653518"/>
            <a:ext cx="8038381" cy="646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aseline="30000" dirty="0">
                <a:solidFill>
                  <a:schemeClr val="bg1"/>
                </a:solidFill>
              </a:rPr>
              <a:t>1 </a:t>
            </a:r>
            <a:r>
              <a:rPr lang="en-US" sz="1200" dirty="0">
                <a:solidFill>
                  <a:schemeClr val="bg1"/>
                </a:solidFill>
              </a:rPr>
              <a:t>the university of southern Mississippi, </a:t>
            </a:r>
            <a:r>
              <a:rPr lang="en-US" sz="1200" baseline="30000" dirty="0">
                <a:solidFill>
                  <a:schemeClr val="bg1"/>
                </a:solidFill>
              </a:rPr>
              <a:t>2 </a:t>
            </a:r>
            <a:r>
              <a:rPr lang="en-US" sz="1200" dirty="0">
                <a:solidFill>
                  <a:schemeClr val="bg1"/>
                </a:solidFill>
              </a:rPr>
              <a:t>Harrisburg University OF Science and Technology</a:t>
            </a:r>
            <a:endParaRPr lang="en-US" sz="1200" baseline="30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25A0A-5206-4CC5-88C7-67DD8B69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6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1FFE5D-604D-4909-905C-2A1A5145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01" y="1720207"/>
            <a:ext cx="7886700" cy="3075190"/>
          </a:xfrm>
        </p:spPr>
        <p:txBody>
          <a:bodyPr>
            <a:normAutofit/>
          </a:bodyPr>
          <a:lstStyle/>
          <a:p>
            <a:pPr lvl="1"/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(Lexical Response Data) is an R package designed to automate scoring of recall data while controlling for participant errors.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Cued-recall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Free recall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Sentence responses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Open source and freely available via </a:t>
            </a:r>
            <a:r>
              <a:rPr lang="en-US" sz="1800" dirty="0" err="1">
                <a:solidFill>
                  <a:schemeClr val="tx1"/>
                </a:solidFill>
              </a:rPr>
              <a:t>Github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1" indent="0">
              <a:buClr>
                <a:schemeClr val="tx1"/>
              </a:buClr>
              <a:buNone/>
            </a:pPr>
            <a:endParaRPr lang="en-US" sz="1550" dirty="0"/>
          </a:p>
          <a:p>
            <a:pPr lvl="1">
              <a:buClr>
                <a:schemeClr val="tx1"/>
              </a:buClr>
            </a:pPr>
            <a:endParaRPr lang="en-US" sz="2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7CF93-D3C6-4CA6-AF86-09F59DB2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384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2C8C-CB2C-4AA3-841B-2994E4F1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321343" cy="2562225"/>
          </a:xfrm>
        </p:spPr>
        <p:txBody>
          <a:bodyPr>
            <a:normAutofit/>
          </a:bodyPr>
          <a:lstStyle/>
          <a:p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scores recall data using </a:t>
            </a:r>
            <a:r>
              <a:rPr lang="en-US" sz="1800" b="1" dirty="0">
                <a:solidFill>
                  <a:schemeClr val="tx2"/>
                </a:solidFill>
              </a:rPr>
              <a:t>Levenshtein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distances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Number of character insertions, deletions, or changes required to transform a word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“Cat” and “Bat” have a Levenshtein distance of 1 while “Mouse” and “Mice” have a distance of 4</a:t>
            </a:r>
          </a:p>
          <a:p>
            <a:r>
              <a:rPr lang="en-US" sz="1750" i="1" dirty="0" err="1">
                <a:solidFill>
                  <a:schemeClr val="tx1"/>
                </a:solidFill>
              </a:rPr>
              <a:t>lrd</a:t>
            </a:r>
            <a:r>
              <a:rPr lang="en-US" sz="1750" dirty="0">
                <a:solidFill>
                  <a:schemeClr val="tx1"/>
                </a:solidFill>
              </a:rPr>
              <a:t> scores data using Levenshtein distances ranging from 0 – 5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User selects this cutoff when scoring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CABAC2-FCE9-4308-87B6-3595AA89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E43A-A18B-4E13-9D68-5A8BC66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7E985-6C17-4FEA-82DB-54814CA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err="1">
                <a:solidFill>
                  <a:schemeClr val="tx1"/>
                </a:solidFill>
              </a:rPr>
              <a:t>lrd</a:t>
            </a:r>
            <a:r>
              <a:rPr lang="en-US" sz="1800" dirty="0">
                <a:solidFill>
                  <a:schemeClr val="tx1"/>
                </a:solidFill>
              </a:rPr>
              <a:t> is also available as an R Shiny application!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Shiny provides and interactive GUI for using </a:t>
            </a:r>
            <a:r>
              <a:rPr lang="en-US" sz="1600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. No programming required!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https://github.com/npm27/lrd/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EC24DA-BEC7-414E-8C84-48537F4B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730250"/>
            <a:ext cx="6570663" cy="53022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The </a:t>
            </a:r>
            <a:r>
              <a:rPr lang="en-US" sz="3200" b="1" i="1" dirty="0" err="1"/>
              <a:t>lrd</a:t>
            </a:r>
            <a:r>
              <a:rPr lang="en-US" sz="3200" b="1" dirty="0"/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64A9E-5FFD-4876-BBDD-593ACB87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0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23"/>
    </mc:Choice>
    <mc:Fallback xmlns="">
      <p:transition spd="slow" advTm="98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90581" y="833657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247A9-3FC5-4835-8BAB-92C078F1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3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00933" y="2192673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D36EE-C53F-425E-AF2F-851573CB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3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B11EE7-4755-46FC-B7B8-3BD84B394F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7249" cy="4793879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FC3F57-694C-45B3-BBCB-9BEE0593FD7E}"/>
              </a:ext>
            </a:extLst>
          </p:cNvPr>
          <p:cNvSpPr/>
          <p:nvPr/>
        </p:nvSpPr>
        <p:spPr>
          <a:xfrm>
            <a:off x="893212" y="3270229"/>
            <a:ext cx="2490182" cy="153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31322-0472-4A2D-B4A5-75D32A90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4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5EF4EB5-C139-4D31-B40A-8047D60E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57"/>
            <a:ext cx="9144000" cy="49543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0FD4A-BF2D-4D22-B9CB-0B902CBCD4C2}"/>
              </a:ext>
            </a:extLst>
          </p:cNvPr>
          <p:cNvCxnSpPr/>
          <p:nvPr/>
        </p:nvCxnSpPr>
        <p:spPr>
          <a:xfrm>
            <a:off x="5431747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B7D081-EC0D-40B4-ACAE-36630B3D57E1}"/>
              </a:ext>
            </a:extLst>
          </p:cNvPr>
          <p:cNvCxnSpPr/>
          <p:nvPr/>
        </p:nvCxnSpPr>
        <p:spPr>
          <a:xfrm>
            <a:off x="6897940" y="870857"/>
            <a:ext cx="0" cy="3135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FEF8F2-2876-4C92-B864-D3DE5078C292}"/>
              </a:ext>
            </a:extLst>
          </p:cNvPr>
          <p:cNvCxnSpPr/>
          <p:nvPr/>
        </p:nvCxnSpPr>
        <p:spPr>
          <a:xfrm>
            <a:off x="8668933" y="870857"/>
            <a:ext cx="0" cy="3135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4FAEB4-2F73-4BF6-87E9-23FBF4EB8BAD}"/>
              </a:ext>
            </a:extLst>
          </p:cNvPr>
          <p:cNvSpPr/>
          <p:nvPr/>
        </p:nvSpPr>
        <p:spPr>
          <a:xfrm>
            <a:off x="-82542" y="573598"/>
            <a:ext cx="2163590" cy="908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3E3C8-2578-43D7-91FD-199B6666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8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1A6-99DA-4715-B03E-BA46B558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r>
              <a:rPr lang="en-US" b="1" i="1" dirty="0"/>
              <a:t> </a:t>
            </a:r>
            <a:r>
              <a:rPr lang="en-US" b="1" i="1" dirty="0" err="1"/>
              <a:t>lrd</a:t>
            </a:r>
            <a:r>
              <a:rPr lang="en-US" b="1" dirty="0"/>
              <a:t> vs Manually Coded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A30-88A4-4046-A930-23F63126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50" dirty="0">
                <a:solidFill>
                  <a:schemeClr val="tx1"/>
                </a:solidFill>
              </a:rPr>
              <a:t>Tested whether mean recall differed between manually coded data and each level of </a:t>
            </a:r>
            <a:r>
              <a:rPr lang="en-US" sz="1750" i="1" dirty="0" err="1">
                <a:solidFill>
                  <a:schemeClr val="tx1"/>
                </a:solidFill>
              </a:rPr>
              <a:t>lrd</a:t>
            </a:r>
            <a:r>
              <a:rPr lang="en-US" sz="1750" dirty="0">
                <a:solidFill>
                  <a:schemeClr val="tx1"/>
                </a:solidFill>
              </a:rPr>
              <a:t> scoring Sensitivity and specificity analyses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Sensitivity = proportion of </a:t>
            </a:r>
            <a:r>
              <a:rPr lang="en-US" sz="1450" b="1" dirty="0">
                <a:solidFill>
                  <a:schemeClr val="tx2"/>
                </a:solidFill>
              </a:rPr>
              <a:t>true positives</a:t>
            </a:r>
          </a:p>
          <a:p>
            <a:pPr lvl="1"/>
            <a:r>
              <a:rPr lang="en-US" sz="1450" dirty="0">
                <a:solidFill>
                  <a:schemeClr val="tx1"/>
                </a:solidFill>
              </a:rPr>
              <a:t>Specificity = proportion to </a:t>
            </a:r>
            <a:r>
              <a:rPr lang="en-US" sz="1450" b="1" dirty="0">
                <a:solidFill>
                  <a:schemeClr val="tx2"/>
                </a:solidFill>
              </a:rPr>
              <a:t>true negatives</a:t>
            </a:r>
          </a:p>
          <a:p>
            <a:pPr lvl="1"/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10C3-6444-4229-9176-32055DE6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Cued-Recall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Cued-recall data taken from two studies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Maxwell &amp; Buchanan (2020)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Maxwell &amp; Huff (in press)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Combined dataset contained 31,301 observations taken from 334 participants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4DCB-5604-44CB-9D85-AC6ECC07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14" y="126056"/>
            <a:ext cx="6570663" cy="530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Sensitivity/Specificity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1C14-36EF-4A16-8D39-3685A7038F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318" y="557676"/>
            <a:ext cx="3363310" cy="792233"/>
          </a:xfrm>
        </p:spPr>
        <p:txBody>
          <a:bodyPr>
            <a:normAutofit/>
          </a:bodyPr>
          <a:lstStyle/>
          <a:p>
            <a:endParaRPr lang="en-US" sz="175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750" b="1" dirty="0">
                <a:solidFill>
                  <a:schemeClr val="tx1"/>
                </a:solidFill>
              </a:rPr>
              <a:t>Maxwell &amp; Buchanan (2020)</a:t>
            </a:r>
          </a:p>
          <a:p>
            <a:pPr marL="34290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B2780-3747-42DD-AC5A-33CD7670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24137"/>
              </p:ext>
            </p:extLst>
          </p:nvPr>
        </p:nvGraphicFramePr>
        <p:xfrm>
          <a:off x="115614" y="1349909"/>
          <a:ext cx="370272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41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Scoring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9422633-9B9C-4C58-9145-A8846B9E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65231"/>
              </p:ext>
            </p:extLst>
          </p:nvPr>
        </p:nvGraphicFramePr>
        <p:xfrm>
          <a:off x="5243121" y="1349909"/>
          <a:ext cx="370272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41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234241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Scoring Cutoff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67E04E1-0774-4ADC-A5D2-DA3BEA04EA87}"/>
              </a:ext>
            </a:extLst>
          </p:cNvPr>
          <p:cNvSpPr/>
          <p:nvPr/>
        </p:nvSpPr>
        <p:spPr>
          <a:xfrm>
            <a:off x="5044965" y="2151095"/>
            <a:ext cx="4099034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756E9-616F-4B4C-AF17-5B5C26364CE2}"/>
              </a:ext>
            </a:extLst>
          </p:cNvPr>
          <p:cNvSpPr/>
          <p:nvPr/>
        </p:nvSpPr>
        <p:spPr>
          <a:xfrm>
            <a:off x="-82542" y="2224058"/>
            <a:ext cx="4099034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A1620D-73ED-4ECA-91AF-E4F70C51EA77}"/>
              </a:ext>
            </a:extLst>
          </p:cNvPr>
          <p:cNvSpPr txBox="1">
            <a:spLocks/>
          </p:cNvSpPr>
          <p:nvPr/>
        </p:nvSpPr>
        <p:spPr>
          <a:xfrm>
            <a:off x="5495372" y="557675"/>
            <a:ext cx="3363310" cy="79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5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750" b="1" dirty="0">
                <a:solidFill>
                  <a:schemeClr val="tx1"/>
                </a:solidFill>
              </a:rPr>
              <a:t>Maxwell &amp; Huff (in press)</a:t>
            </a:r>
          </a:p>
          <a:p>
            <a:pPr marL="342900" lvl="1" indent="0">
              <a:buFont typeface="Wingdings 3" charset="2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45140-1FB9-4E1F-88E4-38C20874CFFC}"/>
              </a:ext>
            </a:extLst>
          </p:cNvPr>
          <p:cNvSpPr txBox="1"/>
          <p:nvPr/>
        </p:nvSpPr>
        <p:spPr>
          <a:xfrm>
            <a:off x="709448" y="4322057"/>
            <a:ext cx="772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Sensitivity/Specificity were both maximized when using cutoff of 1 at scoring.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32A3B9-3B15-4B5A-9DCD-E60020E1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476595" cy="25622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Recall testing is commonly used to gauge memory retrieval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Cued-recall testing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Free-recall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7529-3E66-48FC-AC75-6591BAD3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83DF-0561-4141-875F-99F3607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Free-Recall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2E7E-FB37-4271-B667-A6BF2CD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Free recall data taken from Huff, Yates, &amp; </a:t>
            </a:r>
            <a:r>
              <a:rPr lang="en-US" sz="1800" dirty="0" err="1">
                <a:solidFill>
                  <a:schemeClr val="tx1"/>
                </a:solidFill>
              </a:rPr>
              <a:t>Balota</a:t>
            </a:r>
            <a:r>
              <a:rPr lang="en-US" sz="1800" dirty="0">
                <a:solidFill>
                  <a:schemeClr val="tx1"/>
                </a:solidFill>
              </a:rPr>
              <a:t> (2018)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120 participants completed free-recall tasks for three types of words lists</a:t>
            </a:r>
          </a:p>
          <a:p>
            <a:pPr lvl="2"/>
            <a:r>
              <a:rPr lang="en-US" sz="1400" dirty="0" err="1">
                <a:solidFill>
                  <a:schemeClr val="tx1"/>
                </a:solidFill>
              </a:rPr>
              <a:t>Adhoc</a:t>
            </a:r>
            <a:endParaRPr lang="en-US" sz="1400" dirty="0">
              <a:solidFill>
                <a:schemeClr val="tx1"/>
              </a:solidFill>
            </a:endParaRP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Categorical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Unrelated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99CC-F3BC-4231-A3FA-55AC12F2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9B26-4C63-4518-8979-C30E3E564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14" y="126056"/>
            <a:ext cx="6570663" cy="5302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Sensitivity/Specificity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BB2780-3747-42DD-AC5A-33CD7670A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77656"/>
              </p:ext>
            </p:extLst>
          </p:nvPr>
        </p:nvGraphicFramePr>
        <p:xfrm>
          <a:off x="525517" y="948119"/>
          <a:ext cx="7909034" cy="324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62">
                  <a:extLst>
                    <a:ext uri="{9D8B030D-6E8A-4147-A177-3AD203B41FA5}">
                      <a16:colId xmlns:a16="http://schemas.microsoft.com/office/drawing/2014/main" val="3334947787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3215490151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167819274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1574541124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3603184295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2071633889"/>
                    </a:ext>
                  </a:extLst>
                </a:gridCol>
                <a:gridCol w="1129862">
                  <a:extLst>
                    <a:ext uri="{9D8B030D-6E8A-4147-A177-3AD203B41FA5}">
                      <a16:colId xmlns:a16="http://schemas.microsoft.com/office/drawing/2014/main" val="2653138364"/>
                    </a:ext>
                  </a:extLst>
                </a:gridCol>
              </a:tblGrid>
              <a:tr h="5967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Adhoc</a:t>
                      </a:r>
                      <a:endParaRPr lang="en-US" sz="1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Unrelated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80497"/>
                  </a:ext>
                </a:extLst>
              </a:tr>
              <a:tr h="59679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Scoring Cutoff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48188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7468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78025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81080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057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615"/>
                  </a:ext>
                </a:extLst>
              </a:tr>
              <a:tr h="3422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69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645140-1FB9-4E1F-88E4-38C20874CFFC}"/>
              </a:ext>
            </a:extLst>
          </p:cNvPr>
          <p:cNvSpPr txBox="1"/>
          <p:nvPr/>
        </p:nvSpPr>
        <p:spPr>
          <a:xfrm>
            <a:off x="472965" y="4347261"/>
            <a:ext cx="772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Sensitivity/specificity maximized using a cutoff of 3 or greater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32B15E-0263-4CCC-9F7B-A348C28E0D12}"/>
              </a:ext>
            </a:extLst>
          </p:cNvPr>
          <p:cNvSpPr/>
          <p:nvPr/>
        </p:nvSpPr>
        <p:spPr>
          <a:xfrm>
            <a:off x="472965" y="3022845"/>
            <a:ext cx="7961586" cy="530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2A776-8F70-478F-87D8-3B0AACF5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63A0-35E9-42A5-B80B-260207A9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6A74-E591-433F-8679-4707003C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i="1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 allows researchers to quickly score several types of recall data</a:t>
            </a:r>
          </a:p>
          <a:p>
            <a:r>
              <a:rPr lang="en-US" sz="1600" i="1" dirty="0" err="1">
                <a:solidFill>
                  <a:schemeClr val="tx1"/>
                </a:solidFill>
              </a:rPr>
              <a:t>lrd</a:t>
            </a:r>
            <a:r>
              <a:rPr lang="en-US" sz="1600" dirty="0">
                <a:solidFill>
                  <a:schemeClr val="tx1"/>
                </a:solidFill>
              </a:rPr>
              <a:t> can accurately reproduce human coded data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goal is to provide a standardized, open-source method for processing lexical output across psychological studies.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E7263-2592-4CDD-BF9A-561E7861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FF33C2-1ABB-4975-89F1-B56F3EA03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160" y="839076"/>
            <a:ext cx="6619244" cy="2008236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588CDB-83F3-4F93-94EA-82955AF1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416" y="3906067"/>
            <a:ext cx="6619244" cy="646065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1600" b="1" cap="none" dirty="0">
                <a:solidFill>
                  <a:schemeClr val="accent2"/>
                </a:solidFill>
              </a:rPr>
              <a:t>Email</a:t>
            </a:r>
            <a:r>
              <a:rPr lang="en-US" sz="16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cap="none" dirty="0">
                <a:solidFill>
                  <a:schemeClr val="bg1"/>
                </a:solidFill>
              </a:rPr>
              <a:t>nicholas.maxwell@usm.edu</a:t>
            </a:r>
          </a:p>
          <a:p>
            <a:pPr>
              <a:spcBef>
                <a:spcPts val="400"/>
              </a:spcBef>
            </a:pPr>
            <a:r>
              <a:rPr lang="en-US" sz="1600" b="1" cap="none" dirty="0">
                <a:solidFill>
                  <a:schemeClr val="accent2"/>
                </a:solidFill>
              </a:rPr>
              <a:t>More Info</a:t>
            </a:r>
            <a:r>
              <a:rPr lang="en-US" sz="1600" b="1" dirty="0">
                <a:solidFill>
                  <a:schemeClr val="accent2"/>
                </a:solidFill>
              </a:rPr>
              <a:t>: </a:t>
            </a:r>
            <a:r>
              <a:rPr lang="en-US" sz="1600" cap="none" dirty="0">
                <a:solidFill>
                  <a:schemeClr val="bg1"/>
                </a:solidFill>
              </a:rPr>
              <a:t>macapsych.com/lexical-re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B3953-EFCB-41A3-8864-45660D6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4B3EB6-16D1-42F2-8C54-F992A3F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A773-7E4C-4C03-9663-798F4A56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676893" cy="25622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Recall testing has been used extensively throughout psychological research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Approximately 18,000 publications since 2000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Across multiple subfields of psychology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407D-BBAB-4685-8513-E71D50DB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1B3F5A-3698-4ED4-A788-405FEE49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F059-90BD-4C78-922C-395F9019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1952625"/>
            <a:ext cx="7589807" cy="2562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This can be partly attributed to the rise of the internet and more powerful computers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Online recruitment platforms like Prolific or </a:t>
            </a:r>
            <a:r>
              <a:rPr lang="en-US" sz="1600" dirty="0" err="1">
                <a:solidFill>
                  <a:schemeClr val="tx1"/>
                </a:solidFill>
              </a:rPr>
              <a:t>Mturk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Large-scale normed databases for stimuli creation </a:t>
            </a:r>
            <a:r>
              <a:rPr lang="en-US" dirty="0">
                <a:solidFill>
                  <a:schemeClr val="tx1"/>
                </a:solidFill>
              </a:rPr>
              <a:t>(English Lexicon Project; </a:t>
            </a:r>
            <a:r>
              <a:rPr lang="en-US" dirty="0" err="1">
                <a:solidFill>
                  <a:schemeClr val="tx1"/>
                </a:solidFill>
              </a:rPr>
              <a:t>Balota</a:t>
            </a:r>
            <a:r>
              <a:rPr lang="en-US" dirty="0">
                <a:solidFill>
                  <a:schemeClr val="tx1"/>
                </a:solidFill>
              </a:rPr>
              <a:t> et al., 2007; Small World of Words; De </a:t>
            </a:r>
            <a:r>
              <a:rPr lang="en-US" dirty="0" err="1">
                <a:solidFill>
                  <a:schemeClr val="tx1"/>
                </a:solidFill>
              </a:rPr>
              <a:t>Deyne</a:t>
            </a:r>
            <a:r>
              <a:rPr lang="en-US" dirty="0">
                <a:solidFill>
                  <a:schemeClr val="tx1"/>
                </a:solidFill>
              </a:rPr>
              <a:t> et al., 2019)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Tools for automatically generating stimuli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lexOPS</a:t>
            </a:r>
            <a:r>
              <a:rPr lang="en-US" dirty="0">
                <a:solidFill>
                  <a:schemeClr val="tx1"/>
                </a:solidFill>
              </a:rPr>
              <a:t>; Taylor, </a:t>
            </a:r>
            <a:r>
              <a:rPr lang="en-US" dirty="0" err="1">
                <a:solidFill>
                  <a:schemeClr val="tx1"/>
                </a:solidFill>
              </a:rPr>
              <a:t>Beith</a:t>
            </a:r>
            <a:r>
              <a:rPr lang="en-US" dirty="0">
                <a:solidFill>
                  <a:schemeClr val="tx1"/>
                </a:solidFill>
              </a:rPr>
              <a:t> &amp; Sereno, 2019)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398C-C020-41CF-B2B8-39CE7E76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89357"/>
            <a:ext cx="4336869" cy="3395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D8B28E-8CEA-42D2-824C-50048C986349}"/>
              </a:ext>
            </a:extLst>
          </p:cNvPr>
          <p:cNvCxnSpPr/>
          <p:nvPr/>
        </p:nvCxnSpPr>
        <p:spPr>
          <a:xfrm>
            <a:off x="2194560" y="870857"/>
            <a:ext cx="0" cy="313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02A48-372F-466E-90D4-ACC44AA5F489}"/>
              </a:ext>
            </a:extLst>
          </p:cNvPr>
          <p:cNvCxnSpPr/>
          <p:nvPr/>
        </p:nvCxnSpPr>
        <p:spPr>
          <a:xfrm>
            <a:off x="2852058" y="870857"/>
            <a:ext cx="0" cy="31350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85C3B-68C8-4F8F-B14C-8070F0181551}"/>
              </a:ext>
            </a:extLst>
          </p:cNvPr>
          <p:cNvCxnSpPr/>
          <p:nvPr/>
        </p:nvCxnSpPr>
        <p:spPr>
          <a:xfrm>
            <a:off x="3513908" y="870857"/>
            <a:ext cx="0" cy="31350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3B63E-5DC4-4FDD-9A5B-3038AA21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87072"/>
            <a:ext cx="4336869" cy="3400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ED61-9DAA-4A6F-94D9-800EC191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1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46081" y="1287072"/>
            <a:ext cx="4296958" cy="3400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D19EC-D539-4742-A431-39E523D0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8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8348A-34E9-40E5-A2AB-46996EE672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26126" y="1271283"/>
            <a:ext cx="4336869" cy="343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5D5B6-9FCC-4894-A1AF-876399D4B9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32" y="-196139"/>
            <a:ext cx="7468099" cy="11453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Cued-Recall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0FA3C-587E-4C38-8399-82E97FF4320E}"/>
              </a:ext>
            </a:extLst>
          </p:cNvPr>
          <p:cNvSpPr txBox="1"/>
          <p:nvPr/>
        </p:nvSpPr>
        <p:spPr>
          <a:xfrm>
            <a:off x="4920342" y="1263017"/>
            <a:ext cx="3648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Cued-recall data is scored by matching participant response to a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intensive and error prone!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36D1-8054-4FC2-A50E-C090276C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E990-401B-4E88-BB3A-AA39102E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CD9D-FD9A-4C41-BF1F-0CD4BC91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 alternative is to automate the coding process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Must be able to account for spelling errors!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This requires a sufficient degree of flexibility to be programmed into the scoring package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5754-D340-45B3-9353-BED7D8F6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27.2|26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5A5A5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2196</TotalTime>
  <Words>937</Words>
  <Application>Microsoft Office PowerPoint</Application>
  <PresentationFormat>On-screen Show (16:9)</PresentationFormat>
  <Paragraphs>217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lrd: An R Package and Shiny Application for Quickly Scoring Lexical Data in R</vt:lpstr>
      <vt:lpstr>Introduction</vt:lpstr>
      <vt:lpstr>Introduction</vt:lpstr>
      <vt:lpstr>Introduction</vt:lpstr>
      <vt:lpstr>Cued-Recall Example</vt:lpstr>
      <vt:lpstr>Cued-Recall Example</vt:lpstr>
      <vt:lpstr>Cued-Recall Example</vt:lpstr>
      <vt:lpstr>Cued-Recall Example</vt:lpstr>
      <vt:lpstr>Introduction</vt:lpstr>
      <vt:lpstr>The lrd Package</vt:lpstr>
      <vt:lpstr>The lrd Package</vt:lpstr>
      <vt:lpstr>The lrd Package</vt:lpstr>
      <vt:lpstr>PowerPoint Presentation</vt:lpstr>
      <vt:lpstr>PowerPoint Presentation</vt:lpstr>
      <vt:lpstr>PowerPoint Presentation</vt:lpstr>
      <vt:lpstr>PowerPoint Presentation</vt:lpstr>
      <vt:lpstr>Testing lrd vs Manually Coded Data</vt:lpstr>
      <vt:lpstr>Cued-Recall</vt:lpstr>
      <vt:lpstr>Results – Sensitivity/Specificity</vt:lpstr>
      <vt:lpstr>Free-Recall</vt:lpstr>
      <vt:lpstr>Results – Sensitivity/Specificity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Nicholas Maxwell</dc:creator>
  <cp:lastModifiedBy>Nick Maxwell</cp:lastModifiedBy>
  <cp:revision>105</cp:revision>
  <dcterms:created xsi:type="dcterms:W3CDTF">2020-10-26T18:39:44Z</dcterms:created>
  <dcterms:modified xsi:type="dcterms:W3CDTF">2021-03-24T20:58:09Z</dcterms:modified>
</cp:coreProperties>
</file>