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17" r:id="rId1"/>
  </p:sldMasterIdLst>
  <p:notesMasterIdLst>
    <p:notesMasterId r:id="rId24"/>
  </p:notesMasterIdLst>
  <p:sldIdLst>
    <p:sldId id="298" r:id="rId2"/>
    <p:sldId id="305" r:id="rId3"/>
    <p:sldId id="306" r:id="rId4"/>
    <p:sldId id="303" r:id="rId5"/>
    <p:sldId id="307" r:id="rId6"/>
    <p:sldId id="308" r:id="rId7"/>
    <p:sldId id="266" r:id="rId8"/>
    <p:sldId id="309" r:id="rId9"/>
    <p:sldId id="265" r:id="rId10"/>
    <p:sldId id="313" r:id="rId11"/>
    <p:sldId id="322" r:id="rId12"/>
    <p:sldId id="301" r:id="rId13"/>
    <p:sldId id="299" r:id="rId14"/>
    <p:sldId id="316" r:id="rId15"/>
    <p:sldId id="317" r:id="rId16"/>
    <p:sldId id="312" r:id="rId17"/>
    <p:sldId id="311" r:id="rId18"/>
    <p:sldId id="319" r:id="rId19"/>
    <p:sldId id="320" r:id="rId20"/>
    <p:sldId id="321" r:id="rId21"/>
    <p:sldId id="297" r:id="rId22"/>
    <p:sldId id="29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59"/>
  </p:normalViewPr>
  <p:slideViewPr>
    <p:cSldViewPr snapToGrid="0" snapToObjects="1">
      <p:cViewPr varScale="1">
        <p:scale>
          <a:sx n="91" d="100"/>
          <a:sy n="91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little attention has been paid to creating tools for processing the large amounts of data that are generated from these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matching won’t work! Misspellings, embedded code leftover from survey software,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this, I created </a:t>
            </a:r>
            <a:r>
              <a:rPr lang="en-US" dirty="0" err="1"/>
              <a:t>lrd</a:t>
            </a:r>
            <a:r>
              <a:rPr lang="en-US" dirty="0"/>
              <a:t>, which is an R package designed to scored data. It also contains several functions for plotting data and interpreting scored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lrd</a:t>
            </a:r>
            <a:r>
              <a:rPr lang="en-US" dirty="0"/>
              <a:t> to score sets of cued and free-recall data and compared to manually coded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recall rates increase with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8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= True positives (</a:t>
            </a:r>
            <a:r>
              <a:rPr lang="en-US" dirty="0" err="1"/>
              <a:t>lrd</a:t>
            </a:r>
            <a:r>
              <a:rPr lang="en-US" dirty="0"/>
              <a:t> correctly marks a word correct); specificity true negatives (</a:t>
            </a:r>
            <a:r>
              <a:rPr lang="en-US" dirty="0" err="1"/>
              <a:t>lrd</a:t>
            </a:r>
            <a:r>
              <a:rPr lang="en-US" dirty="0"/>
              <a:t> correctly marks a word as incorrect). </a:t>
            </a:r>
          </a:p>
          <a:p>
            <a:r>
              <a:rPr lang="en-US" dirty="0"/>
              <a:t>0 provides no flexibility in scoring, 5 is highly lenient as it allows for up to 5 character changes/insertions/deletions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recall rates increase with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recall rates increase with flexibility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68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07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472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874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687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159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08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663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01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145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515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90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2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  <p:sldLayoutId id="2147493629" r:id="rId12"/>
    <p:sldLayoutId id="2147493630" r:id="rId13"/>
    <p:sldLayoutId id="2147493631" r:id="rId14"/>
    <p:sldLayoutId id="2147493632" r:id="rId15"/>
    <p:sldLayoutId id="2147493633" r:id="rId16"/>
    <p:sldLayoutId id="2147493634" r:id="rId17"/>
    <p:sldLayoutId id="2147493508" r:id="rId18"/>
  </p:sldLayoutIdLst>
  <p:hf sldNum="0" hd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3F5EF-FBA7-4AD3-AE6A-37FC6B4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0" y="756194"/>
            <a:ext cx="6619244" cy="2008236"/>
          </a:xfrm>
        </p:spPr>
        <p:txBody>
          <a:bodyPr/>
          <a:lstStyle/>
          <a:p>
            <a:r>
              <a:rPr lang="en-US" sz="3600" b="1" i="1" dirty="0" err="1"/>
              <a:t>lrd</a:t>
            </a:r>
            <a:r>
              <a:rPr lang="en-US" sz="3600" b="1" dirty="0"/>
              <a:t>: An R Package and Shiny Application for Quickly Scoring Lexical Data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7F96E5-B05A-44CE-9069-A4C5DEE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" y="3330486"/>
            <a:ext cx="7658818" cy="646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Mark J. HUFF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Erin M. Buchanan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B0234B-AF31-4D76-B9B3-297ED32DDBC7}"/>
              </a:ext>
            </a:extLst>
          </p:cNvPr>
          <p:cNvSpPr txBox="1">
            <a:spLocks/>
          </p:cNvSpPr>
          <p:nvPr/>
        </p:nvSpPr>
        <p:spPr>
          <a:xfrm>
            <a:off x="639792" y="3653518"/>
            <a:ext cx="8038381" cy="64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solidFill>
                  <a:schemeClr val="bg1"/>
                </a:solidFill>
              </a:rPr>
              <a:t>1 </a:t>
            </a:r>
            <a:r>
              <a:rPr lang="en-US" sz="1200" dirty="0">
                <a:solidFill>
                  <a:schemeClr val="bg1"/>
                </a:solidFill>
              </a:rPr>
              <a:t>the university of southern Mississippi, </a:t>
            </a:r>
            <a:r>
              <a:rPr lang="en-US" sz="1200" baseline="30000" dirty="0">
                <a:solidFill>
                  <a:schemeClr val="bg1"/>
                </a:solidFill>
              </a:rPr>
              <a:t>2 </a:t>
            </a:r>
            <a:r>
              <a:rPr lang="en-US" sz="1200" dirty="0">
                <a:solidFill>
                  <a:schemeClr val="bg1"/>
                </a:solidFill>
              </a:rPr>
              <a:t>Harrisburg University OF Science and Technology</a:t>
            </a:r>
            <a:endParaRPr lang="en-US" sz="12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350D-D1D6-4991-8D5A-77AF8BE2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7249" cy="4793879"/>
          </a:xfrm>
        </p:spPr>
      </p:pic>
    </p:spTree>
    <p:extLst>
      <p:ext uri="{BB962C8B-B14F-4D97-AF65-F5344CB8AC3E}">
        <p14:creationId xmlns:p14="http://schemas.microsoft.com/office/powerpoint/2010/main" val="325973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350D-D1D6-4991-8D5A-77AF8BE2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5EF4EB5-C139-4D31-B40A-8047D60E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57"/>
            <a:ext cx="9144000" cy="49543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0FD4A-BF2D-4D22-B9CB-0B902CBCD4C2}"/>
              </a:ext>
            </a:extLst>
          </p:cNvPr>
          <p:cNvCxnSpPr/>
          <p:nvPr/>
        </p:nvCxnSpPr>
        <p:spPr>
          <a:xfrm>
            <a:off x="5431747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B7D081-EC0D-40B4-ACAE-36630B3D57E1}"/>
              </a:ext>
            </a:extLst>
          </p:cNvPr>
          <p:cNvCxnSpPr/>
          <p:nvPr/>
        </p:nvCxnSpPr>
        <p:spPr>
          <a:xfrm>
            <a:off x="6897940" y="870857"/>
            <a:ext cx="0" cy="3135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EF8F2-2876-4C92-B864-D3DE5078C292}"/>
              </a:ext>
            </a:extLst>
          </p:cNvPr>
          <p:cNvCxnSpPr/>
          <p:nvPr/>
        </p:nvCxnSpPr>
        <p:spPr>
          <a:xfrm>
            <a:off x="8668933" y="870857"/>
            <a:ext cx="0" cy="3135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4FAEB4-2F73-4BF6-87E9-23FBF4EB8BAD}"/>
              </a:ext>
            </a:extLst>
          </p:cNvPr>
          <p:cNvSpPr/>
          <p:nvPr/>
        </p:nvSpPr>
        <p:spPr>
          <a:xfrm>
            <a:off x="-82542" y="573598"/>
            <a:ext cx="2163590" cy="908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6-99DA-4715-B03E-BA46B55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r>
              <a:rPr lang="en-US" b="1" i="1" dirty="0"/>
              <a:t> </a:t>
            </a:r>
            <a:r>
              <a:rPr lang="en-US" b="1" i="1" dirty="0" err="1"/>
              <a:t>lrd</a:t>
            </a:r>
            <a:r>
              <a:rPr lang="en-US" b="1" dirty="0"/>
              <a:t> vs Manually Coded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A30-88A4-4046-A930-23F63126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50" dirty="0">
                <a:solidFill>
                  <a:schemeClr val="tx1"/>
                </a:solidFill>
              </a:rPr>
              <a:t>Tested whether mean recall differed between manually coded data and each level of </a:t>
            </a:r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scoring (ANOVAs)</a:t>
            </a:r>
          </a:p>
          <a:p>
            <a:r>
              <a:rPr lang="en-US" sz="1750" dirty="0">
                <a:solidFill>
                  <a:schemeClr val="tx1"/>
                </a:solidFill>
              </a:rPr>
              <a:t>Sensitivity and specificity analyses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Sensitivity = proportion of </a:t>
            </a:r>
            <a:r>
              <a:rPr lang="en-US" sz="1450" b="1" dirty="0">
                <a:solidFill>
                  <a:schemeClr val="tx2"/>
                </a:solidFill>
              </a:rPr>
              <a:t>true positives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Specificity = proportion to </a:t>
            </a:r>
            <a:r>
              <a:rPr lang="en-US" sz="1450" b="1" dirty="0">
                <a:solidFill>
                  <a:schemeClr val="tx2"/>
                </a:solidFill>
              </a:rPr>
              <a:t>true negatives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E2969-1273-4A3C-8C5F-3EAB04C4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Cued-recall data taken from two studies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Buchanan (2020)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Huff (in press)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Combined dataset contained 31,301 observations taken from 334 participants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A8B5A-3260-4792-A3A4-2AF0EB2A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8D64F8-53E5-4500-80DF-E02DEB4C4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943490"/>
              </p:ext>
            </p:extLst>
          </p:nvPr>
        </p:nvGraphicFramePr>
        <p:xfrm>
          <a:off x="866215" y="1879052"/>
          <a:ext cx="6894785" cy="172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18">
                  <a:extLst>
                    <a:ext uri="{9D8B030D-6E8A-4147-A177-3AD203B41FA5}">
                      <a16:colId xmlns:a16="http://schemas.microsoft.com/office/drawing/2014/main" val="1414667312"/>
                    </a:ext>
                  </a:extLst>
                </a:gridCol>
                <a:gridCol w="861849">
                  <a:extLst>
                    <a:ext uri="{9D8B030D-6E8A-4147-A177-3AD203B41FA5}">
                      <a16:colId xmlns:a16="http://schemas.microsoft.com/office/drawing/2014/main" val="3022451391"/>
                    </a:ext>
                  </a:extLst>
                </a:gridCol>
                <a:gridCol w="800956">
                  <a:extLst>
                    <a:ext uri="{9D8B030D-6E8A-4147-A177-3AD203B41FA5}">
                      <a16:colId xmlns:a16="http://schemas.microsoft.com/office/drawing/2014/main" val="1655699768"/>
                    </a:ext>
                  </a:extLst>
                </a:gridCol>
                <a:gridCol w="810324">
                  <a:extLst>
                    <a:ext uri="{9D8B030D-6E8A-4147-A177-3AD203B41FA5}">
                      <a16:colId xmlns:a16="http://schemas.microsoft.com/office/drawing/2014/main" val="3095863849"/>
                    </a:ext>
                  </a:extLst>
                </a:gridCol>
                <a:gridCol w="805641">
                  <a:extLst>
                    <a:ext uri="{9D8B030D-6E8A-4147-A177-3AD203B41FA5}">
                      <a16:colId xmlns:a16="http://schemas.microsoft.com/office/drawing/2014/main" val="3765619605"/>
                    </a:ext>
                  </a:extLst>
                </a:gridCol>
                <a:gridCol w="796273">
                  <a:extLst>
                    <a:ext uri="{9D8B030D-6E8A-4147-A177-3AD203B41FA5}">
                      <a16:colId xmlns:a16="http://schemas.microsoft.com/office/drawing/2014/main" val="3776992281"/>
                    </a:ext>
                  </a:extLst>
                </a:gridCol>
                <a:gridCol w="843112">
                  <a:extLst>
                    <a:ext uri="{9D8B030D-6E8A-4147-A177-3AD203B41FA5}">
                      <a16:colId xmlns:a16="http://schemas.microsoft.com/office/drawing/2014/main" val="2538133775"/>
                    </a:ext>
                  </a:extLst>
                </a:gridCol>
                <a:gridCol w="843112">
                  <a:extLst>
                    <a:ext uri="{9D8B030D-6E8A-4147-A177-3AD203B41FA5}">
                      <a16:colId xmlns:a16="http://schemas.microsoft.com/office/drawing/2014/main" val="904071087"/>
                    </a:ext>
                  </a:extLst>
                </a:gridCol>
              </a:tblGrid>
              <a:tr h="464936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78493"/>
                  </a:ext>
                </a:extLst>
              </a:tr>
              <a:tr h="630530">
                <a:tc>
                  <a:txBody>
                    <a:bodyPr/>
                    <a:lstStyle/>
                    <a:p>
                      <a:r>
                        <a:rPr lang="en-US" dirty="0"/>
                        <a:t>Maxwell &amp; Buchanan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77.42*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88.48*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87609"/>
                  </a:ext>
                </a:extLst>
              </a:tr>
              <a:tr h="630530">
                <a:tc>
                  <a:txBody>
                    <a:bodyPr/>
                    <a:lstStyle/>
                    <a:p>
                      <a:r>
                        <a:rPr lang="en-US" dirty="0"/>
                        <a:t>Maxwell &amp; Huff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50.83*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64.84*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77.69*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337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E93B-3EB5-41FD-9778-3805339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89930-FC6C-472B-84FA-E9EA1B78E878}"/>
              </a:ext>
            </a:extLst>
          </p:cNvPr>
          <p:cNvSpPr txBox="1"/>
          <p:nvPr/>
        </p:nvSpPr>
        <p:spPr>
          <a:xfrm>
            <a:off x="4866290" y="3638431"/>
            <a:ext cx="362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= </a:t>
            </a:r>
            <a:r>
              <a:rPr lang="en-US" sz="1200" i="1" dirty="0"/>
              <a:t>p</a:t>
            </a:r>
            <a:r>
              <a:rPr lang="en-US" sz="1200" dirty="0"/>
              <a:t> &lt; .05 relative to manually coded</a:t>
            </a:r>
          </a:p>
        </p:txBody>
      </p:sp>
    </p:spTree>
    <p:extLst>
      <p:ext uri="{BB962C8B-B14F-4D97-AF65-F5344CB8AC3E}">
        <p14:creationId xmlns:p14="http://schemas.microsoft.com/office/powerpoint/2010/main" val="406983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8D64F8-53E5-4500-80DF-E02DEB4C4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611559"/>
              </p:ext>
            </p:extLst>
          </p:nvPr>
        </p:nvGraphicFramePr>
        <p:xfrm>
          <a:off x="866215" y="1879052"/>
          <a:ext cx="6894785" cy="1725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18">
                  <a:extLst>
                    <a:ext uri="{9D8B030D-6E8A-4147-A177-3AD203B41FA5}">
                      <a16:colId xmlns:a16="http://schemas.microsoft.com/office/drawing/2014/main" val="1414667312"/>
                    </a:ext>
                  </a:extLst>
                </a:gridCol>
                <a:gridCol w="861849">
                  <a:extLst>
                    <a:ext uri="{9D8B030D-6E8A-4147-A177-3AD203B41FA5}">
                      <a16:colId xmlns:a16="http://schemas.microsoft.com/office/drawing/2014/main" val="3022451391"/>
                    </a:ext>
                  </a:extLst>
                </a:gridCol>
                <a:gridCol w="800956">
                  <a:extLst>
                    <a:ext uri="{9D8B030D-6E8A-4147-A177-3AD203B41FA5}">
                      <a16:colId xmlns:a16="http://schemas.microsoft.com/office/drawing/2014/main" val="1655699768"/>
                    </a:ext>
                  </a:extLst>
                </a:gridCol>
                <a:gridCol w="810324">
                  <a:extLst>
                    <a:ext uri="{9D8B030D-6E8A-4147-A177-3AD203B41FA5}">
                      <a16:colId xmlns:a16="http://schemas.microsoft.com/office/drawing/2014/main" val="3095863849"/>
                    </a:ext>
                  </a:extLst>
                </a:gridCol>
                <a:gridCol w="805641">
                  <a:extLst>
                    <a:ext uri="{9D8B030D-6E8A-4147-A177-3AD203B41FA5}">
                      <a16:colId xmlns:a16="http://schemas.microsoft.com/office/drawing/2014/main" val="3765619605"/>
                    </a:ext>
                  </a:extLst>
                </a:gridCol>
                <a:gridCol w="796273">
                  <a:extLst>
                    <a:ext uri="{9D8B030D-6E8A-4147-A177-3AD203B41FA5}">
                      <a16:colId xmlns:a16="http://schemas.microsoft.com/office/drawing/2014/main" val="3776992281"/>
                    </a:ext>
                  </a:extLst>
                </a:gridCol>
                <a:gridCol w="843112">
                  <a:extLst>
                    <a:ext uri="{9D8B030D-6E8A-4147-A177-3AD203B41FA5}">
                      <a16:colId xmlns:a16="http://schemas.microsoft.com/office/drawing/2014/main" val="2538133775"/>
                    </a:ext>
                  </a:extLst>
                </a:gridCol>
                <a:gridCol w="843112">
                  <a:extLst>
                    <a:ext uri="{9D8B030D-6E8A-4147-A177-3AD203B41FA5}">
                      <a16:colId xmlns:a16="http://schemas.microsoft.com/office/drawing/2014/main" val="904071087"/>
                    </a:ext>
                  </a:extLst>
                </a:gridCol>
              </a:tblGrid>
              <a:tr h="464936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78493"/>
                  </a:ext>
                </a:extLst>
              </a:tr>
              <a:tr h="630530">
                <a:tc>
                  <a:txBody>
                    <a:bodyPr/>
                    <a:lstStyle/>
                    <a:p>
                      <a:r>
                        <a:rPr lang="en-US" dirty="0"/>
                        <a:t>Maxwell &amp; Buchanan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77.42*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88.48*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87609"/>
                  </a:ext>
                </a:extLst>
              </a:tr>
              <a:tr h="630530">
                <a:tc>
                  <a:txBody>
                    <a:bodyPr/>
                    <a:lstStyle/>
                    <a:p>
                      <a:r>
                        <a:rPr lang="en-US" dirty="0"/>
                        <a:t>Maxwell &amp; Huff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50.83*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64.84*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77.69*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337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E93B-3EB5-41FD-9778-3805339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F1FFB-1B92-4B18-B5DC-2DDF7D5676CE}"/>
              </a:ext>
            </a:extLst>
          </p:cNvPr>
          <p:cNvSpPr txBox="1"/>
          <p:nvPr/>
        </p:nvSpPr>
        <p:spPr>
          <a:xfrm>
            <a:off x="797896" y="4090083"/>
            <a:ext cx="70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datasets, recall rates matched the closest using a Levenshtein distance of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8FD7E-59F9-4862-AC80-47ADEB43181F}"/>
              </a:ext>
            </a:extLst>
          </p:cNvPr>
          <p:cNvSpPr txBox="1"/>
          <p:nvPr/>
        </p:nvSpPr>
        <p:spPr>
          <a:xfrm>
            <a:off x="4866290" y="3638431"/>
            <a:ext cx="362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= </a:t>
            </a:r>
            <a:r>
              <a:rPr lang="en-US" sz="1200" i="1" dirty="0"/>
              <a:t>p</a:t>
            </a:r>
            <a:r>
              <a:rPr lang="en-US" sz="1200" dirty="0"/>
              <a:t> &lt; .05 relative to manually coded</a:t>
            </a:r>
          </a:p>
        </p:txBody>
      </p:sp>
    </p:spTree>
    <p:extLst>
      <p:ext uri="{BB962C8B-B14F-4D97-AF65-F5344CB8AC3E}">
        <p14:creationId xmlns:p14="http://schemas.microsoft.com/office/powerpoint/2010/main" val="377147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1C14-36EF-4A16-8D39-3685A7038F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318" y="557676"/>
            <a:ext cx="3363310" cy="792233"/>
          </a:xfrm>
        </p:spPr>
        <p:txBody>
          <a:bodyPr>
            <a:normAutofit/>
          </a:bodyPr>
          <a:lstStyle/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Buchanan (2020)</a:t>
            </a:r>
          </a:p>
          <a:p>
            <a:pPr marL="3429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4137"/>
              </p:ext>
            </p:extLst>
          </p:nvPr>
        </p:nvGraphicFramePr>
        <p:xfrm>
          <a:off x="115614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9422633-9B9C-4C58-9145-A8846B9E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65231"/>
              </p:ext>
            </p:extLst>
          </p:nvPr>
        </p:nvGraphicFramePr>
        <p:xfrm>
          <a:off x="5243121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67E04E1-0774-4ADC-A5D2-DA3BEA04EA87}"/>
              </a:ext>
            </a:extLst>
          </p:cNvPr>
          <p:cNvSpPr/>
          <p:nvPr/>
        </p:nvSpPr>
        <p:spPr>
          <a:xfrm>
            <a:off x="5044965" y="2151095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756E9-616F-4B4C-AF17-5B5C26364CE2}"/>
              </a:ext>
            </a:extLst>
          </p:cNvPr>
          <p:cNvSpPr/>
          <p:nvPr/>
        </p:nvSpPr>
        <p:spPr>
          <a:xfrm>
            <a:off x="-82542" y="2224058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A1620D-73ED-4ECA-91AF-E4F70C51EA77}"/>
              </a:ext>
            </a:extLst>
          </p:cNvPr>
          <p:cNvSpPr txBox="1">
            <a:spLocks/>
          </p:cNvSpPr>
          <p:nvPr/>
        </p:nvSpPr>
        <p:spPr>
          <a:xfrm>
            <a:off x="5495372" y="557675"/>
            <a:ext cx="3363310" cy="7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Huff (in press)</a:t>
            </a:r>
          </a:p>
          <a:p>
            <a:pPr marL="342900" lvl="1" indent="0">
              <a:buFont typeface="Wingdings 3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709448" y="4322057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were both maximized when using cutoff of 1 at scoring.</a:t>
            </a:r>
          </a:p>
        </p:txBody>
      </p:sp>
    </p:spTree>
    <p:extLst>
      <p:ext uri="{BB962C8B-B14F-4D97-AF65-F5344CB8AC3E}">
        <p14:creationId xmlns:p14="http://schemas.microsoft.com/office/powerpoint/2010/main" val="1678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Free recall data taken from Huff, Yates, &amp; </a:t>
            </a:r>
            <a:r>
              <a:rPr lang="en-US" sz="1800" dirty="0" err="1">
                <a:solidFill>
                  <a:schemeClr val="tx1"/>
                </a:solidFill>
              </a:rPr>
              <a:t>Balota</a:t>
            </a:r>
            <a:r>
              <a:rPr lang="en-US" sz="1800" dirty="0">
                <a:solidFill>
                  <a:schemeClr val="tx1"/>
                </a:solidFill>
              </a:rPr>
              <a:t> (2018)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120 participants completed free-recall tasks for three types of words lists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</a:rPr>
              <a:t>Adhoc</a:t>
            </a:r>
            <a:endParaRPr lang="en-US" sz="1400" dirty="0">
              <a:solidFill>
                <a:schemeClr val="tx1"/>
              </a:solidFill>
            </a:endParaRP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Categorical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Unrelated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A8B5A-3260-4792-A3A4-2AF0EB2A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8D64F8-53E5-4500-80DF-E02DEB4C4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59529"/>
              </p:ext>
            </p:extLst>
          </p:nvPr>
        </p:nvGraphicFramePr>
        <p:xfrm>
          <a:off x="642424" y="1803454"/>
          <a:ext cx="7342364" cy="210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25">
                  <a:extLst>
                    <a:ext uri="{9D8B030D-6E8A-4147-A177-3AD203B41FA5}">
                      <a16:colId xmlns:a16="http://schemas.microsoft.com/office/drawing/2014/main" val="1414667312"/>
                    </a:ext>
                  </a:extLst>
                </a:gridCol>
                <a:gridCol w="875973">
                  <a:extLst>
                    <a:ext uri="{9D8B030D-6E8A-4147-A177-3AD203B41FA5}">
                      <a16:colId xmlns:a16="http://schemas.microsoft.com/office/drawing/2014/main" val="3022451391"/>
                    </a:ext>
                  </a:extLst>
                </a:gridCol>
                <a:gridCol w="852951">
                  <a:extLst>
                    <a:ext uri="{9D8B030D-6E8A-4147-A177-3AD203B41FA5}">
                      <a16:colId xmlns:a16="http://schemas.microsoft.com/office/drawing/2014/main" val="1655699768"/>
                    </a:ext>
                  </a:extLst>
                </a:gridCol>
                <a:gridCol w="862926">
                  <a:extLst>
                    <a:ext uri="{9D8B030D-6E8A-4147-A177-3AD203B41FA5}">
                      <a16:colId xmlns:a16="http://schemas.microsoft.com/office/drawing/2014/main" val="3095863849"/>
                    </a:ext>
                  </a:extLst>
                </a:gridCol>
                <a:gridCol w="857940">
                  <a:extLst>
                    <a:ext uri="{9D8B030D-6E8A-4147-A177-3AD203B41FA5}">
                      <a16:colId xmlns:a16="http://schemas.microsoft.com/office/drawing/2014/main" val="3765619605"/>
                    </a:ext>
                  </a:extLst>
                </a:gridCol>
                <a:gridCol w="847963">
                  <a:extLst>
                    <a:ext uri="{9D8B030D-6E8A-4147-A177-3AD203B41FA5}">
                      <a16:colId xmlns:a16="http://schemas.microsoft.com/office/drawing/2014/main" val="3776992281"/>
                    </a:ext>
                  </a:extLst>
                </a:gridCol>
                <a:gridCol w="897843">
                  <a:extLst>
                    <a:ext uri="{9D8B030D-6E8A-4147-A177-3AD203B41FA5}">
                      <a16:colId xmlns:a16="http://schemas.microsoft.com/office/drawing/2014/main" val="2538133775"/>
                    </a:ext>
                  </a:extLst>
                </a:gridCol>
                <a:gridCol w="897843">
                  <a:extLst>
                    <a:ext uri="{9D8B030D-6E8A-4147-A177-3AD203B41FA5}">
                      <a16:colId xmlns:a16="http://schemas.microsoft.com/office/drawing/2014/main" val="904071087"/>
                    </a:ext>
                  </a:extLst>
                </a:gridCol>
              </a:tblGrid>
              <a:tr h="414714">
                <a:tc>
                  <a:txBody>
                    <a:bodyPr/>
                    <a:lstStyle/>
                    <a:p>
                      <a:r>
                        <a:rPr lang="en-US" dirty="0"/>
                        <a:t>List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78493"/>
                  </a:ext>
                </a:extLst>
              </a:tr>
              <a:tr h="562421">
                <a:tc>
                  <a:txBody>
                    <a:bodyPr/>
                    <a:lstStyle/>
                    <a:p>
                      <a:r>
                        <a:rPr lang="en-US" dirty="0" err="1"/>
                        <a:t>Adhoc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87609"/>
                  </a:ext>
                </a:extLst>
              </a:tr>
              <a:tr h="562421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33736"/>
                  </a:ext>
                </a:extLst>
              </a:tr>
              <a:tr h="562421">
                <a:tc>
                  <a:txBody>
                    <a:bodyPr/>
                    <a:lstStyle/>
                    <a:p>
                      <a:r>
                        <a:rPr lang="en-US" dirty="0"/>
                        <a:t>Unrelated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83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E93B-3EB5-41FD-9778-3805339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5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8D64F8-53E5-4500-80DF-E02DEB4C4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503034"/>
              </p:ext>
            </p:extLst>
          </p:nvPr>
        </p:nvGraphicFramePr>
        <p:xfrm>
          <a:off x="642424" y="1803454"/>
          <a:ext cx="7342364" cy="210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25">
                  <a:extLst>
                    <a:ext uri="{9D8B030D-6E8A-4147-A177-3AD203B41FA5}">
                      <a16:colId xmlns:a16="http://schemas.microsoft.com/office/drawing/2014/main" val="1414667312"/>
                    </a:ext>
                  </a:extLst>
                </a:gridCol>
                <a:gridCol w="875973">
                  <a:extLst>
                    <a:ext uri="{9D8B030D-6E8A-4147-A177-3AD203B41FA5}">
                      <a16:colId xmlns:a16="http://schemas.microsoft.com/office/drawing/2014/main" val="3022451391"/>
                    </a:ext>
                  </a:extLst>
                </a:gridCol>
                <a:gridCol w="852951">
                  <a:extLst>
                    <a:ext uri="{9D8B030D-6E8A-4147-A177-3AD203B41FA5}">
                      <a16:colId xmlns:a16="http://schemas.microsoft.com/office/drawing/2014/main" val="1655699768"/>
                    </a:ext>
                  </a:extLst>
                </a:gridCol>
                <a:gridCol w="862926">
                  <a:extLst>
                    <a:ext uri="{9D8B030D-6E8A-4147-A177-3AD203B41FA5}">
                      <a16:colId xmlns:a16="http://schemas.microsoft.com/office/drawing/2014/main" val="3095863849"/>
                    </a:ext>
                  </a:extLst>
                </a:gridCol>
                <a:gridCol w="857940">
                  <a:extLst>
                    <a:ext uri="{9D8B030D-6E8A-4147-A177-3AD203B41FA5}">
                      <a16:colId xmlns:a16="http://schemas.microsoft.com/office/drawing/2014/main" val="3765619605"/>
                    </a:ext>
                  </a:extLst>
                </a:gridCol>
                <a:gridCol w="847963">
                  <a:extLst>
                    <a:ext uri="{9D8B030D-6E8A-4147-A177-3AD203B41FA5}">
                      <a16:colId xmlns:a16="http://schemas.microsoft.com/office/drawing/2014/main" val="3776992281"/>
                    </a:ext>
                  </a:extLst>
                </a:gridCol>
                <a:gridCol w="897843">
                  <a:extLst>
                    <a:ext uri="{9D8B030D-6E8A-4147-A177-3AD203B41FA5}">
                      <a16:colId xmlns:a16="http://schemas.microsoft.com/office/drawing/2014/main" val="2538133775"/>
                    </a:ext>
                  </a:extLst>
                </a:gridCol>
                <a:gridCol w="897843">
                  <a:extLst>
                    <a:ext uri="{9D8B030D-6E8A-4147-A177-3AD203B41FA5}">
                      <a16:colId xmlns:a16="http://schemas.microsoft.com/office/drawing/2014/main" val="904071087"/>
                    </a:ext>
                  </a:extLst>
                </a:gridCol>
              </a:tblGrid>
              <a:tr h="414714">
                <a:tc>
                  <a:txBody>
                    <a:bodyPr/>
                    <a:lstStyle/>
                    <a:p>
                      <a:r>
                        <a:rPr lang="en-US" dirty="0"/>
                        <a:t>List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78493"/>
                  </a:ext>
                </a:extLst>
              </a:tr>
              <a:tr h="562421">
                <a:tc>
                  <a:txBody>
                    <a:bodyPr/>
                    <a:lstStyle/>
                    <a:p>
                      <a:r>
                        <a:rPr lang="en-US" dirty="0" err="1"/>
                        <a:t>Adhoc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87609"/>
                  </a:ext>
                </a:extLst>
              </a:tr>
              <a:tr h="562421"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33736"/>
                  </a:ext>
                </a:extLst>
              </a:tr>
              <a:tr h="562421">
                <a:tc>
                  <a:txBody>
                    <a:bodyPr/>
                    <a:lstStyle/>
                    <a:p>
                      <a:r>
                        <a:rPr lang="en-US" dirty="0"/>
                        <a:t>Unrelated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83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E93B-3EB5-41FD-9778-3805339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2655D-7628-4DE5-A79E-E4209489EA91}"/>
              </a:ext>
            </a:extLst>
          </p:cNvPr>
          <p:cNvSpPr txBox="1"/>
          <p:nvPr/>
        </p:nvSpPr>
        <p:spPr>
          <a:xfrm>
            <a:off x="642424" y="4147548"/>
            <a:ext cx="70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list types,</a:t>
            </a:r>
            <a:r>
              <a:rPr lang="en-US" i="1" dirty="0"/>
              <a:t> </a:t>
            </a:r>
            <a:r>
              <a:rPr lang="en-US" i="1" dirty="0" err="1"/>
              <a:t>lrd</a:t>
            </a:r>
            <a:r>
              <a:rPr lang="en-US" i="1" dirty="0"/>
              <a:t> </a:t>
            </a:r>
            <a:r>
              <a:rPr lang="en-US" dirty="0"/>
              <a:t>was most accurate when using a cutoff of 3 or greater.</a:t>
            </a:r>
          </a:p>
        </p:txBody>
      </p:sp>
    </p:spTree>
    <p:extLst>
      <p:ext uri="{BB962C8B-B14F-4D97-AF65-F5344CB8AC3E}">
        <p14:creationId xmlns:p14="http://schemas.microsoft.com/office/powerpoint/2010/main" val="189628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476595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is commonly used to gauge memory retrieval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Cued-recall testing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Free-recall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C1C69-8F17-4E0D-8F2B-461852FF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656"/>
              </p:ext>
            </p:extLst>
          </p:nvPr>
        </p:nvGraphicFramePr>
        <p:xfrm>
          <a:off x="525517" y="948119"/>
          <a:ext cx="7909034" cy="324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62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57454112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603184295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071633889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653138364"/>
                    </a:ext>
                  </a:extLst>
                </a:gridCol>
              </a:tblGrid>
              <a:tr h="5967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Adhoc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Unrelated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0497"/>
                  </a:ext>
                </a:extLst>
              </a:tr>
              <a:tr h="59679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Scoring Cutoff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472965" y="4347261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maximized using a cutoff of 3 or greater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2B15E-0263-4CCC-9F7B-A348C28E0D12}"/>
              </a:ext>
            </a:extLst>
          </p:cNvPr>
          <p:cNvSpPr/>
          <p:nvPr/>
        </p:nvSpPr>
        <p:spPr>
          <a:xfrm>
            <a:off x="472965" y="3022845"/>
            <a:ext cx="7961586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allows researchers to quickly score several types of recall data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can accurately reproduce human coded data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goal is to provide a standardized, open-source method for processing lexical output across psychological studies.</a:t>
            </a:r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160" y="839076"/>
            <a:ext cx="6619244" cy="2008236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676893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has been used extensively throughout psychological research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Approximately 18,000 publications since 2000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Across multiple subfields of psychology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C1C69-8F17-4E0D-8F2B-461852FF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1B3F5A-3698-4ED4-A788-405FEE4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F059-90BD-4C78-922C-395F9019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589807" cy="2562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can be partly attributed to the rise of the internet and more powerful computers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Online recruitment platforms like Prolific or </a:t>
            </a:r>
            <a:r>
              <a:rPr lang="en-US" sz="1600" dirty="0" err="1">
                <a:solidFill>
                  <a:schemeClr val="tx1"/>
                </a:solidFill>
              </a:rPr>
              <a:t>Mturk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Large-scale normed databases for stimuli creation </a:t>
            </a:r>
            <a:r>
              <a:rPr lang="en-US" dirty="0">
                <a:solidFill>
                  <a:schemeClr val="tx1"/>
                </a:solidFill>
              </a:rPr>
              <a:t>(English Lexicon Project; </a:t>
            </a:r>
            <a:r>
              <a:rPr lang="en-US" dirty="0" err="1">
                <a:solidFill>
                  <a:schemeClr val="tx1"/>
                </a:solidFill>
              </a:rPr>
              <a:t>Balota</a:t>
            </a:r>
            <a:r>
              <a:rPr lang="en-US" dirty="0">
                <a:solidFill>
                  <a:schemeClr val="tx1"/>
                </a:solidFill>
              </a:rPr>
              <a:t> et al., 2007; Small World of Words; De </a:t>
            </a:r>
            <a:r>
              <a:rPr lang="en-US" dirty="0" err="1">
                <a:solidFill>
                  <a:schemeClr val="tx1"/>
                </a:solidFill>
              </a:rPr>
              <a:t>Deyne</a:t>
            </a:r>
            <a:r>
              <a:rPr lang="en-US" dirty="0">
                <a:solidFill>
                  <a:schemeClr val="tx1"/>
                </a:solidFill>
              </a:rPr>
              <a:t> et al., 2019)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Tools for automatically generating stimuli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lexOPS</a:t>
            </a:r>
            <a:r>
              <a:rPr lang="en-US" dirty="0">
                <a:solidFill>
                  <a:schemeClr val="tx1"/>
                </a:solidFill>
              </a:rPr>
              <a:t>; Taylor, </a:t>
            </a:r>
            <a:r>
              <a:rPr lang="en-US" dirty="0" err="1">
                <a:solidFill>
                  <a:schemeClr val="tx1"/>
                </a:solidFill>
              </a:rPr>
              <a:t>Beith</a:t>
            </a:r>
            <a:r>
              <a:rPr lang="en-US" dirty="0">
                <a:solidFill>
                  <a:schemeClr val="tx1"/>
                </a:solidFill>
              </a:rPr>
              <a:t> &amp; Sereno, 2019)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B279-88DE-4ABD-AD9C-CAD368E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72EB-0CAB-4C67-BE98-ACD24237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6126" y="1263017"/>
            <a:ext cx="4336869" cy="344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8B28E-8CEA-42D2-824C-50048C986349}"/>
              </a:ext>
            </a:extLst>
          </p:cNvPr>
          <p:cNvCxnSpPr/>
          <p:nvPr/>
        </p:nvCxnSpPr>
        <p:spPr>
          <a:xfrm>
            <a:off x="2194560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02A48-372F-466E-90D4-ACC44AA5F489}"/>
              </a:ext>
            </a:extLst>
          </p:cNvPr>
          <p:cNvCxnSpPr/>
          <p:nvPr/>
        </p:nvCxnSpPr>
        <p:spPr>
          <a:xfrm>
            <a:off x="2852058" y="870857"/>
            <a:ext cx="0" cy="313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intensive and error prone!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85C3B-68C8-4F8F-B14C-8070F0181551}"/>
              </a:ext>
            </a:extLst>
          </p:cNvPr>
          <p:cNvCxnSpPr/>
          <p:nvPr/>
        </p:nvCxnSpPr>
        <p:spPr>
          <a:xfrm>
            <a:off x="3513908" y="870857"/>
            <a:ext cx="0" cy="3135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E990-401B-4E88-BB3A-AA39102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CD9D-FD9A-4C41-BF1F-0CD4BC9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alternative is to automate the coding process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Must be able to account for spelling errors!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requires a sufficient degree of flexibility to be programmed into the scoring package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C801-107D-4890-9891-561DF36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1FFE5D-604D-4909-905C-2A1A514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1" y="1720207"/>
            <a:ext cx="7886700" cy="3075190"/>
          </a:xfrm>
        </p:spPr>
        <p:txBody>
          <a:bodyPr>
            <a:normAutofit/>
          </a:bodyPr>
          <a:lstStyle/>
          <a:p>
            <a:pPr lvl="1"/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(Lexical Response Data) is an R package designed to automate scoring of recall data while controlling for participant errors.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Cued-recall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Free 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Sentence responses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Open source and freely available via </a:t>
            </a:r>
            <a:r>
              <a:rPr lang="en-US" sz="1800" dirty="0" err="1">
                <a:solidFill>
                  <a:schemeClr val="tx1"/>
                </a:solidFill>
              </a:rPr>
              <a:t>Gitihub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sz="1550" dirty="0"/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C8C-CB2C-4AA3-841B-2994E4F1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321343" cy="2562225"/>
          </a:xfrm>
        </p:spPr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scores recall data using </a:t>
            </a:r>
            <a:r>
              <a:rPr lang="en-US" sz="1800" b="1" dirty="0">
                <a:solidFill>
                  <a:schemeClr val="tx2"/>
                </a:solidFill>
              </a:rPr>
              <a:t>Levenshtein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distances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Number of character insertions, deletions, or changes required to transform a word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“Cat” and “Bat” have a Levenshtein distance of 1 while “Mouse” and “Mice” have a distance of 4</a:t>
            </a:r>
          </a:p>
          <a:p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scores data using Levenshtein distances ranging from 0 – 5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User selects this cutoff when scoring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54B1A-6D90-4D6B-AFDE-7C06D53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CABAC2-FCE9-4308-87B6-3595AA89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41627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is also available as an R Shiny application!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Shiny provides and interactive GUI for using </a:t>
            </a:r>
            <a:r>
              <a:rPr lang="en-US" sz="1600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. No programming required!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https://github.com/npm27/lrd/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C24DA-BEC7-414E-8C84-48537F4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5A5A5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1877</TotalTime>
  <Words>1049</Words>
  <Application>Microsoft Office PowerPoint</Application>
  <PresentationFormat>On-screen Show (16:9)</PresentationFormat>
  <Paragraphs>318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 Boardroom</vt:lpstr>
      <vt:lpstr>lrd: An R Package and Shiny Application for Quickly Scoring Lexical Data in R</vt:lpstr>
      <vt:lpstr>Introduction</vt:lpstr>
      <vt:lpstr>Introduction</vt:lpstr>
      <vt:lpstr>Introduction</vt:lpstr>
      <vt:lpstr>Cued-Recall Example</vt:lpstr>
      <vt:lpstr>Introduction</vt:lpstr>
      <vt:lpstr>The lrd Package</vt:lpstr>
      <vt:lpstr>The lrd Package</vt:lpstr>
      <vt:lpstr>The lrd Package</vt:lpstr>
      <vt:lpstr>PowerPoint Presentation</vt:lpstr>
      <vt:lpstr>PowerPoint Presentation</vt:lpstr>
      <vt:lpstr>Testing lrd vs Manually Coded Data</vt:lpstr>
      <vt:lpstr>Cued-Recall</vt:lpstr>
      <vt:lpstr>Results</vt:lpstr>
      <vt:lpstr>Results</vt:lpstr>
      <vt:lpstr>Results – Sensitivity/Specificity</vt:lpstr>
      <vt:lpstr>Free-Recall</vt:lpstr>
      <vt:lpstr>Results</vt:lpstr>
      <vt:lpstr>Results</vt:lpstr>
      <vt:lpstr>Results – Sensitivity/Specificity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Nick Maxwell</cp:lastModifiedBy>
  <cp:revision>89</cp:revision>
  <dcterms:created xsi:type="dcterms:W3CDTF">2020-10-26T18:39:44Z</dcterms:created>
  <dcterms:modified xsi:type="dcterms:W3CDTF">2021-03-21T18:48:14Z</dcterms:modified>
</cp:coreProperties>
</file>