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260" r:id="rId3"/>
    <p:sldId id="271" r:id="rId4"/>
    <p:sldId id="298" r:id="rId5"/>
    <p:sldId id="310" r:id="rId6"/>
    <p:sldId id="272" r:id="rId7"/>
    <p:sldId id="261" r:id="rId8"/>
    <p:sldId id="317" r:id="rId9"/>
    <p:sldId id="273" r:id="rId10"/>
    <p:sldId id="262" r:id="rId11"/>
    <p:sldId id="304" r:id="rId12"/>
    <p:sldId id="305" r:id="rId13"/>
    <p:sldId id="306" r:id="rId14"/>
    <p:sldId id="307" r:id="rId15"/>
    <p:sldId id="308" r:id="rId16"/>
    <p:sldId id="309" r:id="rId17"/>
    <p:sldId id="311" r:id="rId18"/>
    <p:sldId id="269" r:id="rId19"/>
    <p:sldId id="278" r:id="rId20"/>
    <p:sldId id="281" r:id="rId21"/>
    <p:sldId id="277" r:id="rId22"/>
    <p:sldId id="313" r:id="rId23"/>
    <p:sldId id="314" r:id="rId24"/>
    <p:sldId id="315" r:id="rId25"/>
    <p:sldId id="316" r:id="rId26"/>
    <p:sldId id="318" r:id="rId27"/>
    <p:sldId id="312" r:id="rId2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0000"/>
    <a:srgbClr val="0000FF"/>
    <a:srgbClr val="00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66441" autoAdjust="0"/>
  </p:normalViewPr>
  <p:slideViewPr>
    <p:cSldViewPr>
      <p:cViewPr varScale="1">
        <p:scale>
          <a:sx n="88" d="100"/>
          <a:sy n="88" d="100"/>
        </p:scale>
        <p:origin x="18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4"/>
    </p:cViewPr>
  </p:sorterViewPr>
  <p:notesViewPr>
    <p:cSldViewPr>
      <p:cViewPr>
        <p:scale>
          <a:sx n="100" d="100"/>
          <a:sy n="100" d="100"/>
        </p:scale>
        <p:origin x="-864" y="-72"/>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a:defRPr sz="1300"/>
            </a:lvl1pPr>
          </a:lstStyle>
          <a:p>
            <a:pPr>
              <a:defRPr/>
            </a:pPr>
            <a:endParaRPr lang="en-US"/>
          </a:p>
        </p:txBody>
      </p:sp>
      <p:sp>
        <p:nvSpPr>
          <p:cNvPr id="5427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a:defRPr sz="1300"/>
            </a:lvl1pPr>
          </a:lstStyle>
          <a:p>
            <a:pPr>
              <a:defRPr/>
            </a:pPr>
            <a:endParaRPr lang="en-US"/>
          </a:p>
        </p:txBody>
      </p:sp>
      <p:sp>
        <p:nvSpPr>
          <p:cNvPr id="54276" name="Rectangle 4"/>
          <p:cNvSpPr>
            <a:spLocks noGrp="1" noChangeArrowheads="1"/>
          </p:cNvSpPr>
          <p:nvPr>
            <p:ph type="ftr" sz="quarter" idx="2"/>
          </p:nvPr>
        </p:nvSpPr>
        <p:spPr bwMode="auto">
          <a:xfrm>
            <a:off x="0" y="9085263"/>
            <a:ext cx="3170238" cy="477837"/>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a:defRPr sz="1300"/>
            </a:lvl1pPr>
          </a:lstStyle>
          <a:p>
            <a:pPr>
              <a:defRPr/>
            </a:pPr>
            <a:endParaRPr lang="en-US"/>
          </a:p>
        </p:txBody>
      </p:sp>
      <p:sp>
        <p:nvSpPr>
          <p:cNvPr id="54277" name="Rectangle 5"/>
          <p:cNvSpPr>
            <a:spLocks noGrp="1" noChangeArrowheads="1"/>
          </p:cNvSpPr>
          <p:nvPr>
            <p:ph type="sldNum" sz="quarter" idx="3"/>
          </p:nvPr>
        </p:nvSpPr>
        <p:spPr bwMode="auto">
          <a:xfrm>
            <a:off x="4144963" y="9085263"/>
            <a:ext cx="3170237" cy="477837"/>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a:defRPr sz="1300"/>
            </a:lvl1pPr>
          </a:lstStyle>
          <a:p>
            <a:pPr>
              <a:defRPr/>
            </a:pPr>
            <a:fld id="{760F283D-0C61-444E-A8D7-3A9ED830752B}" type="slidenum">
              <a:rPr lang="en-US"/>
              <a:pPr>
                <a:defRPr/>
              </a:pPr>
              <a:t>‹#›</a:t>
            </a:fld>
            <a:endParaRPr lang="en-US"/>
          </a:p>
        </p:txBody>
      </p:sp>
    </p:spTree>
    <p:extLst>
      <p:ext uri="{BB962C8B-B14F-4D97-AF65-F5344CB8AC3E}">
        <p14:creationId xmlns:p14="http://schemas.microsoft.com/office/powerpoint/2010/main" val="1752138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a:defRPr sz="1300"/>
            </a:lvl1pPr>
          </a:lstStyle>
          <a:p>
            <a:pPr>
              <a:defRPr/>
            </a:pPr>
            <a:endParaRPr lang="en-US"/>
          </a:p>
        </p:txBody>
      </p:sp>
      <p:sp>
        <p:nvSpPr>
          <p:cNvPr id="1331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a:defRPr sz="13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a:defRPr sz="1300"/>
            </a:lvl1pPr>
          </a:lstStyle>
          <a:p>
            <a:pPr>
              <a:defRPr/>
            </a:pPr>
            <a:endParaRPr lang="en-US"/>
          </a:p>
        </p:txBody>
      </p:sp>
      <p:sp>
        <p:nvSpPr>
          <p:cNvPr id="1331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a:defRPr sz="1300"/>
            </a:lvl1pPr>
          </a:lstStyle>
          <a:p>
            <a:pPr>
              <a:defRPr/>
            </a:pPr>
            <a:fld id="{75E30568-8F5D-4D65-9869-28F2019CEEE1}" type="slidenum">
              <a:rPr lang="en-US"/>
              <a:pPr>
                <a:defRPr/>
              </a:pPr>
              <a:t>‹#›</a:t>
            </a:fld>
            <a:endParaRPr lang="en-US"/>
          </a:p>
        </p:txBody>
      </p:sp>
    </p:spTree>
    <p:extLst>
      <p:ext uri="{BB962C8B-B14F-4D97-AF65-F5344CB8AC3E}">
        <p14:creationId xmlns:p14="http://schemas.microsoft.com/office/powerpoint/2010/main" val="16491533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AA8DBDD-8AC3-4087-B372-384CE5C647BB}" type="slidenum">
              <a:rPr lang="en-US" smtClean="0"/>
              <a:pPr/>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746119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85DC69C-EDB7-4BE6-AA23-1F23EB1E0D5B}" type="slidenum">
              <a:rPr lang="en-US" smtClean="0"/>
              <a:pPr/>
              <a:t>11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mtClean="0"/>
              <a:t>You must know 2 of the three things in this eqn.  IF you want to find the PV - you must know the amount and period of the future payment &amp; the interest rate.</a:t>
            </a:r>
          </a:p>
          <a:p>
            <a:endParaRPr lang="en-US" smtClean="0"/>
          </a:p>
          <a:p>
            <a:r>
              <a:rPr lang="en-US" smtClean="0"/>
              <a:t>What is the value TODAY of 1 dollar 1 year from now?  </a:t>
            </a:r>
          </a:p>
          <a:p>
            <a:r>
              <a:rPr lang="en-US" smtClean="0"/>
              <a:t>Assume the rate of return is 10%.</a:t>
            </a:r>
          </a:p>
          <a:p>
            <a:r>
              <a:rPr lang="en-US" smtClean="0"/>
              <a:t>PV = 1/(1+10%)^1=1/1.1 = 0.909</a:t>
            </a:r>
          </a:p>
          <a:p>
            <a:endParaRPr lang="en-US" smtClean="0"/>
          </a:p>
          <a:p>
            <a:r>
              <a:rPr lang="en-US" smtClean="0"/>
              <a:t>What is the present value of 1 dollar TWO years from now?</a:t>
            </a:r>
          </a:p>
          <a:p>
            <a:r>
              <a:rPr lang="en-US" smtClean="0"/>
              <a:t>PV = 1/(1+10%)^2 = 1/1.1^2 = 0.826</a:t>
            </a:r>
          </a:p>
          <a:p>
            <a:endParaRPr lang="en-US" smtClean="0"/>
          </a:p>
          <a:p>
            <a:r>
              <a:rPr lang="en-US" smtClean="0"/>
              <a:t>What is the PV of 1 dollar 3 years from now?</a:t>
            </a:r>
          </a:p>
          <a:p>
            <a:r>
              <a:rPr lang="en-US" smtClean="0"/>
              <a:t>PV = 1/(1+10%)^3 = 0.751</a:t>
            </a:r>
          </a:p>
          <a:p>
            <a:endParaRPr lang="en-US" smtClean="0"/>
          </a:p>
          <a:p>
            <a:r>
              <a:rPr lang="en-US" smtClean="0"/>
              <a:t>NOTE – We can do a little algebra and re-write this equation as the Future Value of some present sum of money that is invested at the rate i for n periods.  </a:t>
            </a:r>
          </a:p>
        </p:txBody>
      </p:sp>
    </p:spTree>
    <p:extLst>
      <p:ext uri="{BB962C8B-B14F-4D97-AF65-F5344CB8AC3E}">
        <p14:creationId xmlns:p14="http://schemas.microsoft.com/office/powerpoint/2010/main" val="35315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A336F66-5FCA-40D7-BF87-707C26CE2078}" type="slidenum">
              <a:rPr lang="en-US" smtClean="0"/>
              <a:pPr/>
              <a:t>12</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mtClean="0"/>
              <a:t>The future payments can be equal but are NOT required to be equal.  </a:t>
            </a:r>
          </a:p>
        </p:txBody>
      </p:sp>
    </p:spTree>
    <p:extLst>
      <p:ext uri="{BB962C8B-B14F-4D97-AF65-F5344CB8AC3E}">
        <p14:creationId xmlns:p14="http://schemas.microsoft.com/office/powerpoint/2010/main" val="3669235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99C9549-A81F-4D3C-80AB-C572B26E087E}" type="slidenum">
              <a:rPr lang="en-US" smtClean="0"/>
              <a:pPr/>
              <a:t>13</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smtClean="0"/>
              <a:t>When using annuity values, the Future Payment is most often a constant amount.  </a:t>
            </a:r>
          </a:p>
        </p:txBody>
      </p:sp>
    </p:spTree>
    <p:extLst>
      <p:ext uri="{BB962C8B-B14F-4D97-AF65-F5344CB8AC3E}">
        <p14:creationId xmlns:p14="http://schemas.microsoft.com/office/powerpoint/2010/main" val="416823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FAF4D4F-A022-41A1-B50E-73591EAAEFB9}" type="slidenum">
              <a:rPr lang="en-US" smtClean="0"/>
              <a:pPr/>
              <a:t>14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0442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94D0CF3-49D0-43E7-9E95-D5EA3D12ADD8}" type="slidenum">
              <a:rPr lang="en-US" smtClean="0"/>
              <a:pPr/>
              <a:t>15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7455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1048BED-7151-49AA-82C4-3401D2FC7F28}" type="slidenum">
              <a:rPr lang="en-US" smtClean="0"/>
              <a:pPr/>
              <a:t>16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63593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3061A92-68EF-4F70-82E7-62D4C6C5C2BA}"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44368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DF3289B-6129-47AA-817C-C78F1E0C73AE}" type="slidenum">
              <a:rPr lang="en-US" smtClean="0"/>
              <a:pPr/>
              <a:t>18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2598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C850230-2C79-46CF-B736-B647B4601A64}" type="slidenum">
              <a:rPr lang="en-US" smtClean="0"/>
              <a:pPr/>
              <a:t>19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9567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C1462D0-1023-4184-9002-8EFCB5D0C7A4}" type="slidenum">
              <a:rPr lang="en-US" smtClean="0"/>
              <a:pPr/>
              <a:t>20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6789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C34173A-B7ED-4E4D-9E22-E4EEAE88FFFD}" type="slidenum">
              <a:rPr lang="en-US" smtClean="0"/>
              <a:pPr/>
              <a:t>2</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385111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185FEC-695D-485D-8AA5-9EC1FB0BD506}" type="slidenum">
              <a:rPr lang="en-US" smtClean="0"/>
              <a:pPr/>
              <a:t>22</a:t>
            </a:fld>
            <a:endParaRPr lang="en-US"/>
          </a:p>
        </p:txBody>
      </p:sp>
    </p:spTree>
    <p:extLst>
      <p:ext uri="{BB962C8B-B14F-4D97-AF65-F5344CB8AC3E}">
        <p14:creationId xmlns:p14="http://schemas.microsoft.com/office/powerpoint/2010/main" val="167309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185FEC-695D-485D-8AA5-9EC1FB0BD506}" type="slidenum">
              <a:rPr lang="en-US" smtClean="0"/>
              <a:pPr/>
              <a:t>23</a:t>
            </a:fld>
            <a:endParaRPr lang="en-US"/>
          </a:p>
        </p:txBody>
      </p:sp>
    </p:spTree>
    <p:extLst>
      <p:ext uri="{BB962C8B-B14F-4D97-AF65-F5344CB8AC3E}">
        <p14:creationId xmlns:p14="http://schemas.microsoft.com/office/powerpoint/2010/main" val="142634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185FEC-695D-485D-8AA5-9EC1FB0BD506}" type="slidenum">
              <a:rPr lang="en-US" smtClean="0"/>
              <a:pPr/>
              <a:t>24</a:t>
            </a:fld>
            <a:endParaRPr lang="en-US"/>
          </a:p>
        </p:txBody>
      </p:sp>
    </p:spTree>
    <p:extLst>
      <p:ext uri="{BB962C8B-B14F-4D97-AF65-F5344CB8AC3E}">
        <p14:creationId xmlns:p14="http://schemas.microsoft.com/office/powerpoint/2010/main" val="39196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185FEC-695D-485D-8AA5-9EC1FB0BD506}" type="slidenum">
              <a:rPr lang="en-US" smtClean="0"/>
              <a:pPr/>
              <a:t>25</a:t>
            </a:fld>
            <a:endParaRPr lang="en-US"/>
          </a:p>
        </p:txBody>
      </p:sp>
    </p:spTree>
    <p:extLst>
      <p:ext uri="{BB962C8B-B14F-4D97-AF65-F5344CB8AC3E}">
        <p14:creationId xmlns:p14="http://schemas.microsoft.com/office/powerpoint/2010/main" val="42583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CA60CB6-45B8-4AD8-BFF6-FBF1360118BC}" type="slidenum">
              <a:rPr lang="en-US" smtClean="0"/>
              <a:pPr/>
              <a:t>3</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831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D8F5BFE-2305-402D-8807-7941DFF36071}" type="slidenum">
              <a:rPr lang="en-US" smtClean="0"/>
              <a:pPr/>
              <a:t>4</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132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56BB1E9-298D-4DFA-A57B-D55DA105AE5F}" type="slidenum">
              <a:rPr lang="en-US" smtClean="0"/>
              <a:pPr/>
              <a:t>6</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3887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3132AF3-2135-4E1D-928E-665C47A15744}" type="slidenum">
              <a:rPr lang="en-US" smtClean="0"/>
              <a:pPr/>
              <a:t>7</a:t>
            </a:fld>
            <a:endParaRPr lang="en-US" smtClean="0"/>
          </a:p>
        </p:txBody>
      </p:sp>
      <p:sp>
        <p:nvSpPr>
          <p:cNvPr id="29699" name="Rectangle 2"/>
          <p:cNvSpPr>
            <a:spLocks noGrp="1" noRot="1" noChangeAspect="1" noChangeArrowheads="1" noTextEdit="1"/>
          </p:cNvSpPr>
          <p:nvPr>
            <p:ph type="sldImg"/>
          </p:nvPr>
        </p:nvSpPr>
        <p:spPr>
          <a:xfrm>
            <a:off x="1258888" y="641350"/>
            <a:ext cx="4799012" cy="3598863"/>
          </a:xfrm>
          <a:ln/>
        </p:spPr>
      </p:sp>
      <p:sp>
        <p:nvSpPr>
          <p:cNvPr id="297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0775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185FEC-695D-485D-8AA5-9EC1FB0BD506}" type="slidenum">
              <a:rPr lang="en-US" smtClean="0"/>
              <a:pPr/>
              <a:t>8</a:t>
            </a:fld>
            <a:endParaRPr lang="en-US"/>
          </a:p>
        </p:txBody>
      </p:sp>
    </p:spTree>
    <p:extLst>
      <p:ext uri="{BB962C8B-B14F-4D97-AF65-F5344CB8AC3E}">
        <p14:creationId xmlns:p14="http://schemas.microsoft.com/office/powerpoint/2010/main" val="253079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ACC707A-9ACA-421E-AF3E-441EE3CF343C}" type="slidenum">
              <a:rPr lang="en-US" smtClean="0"/>
              <a:pPr/>
              <a:t>9</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295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7CF72A0-F9C4-4F0B-90FE-3046723C73BB}" type="slidenum">
              <a:rPr lang="en-US" smtClean="0"/>
              <a:pPr/>
              <a:t>10</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064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126D30-BC78-4411-8ADB-EBD4D794748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82BD26-54D0-474C-AC4B-84CA0E54CBA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67A3B6-BA45-44C3-A316-0400586262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CFB5F8-9DDF-4452-A3E7-666BEB49056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5CF9D4-C4B8-4BE5-A6E2-EA4504BE453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D9EA8E-3765-4601-809B-9C1CAAEE0F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660A563-5A9B-457B-B94A-97391E4BDF5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002F85-17E1-4C0F-8D2C-76D5B98029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3B7F676-DC4A-4977-B101-585C5150260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E1920A-B79B-4195-BB11-12EF5B285C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302B34-A184-4840-8E86-BF4A2E56BE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4D0828-F855-4263-B365-85B7E49AD7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5.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09600" y="1524000"/>
            <a:ext cx="7772400" cy="1143000"/>
          </a:xfrm>
        </p:spPr>
        <p:txBody>
          <a:bodyPr/>
          <a:lstStyle/>
          <a:p>
            <a:r>
              <a:rPr lang="en-US" sz="6000" smtClean="0"/>
              <a:t>Business Economics</a:t>
            </a:r>
            <a:br>
              <a:rPr lang="en-US" sz="6000" smtClean="0"/>
            </a:br>
            <a:r>
              <a:rPr lang="en-US" sz="4800" smtClean="0"/>
              <a:t>Introduction &amp; Tool Kit</a:t>
            </a:r>
          </a:p>
        </p:txBody>
      </p:sp>
      <p:sp>
        <p:nvSpPr>
          <p:cNvPr id="8195" name="Rectangle 3"/>
          <p:cNvSpPr>
            <a:spLocks noGrp="1" noChangeArrowheads="1"/>
          </p:cNvSpPr>
          <p:nvPr>
            <p:ph type="subTitle" idx="1"/>
          </p:nvPr>
        </p:nvSpPr>
        <p:spPr>
          <a:xfrm>
            <a:off x="1295400" y="3429000"/>
            <a:ext cx="6400800" cy="1752600"/>
          </a:xfrm>
        </p:spPr>
        <p:txBody>
          <a:bodyPr/>
          <a:lstStyle/>
          <a:p>
            <a:r>
              <a:rPr lang="en-US" dirty="0" smtClean="0"/>
              <a:t>ECON </a:t>
            </a:r>
            <a:r>
              <a:rPr lang="en-US" dirty="0" smtClean="0"/>
              <a:t>431</a:t>
            </a:r>
            <a:endParaRPr lang="en-US" dirty="0" smtClean="0"/>
          </a:p>
          <a:p>
            <a:r>
              <a:rPr lang="en-US" dirty="0" smtClean="0"/>
              <a:t>Iowa State </a:t>
            </a:r>
            <a:r>
              <a:rPr lang="en-US" dirty="0" smtClean="0"/>
              <a:t>University</a:t>
            </a:r>
          </a:p>
          <a:p>
            <a:endParaRPr lang="en-US" dirty="0"/>
          </a:p>
          <a:p>
            <a:r>
              <a:rPr lang="en-US" dirty="0" smtClean="0"/>
              <a:t>Darin </a:t>
            </a:r>
            <a:r>
              <a:rPr lang="en-US" dirty="0" err="1" smtClean="0"/>
              <a:t>Wohlgemuth</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mtClean="0"/>
              <a:t>Managerial Economics</a:t>
            </a:r>
          </a:p>
        </p:txBody>
      </p:sp>
      <p:sp>
        <p:nvSpPr>
          <p:cNvPr id="16387" name="Rectangle 3"/>
          <p:cNvSpPr>
            <a:spLocks noGrp="1" noChangeArrowheads="1"/>
          </p:cNvSpPr>
          <p:nvPr>
            <p:ph type="body" idx="1"/>
          </p:nvPr>
        </p:nvSpPr>
        <p:spPr/>
        <p:txBody>
          <a:bodyPr/>
          <a:lstStyle/>
          <a:p>
            <a:pPr algn="ctr">
              <a:lnSpc>
                <a:spcPct val="150000"/>
              </a:lnSpc>
              <a:buFontTx/>
              <a:buNone/>
            </a:pPr>
            <a:r>
              <a:rPr lang="en-US" sz="3600" smtClean="0"/>
              <a:t>Brings economic theory, empirical analysis together to help individuals direct scarce resources </a:t>
            </a:r>
          </a:p>
          <a:p>
            <a:pPr algn="ctr">
              <a:lnSpc>
                <a:spcPct val="150000"/>
              </a:lnSpc>
              <a:buFontTx/>
              <a:buNone/>
            </a:pPr>
            <a:r>
              <a:rPr lang="en-US" sz="3600" smtClean="0"/>
              <a:t>to efficiently achieve goals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noFill/>
        </p:spPr>
        <p:txBody>
          <a:bodyPr/>
          <a:lstStyle/>
          <a:p>
            <a:r>
              <a:rPr lang="en-US" smtClean="0"/>
              <a:t>The Time Value of Money*</a:t>
            </a:r>
          </a:p>
        </p:txBody>
      </p:sp>
      <p:sp>
        <p:nvSpPr>
          <p:cNvPr id="1028" name="Rectangle 3"/>
          <p:cNvSpPr>
            <a:spLocks noGrp="1" noChangeArrowheads="1"/>
          </p:cNvSpPr>
          <p:nvPr>
            <p:ph type="body" idx="1"/>
          </p:nvPr>
        </p:nvSpPr>
        <p:spPr>
          <a:xfrm>
            <a:off x="685800" y="1981200"/>
            <a:ext cx="7772400" cy="1676400"/>
          </a:xfrm>
        </p:spPr>
        <p:txBody>
          <a:bodyPr/>
          <a:lstStyle/>
          <a:p>
            <a:r>
              <a:rPr lang="en-US" smtClean="0"/>
              <a:t>Present value (PV) of an amount (FV) to be received at the end of “n” periods when the per-period interest rate is “i”:  </a:t>
            </a:r>
          </a:p>
        </p:txBody>
      </p:sp>
      <p:graphicFrame>
        <p:nvGraphicFramePr>
          <p:cNvPr id="1026" name="Object 4"/>
          <p:cNvGraphicFramePr>
            <a:graphicFrameLocks noChangeAspect="1"/>
          </p:cNvGraphicFramePr>
          <p:nvPr/>
        </p:nvGraphicFramePr>
        <p:xfrm>
          <a:off x="2514600" y="3657600"/>
          <a:ext cx="3733800" cy="1895475"/>
        </p:xfrm>
        <a:graphic>
          <a:graphicData uri="http://schemas.openxmlformats.org/presentationml/2006/ole">
            <mc:AlternateContent xmlns:mc="http://schemas.openxmlformats.org/markup-compatibility/2006">
              <mc:Choice xmlns:v="urn:schemas-microsoft-com:vml" Requires="v">
                <p:oleObj spid="_x0000_s1049" name="Equation" r:id="rId4" imgW="825480" imgH="419040" progId="">
                  <p:embed/>
                </p:oleObj>
              </mc:Choice>
              <mc:Fallback>
                <p:oleObj name="Equation" r:id="rId4" imgW="825480" imgH="41904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657600"/>
                        <a:ext cx="37338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Present Value of a Series*</a:t>
            </a:r>
          </a:p>
        </p:txBody>
      </p:sp>
      <p:sp>
        <p:nvSpPr>
          <p:cNvPr id="2052" name="Rectangle 3"/>
          <p:cNvSpPr>
            <a:spLocks noGrp="1" noChangeArrowheads="1"/>
          </p:cNvSpPr>
          <p:nvPr>
            <p:ph type="body" idx="1"/>
          </p:nvPr>
        </p:nvSpPr>
        <p:spPr>
          <a:xfrm>
            <a:off x="685800" y="1981200"/>
            <a:ext cx="7772400" cy="1676400"/>
          </a:xfrm>
        </p:spPr>
        <p:txBody>
          <a:bodyPr/>
          <a:lstStyle/>
          <a:p>
            <a:r>
              <a:rPr lang="en-US" smtClean="0"/>
              <a:t>Present value of a stream of future amounts (FV</a:t>
            </a:r>
            <a:r>
              <a:rPr lang="en-US" baseline="-25000" smtClean="0"/>
              <a:t>t</a:t>
            </a:r>
            <a:r>
              <a:rPr lang="en-US" smtClean="0"/>
              <a:t>) received at the end of each period for “n” periods:  </a:t>
            </a:r>
          </a:p>
        </p:txBody>
      </p:sp>
      <p:graphicFrame>
        <p:nvGraphicFramePr>
          <p:cNvPr id="2050" name="Object 4"/>
          <p:cNvGraphicFramePr>
            <a:graphicFrameLocks noChangeAspect="1"/>
          </p:cNvGraphicFramePr>
          <p:nvPr/>
        </p:nvGraphicFramePr>
        <p:xfrm>
          <a:off x="457200" y="3657600"/>
          <a:ext cx="8229600" cy="1617663"/>
        </p:xfrm>
        <a:graphic>
          <a:graphicData uri="http://schemas.openxmlformats.org/presentationml/2006/ole">
            <mc:AlternateContent xmlns:mc="http://schemas.openxmlformats.org/markup-compatibility/2006">
              <mc:Choice xmlns:v="urn:schemas-microsoft-com:vml" Requires="v">
                <p:oleObj spid="_x0000_s2073" name="Equation" r:id="rId4" imgW="2133360" imgH="419040" progId="">
                  <p:embed/>
                </p:oleObj>
              </mc:Choice>
              <mc:Fallback>
                <p:oleObj name="Equation" r:id="rId4" imgW="2133360" imgH="41904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57600"/>
                        <a:ext cx="82296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Annuity Value*</a:t>
            </a:r>
          </a:p>
        </p:txBody>
      </p:sp>
      <p:sp>
        <p:nvSpPr>
          <p:cNvPr id="3076" name="Rectangle 3"/>
          <p:cNvSpPr>
            <a:spLocks noGrp="1" noChangeArrowheads="1"/>
          </p:cNvSpPr>
          <p:nvPr>
            <p:ph type="body" idx="1"/>
          </p:nvPr>
        </p:nvSpPr>
        <p:spPr/>
        <p:txBody>
          <a:bodyPr/>
          <a:lstStyle/>
          <a:p>
            <a:r>
              <a:rPr lang="en-US" smtClean="0"/>
              <a:t>When the “Future Value” is the same in all periods, you can use the annuity tables/formula</a:t>
            </a:r>
          </a:p>
        </p:txBody>
      </p:sp>
      <p:sp>
        <p:nvSpPr>
          <p:cNvPr id="3077" name="Rectangle 4"/>
          <p:cNvSpPr>
            <a:spLocks noChangeArrowheads="1"/>
          </p:cNvSpPr>
          <p:nvPr/>
        </p:nvSpPr>
        <p:spPr bwMode="auto">
          <a:xfrm>
            <a:off x="4057650" y="3205163"/>
            <a:ext cx="9144000" cy="0"/>
          </a:xfrm>
          <a:prstGeom prst="rect">
            <a:avLst/>
          </a:prstGeom>
          <a:noFill/>
          <a:ln w="9525">
            <a:noFill/>
            <a:miter lim="800000"/>
            <a:headEnd/>
            <a:tailEnd/>
          </a:ln>
        </p:spPr>
        <p:txBody>
          <a:bodyPr>
            <a:spAutoFit/>
          </a:bodyPr>
          <a:lstStyle/>
          <a:p>
            <a:endParaRPr lang="en-US"/>
          </a:p>
        </p:txBody>
      </p:sp>
      <p:graphicFrame>
        <p:nvGraphicFramePr>
          <p:cNvPr id="3074" name="Object 5"/>
          <p:cNvGraphicFramePr>
            <a:graphicFrameLocks noChangeAspect="1"/>
          </p:cNvGraphicFramePr>
          <p:nvPr/>
        </p:nvGraphicFramePr>
        <p:xfrm>
          <a:off x="2286000" y="3733800"/>
          <a:ext cx="3657600" cy="1590675"/>
        </p:xfrm>
        <a:graphic>
          <a:graphicData uri="http://schemas.openxmlformats.org/presentationml/2006/ole">
            <mc:AlternateContent xmlns:mc="http://schemas.openxmlformats.org/markup-compatibility/2006">
              <mc:Choice xmlns:v="urn:schemas-microsoft-com:vml" Requires="v">
                <p:oleObj spid="_x0000_s3097" r:id="rId4" imgW="1028254" imgH="444307" progId="Equation.3">
                  <p:embed/>
                </p:oleObj>
              </mc:Choice>
              <mc:Fallback>
                <p:oleObj r:id="rId4" imgW="1028254" imgH="44430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733800"/>
                        <a:ext cx="3657600"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sz="4000" smtClean="0"/>
              <a:t>Present Value of Benefits and Costs*</a:t>
            </a:r>
            <a:endParaRPr lang="en-US" smtClean="0"/>
          </a:p>
        </p:txBody>
      </p:sp>
      <p:sp>
        <p:nvSpPr>
          <p:cNvPr id="4101" name="Rectangle 3"/>
          <p:cNvSpPr>
            <a:spLocks noGrp="1" noChangeArrowheads="1"/>
          </p:cNvSpPr>
          <p:nvPr>
            <p:ph type="body" sz="half" idx="1"/>
          </p:nvPr>
        </p:nvSpPr>
        <p:spPr/>
        <p:txBody>
          <a:bodyPr/>
          <a:lstStyle/>
          <a:p>
            <a:r>
              <a:rPr lang="en-US" smtClean="0"/>
              <a:t>Present Value of Benefits</a:t>
            </a:r>
          </a:p>
          <a:p>
            <a:endParaRPr lang="en-US" smtClean="0"/>
          </a:p>
          <a:p>
            <a:endParaRPr lang="en-US" smtClean="0"/>
          </a:p>
        </p:txBody>
      </p:sp>
      <p:sp>
        <p:nvSpPr>
          <p:cNvPr id="4102" name="Rectangle 4"/>
          <p:cNvSpPr>
            <a:spLocks noGrp="1" noChangeArrowheads="1"/>
          </p:cNvSpPr>
          <p:nvPr>
            <p:ph type="body" sz="half" idx="2"/>
          </p:nvPr>
        </p:nvSpPr>
        <p:spPr/>
        <p:txBody>
          <a:bodyPr/>
          <a:lstStyle/>
          <a:p>
            <a:r>
              <a:rPr lang="en-US" smtClean="0"/>
              <a:t>Present Value of Costs</a:t>
            </a:r>
          </a:p>
        </p:txBody>
      </p:sp>
      <p:graphicFrame>
        <p:nvGraphicFramePr>
          <p:cNvPr id="4098" name="Object 5"/>
          <p:cNvGraphicFramePr>
            <a:graphicFrameLocks noChangeAspect="1"/>
          </p:cNvGraphicFramePr>
          <p:nvPr/>
        </p:nvGraphicFramePr>
        <p:xfrm>
          <a:off x="914400" y="3429000"/>
          <a:ext cx="2514600" cy="1143000"/>
        </p:xfrm>
        <a:graphic>
          <a:graphicData uri="http://schemas.openxmlformats.org/presentationml/2006/ole">
            <mc:AlternateContent xmlns:mc="http://schemas.openxmlformats.org/markup-compatibility/2006">
              <mc:Choice xmlns:v="urn:schemas-microsoft-com:vml" Requires="v">
                <p:oleObj spid="_x0000_s4144" name="Equation" r:id="rId4" imgW="1079280" imgH="431640" progId="Equation.3">
                  <p:embed/>
                </p:oleObj>
              </mc:Choice>
              <mc:Fallback>
                <p:oleObj name="Equation" r:id="rId4" imgW="107928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29000"/>
                        <a:ext cx="2514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5243513" y="3505200"/>
          <a:ext cx="2544762" cy="1143000"/>
        </p:xfrm>
        <a:graphic>
          <a:graphicData uri="http://schemas.openxmlformats.org/presentationml/2006/ole">
            <mc:AlternateContent xmlns:mc="http://schemas.openxmlformats.org/markup-compatibility/2006">
              <mc:Choice xmlns:v="urn:schemas-microsoft-com:vml" Requires="v">
                <p:oleObj spid="_x0000_s4145" name="Equation" r:id="rId6" imgW="1091880" imgH="431640" progId="Equation.3">
                  <p:embed/>
                </p:oleObj>
              </mc:Choice>
              <mc:Fallback>
                <p:oleObj name="Equation" r:id="rId6" imgW="109188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3513" y="3505200"/>
                        <a:ext cx="254476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Net Present Value*</a:t>
            </a:r>
          </a:p>
        </p:txBody>
      </p:sp>
      <p:sp>
        <p:nvSpPr>
          <p:cNvPr id="5124" name="Rectangle 3"/>
          <p:cNvSpPr>
            <a:spLocks noGrp="1" noChangeArrowheads="1"/>
          </p:cNvSpPr>
          <p:nvPr>
            <p:ph type="body" idx="1"/>
          </p:nvPr>
        </p:nvSpPr>
        <p:spPr/>
        <p:txBody>
          <a:bodyPr/>
          <a:lstStyle/>
          <a:p>
            <a:r>
              <a:rPr lang="en-US" smtClean="0"/>
              <a:t>Present Value of Benefits – Present Value of Costs</a:t>
            </a:r>
          </a:p>
        </p:txBody>
      </p:sp>
      <p:sp>
        <p:nvSpPr>
          <p:cNvPr id="5125" name="Rectangle 4"/>
          <p:cNvSpPr>
            <a:spLocks noChangeArrowheads="1"/>
          </p:cNvSpPr>
          <p:nvPr/>
        </p:nvSpPr>
        <p:spPr bwMode="auto">
          <a:xfrm>
            <a:off x="3233738" y="3205163"/>
            <a:ext cx="9144000" cy="0"/>
          </a:xfrm>
          <a:prstGeom prst="rect">
            <a:avLst/>
          </a:prstGeom>
          <a:noFill/>
          <a:ln w="9525">
            <a:noFill/>
            <a:miter lim="800000"/>
            <a:headEnd/>
            <a:tailEnd/>
          </a:ln>
        </p:spPr>
        <p:txBody>
          <a:bodyPr>
            <a:spAutoFit/>
          </a:bodyPr>
          <a:lstStyle/>
          <a:p>
            <a:endParaRPr lang="en-US"/>
          </a:p>
        </p:txBody>
      </p:sp>
      <p:graphicFrame>
        <p:nvGraphicFramePr>
          <p:cNvPr id="5122" name="Object 5"/>
          <p:cNvGraphicFramePr>
            <a:graphicFrameLocks noChangeAspect="1"/>
          </p:cNvGraphicFramePr>
          <p:nvPr/>
        </p:nvGraphicFramePr>
        <p:xfrm>
          <a:off x="914400" y="3276600"/>
          <a:ext cx="7162800" cy="1198563"/>
        </p:xfrm>
        <a:graphic>
          <a:graphicData uri="http://schemas.openxmlformats.org/presentationml/2006/ole">
            <mc:AlternateContent xmlns:mc="http://schemas.openxmlformats.org/markup-compatibility/2006">
              <mc:Choice xmlns:v="urn:schemas-microsoft-com:vml" Requires="v">
                <p:oleObj spid="_x0000_s5145" r:id="rId4" imgW="2679700" imgH="444500" progId="Equation.3">
                  <p:embed/>
                </p:oleObj>
              </mc:Choice>
              <mc:Fallback>
                <p:oleObj r:id="rId4" imgW="26797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276600"/>
                        <a:ext cx="7162800" cy="119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t>Internal Rate of Return*</a:t>
            </a:r>
          </a:p>
        </p:txBody>
      </p:sp>
      <p:sp>
        <p:nvSpPr>
          <p:cNvPr id="6150" name="Rectangle 3"/>
          <p:cNvSpPr>
            <a:spLocks noGrp="1" noChangeArrowheads="1"/>
          </p:cNvSpPr>
          <p:nvPr>
            <p:ph type="body" idx="1"/>
          </p:nvPr>
        </p:nvSpPr>
        <p:spPr/>
        <p:txBody>
          <a:bodyPr/>
          <a:lstStyle/>
          <a:p>
            <a:r>
              <a:rPr lang="en-US" smtClean="0"/>
              <a:t>What is the Interest Rate (i) at which the Net Present Value is 0?</a:t>
            </a:r>
          </a:p>
        </p:txBody>
      </p:sp>
      <p:graphicFrame>
        <p:nvGraphicFramePr>
          <p:cNvPr id="6146" name="Object 4"/>
          <p:cNvGraphicFramePr>
            <a:graphicFrameLocks noChangeAspect="1"/>
          </p:cNvGraphicFramePr>
          <p:nvPr/>
        </p:nvGraphicFramePr>
        <p:xfrm>
          <a:off x="2895600" y="3352800"/>
          <a:ext cx="2836863" cy="339725"/>
        </p:xfrm>
        <a:graphic>
          <a:graphicData uri="http://schemas.openxmlformats.org/presentationml/2006/ole">
            <mc:AlternateContent xmlns:mc="http://schemas.openxmlformats.org/markup-compatibility/2006">
              <mc:Choice xmlns:v="urn:schemas-microsoft-com:vml" Requires="v">
                <p:oleObj spid="_x0000_s6215" name="Equation" r:id="rId4" imgW="1473120" imgH="177480" progId="Equation.3">
                  <p:embed/>
                </p:oleObj>
              </mc:Choice>
              <mc:Fallback>
                <p:oleObj name="Equation" r:id="rId4" imgW="1473120" imgH="177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352800"/>
                        <a:ext cx="283686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2286000" y="3886200"/>
          <a:ext cx="3962400" cy="828675"/>
        </p:xfrm>
        <a:graphic>
          <a:graphicData uri="http://schemas.openxmlformats.org/presentationml/2006/ole">
            <mc:AlternateContent xmlns:mc="http://schemas.openxmlformats.org/markup-compatibility/2006">
              <mc:Choice xmlns:v="urn:schemas-microsoft-com:vml" Requires="v">
                <p:oleObj spid="_x0000_s6216" name="Equation" r:id="rId6" imgW="2057400" imgH="431640" progId="Equation.3">
                  <p:embed/>
                </p:oleObj>
              </mc:Choice>
              <mc:Fallback>
                <p:oleObj name="Equation" r:id="rId6" imgW="205740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886200"/>
                        <a:ext cx="3962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3022600" y="5029200"/>
          <a:ext cx="2641600" cy="828675"/>
        </p:xfrm>
        <a:graphic>
          <a:graphicData uri="http://schemas.openxmlformats.org/presentationml/2006/ole">
            <mc:AlternateContent xmlns:mc="http://schemas.openxmlformats.org/markup-compatibility/2006">
              <mc:Choice xmlns:v="urn:schemas-microsoft-com:vml" Requires="v">
                <p:oleObj spid="_x0000_s6217" name="Equation" r:id="rId8" imgW="1371600" imgH="431640" progId="Equation.3">
                  <p:embed/>
                </p:oleObj>
              </mc:Choice>
              <mc:Fallback>
                <p:oleObj name="Equation" r:id="rId8" imgW="137160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2600" y="5029200"/>
                        <a:ext cx="26416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Applications of PV &amp; IRR </a:t>
            </a:r>
          </a:p>
        </p:txBody>
      </p:sp>
      <p:sp>
        <p:nvSpPr>
          <p:cNvPr id="17411" name="Rectangle 3"/>
          <p:cNvSpPr>
            <a:spLocks noGrp="1" noChangeArrowheads="1"/>
          </p:cNvSpPr>
          <p:nvPr>
            <p:ph type="body" idx="1"/>
          </p:nvPr>
        </p:nvSpPr>
        <p:spPr/>
        <p:txBody>
          <a:bodyPr/>
          <a:lstStyle/>
          <a:p>
            <a:pPr>
              <a:lnSpc>
                <a:spcPct val="150000"/>
              </a:lnSpc>
            </a:pPr>
            <a:r>
              <a:rPr lang="en-US" dirty="0" smtClean="0"/>
              <a:t>Powerball Lottery</a:t>
            </a:r>
          </a:p>
          <a:p>
            <a:pPr>
              <a:lnSpc>
                <a:spcPct val="150000"/>
              </a:lnSpc>
            </a:pPr>
            <a:r>
              <a:rPr lang="en-US" dirty="0" smtClean="0"/>
              <a:t>Coffee &amp; Lunch</a:t>
            </a:r>
          </a:p>
          <a:p>
            <a:pPr>
              <a:lnSpc>
                <a:spcPct val="150000"/>
              </a:lnSpc>
            </a:pPr>
            <a:r>
              <a:rPr lang="en-US" dirty="0" smtClean="0"/>
              <a:t>Educational Investment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Identifying Goals &amp; Constraints</a:t>
            </a:r>
          </a:p>
        </p:txBody>
      </p:sp>
      <p:sp>
        <p:nvSpPr>
          <p:cNvPr id="18435" name="Rectangle 3"/>
          <p:cNvSpPr>
            <a:spLocks noGrp="1" noChangeArrowheads="1"/>
          </p:cNvSpPr>
          <p:nvPr>
            <p:ph type="body" idx="1"/>
          </p:nvPr>
        </p:nvSpPr>
        <p:spPr/>
        <p:txBody>
          <a:bodyPr/>
          <a:lstStyle/>
          <a:p>
            <a:r>
              <a:rPr lang="en-US" smtClean="0"/>
              <a:t>Consumers: Max Utility (satisfaction) subject to a budget constraint</a:t>
            </a:r>
          </a:p>
          <a:p>
            <a:r>
              <a:rPr lang="en-US" smtClean="0"/>
              <a:t>Workers: Max Utility subject to a time constraint</a:t>
            </a:r>
          </a:p>
          <a:p>
            <a:r>
              <a:rPr lang="en-US" smtClean="0"/>
              <a:t>Firms: Max Profits subject to available technology and prices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Marginal Analysis*</a:t>
            </a:r>
          </a:p>
        </p:txBody>
      </p:sp>
      <p:sp>
        <p:nvSpPr>
          <p:cNvPr id="83971" name="Rectangle 3"/>
          <p:cNvSpPr>
            <a:spLocks noGrp="1" noChangeArrowheads="1"/>
          </p:cNvSpPr>
          <p:nvPr>
            <p:ph type="body" idx="1"/>
          </p:nvPr>
        </p:nvSpPr>
        <p:spPr/>
        <p:txBody>
          <a:bodyPr/>
          <a:lstStyle/>
          <a:p>
            <a:pPr algn="ctr">
              <a:buFontTx/>
              <a:buNone/>
              <a:defRPr/>
            </a:pPr>
            <a:r>
              <a:rPr lang="en-US" smtClean="0"/>
              <a:t>The </a:t>
            </a:r>
          </a:p>
          <a:p>
            <a:pPr algn="ctr">
              <a:buFontTx/>
              <a:buNone/>
              <a:defRPr/>
            </a:pPr>
            <a:r>
              <a:rPr lang="en-US" sz="8000" smtClean="0">
                <a:solidFill>
                  <a:srgbClr val="0000FF"/>
                </a:solidFill>
                <a:effectLst>
                  <a:outerShdw blurRad="38100" dist="38100" dir="2700000" algn="tl">
                    <a:srgbClr val="C0C0C0"/>
                  </a:outerShdw>
                </a:effectLst>
              </a:rPr>
              <a:t>ADDITIONAL</a:t>
            </a:r>
            <a:r>
              <a:rPr lang="en-US"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a:t>
            </a:r>
          </a:p>
          <a:p>
            <a:pPr algn="ctr">
              <a:buFontTx/>
              <a:buNone/>
              <a:defRPr/>
            </a:pPr>
            <a:r>
              <a:rPr lang="en-US" smtClean="0"/>
              <a:t>cost or benefit of 1 more unit.</a:t>
            </a:r>
          </a:p>
          <a:p>
            <a:pPr algn="ctr">
              <a:buFontTx/>
              <a:buNone/>
              <a:defRPr/>
            </a:pPr>
            <a:r>
              <a:rPr lang="en-US" smtClean="0"/>
              <a:t>(a.k.a. Marginal Benefit &amp; Marginal Cost.)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6900" smtClean="0"/>
              <a:t>Economics</a:t>
            </a:r>
            <a:r>
              <a:rPr lang="en-US" sz="4300" smtClean="0"/>
              <a:t> </a:t>
            </a:r>
          </a:p>
        </p:txBody>
      </p:sp>
      <p:sp>
        <p:nvSpPr>
          <p:cNvPr id="9219" name="Rectangle 3"/>
          <p:cNvSpPr>
            <a:spLocks noGrp="1" noChangeArrowheads="1"/>
          </p:cNvSpPr>
          <p:nvPr>
            <p:ph type="body" idx="1"/>
          </p:nvPr>
        </p:nvSpPr>
        <p:spPr/>
        <p:txBody>
          <a:bodyPr/>
          <a:lstStyle/>
          <a:p>
            <a:pPr algn="ctr">
              <a:buFontTx/>
              <a:buNone/>
            </a:pPr>
            <a:r>
              <a:rPr lang="en-US" sz="4000" smtClean="0"/>
              <a:t>The study of the allocation of scarce resources to produce goods and services and to allocate them for consumption among competing and unlimited wants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Marginal Principle*</a:t>
            </a:r>
          </a:p>
        </p:txBody>
      </p:sp>
      <p:sp>
        <p:nvSpPr>
          <p:cNvPr id="20483" name="Rectangle 3"/>
          <p:cNvSpPr>
            <a:spLocks noGrp="1" noChangeArrowheads="1"/>
          </p:cNvSpPr>
          <p:nvPr>
            <p:ph type="body" idx="1"/>
          </p:nvPr>
        </p:nvSpPr>
        <p:spPr/>
        <p:txBody>
          <a:bodyPr/>
          <a:lstStyle/>
          <a:p>
            <a:r>
              <a:rPr lang="en-US" sz="2800" smtClean="0">
                <a:solidFill>
                  <a:srgbClr val="33CC33"/>
                </a:solidFill>
              </a:rPr>
              <a:t>MB &gt; MC</a:t>
            </a:r>
            <a:r>
              <a:rPr lang="en-US" sz="2800" smtClean="0"/>
              <a:t> means the last unit of the control variable increased benefits more than it increased costs</a:t>
            </a:r>
          </a:p>
          <a:p>
            <a:r>
              <a:rPr lang="en-US" sz="2800" smtClean="0">
                <a:solidFill>
                  <a:srgbClr val="FF3300"/>
                </a:solidFill>
              </a:rPr>
              <a:t>MB &lt; MC</a:t>
            </a:r>
            <a:r>
              <a:rPr lang="en-US" sz="2800" smtClean="0"/>
              <a:t> means the last unit of the control variable increased costs more than it increased benefits </a:t>
            </a:r>
          </a:p>
          <a:p>
            <a:r>
              <a:rPr lang="en-US" sz="2800" smtClean="0"/>
              <a:t>To maximize net benefits, the managerial control variable should be increased up to the point where MB = MC</a:t>
            </a:r>
          </a:p>
          <a:p>
            <a:pPr>
              <a:buFontTx/>
              <a:buNone/>
            </a:pP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smtClean="0"/>
              <a:t>The Geometry of Optimization*</a:t>
            </a:r>
          </a:p>
        </p:txBody>
      </p:sp>
      <p:sp>
        <p:nvSpPr>
          <p:cNvPr id="21507"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p:txBody>
      </p:sp>
      <p:grpSp>
        <p:nvGrpSpPr>
          <p:cNvPr id="21508" name="Group 4"/>
          <p:cNvGrpSpPr>
            <a:grpSpLocks/>
          </p:cNvGrpSpPr>
          <p:nvPr/>
        </p:nvGrpSpPr>
        <p:grpSpPr bwMode="auto">
          <a:xfrm>
            <a:off x="1295400" y="2209800"/>
            <a:ext cx="5646738" cy="4352925"/>
            <a:chOff x="1440" y="1056"/>
            <a:chExt cx="3557" cy="3033"/>
          </a:xfrm>
        </p:grpSpPr>
        <p:sp>
          <p:nvSpPr>
            <p:cNvPr id="21526" name="Line 5"/>
            <p:cNvSpPr>
              <a:spLocks noChangeShapeType="1"/>
            </p:cNvSpPr>
            <p:nvPr/>
          </p:nvSpPr>
          <p:spPr bwMode="auto">
            <a:xfrm>
              <a:off x="1440" y="1056"/>
              <a:ext cx="0" cy="2736"/>
            </a:xfrm>
            <a:prstGeom prst="line">
              <a:avLst/>
            </a:prstGeom>
            <a:noFill/>
            <a:ln w="9525">
              <a:solidFill>
                <a:schemeClr val="tx1"/>
              </a:solidFill>
              <a:round/>
              <a:headEnd/>
              <a:tailEnd/>
            </a:ln>
          </p:spPr>
          <p:txBody>
            <a:bodyPr wrap="none" anchor="ctr"/>
            <a:lstStyle/>
            <a:p>
              <a:endParaRPr lang="en-US"/>
            </a:p>
          </p:txBody>
        </p:sp>
        <p:sp>
          <p:nvSpPr>
            <p:cNvPr id="21527" name="Line 6"/>
            <p:cNvSpPr>
              <a:spLocks noChangeShapeType="1"/>
            </p:cNvSpPr>
            <p:nvPr/>
          </p:nvSpPr>
          <p:spPr bwMode="auto">
            <a:xfrm>
              <a:off x="1440" y="3792"/>
              <a:ext cx="3552" cy="0"/>
            </a:xfrm>
            <a:prstGeom prst="line">
              <a:avLst/>
            </a:prstGeom>
            <a:noFill/>
            <a:ln w="9525">
              <a:solidFill>
                <a:schemeClr val="tx1"/>
              </a:solidFill>
              <a:round/>
              <a:headEnd/>
              <a:tailEnd/>
            </a:ln>
          </p:spPr>
          <p:txBody>
            <a:bodyPr wrap="none" anchor="ctr"/>
            <a:lstStyle/>
            <a:p>
              <a:endParaRPr lang="en-US"/>
            </a:p>
          </p:txBody>
        </p:sp>
        <p:sp>
          <p:nvSpPr>
            <p:cNvPr id="21528" name="Text Box 7"/>
            <p:cNvSpPr txBox="1">
              <a:spLocks noChangeArrowheads="1"/>
            </p:cNvSpPr>
            <p:nvPr/>
          </p:nvSpPr>
          <p:spPr bwMode="auto">
            <a:xfrm>
              <a:off x="4742" y="3770"/>
              <a:ext cx="255" cy="319"/>
            </a:xfrm>
            <a:prstGeom prst="rect">
              <a:avLst/>
            </a:prstGeom>
            <a:noFill/>
            <a:ln w="9525">
              <a:noFill/>
              <a:miter lim="800000"/>
              <a:headEnd/>
              <a:tailEnd/>
            </a:ln>
          </p:spPr>
          <p:txBody>
            <a:bodyPr wrap="none">
              <a:spAutoFit/>
            </a:bodyPr>
            <a:lstStyle/>
            <a:p>
              <a:r>
                <a:rPr lang="en-US"/>
                <a:t>Q</a:t>
              </a:r>
            </a:p>
          </p:txBody>
        </p:sp>
      </p:grpSp>
      <p:sp>
        <p:nvSpPr>
          <p:cNvPr id="21509" name="Text Box 8"/>
          <p:cNvSpPr txBox="1">
            <a:spLocks noChangeArrowheads="1"/>
          </p:cNvSpPr>
          <p:nvPr/>
        </p:nvSpPr>
        <p:spPr bwMode="auto">
          <a:xfrm>
            <a:off x="228600" y="1676400"/>
            <a:ext cx="2265363" cy="457200"/>
          </a:xfrm>
          <a:prstGeom prst="rect">
            <a:avLst/>
          </a:prstGeom>
          <a:noFill/>
          <a:ln w="9525">
            <a:noFill/>
            <a:miter lim="800000"/>
            <a:headEnd/>
            <a:tailEnd/>
          </a:ln>
        </p:spPr>
        <p:txBody>
          <a:bodyPr wrap="none">
            <a:spAutoFit/>
          </a:bodyPr>
          <a:lstStyle/>
          <a:p>
            <a:r>
              <a:rPr lang="en-US"/>
              <a:t>Benefits &amp; Costs</a:t>
            </a:r>
          </a:p>
        </p:txBody>
      </p:sp>
      <p:sp>
        <p:nvSpPr>
          <p:cNvPr id="82953" name="Line 9"/>
          <p:cNvSpPr>
            <a:spLocks noChangeShapeType="1"/>
          </p:cNvSpPr>
          <p:nvPr/>
        </p:nvSpPr>
        <p:spPr bwMode="auto">
          <a:xfrm flipV="1">
            <a:off x="1371600" y="2286000"/>
            <a:ext cx="4495800" cy="3810000"/>
          </a:xfrm>
          <a:prstGeom prst="line">
            <a:avLst/>
          </a:prstGeom>
          <a:noFill/>
          <a:ln w="9525">
            <a:solidFill>
              <a:schemeClr val="tx1"/>
            </a:solidFill>
            <a:round/>
            <a:headEnd/>
            <a:tailEnd/>
          </a:ln>
        </p:spPr>
        <p:txBody>
          <a:bodyPr wrap="none" anchor="ctr"/>
          <a:lstStyle/>
          <a:p>
            <a:endParaRPr lang="en-US"/>
          </a:p>
        </p:txBody>
      </p:sp>
      <p:sp>
        <p:nvSpPr>
          <p:cNvPr id="82954" name="Text Box 10"/>
          <p:cNvSpPr txBox="1">
            <a:spLocks noChangeArrowheads="1"/>
          </p:cNvSpPr>
          <p:nvPr/>
        </p:nvSpPr>
        <p:spPr bwMode="auto">
          <a:xfrm>
            <a:off x="6003925" y="2022475"/>
            <a:ext cx="1198563" cy="457200"/>
          </a:xfrm>
          <a:prstGeom prst="rect">
            <a:avLst/>
          </a:prstGeom>
          <a:noFill/>
          <a:ln w="9525">
            <a:noFill/>
            <a:miter lim="800000"/>
            <a:headEnd/>
            <a:tailEnd/>
          </a:ln>
        </p:spPr>
        <p:txBody>
          <a:bodyPr wrap="none">
            <a:spAutoFit/>
          </a:bodyPr>
          <a:lstStyle/>
          <a:p>
            <a:r>
              <a:rPr lang="en-US"/>
              <a:t>Benefits</a:t>
            </a:r>
          </a:p>
        </p:txBody>
      </p:sp>
      <p:sp>
        <p:nvSpPr>
          <p:cNvPr id="82955" name="Freeform 11"/>
          <p:cNvSpPr>
            <a:spLocks/>
          </p:cNvSpPr>
          <p:nvPr/>
        </p:nvSpPr>
        <p:spPr bwMode="auto">
          <a:xfrm>
            <a:off x="1295400" y="1752600"/>
            <a:ext cx="4114800" cy="3657600"/>
          </a:xfrm>
          <a:custGeom>
            <a:avLst/>
            <a:gdLst>
              <a:gd name="T0" fmla="*/ 0 w 2688"/>
              <a:gd name="T1" fmla="*/ 2147483647 h 2208"/>
              <a:gd name="T2" fmla="*/ 2147483647 w 2688"/>
              <a:gd name="T3" fmla="*/ 2147483647 h 2208"/>
              <a:gd name="T4" fmla="*/ 2147483647 w 2688"/>
              <a:gd name="T5" fmla="*/ 0 h 2208"/>
              <a:gd name="T6" fmla="*/ 0 60000 65536"/>
              <a:gd name="T7" fmla="*/ 0 60000 65536"/>
              <a:gd name="T8" fmla="*/ 0 60000 65536"/>
              <a:gd name="T9" fmla="*/ 0 w 2688"/>
              <a:gd name="T10" fmla="*/ 0 h 2208"/>
              <a:gd name="T11" fmla="*/ 2688 w 2688"/>
              <a:gd name="T12" fmla="*/ 2208 h 2208"/>
            </a:gdLst>
            <a:ahLst/>
            <a:cxnLst>
              <a:cxn ang="T6">
                <a:pos x="T0" y="T1"/>
              </a:cxn>
              <a:cxn ang="T7">
                <a:pos x="T2" y="T3"/>
              </a:cxn>
              <a:cxn ang="T8">
                <a:pos x="T4" y="T5"/>
              </a:cxn>
            </a:cxnLst>
            <a:rect l="T9" t="T10" r="T11" b="T12"/>
            <a:pathLst>
              <a:path w="2688" h="2208">
                <a:moveTo>
                  <a:pt x="0" y="2208"/>
                </a:moveTo>
                <a:cubicBezTo>
                  <a:pt x="760" y="2032"/>
                  <a:pt x="1520" y="1856"/>
                  <a:pt x="1968" y="1488"/>
                </a:cubicBezTo>
                <a:cubicBezTo>
                  <a:pt x="2416" y="1120"/>
                  <a:pt x="2552" y="560"/>
                  <a:pt x="2688" y="0"/>
                </a:cubicBezTo>
              </a:path>
            </a:pathLst>
          </a:custGeom>
          <a:noFill/>
          <a:ln w="9525">
            <a:solidFill>
              <a:srgbClr val="FF3300"/>
            </a:solidFill>
            <a:round/>
            <a:headEnd/>
            <a:tailEnd/>
          </a:ln>
        </p:spPr>
        <p:txBody>
          <a:bodyPr wrap="none" anchor="ctr"/>
          <a:lstStyle/>
          <a:p>
            <a:endParaRPr lang="en-US"/>
          </a:p>
        </p:txBody>
      </p:sp>
      <p:sp>
        <p:nvSpPr>
          <p:cNvPr id="82956" name="Text Box 12"/>
          <p:cNvSpPr txBox="1">
            <a:spLocks noChangeArrowheads="1"/>
          </p:cNvSpPr>
          <p:nvPr/>
        </p:nvSpPr>
        <p:spPr bwMode="auto">
          <a:xfrm>
            <a:off x="5410200" y="1447800"/>
            <a:ext cx="862013" cy="457200"/>
          </a:xfrm>
          <a:prstGeom prst="rect">
            <a:avLst/>
          </a:prstGeom>
          <a:noFill/>
          <a:ln w="9525">
            <a:noFill/>
            <a:miter lim="800000"/>
            <a:headEnd/>
            <a:tailEnd/>
          </a:ln>
        </p:spPr>
        <p:txBody>
          <a:bodyPr wrap="none">
            <a:spAutoFit/>
          </a:bodyPr>
          <a:lstStyle/>
          <a:p>
            <a:r>
              <a:rPr lang="en-US">
                <a:solidFill>
                  <a:srgbClr val="FF3300"/>
                </a:solidFill>
              </a:rPr>
              <a:t>Costs</a:t>
            </a:r>
            <a:endParaRPr lang="en-US"/>
          </a:p>
        </p:txBody>
      </p:sp>
      <p:sp>
        <p:nvSpPr>
          <p:cNvPr id="82957" name="Text Box 13"/>
          <p:cNvSpPr txBox="1">
            <a:spLocks noChangeArrowheads="1"/>
          </p:cNvSpPr>
          <p:nvPr/>
        </p:nvSpPr>
        <p:spPr bwMode="auto">
          <a:xfrm>
            <a:off x="4014788" y="6172200"/>
            <a:ext cx="557212" cy="457200"/>
          </a:xfrm>
          <a:prstGeom prst="rect">
            <a:avLst/>
          </a:prstGeom>
          <a:noFill/>
          <a:ln w="9525">
            <a:noFill/>
            <a:miter lim="800000"/>
            <a:headEnd/>
            <a:tailEnd/>
          </a:ln>
        </p:spPr>
        <p:txBody>
          <a:bodyPr wrap="none">
            <a:spAutoFit/>
          </a:bodyPr>
          <a:lstStyle/>
          <a:p>
            <a:r>
              <a:rPr lang="en-US"/>
              <a:t>Q*</a:t>
            </a:r>
          </a:p>
        </p:txBody>
      </p:sp>
      <p:sp>
        <p:nvSpPr>
          <p:cNvPr id="82958" name="Line 14"/>
          <p:cNvSpPr>
            <a:spLocks noChangeShapeType="1"/>
          </p:cNvSpPr>
          <p:nvPr/>
        </p:nvSpPr>
        <p:spPr bwMode="auto">
          <a:xfrm>
            <a:off x="4267200" y="3657600"/>
            <a:ext cx="0" cy="609600"/>
          </a:xfrm>
          <a:prstGeom prst="line">
            <a:avLst/>
          </a:prstGeom>
          <a:noFill/>
          <a:ln w="9525">
            <a:solidFill>
              <a:srgbClr val="FF00FF"/>
            </a:solidFill>
            <a:round/>
            <a:headEnd/>
            <a:tailEnd/>
          </a:ln>
        </p:spPr>
        <p:txBody>
          <a:bodyPr wrap="none" anchor="ctr"/>
          <a:lstStyle/>
          <a:p>
            <a:endParaRPr lang="en-US"/>
          </a:p>
        </p:txBody>
      </p:sp>
      <p:sp>
        <p:nvSpPr>
          <p:cNvPr id="82959" name="Line 15"/>
          <p:cNvSpPr>
            <a:spLocks noChangeShapeType="1"/>
          </p:cNvSpPr>
          <p:nvPr/>
        </p:nvSpPr>
        <p:spPr bwMode="auto">
          <a:xfrm flipH="1">
            <a:off x="1295400" y="3657600"/>
            <a:ext cx="2971800" cy="0"/>
          </a:xfrm>
          <a:prstGeom prst="line">
            <a:avLst/>
          </a:prstGeom>
          <a:noFill/>
          <a:ln w="9525" cap="rnd">
            <a:solidFill>
              <a:schemeClr val="tx1"/>
            </a:solidFill>
            <a:prstDash val="sysDot"/>
            <a:round/>
            <a:headEnd/>
            <a:tailEnd/>
          </a:ln>
        </p:spPr>
        <p:txBody>
          <a:bodyPr wrap="none" anchor="ctr"/>
          <a:lstStyle/>
          <a:p>
            <a:endParaRPr lang="en-US"/>
          </a:p>
        </p:txBody>
      </p:sp>
      <p:sp>
        <p:nvSpPr>
          <p:cNvPr id="82960" name="Line 16"/>
          <p:cNvSpPr>
            <a:spLocks noChangeShapeType="1"/>
          </p:cNvSpPr>
          <p:nvPr/>
        </p:nvSpPr>
        <p:spPr bwMode="auto">
          <a:xfrm flipH="1">
            <a:off x="1295400" y="4267200"/>
            <a:ext cx="2971800" cy="0"/>
          </a:xfrm>
          <a:prstGeom prst="line">
            <a:avLst/>
          </a:prstGeom>
          <a:noFill/>
          <a:ln w="9525" cap="rnd">
            <a:solidFill>
              <a:schemeClr val="tx1"/>
            </a:solidFill>
            <a:prstDash val="sysDot"/>
            <a:round/>
            <a:headEnd/>
            <a:tailEnd/>
          </a:ln>
        </p:spPr>
        <p:txBody>
          <a:bodyPr wrap="none" anchor="ctr"/>
          <a:lstStyle/>
          <a:p>
            <a:endParaRPr lang="en-US"/>
          </a:p>
        </p:txBody>
      </p:sp>
      <p:sp>
        <p:nvSpPr>
          <p:cNvPr id="82961" name="Text Box 17"/>
          <p:cNvSpPr txBox="1">
            <a:spLocks noChangeArrowheads="1"/>
          </p:cNvSpPr>
          <p:nvPr/>
        </p:nvSpPr>
        <p:spPr bwMode="auto">
          <a:xfrm>
            <a:off x="990600" y="3394075"/>
            <a:ext cx="457200" cy="457200"/>
          </a:xfrm>
          <a:prstGeom prst="rect">
            <a:avLst/>
          </a:prstGeom>
          <a:noFill/>
          <a:ln w="9525">
            <a:noFill/>
            <a:miter lim="800000"/>
            <a:headEnd/>
            <a:tailEnd/>
          </a:ln>
        </p:spPr>
        <p:txBody>
          <a:bodyPr>
            <a:spAutoFit/>
          </a:bodyPr>
          <a:lstStyle/>
          <a:p>
            <a:r>
              <a:rPr lang="en-US"/>
              <a:t>B</a:t>
            </a:r>
          </a:p>
        </p:txBody>
      </p:sp>
      <p:sp>
        <p:nvSpPr>
          <p:cNvPr id="82962" name="Text Box 18"/>
          <p:cNvSpPr txBox="1">
            <a:spLocks noChangeArrowheads="1"/>
          </p:cNvSpPr>
          <p:nvPr/>
        </p:nvSpPr>
        <p:spPr bwMode="auto">
          <a:xfrm>
            <a:off x="974725" y="3927475"/>
            <a:ext cx="387350" cy="457200"/>
          </a:xfrm>
          <a:prstGeom prst="rect">
            <a:avLst/>
          </a:prstGeom>
          <a:noFill/>
          <a:ln w="9525">
            <a:noFill/>
            <a:miter lim="800000"/>
            <a:headEnd/>
            <a:tailEnd/>
          </a:ln>
        </p:spPr>
        <p:txBody>
          <a:bodyPr wrap="none">
            <a:spAutoFit/>
          </a:bodyPr>
          <a:lstStyle/>
          <a:p>
            <a:r>
              <a:rPr lang="en-US"/>
              <a:t>C</a:t>
            </a:r>
          </a:p>
        </p:txBody>
      </p:sp>
      <p:sp>
        <p:nvSpPr>
          <p:cNvPr id="82963" name="Line 19"/>
          <p:cNvSpPr>
            <a:spLocks noChangeShapeType="1"/>
          </p:cNvSpPr>
          <p:nvPr/>
        </p:nvSpPr>
        <p:spPr bwMode="auto">
          <a:xfrm>
            <a:off x="4267200" y="4267200"/>
            <a:ext cx="0" cy="1828800"/>
          </a:xfrm>
          <a:prstGeom prst="line">
            <a:avLst/>
          </a:prstGeom>
          <a:noFill/>
          <a:ln w="9525">
            <a:solidFill>
              <a:schemeClr val="tx1"/>
            </a:solidFill>
            <a:round/>
            <a:headEnd/>
            <a:tailEnd/>
          </a:ln>
        </p:spPr>
        <p:txBody>
          <a:bodyPr wrap="none" anchor="ctr"/>
          <a:lstStyle/>
          <a:p>
            <a:endParaRPr lang="en-US"/>
          </a:p>
        </p:txBody>
      </p:sp>
      <p:sp>
        <p:nvSpPr>
          <p:cNvPr id="82964" name="Line 20"/>
          <p:cNvSpPr>
            <a:spLocks noChangeShapeType="1"/>
          </p:cNvSpPr>
          <p:nvPr/>
        </p:nvSpPr>
        <p:spPr bwMode="auto">
          <a:xfrm flipV="1">
            <a:off x="2667000" y="3048000"/>
            <a:ext cx="3048000" cy="2590800"/>
          </a:xfrm>
          <a:prstGeom prst="line">
            <a:avLst/>
          </a:prstGeom>
          <a:noFill/>
          <a:ln w="9525" cap="rnd">
            <a:solidFill>
              <a:srgbClr val="0033CC"/>
            </a:solidFill>
            <a:prstDash val="sysDot"/>
            <a:round/>
            <a:headEnd/>
            <a:tailEnd/>
          </a:ln>
        </p:spPr>
        <p:txBody>
          <a:bodyPr wrap="none" anchor="ctr"/>
          <a:lstStyle/>
          <a:p>
            <a:endParaRPr lang="en-US"/>
          </a:p>
        </p:txBody>
      </p:sp>
      <p:sp>
        <p:nvSpPr>
          <p:cNvPr id="82965" name="Line 21"/>
          <p:cNvSpPr>
            <a:spLocks noChangeShapeType="1"/>
          </p:cNvSpPr>
          <p:nvPr/>
        </p:nvSpPr>
        <p:spPr bwMode="auto">
          <a:xfrm flipH="1" flipV="1">
            <a:off x="5257800" y="3657600"/>
            <a:ext cx="990600" cy="381000"/>
          </a:xfrm>
          <a:prstGeom prst="line">
            <a:avLst/>
          </a:prstGeom>
          <a:noFill/>
          <a:ln w="9525">
            <a:solidFill>
              <a:schemeClr val="tx1"/>
            </a:solidFill>
            <a:round/>
            <a:headEnd/>
            <a:tailEnd type="triangle" w="med" len="med"/>
          </a:ln>
        </p:spPr>
        <p:txBody>
          <a:bodyPr wrap="none" anchor="ctr"/>
          <a:lstStyle/>
          <a:p>
            <a:endParaRPr lang="en-US"/>
          </a:p>
        </p:txBody>
      </p:sp>
      <p:sp>
        <p:nvSpPr>
          <p:cNvPr id="82966" name="Text Box 22"/>
          <p:cNvSpPr txBox="1">
            <a:spLocks noChangeArrowheads="1"/>
          </p:cNvSpPr>
          <p:nvPr/>
        </p:nvSpPr>
        <p:spPr bwMode="auto">
          <a:xfrm>
            <a:off x="6384925" y="3775075"/>
            <a:ext cx="1676400" cy="457200"/>
          </a:xfrm>
          <a:prstGeom prst="rect">
            <a:avLst/>
          </a:prstGeom>
          <a:noFill/>
          <a:ln w="9525">
            <a:noFill/>
            <a:miter lim="800000"/>
            <a:headEnd/>
            <a:tailEnd/>
          </a:ln>
        </p:spPr>
        <p:txBody>
          <a:bodyPr wrap="none">
            <a:spAutoFit/>
          </a:bodyPr>
          <a:lstStyle/>
          <a:p>
            <a:r>
              <a:rPr lang="en-US">
                <a:solidFill>
                  <a:srgbClr val="0033CC"/>
                </a:solidFill>
              </a:rPr>
              <a:t>Slope = MC</a:t>
            </a:r>
            <a:endParaRPr lang="en-US"/>
          </a:p>
        </p:txBody>
      </p:sp>
      <p:sp>
        <p:nvSpPr>
          <p:cNvPr id="82967" name="Line 23"/>
          <p:cNvSpPr>
            <a:spLocks noChangeShapeType="1"/>
          </p:cNvSpPr>
          <p:nvPr/>
        </p:nvSpPr>
        <p:spPr bwMode="auto">
          <a:xfrm>
            <a:off x="3886200" y="2667000"/>
            <a:ext cx="762000" cy="533400"/>
          </a:xfrm>
          <a:prstGeom prst="line">
            <a:avLst/>
          </a:prstGeom>
          <a:noFill/>
          <a:ln w="9525">
            <a:solidFill>
              <a:schemeClr val="tx1"/>
            </a:solidFill>
            <a:round/>
            <a:headEnd/>
            <a:tailEnd type="triangle" w="med" len="med"/>
          </a:ln>
        </p:spPr>
        <p:txBody>
          <a:bodyPr wrap="none" anchor="ctr"/>
          <a:lstStyle/>
          <a:p>
            <a:endParaRPr lang="en-US"/>
          </a:p>
        </p:txBody>
      </p:sp>
      <p:sp>
        <p:nvSpPr>
          <p:cNvPr id="82968" name="Text Box 24"/>
          <p:cNvSpPr txBox="1">
            <a:spLocks noChangeArrowheads="1"/>
          </p:cNvSpPr>
          <p:nvPr/>
        </p:nvSpPr>
        <p:spPr bwMode="auto">
          <a:xfrm>
            <a:off x="3276600" y="2286000"/>
            <a:ext cx="1600200" cy="457200"/>
          </a:xfrm>
          <a:prstGeom prst="rect">
            <a:avLst/>
          </a:prstGeom>
          <a:noFill/>
          <a:ln w="9525">
            <a:noFill/>
            <a:miter lim="800000"/>
            <a:headEnd/>
            <a:tailEnd/>
          </a:ln>
        </p:spPr>
        <p:txBody>
          <a:bodyPr wrap="none">
            <a:spAutoFit/>
          </a:bodyPr>
          <a:lstStyle/>
          <a:p>
            <a:r>
              <a:rPr lang="en-US"/>
              <a:t>Slope =MB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3"/>
                                        </p:tgtEl>
                                        <p:attrNameLst>
                                          <p:attrName>style.visibility</p:attrName>
                                        </p:attrNameLst>
                                      </p:cBhvr>
                                      <p:to>
                                        <p:strVal val="visible"/>
                                      </p:to>
                                    </p:set>
                                    <p:anim calcmode="lin" valueType="num">
                                      <p:cBhvr additive="base">
                                        <p:cTn id="7" dur="500" fill="hold"/>
                                        <p:tgtEl>
                                          <p:spTgt spid="82953"/>
                                        </p:tgtEl>
                                        <p:attrNameLst>
                                          <p:attrName>ppt_x</p:attrName>
                                        </p:attrNameLst>
                                      </p:cBhvr>
                                      <p:tavLst>
                                        <p:tav tm="0">
                                          <p:val>
                                            <p:strVal val="0-#ppt_w/2"/>
                                          </p:val>
                                        </p:tav>
                                        <p:tav tm="100000">
                                          <p:val>
                                            <p:strVal val="#ppt_x"/>
                                          </p:val>
                                        </p:tav>
                                      </p:tavLst>
                                    </p:anim>
                                    <p:anim calcmode="lin" valueType="num">
                                      <p:cBhvr additive="base">
                                        <p:cTn id="8"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4"/>
                                        </p:tgtEl>
                                        <p:attrNameLst>
                                          <p:attrName>style.visibility</p:attrName>
                                        </p:attrNameLst>
                                      </p:cBhvr>
                                      <p:to>
                                        <p:strVal val="visible"/>
                                      </p:to>
                                    </p:set>
                                    <p:anim calcmode="lin" valueType="num">
                                      <p:cBhvr additive="base">
                                        <p:cTn id="13" dur="500" fill="hold"/>
                                        <p:tgtEl>
                                          <p:spTgt spid="82954"/>
                                        </p:tgtEl>
                                        <p:attrNameLst>
                                          <p:attrName>ppt_x</p:attrName>
                                        </p:attrNameLst>
                                      </p:cBhvr>
                                      <p:tavLst>
                                        <p:tav tm="0">
                                          <p:val>
                                            <p:strVal val="0-#ppt_w/2"/>
                                          </p:val>
                                        </p:tav>
                                        <p:tav tm="100000">
                                          <p:val>
                                            <p:strVal val="#ppt_x"/>
                                          </p:val>
                                        </p:tav>
                                      </p:tavLst>
                                    </p:anim>
                                    <p:anim calcmode="lin" valueType="num">
                                      <p:cBhvr additive="base">
                                        <p:cTn id="14" dur="500" fill="hold"/>
                                        <p:tgtEl>
                                          <p:spTgt spid="829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5"/>
                                        </p:tgtEl>
                                        <p:attrNameLst>
                                          <p:attrName>style.visibility</p:attrName>
                                        </p:attrNameLst>
                                      </p:cBhvr>
                                      <p:to>
                                        <p:strVal val="visible"/>
                                      </p:to>
                                    </p:set>
                                    <p:anim calcmode="lin" valueType="num">
                                      <p:cBhvr additive="base">
                                        <p:cTn id="19" dur="500" fill="hold"/>
                                        <p:tgtEl>
                                          <p:spTgt spid="82955"/>
                                        </p:tgtEl>
                                        <p:attrNameLst>
                                          <p:attrName>ppt_x</p:attrName>
                                        </p:attrNameLst>
                                      </p:cBhvr>
                                      <p:tavLst>
                                        <p:tav tm="0">
                                          <p:val>
                                            <p:strVal val="0-#ppt_w/2"/>
                                          </p:val>
                                        </p:tav>
                                        <p:tav tm="100000">
                                          <p:val>
                                            <p:strVal val="#ppt_x"/>
                                          </p:val>
                                        </p:tav>
                                      </p:tavLst>
                                    </p:anim>
                                    <p:anim calcmode="lin" valueType="num">
                                      <p:cBhvr additive="base">
                                        <p:cTn id="20"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6"/>
                                        </p:tgtEl>
                                        <p:attrNameLst>
                                          <p:attrName>style.visibility</p:attrName>
                                        </p:attrNameLst>
                                      </p:cBhvr>
                                      <p:to>
                                        <p:strVal val="visible"/>
                                      </p:to>
                                    </p:set>
                                    <p:anim calcmode="lin" valueType="num">
                                      <p:cBhvr additive="base">
                                        <p:cTn id="25" dur="500" fill="hold"/>
                                        <p:tgtEl>
                                          <p:spTgt spid="82956"/>
                                        </p:tgtEl>
                                        <p:attrNameLst>
                                          <p:attrName>ppt_x</p:attrName>
                                        </p:attrNameLst>
                                      </p:cBhvr>
                                      <p:tavLst>
                                        <p:tav tm="0">
                                          <p:val>
                                            <p:strVal val="0-#ppt_w/2"/>
                                          </p:val>
                                        </p:tav>
                                        <p:tav tm="100000">
                                          <p:val>
                                            <p:strVal val="#ppt_x"/>
                                          </p:val>
                                        </p:tav>
                                      </p:tavLst>
                                    </p:anim>
                                    <p:anim calcmode="lin" valueType="num">
                                      <p:cBhvr additive="base">
                                        <p:cTn id="26" dur="500" fill="hold"/>
                                        <p:tgtEl>
                                          <p:spTgt spid="829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58"/>
                                        </p:tgtEl>
                                        <p:attrNameLst>
                                          <p:attrName>style.visibility</p:attrName>
                                        </p:attrNameLst>
                                      </p:cBhvr>
                                      <p:to>
                                        <p:strVal val="visible"/>
                                      </p:to>
                                    </p:set>
                                    <p:anim calcmode="lin" valueType="num">
                                      <p:cBhvr additive="base">
                                        <p:cTn id="31" dur="500" fill="hold"/>
                                        <p:tgtEl>
                                          <p:spTgt spid="82958"/>
                                        </p:tgtEl>
                                        <p:attrNameLst>
                                          <p:attrName>ppt_x</p:attrName>
                                        </p:attrNameLst>
                                      </p:cBhvr>
                                      <p:tavLst>
                                        <p:tav tm="0">
                                          <p:val>
                                            <p:strVal val="0-#ppt_w/2"/>
                                          </p:val>
                                        </p:tav>
                                        <p:tav tm="100000">
                                          <p:val>
                                            <p:strVal val="#ppt_x"/>
                                          </p:val>
                                        </p:tav>
                                      </p:tavLst>
                                    </p:anim>
                                    <p:anim calcmode="lin" valueType="num">
                                      <p:cBhvr additive="base">
                                        <p:cTn id="32" dur="500" fill="hold"/>
                                        <p:tgtEl>
                                          <p:spTgt spid="8295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959"/>
                                        </p:tgtEl>
                                        <p:attrNameLst>
                                          <p:attrName>style.visibility</p:attrName>
                                        </p:attrNameLst>
                                      </p:cBhvr>
                                      <p:to>
                                        <p:strVal val="visible"/>
                                      </p:to>
                                    </p:set>
                                    <p:anim calcmode="lin" valueType="num">
                                      <p:cBhvr additive="base">
                                        <p:cTn id="37" dur="500" fill="hold"/>
                                        <p:tgtEl>
                                          <p:spTgt spid="82959"/>
                                        </p:tgtEl>
                                        <p:attrNameLst>
                                          <p:attrName>ppt_x</p:attrName>
                                        </p:attrNameLst>
                                      </p:cBhvr>
                                      <p:tavLst>
                                        <p:tav tm="0">
                                          <p:val>
                                            <p:strVal val="0-#ppt_w/2"/>
                                          </p:val>
                                        </p:tav>
                                        <p:tav tm="100000">
                                          <p:val>
                                            <p:strVal val="#ppt_x"/>
                                          </p:val>
                                        </p:tav>
                                      </p:tavLst>
                                    </p:anim>
                                    <p:anim calcmode="lin" valueType="num">
                                      <p:cBhvr additive="base">
                                        <p:cTn id="38" dur="500" fill="hold"/>
                                        <p:tgtEl>
                                          <p:spTgt spid="8295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961"/>
                                        </p:tgtEl>
                                        <p:attrNameLst>
                                          <p:attrName>style.visibility</p:attrName>
                                        </p:attrNameLst>
                                      </p:cBhvr>
                                      <p:to>
                                        <p:strVal val="visible"/>
                                      </p:to>
                                    </p:set>
                                    <p:anim calcmode="lin" valueType="num">
                                      <p:cBhvr additive="base">
                                        <p:cTn id="43" dur="500" fill="hold"/>
                                        <p:tgtEl>
                                          <p:spTgt spid="82961"/>
                                        </p:tgtEl>
                                        <p:attrNameLst>
                                          <p:attrName>ppt_x</p:attrName>
                                        </p:attrNameLst>
                                      </p:cBhvr>
                                      <p:tavLst>
                                        <p:tav tm="0">
                                          <p:val>
                                            <p:strVal val="0-#ppt_w/2"/>
                                          </p:val>
                                        </p:tav>
                                        <p:tav tm="100000">
                                          <p:val>
                                            <p:strVal val="#ppt_x"/>
                                          </p:val>
                                        </p:tav>
                                      </p:tavLst>
                                    </p:anim>
                                    <p:anim calcmode="lin" valueType="num">
                                      <p:cBhvr additive="base">
                                        <p:cTn id="44" dur="500" fill="hold"/>
                                        <p:tgtEl>
                                          <p:spTgt spid="8296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60"/>
                                        </p:tgtEl>
                                        <p:attrNameLst>
                                          <p:attrName>style.visibility</p:attrName>
                                        </p:attrNameLst>
                                      </p:cBhvr>
                                      <p:to>
                                        <p:strVal val="visible"/>
                                      </p:to>
                                    </p:set>
                                    <p:anim calcmode="lin" valueType="num">
                                      <p:cBhvr additive="base">
                                        <p:cTn id="49" dur="500" fill="hold"/>
                                        <p:tgtEl>
                                          <p:spTgt spid="82960"/>
                                        </p:tgtEl>
                                        <p:attrNameLst>
                                          <p:attrName>ppt_x</p:attrName>
                                        </p:attrNameLst>
                                      </p:cBhvr>
                                      <p:tavLst>
                                        <p:tav tm="0">
                                          <p:val>
                                            <p:strVal val="0-#ppt_w/2"/>
                                          </p:val>
                                        </p:tav>
                                        <p:tav tm="100000">
                                          <p:val>
                                            <p:strVal val="#ppt_x"/>
                                          </p:val>
                                        </p:tav>
                                      </p:tavLst>
                                    </p:anim>
                                    <p:anim calcmode="lin" valueType="num">
                                      <p:cBhvr additive="base">
                                        <p:cTn id="50" dur="500" fill="hold"/>
                                        <p:tgtEl>
                                          <p:spTgt spid="8296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2962"/>
                                        </p:tgtEl>
                                        <p:attrNameLst>
                                          <p:attrName>style.visibility</p:attrName>
                                        </p:attrNameLst>
                                      </p:cBhvr>
                                      <p:to>
                                        <p:strVal val="visible"/>
                                      </p:to>
                                    </p:set>
                                    <p:anim calcmode="lin" valueType="num">
                                      <p:cBhvr additive="base">
                                        <p:cTn id="55" dur="500" fill="hold"/>
                                        <p:tgtEl>
                                          <p:spTgt spid="82962"/>
                                        </p:tgtEl>
                                        <p:attrNameLst>
                                          <p:attrName>ppt_x</p:attrName>
                                        </p:attrNameLst>
                                      </p:cBhvr>
                                      <p:tavLst>
                                        <p:tav tm="0">
                                          <p:val>
                                            <p:strVal val="0-#ppt_w/2"/>
                                          </p:val>
                                        </p:tav>
                                        <p:tav tm="100000">
                                          <p:val>
                                            <p:strVal val="#ppt_x"/>
                                          </p:val>
                                        </p:tav>
                                      </p:tavLst>
                                    </p:anim>
                                    <p:anim calcmode="lin" valueType="num">
                                      <p:cBhvr additive="base">
                                        <p:cTn id="56" dur="500" fill="hold"/>
                                        <p:tgtEl>
                                          <p:spTgt spid="8296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2963"/>
                                        </p:tgtEl>
                                        <p:attrNameLst>
                                          <p:attrName>style.visibility</p:attrName>
                                        </p:attrNameLst>
                                      </p:cBhvr>
                                      <p:to>
                                        <p:strVal val="visible"/>
                                      </p:to>
                                    </p:set>
                                    <p:anim calcmode="lin" valueType="num">
                                      <p:cBhvr additive="base">
                                        <p:cTn id="61" dur="500" fill="hold"/>
                                        <p:tgtEl>
                                          <p:spTgt spid="82963"/>
                                        </p:tgtEl>
                                        <p:attrNameLst>
                                          <p:attrName>ppt_x</p:attrName>
                                        </p:attrNameLst>
                                      </p:cBhvr>
                                      <p:tavLst>
                                        <p:tav tm="0">
                                          <p:val>
                                            <p:strVal val="0-#ppt_w/2"/>
                                          </p:val>
                                        </p:tav>
                                        <p:tav tm="100000">
                                          <p:val>
                                            <p:strVal val="#ppt_x"/>
                                          </p:val>
                                        </p:tav>
                                      </p:tavLst>
                                    </p:anim>
                                    <p:anim calcmode="lin" valueType="num">
                                      <p:cBhvr additive="base">
                                        <p:cTn id="62" dur="500" fill="hold"/>
                                        <p:tgtEl>
                                          <p:spTgt spid="8296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2957"/>
                                        </p:tgtEl>
                                        <p:attrNameLst>
                                          <p:attrName>style.visibility</p:attrName>
                                        </p:attrNameLst>
                                      </p:cBhvr>
                                      <p:to>
                                        <p:strVal val="visible"/>
                                      </p:to>
                                    </p:set>
                                    <p:anim calcmode="lin" valueType="num">
                                      <p:cBhvr additive="base">
                                        <p:cTn id="67" dur="500" fill="hold"/>
                                        <p:tgtEl>
                                          <p:spTgt spid="82957"/>
                                        </p:tgtEl>
                                        <p:attrNameLst>
                                          <p:attrName>ppt_x</p:attrName>
                                        </p:attrNameLst>
                                      </p:cBhvr>
                                      <p:tavLst>
                                        <p:tav tm="0">
                                          <p:val>
                                            <p:strVal val="0-#ppt_w/2"/>
                                          </p:val>
                                        </p:tav>
                                        <p:tav tm="100000">
                                          <p:val>
                                            <p:strVal val="#ppt_x"/>
                                          </p:val>
                                        </p:tav>
                                      </p:tavLst>
                                    </p:anim>
                                    <p:anim calcmode="lin" valueType="num">
                                      <p:cBhvr additive="base">
                                        <p:cTn id="68" dur="500" fill="hold"/>
                                        <p:tgtEl>
                                          <p:spTgt spid="8295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2964"/>
                                        </p:tgtEl>
                                        <p:attrNameLst>
                                          <p:attrName>style.visibility</p:attrName>
                                        </p:attrNameLst>
                                      </p:cBhvr>
                                      <p:to>
                                        <p:strVal val="visible"/>
                                      </p:to>
                                    </p:set>
                                    <p:anim calcmode="lin" valueType="num">
                                      <p:cBhvr additive="base">
                                        <p:cTn id="73" dur="500" fill="hold"/>
                                        <p:tgtEl>
                                          <p:spTgt spid="82964"/>
                                        </p:tgtEl>
                                        <p:attrNameLst>
                                          <p:attrName>ppt_x</p:attrName>
                                        </p:attrNameLst>
                                      </p:cBhvr>
                                      <p:tavLst>
                                        <p:tav tm="0">
                                          <p:val>
                                            <p:strVal val="0-#ppt_w/2"/>
                                          </p:val>
                                        </p:tav>
                                        <p:tav tm="100000">
                                          <p:val>
                                            <p:strVal val="#ppt_x"/>
                                          </p:val>
                                        </p:tav>
                                      </p:tavLst>
                                    </p:anim>
                                    <p:anim calcmode="lin" valueType="num">
                                      <p:cBhvr additive="base">
                                        <p:cTn id="74" dur="500" fill="hold"/>
                                        <p:tgtEl>
                                          <p:spTgt spid="8296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2965"/>
                                        </p:tgtEl>
                                        <p:attrNameLst>
                                          <p:attrName>style.visibility</p:attrName>
                                        </p:attrNameLst>
                                      </p:cBhvr>
                                      <p:to>
                                        <p:strVal val="visible"/>
                                      </p:to>
                                    </p:set>
                                    <p:anim calcmode="lin" valueType="num">
                                      <p:cBhvr additive="base">
                                        <p:cTn id="79" dur="500" fill="hold"/>
                                        <p:tgtEl>
                                          <p:spTgt spid="82965"/>
                                        </p:tgtEl>
                                        <p:attrNameLst>
                                          <p:attrName>ppt_x</p:attrName>
                                        </p:attrNameLst>
                                      </p:cBhvr>
                                      <p:tavLst>
                                        <p:tav tm="0">
                                          <p:val>
                                            <p:strVal val="0-#ppt_w/2"/>
                                          </p:val>
                                        </p:tav>
                                        <p:tav tm="100000">
                                          <p:val>
                                            <p:strVal val="#ppt_x"/>
                                          </p:val>
                                        </p:tav>
                                      </p:tavLst>
                                    </p:anim>
                                    <p:anim calcmode="lin" valueType="num">
                                      <p:cBhvr additive="base">
                                        <p:cTn id="80" dur="500" fill="hold"/>
                                        <p:tgtEl>
                                          <p:spTgt spid="8296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2966"/>
                                        </p:tgtEl>
                                        <p:attrNameLst>
                                          <p:attrName>style.visibility</p:attrName>
                                        </p:attrNameLst>
                                      </p:cBhvr>
                                      <p:to>
                                        <p:strVal val="visible"/>
                                      </p:to>
                                    </p:set>
                                    <p:anim calcmode="lin" valueType="num">
                                      <p:cBhvr additive="base">
                                        <p:cTn id="85" dur="500" fill="hold"/>
                                        <p:tgtEl>
                                          <p:spTgt spid="82966"/>
                                        </p:tgtEl>
                                        <p:attrNameLst>
                                          <p:attrName>ppt_x</p:attrName>
                                        </p:attrNameLst>
                                      </p:cBhvr>
                                      <p:tavLst>
                                        <p:tav tm="0">
                                          <p:val>
                                            <p:strVal val="0-#ppt_w/2"/>
                                          </p:val>
                                        </p:tav>
                                        <p:tav tm="100000">
                                          <p:val>
                                            <p:strVal val="#ppt_x"/>
                                          </p:val>
                                        </p:tav>
                                      </p:tavLst>
                                    </p:anim>
                                    <p:anim calcmode="lin" valueType="num">
                                      <p:cBhvr additive="base">
                                        <p:cTn id="86" dur="500" fill="hold"/>
                                        <p:tgtEl>
                                          <p:spTgt spid="8296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2967"/>
                                        </p:tgtEl>
                                        <p:attrNameLst>
                                          <p:attrName>style.visibility</p:attrName>
                                        </p:attrNameLst>
                                      </p:cBhvr>
                                      <p:to>
                                        <p:strVal val="visible"/>
                                      </p:to>
                                    </p:set>
                                    <p:anim calcmode="lin" valueType="num">
                                      <p:cBhvr additive="base">
                                        <p:cTn id="91" dur="500" fill="hold"/>
                                        <p:tgtEl>
                                          <p:spTgt spid="82967"/>
                                        </p:tgtEl>
                                        <p:attrNameLst>
                                          <p:attrName>ppt_x</p:attrName>
                                        </p:attrNameLst>
                                      </p:cBhvr>
                                      <p:tavLst>
                                        <p:tav tm="0">
                                          <p:val>
                                            <p:strVal val="0-#ppt_w/2"/>
                                          </p:val>
                                        </p:tav>
                                        <p:tav tm="100000">
                                          <p:val>
                                            <p:strVal val="#ppt_x"/>
                                          </p:val>
                                        </p:tav>
                                      </p:tavLst>
                                    </p:anim>
                                    <p:anim calcmode="lin" valueType="num">
                                      <p:cBhvr additive="base">
                                        <p:cTn id="92" dur="500" fill="hold"/>
                                        <p:tgtEl>
                                          <p:spTgt spid="8296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2968"/>
                                        </p:tgtEl>
                                        <p:attrNameLst>
                                          <p:attrName>style.visibility</p:attrName>
                                        </p:attrNameLst>
                                      </p:cBhvr>
                                      <p:to>
                                        <p:strVal val="visible"/>
                                      </p:to>
                                    </p:set>
                                    <p:anim calcmode="lin" valueType="num">
                                      <p:cBhvr additive="base">
                                        <p:cTn id="97" dur="500" fill="hold"/>
                                        <p:tgtEl>
                                          <p:spTgt spid="82968"/>
                                        </p:tgtEl>
                                        <p:attrNameLst>
                                          <p:attrName>ppt_x</p:attrName>
                                        </p:attrNameLst>
                                      </p:cBhvr>
                                      <p:tavLst>
                                        <p:tav tm="0">
                                          <p:val>
                                            <p:strVal val="0-#ppt_w/2"/>
                                          </p:val>
                                        </p:tav>
                                        <p:tav tm="100000">
                                          <p:val>
                                            <p:strVal val="#ppt_x"/>
                                          </p:val>
                                        </p:tav>
                                      </p:tavLst>
                                    </p:anim>
                                    <p:anim calcmode="lin" valueType="num">
                                      <p:cBhvr additive="base">
                                        <p:cTn id="98"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3" grpId="0" animBg="1"/>
      <p:bldP spid="82954" grpId="0" autoUpdateAnimBg="0"/>
      <p:bldP spid="82955" grpId="0" animBg="1"/>
      <p:bldP spid="82956" grpId="0" autoUpdateAnimBg="0"/>
      <p:bldP spid="82957" grpId="0" autoUpdateAnimBg="0"/>
      <p:bldP spid="82958" grpId="0" animBg="1"/>
      <p:bldP spid="82959" grpId="0" animBg="1"/>
      <p:bldP spid="82960" grpId="0" animBg="1"/>
      <p:bldP spid="82961" grpId="0" autoUpdateAnimBg="0"/>
      <p:bldP spid="82962" grpId="0" autoUpdateAnimBg="0"/>
      <p:bldP spid="82963" grpId="0" animBg="1"/>
      <p:bldP spid="82964" grpId="0" animBg="1"/>
      <p:bldP spid="82965" grpId="0" animBg="1"/>
      <p:bldP spid="82966" grpId="0" autoUpdateAnimBg="0"/>
      <p:bldP spid="82967" grpId="0" animBg="1"/>
      <p:bldP spid="8296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1-</a:t>
            </a:r>
            <a:fld id="{5E721C5F-A6DB-403B-84E7-3CAEFB89C7D6}" type="slidenum">
              <a:rPr lang="en-US" smtClean="0"/>
              <a:pPr/>
              <a:t>22</a:t>
            </a:fld>
            <a:endParaRPr lang="en-US" dirty="0"/>
          </a:p>
        </p:txBody>
      </p:sp>
      <p:sp>
        <p:nvSpPr>
          <p:cNvPr id="4" name="Title 1"/>
          <p:cNvSpPr txBox="1">
            <a:spLocks/>
          </p:cNvSpPr>
          <p:nvPr/>
        </p:nvSpPr>
        <p:spPr>
          <a:xfrm>
            <a:off x="3200400" y="0"/>
            <a:ext cx="5943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b="1" dirty="0"/>
          </a:p>
        </p:txBody>
      </p:sp>
      <p:cxnSp>
        <p:nvCxnSpPr>
          <p:cNvPr id="9" name="Straight Arrow Connector 8"/>
          <p:cNvCxnSpPr/>
          <p:nvPr/>
        </p:nvCxnSpPr>
        <p:spPr>
          <a:xfrm flipH="1" flipV="1">
            <a:off x="1837193" y="1524000"/>
            <a:ext cx="19334" cy="40386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856527" y="5562600"/>
            <a:ext cx="594360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9554" y="5663625"/>
            <a:ext cx="1470146" cy="584775"/>
          </a:xfrm>
          <a:prstGeom prst="rect">
            <a:avLst/>
          </a:prstGeom>
          <a:noFill/>
        </p:spPr>
        <p:txBody>
          <a:bodyPr wrap="none" rtlCol="0">
            <a:spAutoFit/>
          </a:bodyPr>
          <a:lstStyle/>
          <a:p>
            <a:r>
              <a:rPr lang="en-US" dirty="0" smtClean="0"/>
              <a:t>Quantity</a:t>
            </a:r>
          </a:p>
          <a:p>
            <a:r>
              <a:rPr lang="en-US" sz="1400" dirty="0" smtClean="0"/>
              <a:t>(Control Variable)</a:t>
            </a:r>
            <a:endParaRPr lang="en-US" sz="1400" dirty="0"/>
          </a:p>
        </p:txBody>
      </p:sp>
      <p:sp>
        <p:nvSpPr>
          <p:cNvPr id="13" name="TextBox 12"/>
          <p:cNvSpPr txBox="1"/>
          <p:nvPr/>
        </p:nvSpPr>
        <p:spPr>
          <a:xfrm>
            <a:off x="413193" y="1200834"/>
            <a:ext cx="1451295" cy="646331"/>
          </a:xfrm>
          <a:prstGeom prst="rect">
            <a:avLst/>
          </a:prstGeom>
          <a:noFill/>
        </p:spPr>
        <p:txBody>
          <a:bodyPr wrap="none" rtlCol="0">
            <a:spAutoFit/>
          </a:bodyPr>
          <a:lstStyle/>
          <a:p>
            <a:r>
              <a:rPr lang="en-US" dirty="0" smtClean="0"/>
              <a:t>Total benefits</a:t>
            </a:r>
          </a:p>
          <a:p>
            <a:r>
              <a:rPr lang="en-US" dirty="0" smtClean="0"/>
              <a:t>Total costs</a:t>
            </a:r>
            <a:endParaRPr lang="en-US" dirty="0"/>
          </a:p>
        </p:txBody>
      </p:sp>
      <p:sp>
        <p:nvSpPr>
          <p:cNvPr id="15" name="TextBox 14"/>
          <p:cNvSpPr txBox="1"/>
          <p:nvPr/>
        </p:nvSpPr>
        <p:spPr>
          <a:xfrm>
            <a:off x="1704127" y="5638800"/>
            <a:ext cx="301686" cy="369332"/>
          </a:xfrm>
          <a:prstGeom prst="rect">
            <a:avLst/>
          </a:prstGeom>
          <a:noFill/>
        </p:spPr>
        <p:txBody>
          <a:bodyPr wrap="none" rtlCol="0">
            <a:spAutoFit/>
          </a:bodyPr>
          <a:lstStyle/>
          <a:p>
            <a:r>
              <a:rPr lang="en-US" dirty="0" smtClean="0"/>
              <a:t>0</a:t>
            </a:r>
            <a:endParaRPr lang="en-US" dirty="0"/>
          </a:p>
        </p:txBody>
      </p:sp>
      <p:sp>
        <p:nvSpPr>
          <p:cNvPr id="24" name="Freeform 23"/>
          <p:cNvSpPr/>
          <p:nvPr/>
        </p:nvSpPr>
        <p:spPr>
          <a:xfrm>
            <a:off x="1837193" y="433998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1878137" y="2695473"/>
            <a:ext cx="5718412" cy="2845517"/>
          </a:xfrm>
          <a:custGeom>
            <a:avLst/>
            <a:gdLst>
              <a:gd name="connsiteX0" fmla="*/ 0 w 5445457"/>
              <a:gd name="connsiteY0" fmla="*/ 2948914 h 2948914"/>
              <a:gd name="connsiteX1" fmla="*/ 1105469 w 5445457"/>
              <a:gd name="connsiteY1" fmla="*/ 1024580 h 2948914"/>
              <a:gd name="connsiteX2" fmla="*/ 3739487 w 5445457"/>
              <a:gd name="connsiteY2" fmla="*/ 998 h 2948914"/>
              <a:gd name="connsiteX3" fmla="*/ 5445457 w 5445457"/>
              <a:gd name="connsiteY3" fmla="*/ 874454 h 2948914"/>
              <a:gd name="connsiteX0" fmla="*/ 0 w 5445457"/>
              <a:gd name="connsiteY0" fmla="*/ 2950435 h 2950435"/>
              <a:gd name="connsiteX1" fmla="*/ 1201004 w 5445457"/>
              <a:gd name="connsiteY1" fmla="*/ 1121636 h 2950435"/>
              <a:gd name="connsiteX2" fmla="*/ 3739487 w 5445457"/>
              <a:gd name="connsiteY2" fmla="*/ 2519 h 2950435"/>
              <a:gd name="connsiteX3" fmla="*/ 5445457 w 5445457"/>
              <a:gd name="connsiteY3" fmla="*/ 875975 h 2950435"/>
              <a:gd name="connsiteX0" fmla="*/ 0 w 5445457"/>
              <a:gd name="connsiteY0" fmla="*/ 2882589 h 2882589"/>
              <a:gd name="connsiteX1" fmla="*/ 1201004 w 5445457"/>
              <a:gd name="connsiteY1" fmla="*/ 1053790 h 2882589"/>
              <a:gd name="connsiteX2" fmla="*/ 4135272 w 5445457"/>
              <a:gd name="connsiteY2" fmla="*/ 2912 h 2882589"/>
              <a:gd name="connsiteX3" fmla="*/ 5445457 w 5445457"/>
              <a:gd name="connsiteY3" fmla="*/ 808129 h 2882589"/>
              <a:gd name="connsiteX0" fmla="*/ 0 w 5718412"/>
              <a:gd name="connsiteY0" fmla="*/ 2896568 h 2896568"/>
              <a:gd name="connsiteX1" fmla="*/ 1201004 w 5718412"/>
              <a:gd name="connsiteY1" fmla="*/ 1067769 h 2896568"/>
              <a:gd name="connsiteX2" fmla="*/ 4135272 w 5718412"/>
              <a:gd name="connsiteY2" fmla="*/ 16891 h 2896568"/>
              <a:gd name="connsiteX3" fmla="*/ 5718412 w 5718412"/>
              <a:gd name="connsiteY3" fmla="*/ 590096 h 2896568"/>
              <a:gd name="connsiteX0" fmla="*/ 0 w 5718412"/>
              <a:gd name="connsiteY0" fmla="*/ 2845517 h 2845517"/>
              <a:gd name="connsiteX1" fmla="*/ 1201004 w 5718412"/>
              <a:gd name="connsiteY1" fmla="*/ 1016718 h 2845517"/>
              <a:gd name="connsiteX2" fmla="*/ 3725839 w 5718412"/>
              <a:gd name="connsiteY2" fmla="*/ 20431 h 2845517"/>
              <a:gd name="connsiteX3" fmla="*/ 5718412 w 5718412"/>
              <a:gd name="connsiteY3" fmla="*/ 539045 h 2845517"/>
            </a:gdLst>
            <a:ahLst/>
            <a:cxnLst>
              <a:cxn ang="0">
                <a:pos x="connsiteX0" y="connsiteY0"/>
              </a:cxn>
              <a:cxn ang="0">
                <a:pos x="connsiteX1" y="connsiteY1"/>
              </a:cxn>
              <a:cxn ang="0">
                <a:pos x="connsiteX2" y="connsiteY2"/>
              </a:cxn>
              <a:cxn ang="0">
                <a:pos x="connsiteX3" y="connsiteY3"/>
              </a:cxn>
            </a:cxnLst>
            <a:rect l="l" t="t" r="r" b="b"/>
            <a:pathLst>
              <a:path w="5718412" h="2845517">
                <a:moveTo>
                  <a:pt x="0" y="2845517"/>
                </a:moveTo>
                <a:cubicBezTo>
                  <a:pt x="241110" y="2129009"/>
                  <a:pt x="580031" y="1487566"/>
                  <a:pt x="1201004" y="1016718"/>
                </a:cubicBezTo>
                <a:cubicBezTo>
                  <a:pt x="1821977" y="545870"/>
                  <a:pt x="2972938" y="100043"/>
                  <a:pt x="3725839" y="20431"/>
                </a:cubicBezTo>
                <a:cubicBezTo>
                  <a:pt x="4478740" y="-59181"/>
                  <a:pt x="5227092" y="89806"/>
                  <a:pt x="5718412" y="5390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864488" y="2251881"/>
            <a:ext cx="5336275" cy="3289110"/>
          </a:xfrm>
          <a:custGeom>
            <a:avLst/>
            <a:gdLst>
              <a:gd name="connsiteX0" fmla="*/ 0 w 5336275"/>
              <a:gd name="connsiteY0" fmla="*/ 3289110 h 3289110"/>
              <a:gd name="connsiteX1" fmla="*/ 2715905 w 5336275"/>
              <a:gd name="connsiteY1" fmla="*/ 2497540 h 3289110"/>
              <a:gd name="connsiteX2" fmla="*/ 5336275 w 5336275"/>
              <a:gd name="connsiteY2" fmla="*/ 0 h 3289110"/>
            </a:gdLst>
            <a:ahLst/>
            <a:cxnLst>
              <a:cxn ang="0">
                <a:pos x="connsiteX0" y="connsiteY0"/>
              </a:cxn>
              <a:cxn ang="0">
                <a:pos x="connsiteX1" y="connsiteY1"/>
              </a:cxn>
              <a:cxn ang="0">
                <a:pos x="connsiteX2" y="connsiteY2"/>
              </a:cxn>
            </a:cxnLst>
            <a:rect l="l" t="t" r="r" b="b"/>
            <a:pathLst>
              <a:path w="5336275" h="3289110">
                <a:moveTo>
                  <a:pt x="0" y="3289110"/>
                </a:moveTo>
                <a:cubicBezTo>
                  <a:pt x="913263" y="3167417"/>
                  <a:pt x="1826526" y="3045725"/>
                  <a:pt x="2715905" y="2497540"/>
                </a:cubicBezTo>
                <a:cubicBezTo>
                  <a:pt x="3605284" y="1949355"/>
                  <a:pt x="4470779" y="974677"/>
                  <a:pt x="533627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7419127" y="3200400"/>
                <a:ext cx="749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𝐵</m:t>
                      </m:r>
                      <m:d>
                        <m:dPr>
                          <m:ctrlPr>
                            <a:rPr lang="en-US" b="0" i="1" smtClean="0">
                              <a:latin typeface="Cambria Math" panose="02040503050406030204" pitchFamily="18" charset="0"/>
                            </a:rPr>
                          </m:ctrlPr>
                        </m:dPr>
                        <m:e>
                          <m:r>
                            <a:rPr lang="en-US" b="0" i="1" smtClean="0">
                              <a:latin typeface="Cambria Math"/>
                            </a:rPr>
                            <m:t>𝑄</m:t>
                          </m:r>
                        </m:e>
                      </m:d>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7419127" y="3200400"/>
                <a:ext cx="749884" cy="369332"/>
              </a:xfrm>
              <a:prstGeom prst="rect">
                <a:avLst/>
              </a:prstGeom>
              <a:blipFill rotWithShape="1">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885727" y="1916668"/>
                <a:ext cx="749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𝑄</m:t>
                          </m:r>
                        </m:e>
                      </m:d>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885727" y="1916668"/>
                <a:ext cx="749884" cy="369332"/>
              </a:xfrm>
              <a:prstGeom prst="rect">
                <a:avLst/>
              </a:prstGeom>
              <a:blipFill rotWithShape="1">
                <a:blip r:embed="rId4"/>
                <a:stretch>
                  <a:fillRect b="-8197"/>
                </a:stretch>
              </a:blipFill>
            </p:spPr>
            <p:txBody>
              <a:bodyPr/>
              <a:lstStyle/>
              <a:p>
                <a:r>
                  <a:rPr lang="en-US">
                    <a:noFill/>
                  </a:rPr>
                  <a:t> </a:t>
                </a:r>
              </a:p>
            </p:txBody>
          </p:sp>
        </mc:Fallback>
      </mc:AlternateContent>
      <p:cxnSp>
        <p:nvCxnSpPr>
          <p:cNvPr id="39" name="Straight Connector 38"/>
          <p:cNvCxnSpPr/>
          <p:nvPr/>
        </p:nvCxnSpPr>
        <p:spPr>
          <a:xfrm>
            <a:off x="3990127" y="3200400"/>
            <a:ext cx="0" cy="1828800"/>
          </a:xfrm>
          <a:prstGeom prst="line">
            <a:avLst/>
          </a:prstGeom>
          <a:ln>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13727" y="2514600"/>
            <a:ext cx="3124200" cy="1447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999527" y="4191000"/>
            <a:ext cx="2895600" cy="134999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61827" y="2695473"/>
            <a:ext cx="0" cy="2867127"/>
          </a:xfrm>
          <a:prstGeom prst="line">
            <a:avLst/>
          </a:prstGeom>
          <a:ln w="19050">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33327" y="2819400"/>
            <a:ext cx="0" cy="2743200"/>
          </a:xfrm>
          <a:prstGeom prst="line">
            <a:avLst/>
          </a:prstGeom>
          <a:ln w="19050">
            <a:prstDash val="dash"/>
            <a:headEnd type="ova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rot="20023502">
                <a:off x="2998585" y="2706204"/>
                <a:ext cx="1682512" cy="369332"/>
              </a:xfrm>
              <a:prstGeom prst="rect">
                <a:avLst/>
              </a:prstGeom>
              <a:noFill/>
            </p:spPr>
            <p:txBody>
              <a:bodyPr wrap="none" rtlCol="0">
                <a:spAutoFit/>
              </a:bodyPr>
              <a:lstStyle/>
              <a:p>
                <a:r>
                  <a:rPr lang="en-US" dirty="0" smtClean="0"/>
                  <a:t>Slope = </a:t>
                </a:r>
                <a14:m>
                  <m:oMath xmlns:m="http://schemas.openxmlformats.org/officeDocument/2006/math">
                    <m:r>
                      <a:rPr lang="en-US" b="0" i="1" smtClean="0">
                        <a:latin typeface="Cambria Math"/>
                      </a:rPr>
                      <m:t>𝑀𝐵</m:t>
                    </m:r>
                    <m:d>
                      <m:dPr>
                        <m:ctrlPr>
                          <a:rPr lang="en-US" b="0" i="1" smtClean="0">
                            <a:latin typeface="Cambria Math" panose="02040503050406030204" pitchFamily="18" charset="0"/>
                          </a:rPr>
                        </m:ctrlPr>
                      </m:dPr>
                      <m:e>
                        <m:r>
                          <a:rPr lang="en-US" b="0" i="1" smtClean="0">
                            <a:latin typeface="Cambria Math"/>
                          </a:rPr>
                          <m:t>𝑄</m:t>
                        </m:r>
                      </m:e>
                    </m:d>
                  </m:oMath>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rot="20023502">
                <a:off x="2998585" y="2706204"/>
                <a:ext cx="1682512" cy="369332"/>
              </a:xfrm>
              <a:prstGeom prst="rect">
                <a:avLst/>
              </a:prstGeom>
              <a:blipFill rotWithShape="1">
                <a:blip r:embed="rId5"/>
                <a:stretch>
                  <a:fillRect l="-3261" b="-9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rot="20023502">
                <a:off x="3680157" y="4916140"/>
                <a:ext cx="1682512" cy="369332"/>
              </a:xfrm>
              <a:prstGeom prst="rect">
                <a:avLst/>
              </a:prstGeom>
              <a:noFill/>
            </p:spPr>
            <p:txBody>
              <a:bodyPr wrap="none" rtlCol="0">
                <a:spAutoFit/>
              </a:bodyPr>
              <a:lstStyle/>
              <a:p>
                <a:r>
                  <a:rPr lang="en-US" dirty="0" smtClean="0"/>
                  <a:t>Slope = </a:t>
                </a:r>
                <a14:m>
                  <m:oMath xmlns:m="http://schemas.openxmlformats.org/officeDocument/2006/math">
                    <m:r>
                      <a:rPr lang="en-US" b="0" i="1" smtClean="0">
                        <a:latin typeface="Cambria Math"/>
                      </a:rPr>
                      <m:t>𝑀𝐶</m:t>
                    </m:r>
                    <m:d>
                      <m:dPr>
                        <m:ctrlPr>
                          <a:rPr lang="en-US" b="0" i="1" smtClean="0">
                            <a:latin typeface="Cambria Math" panose="02040503050406030204" pitchFamily="18" charset="0"/>
                          </a:rPr>
                        </m:ctrlPr>
                      </m:dPr>
                      <m:e>
                        <m:r>
                          <a:rPr lang="en-US" b="0" i="1" smtClean="0">
                            <a:latin typeface="Cambria Math"/>
                          </a:rPr>
                          <m:t>𝑄</m:t>
                        </m:r>
                      </m:e>
                    </m:d>
                  </m:oMath>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rot="20023502">
                <a:off x="3680157" y="4916140"/>
                <a:ext cx="1682512" cy="369332"/>
              </a:xfrm>
              <a:prstGeom prst="rect">
                <a:avLst/>
              </a:prstGeom>
              <a:blipFill rotWithShape="1">
                <a:blip r:embed="rId6"/>
                <a:stretch>
                  <a:fillRect l="-3273" b="-9605"/>
                </a:stretch>
              </a:blipFill>
            </p:spPr>
            <p:txBody>
              <a:bodyPr/>
              <a:lstStyle/>
              <a:p>
                <a:r>
                  <a:rPr lang="en-US">
                    <a:noFill/>
                  </a:rPr>
                  <a:t> </a:t>
                </a:r>
              </a:p>
            </p:txBody>
          </p:sp>
        </mc:Fallback>
      </mc:AlternateContent>
      <p:sp>
        <p:nvSpPr>
          <p:cNvPr id="55" name="TextBox 54"/>
          <p:cNvSpPr txBox="1"/>
          <p:nvPr/>
        </p:nvSpPr>
        <p:spPr>
          <a:xfrm>
            <a:off x="4220093" y="1371600"/>
            <a:ext cx="2435667" cy="369332"/>
          </a:xfrm>
          <a:prstGeom prst="rect">
            <a:avLst/>
          </a:prstGeom>
          <a:noFill/>
        </p:spPr>
        <p:txBody>
          <a:bodyPr wrap="none" rtlCol="0">
            <a:spAutoFit/>
          </a:bodyPr>
          <a:lstStyle/>
          <a:p>
            <a:r>
              <a:rPr lang="en-US" dirty="0" smtClean="0"/>
              <a:t>Maximum total benefits</a:t>
            </a:r>
            <a:endParaRPr lang="en-US" dirty="0"/>
          </a:p>
        </p:txBody>
      </p:sp>
      <p:cxnSp>
        <p:nvCxnSpPr>
          <p:cNvPr id="57" name="Straight Arrow Connector 56"/>
          <p:cNvCxnSpPr/>
          <p:nvPr/>
        </p:nvCxnSpPr>
        <p:spPr>
          <a:xfrm>
            <a:off x="5361727" y="1752600"/>
            <a:ext cx="723900" cy="867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ight Brace 57"/>
          <p:cNvSpPr/>
          <p:nvPr/>
        </p:nvSpPr>
        <p:spPr>
          <a:xfrm>
            <a:off x="4066327" y="3200400"/>
            <a:ext cx="153766"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90827" y="3657600"/>
            <a:ext cx="1551900" cy="646331"/>
          </a:xfrm>
          <a:prstGeom prst="rect">
            <a:avLst/>
          </a:prstGeom>
          <a:noFill/>
        </p:spPr>
        <p:txBody>
          <a:bodyPr wrap="none" rtlCol="0">
            <a:spAutoFit/>
          </a:bodyPr>
          <a:lstStyle/>
          <a:p>
            <a:r>
              <a:rPr lang="en-US" dirty="0" smtClean="0"/>
              <a:t>Maximum net </a:t>
            </a:r>
          </a:p>
          <a:p>
            <a:r>
              <a:rPr lang="en-US" dirty="0" smtClean="0"/>
              <a:t>benefits</a:t>
            </a:r>
            <a:endParaRPr lang="en-US" dirty="0"/>
          </a:p>
        </p:txBody>
      </p:sp>
      <p:sp>
        <p:nvSpPr>
          <p:cNvPr id="28" name="Title 1"/>
          <p:cNvSpPr txBox="1">
            <a:spLocks/>
          </p:cNvSpPr>
          <p:nvPr/>
        </p:nvSpPr>
        <p:spPr>
          <a:xfrm>
            <a:off x="5334000" y="4618"/>
            <a:ext cx="3810000" cy="533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lumMod val="75000"/>
                  </a:schemeClr>
                </a:solidFill>
                <a:latin typeface="+mj-lt"/>
                <a:ea typeface="+mj-ea"/>
                <a:cs typeface="+mj-cs"/>
              </a:rPr>
              <a:t>Economics of Effective Management</a:t>
            </a:r>
            <a:endParaRPr kumimoji="0" lang="en-US"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29" name="Title 1"/>
          <p:cNvSpPr txBox="1">
            <a:spLocks/>
          </p:cNvSpPr>
          <p:nvPr/>
        </p:nvSpPr>
        <p:spPr>
          <a:xfrm>
            <a:off x="593436" y="152400"/>
            <a:ext cx="8534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smtClean="0"/>
              <a:t>Determining the Optimal Level of a Control Variable</a:t>
            </a:r>
            <a:r>
              <a:rPr lang="en-US" sz="3200" dirty="0"/>
              <a:t>*</a:t>
            </a:r>
            <a:endParaRPr lang="en-US" sz="3000" b="1" dirty="0"/>
          </a:p>
        </p:txBody>
      </p:sp>
    </p:spTree>
    <p:extLst>
      <p:ext uri="{BB962C8B-B14F-4D97-AF65-F5344CB8AC3E}">
        <p14:creationId xmlns:p14="http://schemas.microsoft.com/office/powerpoint/2010/main" val="37446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8" grpId="0" animBg="1"/>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1-</a:t>
            </a:r>
            <a:fld id="{5E721C5F-A6DB-403B-84E7-3CAEFB89C7D6}" type="slidenum">
              <a:rPr lang="en-US" smtClean="0"/>
              <a:pPr/>
              <a:t>23</a:t>
            </a:fld>
            <a:endParaRPr lang="en-US" dirty="0"/>
          </a:p>
        </p:txBody>
      </p:sp>
      <p:cxnSp>
        <p:nvCxnSpPr>
          <p:cNvPr id="9" name="Straight Arrow Connector 8"/>
          <p:cNvCxnSpPr/>
          <p:nvPr/>
        </p:nvCxnSpPr>
        <p:spPr>
          <a:xfrm flipH="1" flipV="1">
            <a:off x="1733266" y="1524000"/>
            <a:ext cx="19334" cy="40386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52600" y="5562600"/>
            <a:ext cx="594360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55627" y="5663625"/>
            <a:ext cx="1470146" cy="584775"/>
          </a:xfrm>
          <a:prstGeom prst="rect">
            <a:avLst/>
          </a:prstGeom>
          <a:noFill/>
        </p:spPr>
        <p:txBody>
          <a:bodyPr wrap="none" rtlCol="0">
            <a:spAutoFit/>
          </a:bodyPr>
          <a:lstStyle/>
          <a:p>
            <a:r>
              <a:rPr lang="en-US" dirty="0" smtClean="0"/>
              <a:t>Quantity</a:t>
            </a:r>
          </a:p>
          <a:p>
            <a:r>
              <a:rPr lang="en-US" sz="1400" dirty="0" smtClean="0"/>
              <a:t>(Control Variable)</a:t>
            </a:r>
            <a:endParaRPr lang="en-US" sz="1400" dirty="0"/>
          </a:p>
        </p:txBody>
      </p:sp>
      <p:sp>
        <p:nvSpPr>
          <p:cNvPr id="13" name="TextBox 12"/>
          <p:cNvSpPr txBox="1"/>
          <p:nvPr/>
        </p:nvSpPr>
        <p:spPr>
          <a:xfrm>
            <a:off x="420194" y="1291818"/>
            <a:ext cx="1340367" cy="369332"/>
          </a:xfrm>
          <a:prstGeom prst="rect">
            <a:avLst/>
          </a:prstGeom>
          <a:noFill/>
        </p:spPr>
        <p:txBody>
          <a:bodyPr wrap="none" rtlCol="0">
            <a:spAutoFit/>
          </a:bodyPr>
          <a:lstStyle/>
          <a:p>
            <a:r>
              <a:rPr lang="en-US" dirty="0" smtClean="0"/>
              <a:t>Net benefits</a:t>
            </a:r>
          </a:p>
        </p:txBody>
      </p:sp>
      <p:sp>
        <p:nvSpPr>
          <p:cNvPr id="15" name="TextBox 14"/>
          <p:cNvSpPr txBox="1"/>
          <p:nvPr/>
        </p:nvSpPr>
        <p:spPr>
          <a:xfrm>
            <a:off x="1600200" y="5638800"/>
            <a:ext cx="301686" cy="369332"/>
          </a:xfrm>
          <a:prstGeom prst="rect">
            <a:avLst/>
          </a:prstGeom>
          <a:noFill/>
        </p:spPr>
        <p:txBody>
          <a:bodyPr wrap="none" rtlCol="0">
            <a:spAutoFit/>
          </a:bodyPr>
          <a:lstStyle/>
          <a:p>
            <a:r>
              <a:rPr lang="en-US" dirty="0" smtClean="0"/>
              <a:t>0</a:t>
            </a:r>
            <a:endParaRPr lang="en-US" dirty="0"/>
          </a:p>
        </p:txBody>
      </p:sp>
      <p:sp>
        <p:nvSpPr>
          <p:cNvPr id="24" name="Freeform 23"/>
          <p:cNvSpPr/>
          <p:nvPr/>
        </p:nvSpPr>
        <p:spPr>
          <a:xfrm>
            <a:off x="1733266" y="433998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 idx="1"/>
          </p:cNvCxnSpPr>
          <p:nvPr/>
        </p:nvCxnSpPr>
        <p:spPr>
          <a:xfrm flipH="1">
            <a:off x="3810000" y="3220872"/>
            <a:ext cx="11373" cy="2341728"/>
          </a:xfrm>
          <a:prstGeom prst="line">
            <a:avLst/>
          </a:prstGeom>
          <a:ln>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200400" y="1981200"/>
            <a:ext cx="1313116" cy="646331"/>
          </a:xfrm>
          <a:prstGeom prst="rect">
            <a:avLst/>
          </a:prstGeom>
          <a:noFill/>
        </p:spPr>
        <p:txBody>
          <a:bodyPr wrap="none" rtlCol="0">
            <a:spAutoFit/>
          </a:bodyPr>
          <a:lstStyle/>
          <a:p>
            <a:r>
              <a:rPr lang="en-US" dirty="0" smtClean="0"/>
              <a:t>Maximum </a:t>
            </a:r>
          </a:p>
          <a:p>
            <a:r>
              <a:rPr lang="en-US" dirty="0" smtClean="0"/>
              <a:t>net benefits</a:t>
            </a:r>
            <a:endParaRPr lang="en-US" dirty="0"/>
          </a:p>
        </p:txBody>
      </p:sp>
      <p:sp>
        <p:nvSpPr>
          <p:cNvPr id="3" name="Freeform 2"/>
          <p:cNvSpPr/>
          <p:nvPr/>
        </p:nvSpPr>
        <p:spPr>
          <a:xfrm>
            <a:off x="1760561" y="3220817"/>
            <a:ext cx="4435523" cy="2715959"/>
          </a:xfrm>
          <a:custGeom>
            <a:avLst/>
            <a:gdLst>
              <a:gd name="connsiteX0" fmla="*/ 0 w 4435523"/>
              <a:gd name="connsiteY0" fmla="*/ 2363467 h 2745604"/>
              <a:gd name="connsiteX1" fmla="*/ 2115403 w 4435523"/>
              <a:gd name="connsiteY1" fmla="*/ 2404 h 2745604"/>
              <a:gd name="connsiteX2" fmla="*/ 4435523 w 4435523"/>
              <a:gd name="connsiteY2" fmla="*/ 2745604 h 2745604"/>
              <a:gd name="connsiteX0" fmla="*/ 0 w 4435523"/>
              <a:gd name="connsiteY0" fmla="*/ 2336224 h 2718361"/>
              <a:gd name="connsiteX1" fmla="*/ 2060812 w 4435523"/>
              <a:gd name="connsiteY1" fmla="*/ 2457 h 2718361"/>
              <a:gd name="connsiteX2" fmla="*/ 4435523 w 4435523"/>
              <a:gd name="connsiteY2" fmla="*/ 2718361 h 2718361"/>
              <a:gd name="connsiteX0" fmla="*/ 0 w 4435523"/>
              <a:gd name="connsiteY0" fmla="*/ 2333822 h 2715959"/>
              <a:gd name="connsiteX1" fmla="*/ 2060812 w 4435523"/>
              <a:gd name="connsiteY1" fmla="*/ 55 h 2715959"/>
              <a:gd name="connsiteX2" fmla="*/ 4435523 w 4435523"/>
              <a:gd name="connsiteY2" fmla="*/ 2715959 h 2715959"/>
            </a:gdLst>
            <a:ahLst/>
            <a:cxnLst>
              <a:cxn ang="0">
                <a:pos x="connsiteX0" y="connsiteY0"/>
              </a:cxn>
              <a:cxn ang="0">
                <a:pos x="connsiteX1" y="connsiteY1"/>
              </a:cxn>
              <a:cxn ang="0">
                <a:pos x="connsiteX2" y="connsiteY2"/>
              </a:cxn>
            </a:cxnLst>
            <a:rect l="l" t="t" r="r" b="b"/>
            <a:pathLst>
              <a:path w="4435523" h="2715959">
                <a:moveTo>
                  <a:pt x="0" y="2333822"/>
                </a:moveTo>
                <a:cubicBezTo>
                  <a:pt x="688074" y="1121446"/>
                  <a:pt x="1362502" y="-9043"/>
                  <a:pt x="2060812" y="55"/>
                </a:cubicBezTo>
                <a:cubicBezTo>
                  <a:pt x="2759122" y="9153"/>
                  <a:pt x="4048836" y="2274681"/>
                  <a:pt x="4435523" y="2715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286000" y="3200400"/>
            <a:ext cx="28956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257800" y="3048000"/>
                <a:ext cx="1802225" cy="369332"/>
              </a:xfrm>
              <a:prstGeom prst="rect">
                <a:avLst/>
              </a:prstGeom>
              <a:noFill/>
            </p:spPr>
            <p:txBody>
              <a:bodyPr wrap="none" rtlCol="0">
                <a:spAutoFit/>
              </a:bodyPr>
              <a:lstStyle/>
              <a:p>
                <a:r>
                  <a:rPr lang="en-US" dirty="0" smtClean="0"/>
                  <a:t>Slope =</a:t>
                </a:r>
                <a14:m>
                  <m:oMath xmlns:m="http://schemas.openxmlformats.org/officeDocument/2006/math">
                    <m:r>
                      <a:rPr lang="en-US" b="0" i="1" smtClean="0">
                        <a:latin typeface="Cambria Math"/>
                      </a:rPr>
                      <m:t>𝑀𝑁𝐵</m:t>
                    </m:r>
                    <m:r>
                      <a:rPr lang="en-US" b="0" i="1" smtClean="0">
                        <a:latin typeface="Cambria Math"/>
                      </a:rPr>
                      <m:t>(</m:t>
                    </m:r>
                    <m:r>
                      <a:rPr lang="en-US" b="0" i="1" smtClean="0">
                        <a:latin typeface="Cambria Math"/>
                      </a:rPr>
                      <m:t>𝑄</m:t>
                    </m:r>
                    <m:r>
                      <a:rPr lang="en-US" b="0" i="1" smtClean="0">
                        <a:latin typeface="Cambria Math"/>
                      </a:rPr>
                      <m:t>)</m:t>
                    </m:r>
                  </m:oMath>
                </a14:m>
                <a:r>
                  <a:rPr lang="en-US" dirty="0" smtClean="0"/>
                  <a:t> </a:t>
                </a:r>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257800" y="3048000"/>
                <a:ext cx="1802225" cy="369332"/>
              </a:xfrm>
              <a:prstGeom prst="rect">
                <a:avLst/>
              </a:prstGeom>
              <a:blipFill rotWithShape="1">
                <a:blip r:embed="rId3"/>
                <a:stretch>
                  <a:fillRect l="-305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95800" y="5943600"/>
                <a:ext cx="27861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𝑁</m:t>
                      </m:r>
                      <m:d>
                        <m:dPr>
                          <m:ctrlPr>
                            <a:rPr lang="en-US" b="0" i="1" smtClean="0">
                              <a:latin typeface="Cambria Math" panose="02040503050406030204" pitchFamily="18" charset="0"/>
                            </a:rPr>
                          </m:ctrlPr>
                        </m:dPr>
                        <m:e>
                          <m:r>
                            <a:rPr lang="en-US" b="0" i="1" smtClean="0">
                              <a:latin typeface="Cambria Math"/>
                            </a:rPr>
                            <m:t>𝑄</m:t>
                          </m:r>
                        </m:e>
                      </m:d>
                      <m:r>
                        <a:rPr lang="en-US" b="0" i="1" smtClean="0">
                          <a:latin typeface="Cambria Math"/>
                        </a:rPr>
                        <m:t>=</m:t>
                      </m:r>
                      <m:r>
                        <a:rPr lang="en-US" b="0" i="1" smtClean="0">
                          <a:latin typeface="Cambria Math"/>
                        </a:rPr>
                        <m:t>𝐵</m:t>
                      </m:r>
                      <m:d>
                        <m:dPr>
                          <m:ctrlPr>
                            <a:rPr lang="en-US" b="0" i="1" smtClean="0">
                              <a:latin typeface="Cambria Math" panose="02040503050406030204" pitchFamily="18" charset="0"/>
                            </a:rPr>
                          </m:ctrlPr>
                        </m:dPr>
                        <m:e>
                          <m:r>
                            <a:rPr lang="en-US" b="0" i="1" smtClean="0">
                              <a:latin typeface="Cambria Math"/>
                            </a:rPr>
                            <m:t>𝑄</m:t>
                          </m:r>
                        </m:e>
                      </m:d>
                      <m:r>
                        <a:rPr lang="en-US" b="0" i="1" smtClean="0">
                          <a:latin typeface="Cambria Math"/>
                        </a:rPr>
                        <m:t>−</m:t>
                      </m:r>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𝑄</m:t>
                          </m:r>
                        </m:e>
                      </m:d>
                      <m:r>
                        <a:rPr lang="en-US" b="0" i="1" smtClean="0">
                          <a:latin typeface="Cambria Math"/>
                        </a:rPr>
                        <m:t>=0</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495800" y="5943600"/>
                <a:ext cx="2786147" cy="369332"/>
              </a:xfrm>
              <a:prstGeom prst="rect">
                <a:avLst/>
              </a:prstGeom>
              <a:blipFill rotWithShape="1">
                <a:blip r:embed="rId4"/>
                <a:stretch>
                  <a:fillRect b="-8197"/>
                </a:stretch>
              </a:blipFill>
            </p:spPr>
            <p:txBody>
              <a:bodyPr/>
              <a:lstStyle/>
              <a:p>
                <a:r>
                  <a:rPr lang="en-US">
                    <a:noFill/>
                  </a:rPr>
                  <a:t> </a:t>
                </a:r>
              </a:p>
            </p:txBody>
          </p:sp>
        </mc:Fallback>
      </mc:AlternateContent>
      <p:cxnSp>
        <p:nvCxnSpPr>
          <p:cNvPr id="19" name="Straight Arrow Connector 18"/>
          <p:cNvCxnSpPr/>
          <p:nvPr/>
        </p:nvCxnSpPr>
        <p:spPr>
          <a:xfrm>
            <a:off x="3821373" y="2590800"/>
            <a:ext cx="0" cy="553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62600" y="5626388"/>
            <a:ext cx="304800" cy="317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334000" y="-13855"/>
            <a:ext cx="3810000" cy="533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lumMod val="75000"/>
                  </a:schemeClr>
                </a:solidFill>
                <a:latin typeface="+mj-lt"/>
                <a:ea typeface="+mj-ea"/>
                <a:cs typeface="+mj-cs"/>
              </a:rPr>
              <a:t>Economics of Effective Management</a:t>
            </a:r>
            <a:endParaRPr kumimoji="0" lang="en-US"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23" name="Title 1"/>
          <p:cNvSpPr>
            <a:spLocks noGrp="1"/>
          </p:cNvSpPr>
          <p:nvPr>
            <p:ph type="title"/>
          </p:nvPr>
        </p:nvSpPr>
        <p:spPr>
          <a:xfrm>
            <a:off x="457200" y="211081"/>
            <a:ext cx="8686800" cy="1173162"/>
          </a:xfrm>
        </p:spPr>
        <p:txBody>
          <a:bodyPr>
            <a:noAutofit/>
          </a:bodyPr>
          <a:lstStyle/>
          <a:p>
            <a:r>
              <a:rPr lang="en-US" sz="3000" b="1" dirty="0" smtClean="0"/>
              <a:t>Determining the Optimal Level of a Control Variable II</a:t>
            </a:r>
            <a:r>
              <a:rPr lang="en-US" sz="3200" dirty="0"/>
              <a:t>*</a:t>
            </a:r>
            <a:endParaRPr lang="en-US" sz="3000" b="1" dirty="0"/>
          </a:p>
        </p:txBody>
      </p:sp>
    </p:spTree>
    <p:extLst>
      <p:ext uri="{BB962C8B-B14F-4D97-AF65-F5344CB8AC3E}">
        <p14:creationId xmlns:p14="http://schemas.microsoft.com/office/powerpoint/2010/main" val="34018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1-</a:t>
            </a:r>
            <a:fld id="{5E721C5F-A6DB-403B-84E7-3CAEFB89C7D6}" type="slidenum">
              <a:rPr lang="en-US" smtClean="0"/>
              <a:pPr/>
              <a:t>24</a:t>
            </a:fld>
            <a:endParaRPr lang="en-US" dirty="0"/>
          </a:p>
        </p:txBody>
      </p:sp>
      <p:sp>
        <p:nvSpPr>
          <p:cNvPr id="4" name="Title 1"/>
          <p:cNvSpPr txBox="1">
            <a:spLocks/>
          </p:cNvSpPr>
          <p:nvPr/>
        </p:nvSpPr>
        <p:spPr>
          <a:xfrm>
            <a:off x="3200400" y="0"/>
            <a:ext cx="5943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b="1" dirty="0"/>
          </a:p>
        </p:txBody>
      </p:sp>
      <p:cxnSp>
        <p:nvCxnSpPr>
          <p:cNvPr id="9" name="Straight Arrow Connector 8"/>
          <p:cNvCxnSpPr/>
          <p:nvPr/>
        </p:nvCxnSpPr>
        <p:spPr>
          <a:xfrm flipH="1" flipV="1">
            <a:off x="2103893" y="1524000"/>
            <a:ext cx="19334" cy="40386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23227" y="5562600"/>
            <a:ext cx="594360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73854" y="5663625"/>
            <a:ext cx="1470146" cy="584775"/>
          </a:xfrm>
          <a:prstGeom prst="rect">
            <a:avLst/>
          </a:prstGeom>
          <a:noFill/>
        </p:spPr>
        <p:txBody>
          <a:bodyPr wrap="none" rtlCol="0">
            <a:spAutoFit/>
          </a:bodyPr>
          <a:lstStyle/>
          <a:p>
            <a:r>
              <a:rPr lang="en-US" dirty="0" smtClean="0"/>
              <a:t>Quantity</a:t>
            </a:r>
          </a:p>
          <a:p>
            <a:r>
              <a:rPr lang="en-US" sz="1400" dirty="0" smtClean="0"/>
              <a:t>(Control Variable)</a:t>
            </a:r>
            <a:endParaRPr lang="en-US" sz="1400" dirty="0"/>
          </a:p>
        </p:txBody>
      </p:sp>
      <p:sp>
        <p:nvSpPr>
          <p:cNvPr id="13" name="TextBox 12"/>
          <p:cNvSpPr txBox="1"/>
          <p:nvPr/>
        </p:nvSpPr>
        <p:spPr>
          <a:xfrm>
            <a:off x="402948" y="1143000"/>
            <a:ext cx="1720279" cy="923330"/>
          </a:xfrm>
          <a:prstGeom prst="rect">
            <a:avLst/>
          </a:prstGeom>
          <a:noFill/>
        </p:spPr>
        <p:txBody>
          <a:bodyPr wrap="none" rtlCol="0">
            <a:spAutoFit/>
          </a:bodyPr>
          <a:lstStyle/>
          <a:p>
            <a:r>
              <a:rPr lang="en-US" dirty="0" smtClean="0"/>
              <a:t>Marginal </a:t>
            </a:r>
          </a:p>
          <a:p>
            <a:r>
              <a:rPr lang="en-US" dirty="0" smtClean="0"/>
              <a:t>benefits, costs</a:t>
            </a:r>
          </a:p>
          <a:p>
            <a:r>
              <a:rPr lang="en-US" dirty="0" smtClean="0"/>
              <a:t>and net benefits</a:t>
            </a:r>
          </a:p>
        </p:txBody>
      </p:sp>
      <p:sp>
        <p:nvSpPr>
          <p:cNvPr id="15" name="TextBox 14"/>
          <p:cNvSpPr txBox="1"/>
          <p:nvPr/>
        </p:nvSpPr>
        <p:spPr>
          <a:xfrm>
            <a:off x="1970827" y="5638800"/>
            <a:ext cx="301686" cy="369332"/>
          </a:xfrm>
          <a:prstGeom prst="rect">
            <a:avLst/>
          </a:prstGeom>
          <a:noFill/>
        </p:spPr>
        <p:txBody>
          <a:bodyPr wrap="none" rtlCol="0">
            <a:spAutoFit/>
          </a:bodyPr>
          <a:lstStyle/>
          <a:p>
            <a:r>
              <a:rPr lang="en-US" dirty="0" smtClean="0"/>
              <a:t>0</a:t>
            </a:r>
            <a:endParaRPr lang="en-US" dirty="0"/>
          </a:p>
        </p:txBody>
      </p:sp>
      <p:sp>
        <p:nvSpPr>
          <p:cNvPr id="24" name="Freeform 23"/>
          <p:cNvSpPr/>
          <p:nvPr/>
        </p:nvSpPr>
        <p:spPr>
          <a:xfrm>
            <a:off x="2103893" y="433998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4093053" y="3810000"/>
            <a:ext cx="11374" cy="1732128"/>
          </a:xfrm>
          <a:prstGeom prst="line">
            <a:avLst/>
          </a:prstGeom>
          <a:ln>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03893" y="2057400"/>
            <a:ext cx="4462818" cy="38793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103893" y="2057400"/>
            <a:ext cx="2231409" cy="38986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0"/>
          </p:cNvCxnSpPr>
          <p:nvPr/>
        </p:nvCxnSpPr>
        <p:spPr>
          <a:xfrm flipV="1">
            <a:off x="2121670" y="3048000"/>
            <a:ext cx="2820957" cy="259080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790227" y="2678668"/>
                <a:ext cx="9365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𝑀𝐶</m:t>
                      </m:r>
                      <m:d>
                        <m:dPr>
                          <m:ctrlPr>
                            <a:rPr lang="en-US" b="0" i="1" smtClean="0">
                              <a:latin typeface="Cambria Math" panose="02040503050406030204" pitchFamily="18" charset="0"/>
                            </a:rPr>
                          </m:ctrlPr>
                        </m:dPr>
                        <m:e>
                          <m:r>
                            <a:rPr lang="en-US" b="0" i="1" smtClean="0">
                              <a:latin typeface="Cambria Math"/>
                            </a:rPr>
                            <m:t>𝑄</m:t>
                          </m:r>
                        </m:e>
                      </m:d>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790227" y="2678668"/>
                <a:ext cx="936538" cy="369332"/>
              </a:xfrm>
              <a:prstGeom prst="rect">
                <a:avLst/>
              </a:prstGeom>
              <a:blipFill rotWithShape="1">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542827" y="5871402"/>
                <a:ext cx="9470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𝑀𝐵</m:t>
                      </m:r>
                      <m:d>
                        <m:dPr>
                          <m:ctrlPr>
                            <a:rPr lang="en-US" b="0" i="1" smtClean="0">
                              <a:latin typeface="Cambria Math" panose="02040503050406030204" pitchFamily="18" charset="0"/>
                            </a:rPr>
                          </m:ctrlPr>
                        </m:dPr>
                        <m:e>
                          <m:r>
                            <a:rPr lang="en-US" b="0" i="1" smtClean="0">
                              <a:latin typeface="Cambria Math"/>
                            </a:rPr>
                            <m:t>𝑄</m:t>
                          </m:r>
                        </m:e>
                      </m:d>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542827" y="5871402"/>
                <a:ext cx="947054" cy="369332"/>
              </a:xfrm>
              <a:prstGeom prst="rect">
                <a:avLst/>
              </a:prstGeom>
              <a:blipFill rotWithShape="1">
                <a:blip r:embed="rId4"/>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311442" y="5956012"/>
                <a:ext cx="1115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𝑀𝑁𝐵</m:t>
                      </m:r>
                      <m:d>
                        <m:dPr>
                          <m:ctrlPr>
                            <a:rPr lang="en-US" b="0" i="1" smtClean="0">
                              <a:latin typeface="Cambria Math" panose="02040503050406030204" pitchFamily="18" charset="0"/>
                            </a:rPr>
                          </m:ctrlPr>
                        </m:dPr>
                        <m:e>
                          <m:r>
                            <a:rPr lang="en-US" b="0" i="1" smtClean="0">
                              <a:latin typeface="Cambria Math"/>
                            </a:rPr>
                            <m:t>𝑄</m:t>
                          </m:r>
                        </m:e>
                      </m:d>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4311442" y="5956012"/>
                <a:ext cx="1115370" cy="369332"/>
              </a:xfrm>
              <a:prstGeom prst="rect">
                <a:avLst/>
              </a:prstGeom>
              <a:blipFill rotWithShape="1">
                <a:blip r:embed="rId5"/>
                <a:stretch>
                  <a:fillRect b="-8197"/>
                </a:stretch>
              </a:blipFill>
            </p:spPr>
            <p:txBody>
              <a:bodyPr/>
              <a:lstStyle/>
              <a:p>
                <a:r>
                  <a:rPr lang="en-US">
                    <a:noFill/>
                  </a:rPr>
                  <a:t> </a:t>
                </a:r>
              </a:p>
            </p:txBody>
          </p:sp>
        </mc:Fallback>
      </mc:AlternateContent>
      <p:sp>
        <p:nvSpPr>
          <p:cNvPr id="31" name="TextBox 30"/>
          <p:cNvSpPr txBox="1"/>
          <p:nvPr/>
        </p:nvSpPr>
        <p:spPr>
          <a:xfrm>
            <a:off x="3342427" y="2401669"/>
            <a:ext cx="1551900" cy="646331"/>
          </a:xfrm>
          <a:prstGeom prst="rect">
            <a:avLst/>
          </a:prstGeom>
          <a:noFill/>
        </p:spPr>
        <p:txBody>
          <a:bodyPr wrap="none" rtlCol="0">
            <a:spAutoFit/>
          </a:bodyPr>
          <a:lstStyle/>
          <a:p>
            <a:r>
              <a:rPr lang="en-US" dirty="0" smtClean="0"/>
              <a:t>Maximum net </a:t>
            </a:r>
          </a:p>
          <a:p>
            <a:r>
              <a:rPr lang="en-US" dirty="0" smtClean="0"/>
              <a:t>benefits</a:t>
            </a:r>
            <a:endParaRPr lang="en-US" dirty="0"/>
          </a:p>
        </p:txBody>
      </p:sp>
      <p:cxnSp>
        <p:nvCxnSpPr>
          <p:cNvPr id="35" name="Straight Arrow Connector 34"/>
          <p:cNvCxnSpPr/>
          <p:nvPr/>
        </p:nvCxnSpPr>
        <p:spPr>
          <a:xfrm>
            <a:off x="4093053" y="3124200"/>
            <a:ext cx="25324"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5334000" y="-13855"/>
            <a:ext cx="3810000" cy="533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lumMod val="75000"/>
                  </a:schemeClr>
                </a:solidFill>
                <a:latin typeface="+mj-lt"/>
                <a:ea typeface="+mj-ea"/>
                <a:cs typeface="+mj-cs"/>
              </a:rPr>
              <a:t>Economics of Effective Management</a:t>
            </a:r>
            <a:endParaRPr kumimoji="0" lang="en-US"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26" name="Title 1"/>
          <p:cNvSpPr txBox="1">
            <a:spLocks/>
          </p:cNvSpPr>
          <p:nvPr/>
        </p:nvSpPr>
        <p:spPr>
          <a:xfrm>
            <a:off x="452582" y="209552"/>
            <a:ext cx="8656782" cy="100733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900" b="1" dirty="0" smtClean="0"/>
              <a:t>Determining the Optimal Level of a Control Variable III</a:t>
            </a:r>
            <a:r>
              <a:rPr lang="en-US" sz="3200" dirty="0"/>
              <a:t>*</a:t>
            </a:r>
            <a:endParaRPr lang="en-US" sz="2900" b="1" dirty="0"/>
          </a:p>
        </p:txBody>
      </p:sp>
    </p:spTree>
    <p:extLst>
      <p:ext uri="{BB962C8B-B14F-4D97-AF65-F5344CB8AC3E}">
        <p14:creationId xmlns:p14="http://schemas.microsoft.com/office/powerpoint/2010/main" val="21977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5334000"/>
              </a:xfrm>
            </p:spPr>
            <p:txBody>
              <a:bodyPr>
                <a:normAutofit/>
              </a:bodyPr>
              <a:lstStyle/>
              <a:p>
                <a:r>
                  <a:rPr lang="en-US" dirty="0" smtClean="0"/>
                  <a:t>Incremental revenues</a:t>
                </a:r>
              </a:p>
              <a:p>
                <a:pPr lvl="1"/>
                <a:r>
                  <a:rPr lang="en-US" dirty="0" smtClean="0"/>
                  <a:t>The additional revenues that stem from a yes-or-no decision.</a:t>
                </a:r>
              </a:p>
              <a:p>
                <a:r>
                  <a:rPr lang="en-US" dirty="0" smtClean="0"/>
                  <a:t>Incremental costs</a:t>
                </a:r>
              </a:p>
              <a:p>
                <a:pPr lvl="1"/>
                <a:r>
                  <a:rPr lang="en-US" dirty="0" smtClean="0"/>
                  <a:t>The additional costs that stem from a yes-or-no decision.</a:t>
                </a:r>
              </a:p>
              <a:p>
                <a:r>
                  <a:rPr lang="en-US" dirty="0" smtClean="0"/>
                  <a:t>“Thumbs up” decision</a:t>
                </a:r>
              </a:p>
              <a:p>
                <a:pPr lvl="1"/>
                <a14:m>
                  <m:oMath xmlns:m="http://schemas.openxmlformats.org/officeDocument/2006/math">
                    <m:r>
                      <a:rPr lang="en-US" b="0" i="1" smtClean="0">
                        <a:latin typeface="Cambria Math"/>
                      </a:rPr>
                      <m:t>𝑀𝐵</m:t>
                    </m:r>
                    <m:r>
                      <a:rPr lang="en-US" b="0" i="1" smtClean="0">
                        <a:latin typeface="Cambria Math"/>
                      </a:rPr>
                      <m:t>&gt;</m:t>
                    </m:r>
                    <m:r>
                      <a:rPr lang="en-US" b="0" i="1" smtClean="0">
                        <a:latin typeface="Cambria Math"/>
                      </a:rPr>
                      <m:t>𝑀𝐶</m:t>
                    </m:r>
                  </m:oMath>
                </a14:m>
                <a:r>
                  <a:rPr lang="en-US" dirty="0" smtClean="0"/>
                  <a:t>.</a:t>
                </a:r>
              </a:p>
              <a:p>
                <a:r>
                  <a:rPr lang="en-US" dirty="0" smtClean="0"/>
                  <a:t>“Thumbs down” decision</a:t>
                </a:r>
              </a:p>
              <a:p>
                <a:pPr lvl="1"/>
                <a14:m>
                  <m:oMath xmlns:m="http://schemas.openxmlformats.org/officeDocument/2006/math">
                    <m:r>
                      <a:rPr lang="en-US" i="1">
                        <a:latin typeface="Cambria Math"/>
                      </a:rPr>
                      <m:t>𝑀𝐵</m:t>
                    </m:r>
                    <m:r>
                      <a:rPr lang="en-US" b="0" i="1" smtClean="0">
                        <a:latin typeface="Cambria Math"/>
                      </a:rPr>
                      <m:t>&lt;</m:t>
                    </m:r>
                    <m:r>
                      <a:rPr lang="en-US" i="1">
                        <a:latin typeface="Cambria Math"/>
                      </a:rPr>
                      <m:t>𝑀𝐶</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334000"/>
              </a:xfrm>
              <a:blipFill rotWithShape="1">
                <a:blip r:embed="rId3"/>
                <a:stretch>
                  <a:fillRect l="-1630" t="-1486" b="-137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r>
              <a:rPr lang="en-US" dirty="0" smtClean="0"/>
              <a:t>1-</a:t>
            </a:r>
            <a:fld id="{5E721C5F-A6DB-403B-84E7-3CAEFB89C7D6}" type="slidenum">
              <a:rPr lang="en-US" smtClean="0"/>
              <a:pPr/>
              <a:t>25</a:t>
            </a:fld>
            <a:endParaRPr lang="en-US" dirty="0"/>
          </a:p>
        </p:txBody>
      </p:sp>
      <p:sp>
        <p:nvSpPr>
          <p:cNvPr id="8" name="Title 1"/>
          <p:cNvSpPr txBox="1">
            <a:spLocks/>
          </p:cNvSpPr>
          <p:nvPr/>
        </p:nvSpPr>
        <p:spPr>
          <a:xfrm>
            <a:off x="5334000" y="-13855"/>
            <a:ext cx="3810000" cy="533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lumMod val="75000"/>
                  </a:schemeClr>
                </a:solidFill>
                <a:latin typeface="+mj-lt"/>
                <a:ea typeface="+mj-ea"/>
                <a:cs typeface="+mj-cs"/>
              </a:rPr>
              <a:t>Economics of Effective Management</a:t>
            </a:r>
            <a:endParaRPr kumimoji="0" lang="en-US"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9" name="Title 1"/>
          <p:cNvSpPr txBox="1">
            <a:spLocks/>
          </p:cNvSpPr>
          <p:nvPr/>
        </p:nvSpPr>
        <p:spPr>
          <a:xfrm>
            <a:off x="593436" y="152400"/>
            <a:ext cx="8534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Incremental Decisions</a:t>
            </a:r>
            <a:r>
              <a:rPr lang="en-US" sz="4000" dirty="0"/>
              <a:t>*</a:t>
            </a:r>
            <a:endParaRPr lang="en-US" sz="4000" b="1" dirty="0"/>
          </a:p>
        </p:txBody>
      </p:sp>
    </p:spTree>
    <p:extLst>
      <p:ext uri="{BB962C8B-B14F-4D97-AF65-F5344CB8AC3E}">
        <p14:creationId xmlns:p14="http://schemas.microsoft.com/office/powerpoint/2010/main" val="1527355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on Find the Slope?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139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sp>
        <p:nvSpPr>
          <p:cNvPr id="22531" name="Content Placeholder 2"/>
          <p:cNvSpPr>
            <a:spLocks noGrp="1"/>
          </p:cNvSpPr>
          <p:nvPr>
            <p:ph idx="1"/>
          </p:nvPr>
        </p:nvSpPr>
        <p:spPr/>
        <p:txBody>
          <a:bodyPr/>
          <a:lstStyle/>
          <a:p>
            <a:pPr marL="0" indent="0">
              <a:buNone/>
            </a:pPr>
            <a:r>
              <a:rPr lang="en-US" dirty="0"/>
              <a:t>* </a:t>
            </a:r>
            <a:r>
              <a:rPr lang="en-US" dirty="0" smtClean="0"/>
              <a:t>indicates slides that were included in the instructors resources from </a:t>
            </a:r>
            <a:r>
              <a:rPr lang="en-US" dirty="0" err="1" smtClean="0"/>
              <a:t>Baye</a:t>
            </a:r>
            <a:r>
              <a:rPr lang="en-US" dirty="0" smtClean="0"/>
              <a:t>, </a:t>
            </a:r>
            <a:r>
              <a:rPr lang="en-US" u="sng" dirty="0" smtClean="0"/>
              <a:t>Managerial Economics &amp; Business Strategies.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Opportunity Cost</a:t>
            </a:r>
          </a:p>
        </p:txBody>
      </p:sp>
      <p:sp>
        <p:nvSpPr>
          <p:cNvPr id="10243" name="Rectangle 3"/>
          <p:cNvSpPr>
            <a:spLocks noGrp="1" noChangeArrowheads="1"/>
          </p:cNvSpPr>
          <p:nvPr>
            <p:ph type="body" idx="1"/>
          </p:nvPr>
        </p:nvSpPr>
        <p:spPr/>
        <p:txBody>
          <a:bodyPr/>
          <a:lstStyle/>
          <a:p>
            <a:pPr algn="ctr">
              <a:buFontTx/>
              <a:buNone/>
            </a:pPr>
            <a:r>
              <a:rPr lang="en-US" sz="4400" smtClean="0"/>
              <a:t>The value of the next best alternative use of a resource.  </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457200"/>
            <a:ext cx="9144000" cy="762000"/>
          </a:xfrm>
        </p:spPr>
        <p:txBody>
          <a:bodyPr/>
          <a:lstStyle/>
          <a:p>
            <a:r>
              <a:rPr lang="en-US" smtClean="0"/>
              <a:t>Review of Economic Terms</a:t>
            </a:r>
          </a:p>
        </p:txBody>
      </p:sp>
      <p:sp>
        <p:nvSpPr>
          <p:cNvPr id="11267" name="Rectangle 3"/>
          <p:cNvSpPr>
            <a:spLocks noGrp="1" noChangeArrowheads="1"/>
          </p:cNvSpPr>
          <p:nvPr>
            <p:ph type="body" idx="1"/>
          </p:nvPr>
        </p:nvSpPr>
        <p:spPr/>
        <p:txBody>
          <a:bodyPr/>
          <a:lstStyle/>
          <a:p>
            <a:r>
              <a:rPr lang="en-US" b="1" dirty="0" smtClean="0"/>
              <a:t>Resources</a:t>
            </a:r>
          </a:p>
          <a:p>
            <a:pPr lvl="1"/>
            <a:r>
              <a:rPr lang="en-US" dirty="0" smtClean="0"/>
              <a:t>Factors of production or inputs</a:t>
            </a:r>
          </a:p>
          <a:p>
            <a:pPr lvl="1"/>
            <a:r>
              <a:rPr lang="en-US" dirty="0" smtClean="0"/>
              <a:t>Land, labor, capital, entrepreneurship</a:t>
            </a:r>
          </a:p>
          <a:p>
            <a:pPr>
              <a:lnSpc>
                <a:spcPct val="90000"/>
              </a:lnSpc>
            </a:pPr>
            <a:endParaRPr lang="en-US" b="1" dirty="0" smtClean="0"/>
          </a:p>
          <a:p>
            <a:pPr>
              <a:lnSpc>
                <a:spcPct val="90000"/>
              </a:lnSpc>
            </a:pPr>
            <a:r>
              <a:rPr lang="en-US" b="1" dirty="0" smtClean="0"/>
              <a:t>Entrepreneurship</a:t>
            </a:r>
            <a:r>
              <a:rPr lang="en-US" dirty="0" smtClean="0"/>
              <a:t> is the willingness to take certain risks in the pursuit of goals.</a:t>
            </a:r>
          </a:p>
          <a:p>
            <a:pPr lvl="1">
              <a:buFontTx/>
              <a:buNone/>
            </a:pPr>
            <a:r>
              <a:rPr lang="en-US" dirty="0" smtClean="0"/>
              <a:t>(</a:t>
            </a:r>
            <a:r>
              <a:rPr lang="en-US" dirty="0" err="1" smtClean="0"/>
              <a:t>Keat</a:t>
            </a:r>
            <a:r>
              <a:rPr lang="en-US" dirty="0" smtClean="0"/>
              <a:t> &amp; Young, Prentice Hall Business Publishing, 2003)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1143000"/>
          </a:xfrm>
        </p:spPr>
        <p:txBody>
          <a:bodyPr/>
          <a:lstStyle/>
          <a:p>
            <a:r>
              <a:rPr lang="en-US" sz="4000" dirty="0" smtClean="0"/>
              <a:t>Profits &amp; </a:t>
            </a:r>
            <a:br>
              <a:rPr lang="en-US" sz="4000" dirty="0" smtClean="0"/>
            </a:br>
            <a:r>
              <a:rPr lang="en-US" sz="4000" dirty="0" smtClean="0"/>
              <a:t>Corporate Social Responsibility</a:t>
            </a:r>
            <a:endParaRPr lang="en-US" sz="4800" dirty="0" smtClean="0"/>
          </a:p>
        </p:txBody>
      </p:sp>
      <p:sp>
        <p:nvSpPr>
          <p:cNvPr id="12291" name="Rectangle 3"/>
          <p:cNvSpPr>
            <a:spLocks noGrp="1" noChangeArrowheads="1"/>
          </p:cNvSpPr>
          <p:nvPr>
            <p:ph type="body" idx="1"/>
          </p:nvPr>
        </p:nvSpPr>
        <p:spPr>
          <a:xfrm>
            <a:off x="685800" y="1828800"/>
            <a:ext cx="7772400" cy="4572000"/>
          </a:xfrm>
        </p:spPr>
        <p:txBody>
          <a:bodyPr/>
          <a:lstStyle/>
          <a:p>
            <a:pPr algn="ctr">
              <a:buFontTx/>
              <a:buNone/>
            </a:pPr>
            <a:r>
              <a:rPr lang="en-US" sz="2800" dirty="0" smtClean="0"/>
              <a:t>“There is one and only one social responsibility of business – to use its resources and engage in activities designed to increase its profit so long as it stays within the rules of the game, which is to say, engages in open and free competition without fraud or deception.”</a:t>
            </a:r>
          </a:p>
          <a:p>
            <a:pPr algn="ctr">
              <a:buFontTx/>
              <a:buNone/>
            </a:pPr>
            <a:endParaRPr lang="en-US" sz="2800" dirty="0" smtClean="0"/>
          </a:p>
          <a:p>
            <a:pPr algn="ctr">
              <a:buFontTx/>
              <a:buNone/>
            </a:pPr>
            <a:r>
              <a:rPr lang="en-US" sz="2800" dirty="0" smtClean="0"/>
              <a:t>Milton Friedman – Capitalism &amp; Freedom, 1962</a:t>
            </a:r>
          </a:p>
          <a:p>
            <a:pPr algn="ctr">
              <a:buFontTx/>
              <a:buNone/>
            </a:pPr>
            <a:r>
              <a:rPr lang="en-US" sz="2400" dirty="0" smtClean="0"/>
              <a:t>sited in </a:t>
            </a:r>
            <a:r>
              <a:rPr lang="en-US" sz="2400" dirty="0" err="1" smtClean="0"/>
              <a:t>Froeb</a:t>
            </a:r>
            <a:r>
              <a:rPr lang="en-US" sz="2400" dirty="0" smtClean="0"/>
              <a:t> &amp; McCann, Managerial Economics, 2008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Profits</a:t>
            </a:r>
          </a:p>
        </p:txBody>
      </p:sp>
      <p:sp>
        <p:nvSpPr>
          <p:cNvPr id="68611" name="Rectangle 3"/>
          <p:cNvSpPr>
            <a:spLocks noGrp="1" noChangeArrowheads="1"/>
          </p:cNvSpPr>
          <p:nvPr>
            <p:ph type="body" idx="1"/>
          </p:nvPr>
        </p:nvSpPr>
        <p:spPr/>
        <p:txBody>
          <a:bodyPr/>
          <a:lstStyle/>
          <a:p>
            <a:pPr algn="ctr">
              <a:buFontTx/>
              <a:buNone/>
            </a:pPr>
            <a:endParaRPr lang="en-US" smtClean="0"/>
          </a:p>
          <a:p>
            <a:pPr algn="ctr">
              <a:buFontTx/>
              <a:buNone/>
            </a:pPr>
            <a:r>
              <a:rPr lang="en-US" smtClean="0"/>
              <a:t>Accounting Profits: Revenues - Direct Costs</a:t>
            </a:r>
          </a:p>
          <a:p>
            <a:pPr algn="ctr">
              <a:buFontTx/>
              <a:buNone/>
            </a:pPr>
            <a:endParaRPr lang="en-US" smtClean="0"/>
          </a:p>
          <a:p>
            <a:pPr algn="ctr">
              <a:buFontTx/>
              <a:buNone/>
            </a:pPr>
            <a:r>
              <a:rPr lang="en-US" smtClean="0"/>
              <a:t>Economic Profits: Revenues - Direct Costs -</a:t>
            </a:r>
          </a:p>
          <a:p>
            <a:pPr lvl="1">
              <a:buFontTx/>
              <a:buNone/>
            </a:pPr>
            <a:r>
              <a:rPr lang="en-US" sz="3200" smtClean="0"/>
              <a:t>                                  Opportunity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anim calcmode="lin" valueType="num">
                                      <p:cBhvr additive="base">
                                        <p:cTn id="13"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anim calcmode="lin" valueType="num">
                                      <p:cBhvr additive="base">
                                        <p:cTn id="17"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Example: What is the Profit from </a:t>
            </a:r>
            <a:r>
              <a:rPr lang="en-US" dirty="0" smtClean="0"/>
              <a:t>your college degree</a:t>
            </a:r>
            <a:r>
              <a:rPr lang="en-US" dirty="0" smtClean="0"/>
              <a:t>?</a:t>
            </a:r>
          </a:p>
        </p:txBody>
      </p:sp>
      <p:sp>
        <p:nvSpPr>
          <p:cNvPr id="11267" name="Rectangle 3"/>
          <p:cNvSpPr>
            <a:spLocks noGrp="1" noChangeArrowheads="1"/>
          </p:cNvSpPr>
          <p:nvPr>
            <p:ph type="body" idx="1"/>
          </p:nvPr>
        </p:nvSpPr>
        <p:spPr/>
        <p:txBody>
          <a:bodyPr/>
          <a:lstStyle/>
          <a:p>
            <a:r>
              <a:rPr lang="en-US" dirty="0" smtClean="0"/>
              <a:t>Accounting Profit: </a:t>
            </a:r>
          </a:p>
          <a:p>
            <a:pPr lvl="1">
              <a:buFontTx/>
              <a:buNone/>
            </a:pPr>
            <a:r>
              <a:rPr lang="en-US" sz="2400" dirty="0" smtClean="0"/>
              <a:t>(Earnings w/ </a:t>
            </a:r>
            <a:r>
              <a:rPr lang="en-US" sz="2400" dirty="0" smtClean="0"/>
              <a:t>College </a:t>
            </a:r>
            <a:r>
              <a:rPr lang="en-US" sz="2400" dirty="0" smtClean="0"/>
              <a:t>- Earnings </a:t>
            </a:r>
            <a:r>
              <a:rPr lang="en-US" sz="2400" dirty="0" smtClean="0"/>
              <a:t>w HS) </a:t>
            </a:r>
            <a:endParaRPr lang="en-US" sz="2400" dirty="0" smtClean="0"/>
          </a:p>
          <a:p>
            <a:pPr lvl="1">
              <a:buFontTx/>
              <a:buNone/>
            </a:pPr>
            <a:r>
              <a:rPr lang="en-US" sz="2400" dirty="0" smtClean="0"/>
              <a:t>             - (</a:t>
            </a:r>
            <a:r>
              <a:rPr lang="en-US" sz="2400" dirty="0" err="1" smtClean="0"/>
              <a:t>Tuition+Books</a:t>
            </a:r>
            <a:r>
              <a:rPr lang="en-US" sz="2400" dirty="0" smtClean="0"/>
              <a:t>)</a:t>
            </a:r>
          </a:p>
          <a:p>
            <a:r>
              <a:rPr lang="en-US" dirty="0" smtClean="0"/>
              <a:t>Economic Profit:</a:t>
            </a:r>
          </a:p>
          <a:p>
            <a:pPr lvl="1"/>
            <a:r>
              <a:rPr lang="en-US" sz="2400" dirty="0" smtClean="0"/>
              <a:t>What is the Opportunity Cost of </a:t>
            </a:r>
            <a:r>
              <a:rPr lang="en-US" sz="2400" dirty="0" smtClean="0"/>
              <a:t>college?</a:t>
            </a:r>
            <a:endParaRPr lang="en-US" sz="2400" dirty="0" smtClean="0"/>
          </a:p>
          <a:p>
            <a:pPr lvl="1">
              <a:buFontTx/>
              <a:buNone/>
            </a:pPr>
            <a:r>
              <a:rPr lang="en-US" sz="2400" dirty="0" smtClean="0"/>
              <a:t>(Earnings w/ </a:t>
            </a:r>
            <a:r>
              <a:rPr lang="en-US" sz="2400" dirty="0" smtClean="0"/>
              <a:t>College </a:t>
            </a:r>
            <a:r>
              <a:rPr lang="en-US" sz="2400" dirty="0" smtClean="0"/>
              <a:t>- Earnings </a:t>
            </a:r>
            <a:r>
              <a:rPr lang="en-US" sz="2400" dirty="0" smtClean="0"/>
              <a:t>w HS)   </a:t>
            </a:r>
            <a:endParaRPr lang="en-US" sz="2400" dirty="0" smtClean="0"/>
          </a:p>
          <a:p>
            <a:pPr lvl="1">
              <a:buFontTx/>
              <a:buNone/>
            </a:pPr>
            <a:r>
              <a:rPr lang="en-US" sz="2400" dirty="0" smtClean="0"/>
              <a:t>              - (</a:t>
            </a:r>
            <a:r>
              <a:rPr lang="en-US" sz="2400" dirty="0" err="1" smtClean="0"/>
              <a:t>Tuition+Books</a:t>
            </a:r>
            <a:r>
              <a:rPr lang="en-US" sz="2400" dirty="0" smtClean="0"/>
              <a:t>) </a:t>
            </a:r>
          </a:p>
          <a:p>
            <a:pPr lvl="1">
              <a:buFontTx/>
              <a:buNone/>
            </a:pPr>
            <a:r>
              <a:rPr lang="en-US" sz="2400" dirty="0" smtClean="0"/>
              <a:t>              - (Value of </a:t>
            </a:r>
            <a:r>
              <a:rPr lang="en-US" sz="2400" dirty="0" smtClean="0"/>
              <a:t>4 </a:t>
            </a:r>
            <a:r>
              <a:rPr lang="en-US" sz="2400" dirty="0" err="1" smtClean="0"/>
              <a:t>yrs</a:t>
            </a:r>
            <a:r>
              <a:rPr lang="en-US" sz="2400" dirty="0" smtClean="0"/>
              <a:t> </a:t>
            </a:r>
            <a:r>
              <a:rPr lang="en-US" sz="2400" dirty="0" smtClean="0"/>
              <a:t>of foregone </a:t>
            </a:r>
            <a:r>
              <a:rPr lang="en-US" sz="2400" dirty="0" smtClean="0"/>
              <a:t>HS earnings)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00400" y="0"/>
            <a:ext cx="5943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b="1" dirty="0"/>
          </a:p>
        </p:txBody>
      </p:sp>
      <p:sp>
        <p:nvSpPr>
          <p:cNvPr id="8" name="Text Box 2"/>
          <p:cNvSpPr txBox="1">
            <a:spLocks noChangeArrowheads="1"/>
          </p:cNvSpPr>
          <p:nvPr/>
        </p:nvSpPr>
        <p:spPr bwMode="auto">
          <a:xfrm>
            <a:off x="666749" y="2452687"/>
            <a:ext cx="2133600" cy="2009775"/>
          </a:xfrm>
          <a:prstGeom prst="rect">
            <a:avLst/>
          </a:prstGeom>
          <a:solidFill>
            <a:srgbClr val="FFFFFF"/>
          </a:solidFill>
          <a:ln w="9525">
            <a:solidFill>
              <a:srgbClr val="000000"/>
            </a:solidFill>
            <a:miter lim="800000"/>
            <a:headEnd/>
            <a:tailEnd/>
          </a:ln>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b="1" dirty="0"/>
              <a:t>Power of</a:t>
            </a:r>
          </a:p>
          <a:p>
            <a:pPr algn="ctr"/>
            <a:r>
              <a:rPr lang="en-US" sz="1600" b="1" dirty="0"/>
              <a:t> Input Suppliers</a:t>
            </a:r>
          </a:p>
          <a:p>
            <a:pPr>
              <a:buFont typeface="Symbol" pitchFamily="18" charset="2"/>
              <a:buChar char="·"/>
            </a:pPr>
            <a:r>
              <a:rPr lang="en-US" sz="1200" dirty="0"/>
              <a:t>Supplier Concentration</a:t>
            </a:r>
          </a:p>
          <a:p>
            <a:pPr>
              <a:buFont typeface="Symbol" pitchFamily="18" charset="2"/>
              <a:buChar char="·"/>
            </a:pPr>
            <a:r>
              <a:rPr lang="en-US" sz="1200" dirty="0"/>
              <a:t>Price/Productivity of Alternative Inputs</a:t>
            </a:r>
          </a:p>
          <a:p>
            <a:pPr>
              <a:buFont typeface="Symbol" pitchFamily="18" charset="2"/>
              <a:buChar char="·"/>
            </a:pPr>
            <a:r>
              <a:rPr lang="en-US" sz="1200" dirty="0"/>
              <a:t>Relationship-Specific Investments</a:t>
            </a:r>
          </a:p>
          <a:p>
            <a:pPr>
              <a:buFont typeface="Symbol" pitchFamily="18" charset="2"/>
              <a:buChar char="·"/>
            </a:pPr>
            <a:r>
              <a:rPr lang="en-US" sz="1200" dirty="0"/>
              <a:t>Supplier Switching Costs</a:t>
            </a:r>
          </a:p>
          <a:p>
            <a:pPr>
              <a:buFont typeface="Symbol" pitchFamily="18" charset="2"/>
              <a:buChar char="·"/>
            </a:pPr>
            <a:r>
              <a:rPr lang="en-US" sz="1200" dirty="0"/>
              <a:t>Government Restraints</a:t>
            </a:r>
          </a:p>
        </p:txBody>
      </p:sp>
      <p:sp>
        <p:nvSpPr>
          <p:cNvPr id="9" name="Text Box 3"/>
          <p:cNvSpPr txBox="1">
            <a:spLocks noChangeArrowheads="1"/>
          </p:cNvSpPr>
          <p:nvPr/>
        </p:nvSpPr>
        <p:spPr bwMode="auto">
          <a:xfrm>
            <a:off x="6753224" y="2528887"/>
            <a:ext cx="2066925" cy="1931988"/>
          </a:xfrm>
          <a:prstGeom prst="rect">
            <a:avLst/>
          </a:prstGeom>
          <a:solidFill>
            <a:srgbClr val="FFFFFF"/>
          </a:solidFill>
          <a:ln w="9525">
            <a:solidFill>
              <a:srgbClr val="000000"/>
            </a:solidFill>
            <a:miter lim="800000"/>
            <a:headEnd/>
            <a:tailEnd/>
          </a:ln>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b="1" dirty="0"/>
              <a:t>Power of</a:t>
            </a:r>
          </a:p>
          <a:p>
            <a:pPr algn="ctr"/>
            <a:r>
              <a:rPr lang="en-US" sz="1600" b="1" dirty="0"/>
              <a:t>Buyers</a:t>
            </a:r>
          </a:p>
          <a:p>
            <a:pPr>
              <a:buFont typeface="Symbol" pitchFamily="18" charset="2"/>
              <a:buChar char="·"/>
            </a:pPr>
            <a:r>
              <a:rPr lang="en-US" sz="1200" dirty="0"/>
              <a:t>Buyer Concentration</a:t>
            </a:r>
          </a:p>
          <a:p>
            <a:pPr>
              <a:buFont typeface="Symbol" pitchFamily="18" charset="2"/>
              <a:buChar char="·"/>
            </a:pPr>
            <a:r>
              <a:rPr lang="en-US" sz="1200" dirty="0"/>
              <a:t>Price/Value of Substitute Products or Services</a:t>
            </a:r>
          </a:p>
          <a:p>
            <a:pPr>
              <a:buFont typeface="Symbol" pitchFamily="18" charset="2"/>
              <a:buChar char="·"/>
            </a:pPr>
            <a:r>
              <a:rPr lang="en-US" sz="1200" dirty="0"/>
              <a:t>Relationship-Specific Investments</a:t>
            </a:r>
          </a:p>
          <a:p>
            <a:pPr>
              <a:buFont typeface="Symbol" pitchFamily="18" charset="2"/>
              <a:buChar char="·"/>
            </a:pPr>
            <a:r>
              <a:rPr lang="en-US" sz="1200" dirty="0"/>
              <a:t>Customer Switching Costs</a:t>
            </a:r>
          </a:p>
          <a:p>
            <a:pPr>
              <a:buFont typeface="Symbol" pitchFamily="18" charset="2"/>
              <a:buChar char="·"/>
            </a:pPr>
            <a:r>
              <a:rPr lang="en-US" sz="1200" dirty="0"/>
              <a:t>Government Restraints</a:t>
            </a:r>
          </a:p>
        </p:txBody>
      </p:sp>
      <p:sp>
        <p:nvSpPr>
          <p:cNvPr id="10" name="Text Box 4"/>
          <p:cNvSpPr txBox="1">
            <a:spLocks noChangeArrowheads="1"/>
          </p:cNvSpPr>
          <p:nvPr/>
        </p:nvSpPr>
        <p:spPr bwMode="auto">
          <a:xfrm>
            <a:off x="2092324" y="1219200"/>
            <a:ext cx="5280025" cy="1004887"/>
          </a:xfrm>
          <a:prstGeom prst="rect">
            <a:avLst/>
          </a:prstGeom>
          <a:solidFill>
            <a:srgbClr val="FFFFFF"/>
          </a:solidFill>
          <a:ln w="9525">
            <a:solidFill>
              <a:srgbClr val="000000"/>
            </a:solidFill>
            <a:miter lim="800000"/>
            <a:headEnd/>
            <a:tailEnd/>
          </a:ln>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b="1" dirty="0"/>
              <a:t>Entry</a:t>
            </a:r>
          </a:p>
          <a:p>
            <a:endParaRPr lang="en-US" dirty="0"/>
          </a:p>
        </p:txBody>
      </p:sp>
      <p:sp>
        <p:nvSpPr>
          <p:cNvPr id="11" name="Text Box 7"/>
          <p:cNvSpPr txBox="1">
            <a:spLocks noChangeArrowheads="1"/>
          </p:cNvSpPr>
          <p:nvPr/>
        </p:nvSpPr>
        <p:spPr bwMode="auto">
          <a:xfrm>
            <a:off x="5391149" y="4922837"/>
            <a:ext cx="3581400" cy="1187450"/>
          </a:xfrm>
          <a:prstGeom prst="rect">
            <a:avLst/>
          </a:prstGeom>
          <a:solidFill>
            <a:srgbClr val="FFFFFF"/>
          </a:solidFill>
          <a:ln w="9525">
            <a:solidFill>
              <a:srgbClr val="000000"/>
            </a:solidFill>
            <a:miter lim="800000"/>
            <a:headEnd/>
            <a:tailEnd/>
          </a:ln>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b="1"/>
              <a:t>Substitutes &amp; Complements</a:t>
            </a:r>
            <a:endParaRPr lang="en-US" sz="1600"/>
          </a:p>
        </p:txBody>
      </p:sp>
      <p:sp>
        <p:nvSpPr>
          <p:cNvPr id="12" name="Text Box 10"/>
          <p:cNvSpPr txBox="1">
            <a:spLocks noChangeArrowheads="1"/>
          </p:cNvSpPr>
          <p:nvPr/>
        </p:nvSpPr>
        <p:spPr bwMode="auto">
          <a:xfrm>
            <a:off x="666749" y="4905375"/>
            <a:ext cx="3505200" cy="1204912"/>
          </a:xfrm>
          <a:prstGeom prst="rect">
            <a:avLst/>
          </a:prstGeom>
          <a:solidFill>
            <a:srgbClr val="FFFFFF"/>
          </a:solidFill>
          <a:ln w="9525">
            <a:solidFill>
              <a:srgbClr val="000000"/>
            </a:solidFill>
            <a:miter lim="800000"/>
            <a:headEnd/>
            <a:tailEnd/>
          </a:ln>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b="1"/>
              <a:t>Industry Rivalry</a:t>
            </a:r>
            <a:endParaRPr lang="en-US" sz="1600"/>
          </a:p>
        </p:txBody>
      </p:sp>
      <p:sp>
        <p:nvSpPr>
          <p:cNvPr id="13" name="Text Box 12"/>
          <p:cNvSpPr txBox="1">
            <a:spLocks noChangeArrowheads="1"/>
          </p:cNvSpPr>
          <p:nvPr/>
        </p:nvSpPr>
        <p:spPr bwMode="auto">
          <a:xfrm>
            <a:off x="738187" y="5195887"/>
            <a:ext cx="1757362" cy="887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Concentration</a:t>
            </a:r>
          </a:p>
          <a:p>
            <a:pPr>
              <a:buFont typeface="Symbol" pitchFamily="18" charset="2"/>
              <a:buChar char="·"/>
            </a:pPr>
            <a:r>
              <a:rPr lang="en-US" sz="1200" dirty="0"/>
              <a:t>Price, Quantity, Quality,  </a:t>
            </a:r>
          </a:p>
          <a:p>
            <a:pPr>
              <a:buFont typeface="Symbol" pitchFamily="18" charset="2"/>
              <a:buNone/>
            </a:pPr>
            <a:r>
              <a:rPr lang="en-US" sz="1200" dirty="0"/>
              <a:t>  or Service Competition</a:t>
            </a:r>
          </a:p>
          <a:p>
            <a:pPr>
              <a:buFont typeface="Symbol" pitchFamily="18" charset="2"/>
              <a:buChar char="·"/>
            </a:pPr>
            <a:r>
              <a:rPr lang="en-US" sz="1200" dirty="0"/>
              <a:t>Degree of Differentiation</a:t>
            </a:r>
          </a:p>
        </p:txBody>
      </p:sp>
      <p:sp>
        <p:nvSpPr>
          <p:cNvPr id="14" name="Oval 13"/>
          <p:cNvSpPr>
            <a:spLocks noChangeArrowheads="1"/>
          </p:cNvSpPr>
          <p:nvPr/>
        </p:nvSpPr>
        <p:spPr bwMode="auto">
          <a:xfrm>
            <a:off x="3638549" y="2376487"/>
            <a:ext cx="2286000" cy="2362200"/>
          </a:xfrm>
          <a:prstGeom prst="ellipse">
            <a:avLst/>
          </a:prstGeom>
          <a:solidFill>
            <a:schemeClr val="bg1"/>
          </a:solidFill>
          <a:ln w="9525">
            <a:solidFill>
              <a:schemeClr val="tx1"/>
            </a:solidFill>
            <a:round/>
            <a:headEnd/>
            <a:tailEnd/>
          </a:ln>
        </p:spPr>
        <p:txBody>
          <a:bodyPr wrap="none" anchor="ctr"/>
          <a:lstStyle/>
          <a:p>
            <a:pPr algn="ctr" eaLnBrk="1" hangingPunct="1"/>
            <a:endParaRPr lang="en-US" sz="1800" dirty="0">
              <a:latin typeface="Arial" charset="0"/>
            </a:endParaRPr>
          </a:p>
          <a:p>
            <a:pPr algn="ctr" eaLnBrk="1" hangingPunct="1"/>
            <a:r>
              <a:rPr lang="en-US" sz="1800" dirty="0"/>
              <a:t>Level, Growth, </a:t>
            </a:r>
          </a:p>
          <a:p>
            <a:pPr algn="ctr" eaLnBrk="1" hangingPunct="1"/>
            <a:r>
              <a:rPr lang="en-US" sz="1800" dirty="0"/>
              <a:t>and Sustainability</a:t>
            </a:r>
          </a:p>
          <a:p>
            <a:pPr algn="ctr" eaLnBrk="1" hangingPunct="1"/>
            <a:r>
              <a:rPr lang="en-US" dirty="0"/>
              <a:t>o</a:t>
            </a:r>
            <a:r>
              <a:rPr lang="en-US" sz="1800" dirty="0" smtClean="0"/>
              <a:t>f </a:t>
            </a:r>
            <a:r>
              <a:rPr lang="en-US" sz="1800" dirty="0"/>
              <a:t>Industry Profits</a:t>
            </a:r>
          </a:p>
          <a:p>
            <a:pPr algn="ctr" eaLnBrk="1" hangingPunct="1"/>
            <a:endParaRPr lang="en-US" sz="1800" dirty="0"/>
          </a:p>
        </p:txBody>
      </p:sp>
      <p:sp>
        <p:nvSpPr>
          <p:cNvPr id="19" name="Text Box 14"/>
          <p:cNvSpPr txBox="1">
            <a:spLocks noChangeArrowheads="1"/>
          </p:cNvSpPr>
          <p:nvPr/>
        </p:nvSpPr>
        <p:spPr bwMode="auto">
          <a:xfrm>
            <a:off x="2266949" y="1372338"/>
            <a:ext cx="1917721" cy="761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Entry Costs</a:t>
            </a:r>
          </a:p>
          <a:p>
            <a:pPr>
              <a:buFont typeface="Symbol" pitchFamily="18" charset="2"/>
              <a:buChar char="·"/>
            </a:pPr>
            <a:r>
              <a:rPr lang="en-US" sz="1200" dirty="0"/>
              <a:t>Speed of Adjustment</a:t>
            </a:r>
          </a:p>
          <a:p>
            <a:pPr>
              <a:buFont typeface="Symbol" pitchFamily="18" charset="2"/>
              <a:buChar char="·"/>
            </a:pPr>
            <a:r>
              <a:rPr lang="en-US" sz="1200" dirty="0"/>
              <a:t>Sunk Costs</a:t>
            </a:r>
          </a:p>
          <a:p>
            <a:pPr>
              <a:buFont typeface="Symbol" pitchFamily="18" charset="2"/>
              <a:buChar char="·"/>
            </a:pPr>
            <a:r>
              <a:rPr lang="en-US" sz="1200" dirty="0"/>
              <a:t>Economies of Scale</a:t>
            </a:r>
          </a:p>
        </p:txBody>
      </p:sp>
      <p:sp>
        <p:nvSpPr>
          <p:cNvPr id="20" name="Text Box 15"/>
          <p:cNvSpPr txBox="1">
            <a:spLocks noChangeArrowheads="1"/>
          </p:cNvSpPr>
          <p:nvPr/>
        </p:nvSpPr>
        <p:spPr bwMode="auto">
          <a:xfrm>
            <a:off x="5458215" y="1372338"/>
            <a:ext cx="1761734" cy="761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Network Effects</a:t>
            </a:r>
          </a:p>
          <a:p>
            <a:pPr>
              <a:buFont typeface="Symbol" pitchFamily="18" charset="2"/>
              <a:buChar char="·"/>
            </a:pPr>
            <a:r>
              <a:rPr lang="en-US" sz="1200" dirty="0"/>
              <a:t>Reputation</a:t>
            </a:r>
          </a:p>
          <a:p>
            <a:pPr>
              <a:buFont typeface="Symbol" pitchFamily="18" charset="2"/>
              <a:buChar char="·"/>
            </a:pPr>
            <a:r>
              <a:rPr lang="en-US" sz="1200" dirty="0"/>
              <a:t>Switching Costs</a:t>
            </a:r>
          </a:p>
          <a:p>
            <a:pPr>
              <a:buFont typeface="Symbol" pitchFamily="18" charset="2"/>
              <a:buChar char="·"/>
            </a:pPr>
            <a:r>
              <a:rPr lang="en-US" sz="1200" dirty="0"/>
              <a:t>Government Restraints</a:t>
            </a:r>
          </a:p>
        </p:txBody>
      </p:sp>
      <p:sp>
        <p:nvSpPr>
          <p:cNvPr id="21" name="Text Box 19"/>
          <p:cNvSpPr txBox="1">
            <a:spLocks noChangeArrowheads="1"/>
          </p:cNvSpPr>
          <p:nvPr/>
        </p:nvSpPr>
        <p:spPr bwMode="auto">
          <a:xfrm>
            <a:off x="5468600" y="5257800"/>
            <a:ext cx="2284749" cy="765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Price/Value of Surrogate Products or Services</a:t>
            </a:r>
          </a:p>
          <a:p>
            <a:pPr>
              <a:buFont typeface="Symbol" pitchFamily="18" charset="2"/>
              <a:buChar char="·"/>
            </a:pPr>
            <a:r>
              <a:rPr lang="en-US" sz="1200" dirty="0"/>
              <a:t>Price/Value of Complementary Products or Services</a:t>
            </a:r>
          </a:p>
        </p:txBody>
      </p:sp>
      <p:sp>
        <p:nvSpPr>
          <p:cNvPr id="22" name="Text Box 20"/>
          <p:cNvSpPr txBox="1">
            <a:spLocks noChangeArrowheads="1"/>
          </p:cNvSpPr>
          <p:nvPr/>
        </p:nvSpPr>
        <p:spPr bwMode="auto">
          <a:xfrm>
            <a:off x="7677150" y="5257800"/>
            <a:ext cx="1295400" cy="765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Network Effects</a:t>
            </a:r>
          </a:p>
          <a:p>
            <a:pPr>
              <a:buFont typeface="Symbol" pitchFamily="18" charset="2"/>
              <a:buChar char="·"/>
            </a:pPr>
            <a:r>
              <a:rPr lang="en-US" sz="1200" dirty="0"/>
              <a:t>Government Restraints</a:t>
            </a:r>
          </a:p>
        </p:txBody>
      </p:sp>
      <p:sp>
        <p:nvSpPr>
          <p:cNvPr id="23" name="Text Box 25"/>
          <p:cNvSpPr txBox="1">
            <a:spLocks noChangeArrowheads="1"/>
          </p:cNvSpPr>
          <p:nvPr/>
        </p:nvSpPr>
        <p:spPr bwMode="auto">
          <a:xfrm>
            <a:off x="2571749" y="5181600"/>
            <a:ext cx="1600200" cy="8425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Symbol" pitchFamily="18" charset="2"/>
              <a:buChar char="·"/>
            </a:pPr>
            <a:r>
              <a:rPr lang="en-US" sz="1200" dirty="0"/>
              <a:t>Switching Costs</a:t>
            </a:r>
          </a:p>
          <a:p>
            <a:pPr>
              <a:buFont typeface="Symbol" pitchFamily="18" charset="2"/>
              <a:buChar char="·"/>
            </a:pPr>
            <a:r>
              <a:rPr lang="en-US" sz="1200" dirty="0"/>
              <a:t>Timing of Decisions</a:t>
            </a:r>
          </a:p>
          <a:p>
            <a:pPr>
              <a:buFont typeface="Symbol" pitchFamily="18" charset="2"/>
              <a:buChar char="·"/>
            </a:pPr>
            <a:r>
              <a:rPr lang="en-US" sz="1200" dirty="0"/>
              <a:t>Information</a:t>
            </a:r>
          </a:p>
          <a:p>
            <a:pPr>
              <a:buFont typeface="Symbol" pitchFamily="18" charset="2"/>
              <a:buChar char="·"/>
            </a:pPr>
            <a:r>
              <a:rPr lang="en-US" sz="1200" dirty="0"/>
              <a:t>Government Restraints</a:t>
            </a:r>
          </a:p>
        </p:txBody>
      </p:sp>
      <p:sp>
        <p:nvSpPr>
          <p:cNvPr id="25" name="Title 1"/>
          <p:cNvSpPr txBox="1">
            <a:spLocks/>
          </p:cNvSpPr>
          <p:nvPr/>
        </p:nvSpPr>
        <p:spPr>
          <a:xfrm>
            <a:off x="5334000" y="-13855"/>
            <a:ext cx="3810000" cy="533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b="1" noProof="0" dirty="0" smtClean="0">
                <a:solidFill>
                  <a:schemeClr val="bg1">
                    <a:lumMod val="75000"/>
                  </a:schemeClr>
                </a:solidFill>
                <a:latin typeface="+mj-lt"/>
                <a:ea typeface="+mj-ea"/>
                <a:cs typeface="+mj-cs"/>
              </a:rPr>
              <a:t>Economics of Effective Management</a:t>
            </a:r>
            <a:endParaRPr kumimoji="0" lang="en-US"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27" name="Title 1"/>
          <p:cNvSpPr txBox="1">
            <a:spLocks/>
          </p:cNvSpPr>
          <p:nvPr/>
        </p:nvSpPr>
        <p:spPr>
          <a:xfrm>
            <a:off x="593436" y="152400"/>
            <a:ext cx="85344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Five Forces and Industry Profitability*</a:t>
            </a:r>
            <a:endParaRPr lang="en-US" sz="4000" b="1" dirty="0"/>
          </a:p>
        </p:txBody>
      </p:sp>
      <p:sp>
        <p:nvSpPr>
          <p:cNvPr id="2" name="Right Arrow 1"/>
          <p:cNvSpPr/>
          <p:nvPr/>
        </p:nvSpPr>
        <p:spPr>
          <a:xfrm>
            <a:off x="2838449" y="3352801"/>
            <a:ext cx="6477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4535684" y="2130624"/>
            <a:ext cx="481411" cy="315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0800000">
            <a:off x="6000717" y="3342481"/>
            <a:ext cx="6477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8701112">
            <a:off x="3479203" y="4507110"/>
            <a:ext cx="481411" cy="315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3412626">
            <a:off x="5433463" y="4509436"/>
            <a:ext cx="481411" cy="315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lide Number Placeholder 5"/>
          <p:cNvSpPr>
            <a:spLocks noGrp="1"/>
          </p:cNvSpPr>
          <p:nvPr>
            <p:ph type="sldNum" sz="quarter" idx="12"/>
          </p:nvPr>
        </p:nvSpPr>
        <p:spPr>
          <a:xfrm>
            <a:off x="8610600" y="6534149"/>
            <a:ext cx="533400" cy="323852"/>
          </a:xfrm>
        </p:spPr>
        <p:txBody>
          <a:bodyPr/>
          <a:lstStyle/>
          <a:p>
            <a:r>
              <a:rPr lang="en-US" dirty="0" smtClean="0"/>
              <a:t>1-</a:t>
            </a:r>
            <a:fld id="{5E721C5F-A6DB-403B-84E7-3CAEFB89C7D6}" type="slidenum">
              <a:rPr lang="en-US" smtClean="0"/>
              <a:pPr/>
              <a:t>8</a:t>
            </a:fld>
            <a:endParaRPr lang="en-US" dirty="0"/>
          </a:p>
        </p:txBody>
      </p:sp>
    </p:spTree>
    <p:extLst>
      <p:ext uri="{BB962C8B-B14F-4D97-AF65-F5344CB8AC3E}">
        <p14:creationId xmlns:p14="http://schemas.microsoft.com/office/powerpoint/2010/main" val="2304413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en-US" smtClean="0"/>
          </a:p>
        </p:txBody>
      </p:sp>
      <p:sp>
        <p:nvSpPr>
          <p:cNvPr id="15363" name="Rectangle 3"/>
          <p:cNvSpPr>
            <a:spLocks noGrp="1" noChangeArrowheads="1"/>
          </p:cNvSpPr>
          <p:nvPr>
            <p:ph type="body" sz="half" idx="1"/>
          </p:nvPr>
        </p:nvSpPr>
        <p:spPr/>
        <p:txBody>
          <a:bodyPr/>
          <a:lstStyle/>
          <a:p>
            <a:r>
              <a:rPr lang="en-US" smtClean="0"/>
              <a:t>Accomplishing Goals</a:t>
            </a:r>
          </a:p>
          <a:p>
            <a:pPr lvl="1"/>
            <a:r>
              <a:rPr lang="en-US" smtClean="0"/>
              <a:t> Best when rewards of managers and workers are directly linked to the goal.</a:t>
            </a:r>
          </a:p>
          <a:p>
            <a:endParaRPr lang="en-US" smtClean="0"/>
          </a:p>
        </p:txBody>
      </p:sp>
      <p:sp>
        <p:nvSpPr>
          <p:cNvPr id="15364" name="Rectangle 4"/>
          <p:cNvSpPr>
            <a:spLocks noGrp="1" noChangeArrowheads="1"/>
          </p:cNvSpPr>
          <p:nvPr>
            <p:ph type="body" sz="half" idx="2"/>
          </p:nvPr>
        </p:nvSpPr>
        <p:spPr/>
        <p:txBody>
          <a:bodyPr/>
          <a:lstStyle/>
          <a:p>
            <a:r>
              <a:rPr lang="en-US" smtClean="0"/>
              <a:t>Economic Model</a:t>
            </a:r>
          </a:p>
          <a:p>
            <a:pPr lvl="1"/>
            <a:r>
              <a:rPr lang="en-US" smtClean="0"/>
              <a:t>A simplification of reality that models the key interactions and behaviors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E:\program files\ms office-97\Templates\Blank Presentation.pot</Template>
  <TotalTime>3059</TotalTime>
  <Words>1080</Words>
  <Application>Microsoft Office PowerPoint</Application>
  <PresentationFormat>On-screen Show (4:3)</PresentationFormat>
  <Paragraphs>220</Paragraphs>
  <Slides>27</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4" baseType="lpstr">
      <vt:lpstr>Arial</vt:lpstr>
      <vt:lpstr>Cambria Math</vt:lpstr>
      <vt:lpstr>Symbol</vt:lpstr>
      <vt:lpstr>Times New Roman</vt:lpstr>
      <vt:lpstr>Blank Presentation</vt:lpstr>
      <vt:lpstr>Equation</vt:lpstr>
      <vt:lpstr>Equation.3</vt:lpstr>
      <vt:lpstr>Business Economics Introduction &amp; Tool Kit</vt:lpstr>
      <vt:lpstr>Economics </vt:lpstr>
      <vt:lpstr>Opportunity Cost</vt:lpstr>
      <vt:lpstr>Review of Economic Terms</vt:lpstr>
      <vt:lpstr>Profits &amp;  Corporate Social Responsibility</vt:lpstr>
      <vt:lpstr>Profits</vt:lpstr>
      <vt:lpstr>Example: What is the Profit from your college degree?</vt:lpstr>
      <vt:lpstr>PowerPoint Presentation</vt:lpstr>
      <vt:lpstr>PowerPoint Presentation</vt:lpstr>
      <vt:lpstr>Managerial Economics</vt:lpstr>
      <vt:lpstr>The Time Value of Money*</vt:lpstr>
      <vt:lpstr>Present Value of a Series*</vt:lpstr>
      <vt:lpstr>Annuity Value*</vt:lpstr>
      <vt:lpstr>Present Value of Benefits and Costs*</vt:lpstr>
      <vt:lpstr>Net Present Value*</vt:lpstr>
      <vt:lpstr>Internal Rate of Return*</vt:lpstr>
      <vt:lpstr>Applications of PV &amp; IRR </vt:lpstr>
      <vt:lpstr>Identifying Goals &amp; Constraints</vt:lpstr>
      <vt:lpstr>Marginal Analysis*</vt:lpstr>
      <vt:lpstr>Marginal Principle*</vt:lpstr>
      <vt:lpstr>The Geometry of Optimization*</vt:lpstr>
      <vt:lpstr>PowerPoint Presentation</vt:lpstr>
      <vt:lpstr>Determining the Optimal Level of a Control Variable II*</vt:lpstr>
      <vt:lpstr>PowerPoint Presentation</vt:lpstr>
      <vt:lpstr>PowerPoint Presentation</vt:lpstr>
      <vt:lpstr>Questions on Find the Slope?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Economics</dc:title>
  <dc:creator>Darin Wohlgemuth</dc:creator>
  <cp:lastModifiedBy>Wohlgemuth, Darin R [E S]</cp:lastModifiedBy>
  <cp:revision>81</cp:revision>
  <cp:lastPrinted>2018-08-20T00:49:05Z</cp:lastPrinted>
  <dcterms:created xsi:type="dcterms:W3CDTF">2000-06-25T00:03:45Z</dcterms:created>
  <dcterms:modified xsi:type="dcterms:W3CDTF">2018-08-20T00:51:48Z</dcterms:modified>
</cp:coreProperties>
</file>