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2" r:id="rId2"/>
  </p:sldMasterIdLst>
  <p:notesMasterIdLst>
    <p:notesMasterId r:id="rId25"/>
  </p:notesMasterIdLst>
  <p:handoutMasterIdLst>
    <p:handoutMasterId r:id="rId26"/>
  </p:handoutMasterIdLst>
  <p:sldIdLst>
    <p:sldId id="272" r:id="rId3"/>
    <p:sldId id="367" r:id="rId4"/>
    <p:sldId id="344" r:id="rId5"/>
    <p:sldId id="369" r:id="rId6"/>
    <p:sldId id="370" r:id="rId7"/>
    <p:sldId id="373" r:id="rId8"/>
    <p:sldId id="374" r:id="rId9"/>
    <p:sldId id="368" r:id="rId10"/>
    <p:sldId id="357" r:id="rId11"/>
    <p:sldId id="347" r:id="rId12"/>
    <p:sldId id="348" r:id="rId13"/>
    <p:sldId id="352" r:id="rId14"/>
    <p:sldId id="345" r:id="rId15"/>
    <p:sldId id="333" r:id="rId16"/>
    <p:sldId id="356" r:id="rId17"/>
    <p:sldId id="359" r:id="rId18"/>
    <p:sldId id="360" r:id="rId19"/>
    <p:sldId id="361" r:id="rId20"/>
    <p:sldId id="366" r:id="rId21"/>
    <p:sldId id="364" r:id="rId22"/>
    <p:sldId id="342" r:id="rId23"/>
    <p:sldId id="371" r:id="rId24"/>
  </p:sldIdLst>
  <p:sldSz cx="9144000" cy="6858000" type="screen4x3"/>
  <p:notesSz cx="6797675" cy="9926638"/>
  <p:defaultTextStyle>
    <a:defPPr>
      <a:defRPr lang="ko-KR"/>
    </a:defPPr>
    <a:lvl1pPr marL="0" algn="l" defTabSz="9143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9" algn="l" defTabSz="9143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0" algn="l" defTabSz="9143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0" algn="l" defTabSz="9143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0" algn="l" defTabSz="9143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19" algn="l" defTabSz="9143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89" algn="l" defTabSz="9143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0" algn="l" defTabSz="9143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DAE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 autoAdjust="0"/>
    <p:restoredTop sz="82408" autoAdjust="0"/>
  </p:normalViewPr>
  <p:slideViewPr>
    <p:cSldViewPr showGuides="1">
      <p:cViewPr varScale="1">
        <p:scale>
          <a:sx n="95" d="100"/>
          <a:sy n="95" d="100"/>
        </p:scale>
        <p:origin x="208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98E7BD-2445-4971-A7B6-390DACB6FFBB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8206584F-0401-4552-8080-5FDBD9F3EDE0}">
      <dgm:prSet phldrT="[텍스트]" custT="1"/>
      <dgm:spPr>
        <a:solidFill>
          <a:schemeClr val="accent6">
            <a:lumMod val="60000"/>
            <a:lumOff val="40000"/>
          </a:schemeClr>
        </a:solidFill>
        <a:ln>
          <a:noFill/>
        </a:ln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 latinLnBrk="1"/>
          <a:r>
            <a:rPr lang="en-US" altLang="ko-KR" sz="2800" b="1" dirty="0" smtClean="0">
              <a:solidFill>
                <a:schemeClr val="tx1"/>
              </a:solidFill>
            </a:rPr>
            <a:t>1) </a:t>
          </a:r>
          <a:r>
            <a:rPr lang="ko-KR" altLang="en-US" sz="2800" b="1" dirty="0" smtClean="0">
              <a:solidFill>
                <a:schemeClr val="tx1"/>
              </a:solidFill>
            </a:rPr>
            <a:t>자신만의 이력서 양식을 만들어라</a:t>
          </a:r>
          <a:r>
            <a:rPr lang="en-US" altLang="ko-KR" sz="2800" b="1" dirty="0" smtClean="0">
              <a:solidFill>
                <a:schemeClr val="tx1"/>
              </a:solidFill>
            </a:rPr>
            <a:t>! </a:t>
          </a:r>
          <a:endParaRPr lang="ko-KR" altLang="en-US" sz="2800" b="1" dirty="0">
            <a:solidFill>
              <a:schemeClr val="tx1"/>
            </a:solidFill>
          </a:endParaRPr>
        </a:p>
      </dgm:t>
    </dgm:pt>
    <dgm:pt modelId="{BBD86653-F06E-4118-92BB-B31FAFE4982D}" type="parTrans" cxnId="{BB8CC140-4284-4769-AF0F-289CCBDCC86C}">
      <dgm:prSet/>
      <dgm:spPr/>
      <dgm:t>
        <a:bodyPr/>
        <a:lstStyle/>
        <a:p>
          <a:pPr latinLnBrk="1"/>
          <a:endParaRPr lang="ko-KR" altLang="en-US"/>
        </a:p>
      </dgm:t>
    </dgm:pt>
    <dgm:pt modelId="{CD36B924-EEF6-4DCD-98F3-18B54A8F3426}" type="sibTrans" cxnId="{BB8CC140-4284-4769-AF0F-289CCBDCC86C}">
      <dgm:prSet/>
      <dgm:spPr/>
      <dgm:t>
        <a:bodyPr/>
        <a:lstStyle/>
        <a:p>
          <a:pPr latinLnBrk="1"/>
          <a:endParaRPr lang="ko-KR" altLang="en-US"/>
        </a:p>
      </dgm:t>
    </dgm:pt>
    <dgm:pt modelId="{82F87322-62DD-4E90-A623-78E5AC45C67B}">
      <dgm:prSet phldrT="[텍스트]" custT="1"/>
      <dgm:spPr/>
      <dgm:t>
        <a:bodyPr/>
        <a:lstStyle/>
        <a:p>
          <a:pPr latinLnBrk="1"/>
          <a:r>
            <a:rPr lang="ko-KR" altLang="en-US" sz="2400" b="1" dirty="0" smtClean="0"/>
            <a:t>자유형식 이력서를 제출하는 기업이라면</a:t>
          </a:r>
          <a:r>
            <a:rPr lang="en-US" altLang="ko-KR" sz="2400" b="1" dirty="0" smtClean="0"/>
            <a:t>, </a:t>
          </a:r>
          <a:r>
            <a:rPr lang="ko-KR" altLang="en-US" sz="2400" b="1" dirty="0" smtClean="0"/>
            <a:t>자신의 강점을 부각시킬 수 있도록 자유롭게 칸을 변형하여 작성</a:t>
          </a:r>
          <a:r>
            <a:rPr lang="en-US" altLang="ko-KR" sz="2400" b="1" dirty="0" smtClean="0"/>
            <a:t>.</a:t>
          </a:r>
          <a:endParaRPr lang="en-US" altLang="ko-KR" sz="2800" b="1" dirty="0" smtClean="0"/>
        </a:p>
      </dgm:t>
    </dgm:pt>
    <dgm:pt modelId="{5C0BF648-FD3E-41B3-A8B2-31823D96998B}" type="parTrans" cxnId="{12D9C72B-7447-4C98-8A94-1B630A7A56A6}">
      <dgm:prSet/>
      <dgm:spPr/>
      <dgm:t>
        <a:bodyPr/>
        <a:lstStyle/>
        <a:p>
          <a:pPr latinLnBrk="1"/>
          <a:endParaRPr lang="ko-KR" altLang="en-US"/>
        </a:p>
      </dgm:t>
    </dgm:pt>
    <dgm:pt modelId="{9618BAFC-5117-44C2-AEE9-F24E514AE4C3}" type="sibTrans" cxnId="{12D9C72B-7447-4C98-8A94-1B630A7A56A6}">
      <dgm:prSet/>
      <dgm:spPr/>
      <dgm:t>
        <a:bodyPr/>
        <a:lstStyle/>
        <a:p>
          <a:pPr latinLnBrk="1"/>
          <a:endParaRPr lang="ko-KR" altLang="en-US"/>
        </a:p>
      </dgm:t>
    </dgm:pt>
    <dgm:pt modelId="{CCBB1CB4-DF35-4235-8D6A-A27EFB81B1C0}" type="pres">
      <dgm:prSet presAssocID="{3B98E7BD-2445-4971-A7B6-390DACB6FFB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275315-8D42-4379-867A-6C84716DCC9A}" type="pres">
      <dgm:prSet presAssocID="{8206584F-0401-4552-8080-5FDBD9F3EDE0}" presName="parentLin" presStyleCnt="0"/>
      <dgm:spPr/>
      <dgm:t>
        <a:bodyPr/>
        <a:lstStyle/>
        <a:p>
          <a:pPr latinLnBrk="1"/>
          <a:endParaRPr lang="ko-KR" altLang="en-US"/>
        </a:p>
      </dgm:t>
    </dgm:pt>
    <dgm:pt modelId="{8024BD12-2665-4D97-BF61-56CCF2E96936}" type="pres">
      <dgm:prSet presAssocID="{8206584F-0401-4552-8080-5FDBD9F3EDE0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4B180FF6-BB92-4C73-8F7D-2DEC4033B099}" type="pres">
      <dgm:prSet presAssocID="{8206584F-0401-4552-8080-5FDBD9F3EDE0}" presName="parentText" presStyleLbl="node1" presStyleIdx="0" presStyleCnt="1" custScaleX="132433" custScaleY="78440" custLinFactNeighborX="-20000" custLinFactNeighborY="-782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D2B1C6-7D3A-4935-8D99-7CBA045B8A07}" type="pres">
      <dgm:prSet presAssocID="{8206584F-0401-4552-8080-5FDBD9F3EDE0}" presName="negativeSpace" presStyleCnt="0"/>
      <dgm:spPr/>
      <dgm:t>
        <a:bodyPr/>
        <a:lstStyle/>
        <a:p>
          <a:pPr latinLnBrk="1"/>
          <a:endParaRPr lang="ko-KR" altLang="en-US"/>
        </a:p>
      </dgm:t>
    </dgm:pt>
    <dgm:pt modelId="{A0958E92-9A9E-44FB-B7B7-C218AE16294D}" type="pres">
      <dgm:prSet presAssocID="{8206584F-0401-4552-8080-5FDBD9F3EDE0}" presName="childText" presStyleLbl="conFgAcc1" presStyleIdx="0" presStyleCnt="1" custScaleY="1259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B8CC140-4284-4769-AF0F-289CCBDCC86C}" srcId="{3B98E7BD-2445-4971-A7B6-390DACB6FFBB}" destId="{8206584F-0401-4552-8080-5FDBD9F3EDE0}" srcOrd="0" destOrd="0" parTransId="{BBD86653-F06E-4118-92BB-B31FAFE4982D}" sibTransId="{CD36B924-EEF6-4DCD-98F3-18B54A8F3426}"/>
    <dgm:cxn modelId="{5EEDD225-1173-4D84-8E15-80311B4C794B}" type="presOf" srcId="{8206584F-0401-4552-8080-5FDBD9F3EDE0}" destId="{8024BD12-2665-4D97-BF61-56CCF2E96936}" srcOrd="0" destOrd="0" presId="urn:microsoft.com/office/officeart/2005/8/layout/list1"/>
    <dgm:cxn modelId="{9806A6E8-2C0E-43AD-97BB-50E4BEDEFD55}" type="presOf" srcId="{3B98E7BD-2445-4971-A7B6-390DACB6FFBB}" destId="{CCBB1CB4-DF35-4235-8D6A-A27EFB81B1C0}" srcOrd="0" destOrd="0" presId="urn:microsoft.com/office/officeart/2005/8/layout/list1"/>
    <dgm:cxn modelId="{12D9C72B-7447-4C98-8A94-1B630A7A56A6}" srcId="{8206584F-0401-4552-8080-5FDBD9F3EDE0}" destId="{82F87322-62DD-4E90-A623-78E5AC45C67B}" srcOrd="0" destOrd="0" parTransId="{5C0BF648-FD3E-41B3-A8B2-31823D96998B}" sibTransId="{9618BAFC-5117-44C2-AEE9-F24E514AE4C3}"/>
    <dgm:cxn modelId="{D6DEDD79-3CBD-4935-8273-8A3149B63602}" type="presOf" srcId="{82F87322-62DD-4E90-A623-78E5AC45C67B}" destId="{A0958E92-9A9E-44FB-B7B7-C218AE16294D}" srcOrd="0" destOrd="0" presId="urn:microsoft.com/office/officeart/2005/8/layout/list1"/>
    <dgm:cxn modelId="{DBB1DFA4-BF2A-4801-B114-F3BC082ADBF0}" type="presOf" srcId="{8206584F-0401-4552-8080-5FDBD9F3EDE0}" destId="{4B180FF6-BB92-4C73-8F7D-2DEC4033B099}" srcOrd="1" destOrd="0" presId="urn:microsoft.com/office/officeart/2005/8/layout/list1"/>
    <dgm:cxn modelId="{2D79C034-4F75-432F-BF64-BA846A23A633}" type="presParOf" srcId="{CCBB1CB4-DF35-4235-8D6A-A27EFB81B1C0}" destId="{5C275315-8D42-4379-867A-6C84716DCC9A}" srcOrd="0" destOrd="0" presId="urn:microsoft.com/office/officeart/2005/8/layout/list1"/>
    <dgm:cxn modelId="{0984C9FF-A2CB-4174-AFE0-7A0E0F7F65FB}" type="presParOf" srcId="{5C275315-8D42-4379-867A-6C84716DCC9A}" destId="{8024BD12-2665-4D97-BF61-56CCF2E96936}" srcOrd="0" destOrd="0" presId="urn:microsoft.com/office/officeart/2005/8/layout/list1"/>
    <dgm:cxn modelId="{343843A5-2F03-4137-AC5B-7213E216589E}" type="presParOf" srcId="{5C275315-8D42-4379-867A-6C84716DCC9A}" destId="{4B180FF6-BB92-4C73-8F7D-2DEC4033B099}" srcOrd="1" destOrd="0" presId="urn:microsoft.com/office/officeart/2005/8/layout/list1"/>
    <dgm:cxn modelId="{DE3450B2-3CB4-426F-B681-9828D41997B8}" type="presParOf" srcId="{CCBB1CB4-DF35-4235-8D6A-A27EFB81B1C0}" destId="{E9D2B1C6-7D3A-4935-8D99-7CBA045B8A07}" srcOrd="1" destOrd="0" presId="urn:microsoft.com/office/officeart/2005/8/layout/list1"/>
    <dgm:cxn modelId="{DDE46010-A809-40E3-8ED9-56E1408797E6}" type="presParOf" srcId="{CCBB1CB4-DF35-4235-8D6A-A27EFB81B1C0}" destId="{A0958E92-9A9E-44FB-B7B7-C218AE16294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98E7BD-2445-4971-A7B6-390DACB6FFBB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8206584F-0401-4552-8080-5FDBD9F3EDE0}">
      <dgm:prSet phldrT="[텍스트]" custT="1"/>
      <dgm:spPr>
        <a:solidFill>
          <a:schemeClr val="accent6">
            <a:lumMod val="60000"/>
            <a:lumOff val="40000"/>
          </a:schemeClr>
        </a:solidFill>
        <a:ln>
          <a:noFill/>
        </a:ln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 latinLnBrk="1"/>
          <a:r>
            <a:rPr lang="en-US" altLang="ko-KR" sz="2800" b="1" dirty="0" smtClean="0">
              <a:solidFill>
                <a:schemeClr val="tx1"/>
              </a:solidFill>
            </a:rPr>
            <a:t>2) </a:t>
          </a:r>
          <a:r>
            <a:rPr lang="ko-KR" altLang="en-US" sz="2800" b="1" dirty="0" err="1" smtClean="0">
              <a:solidFill>
                <a:schemeClr val="tx1"/>
              </a:solidFill>
            </a:rPr>
            <a:t>오탈자</a:t>
          </a:r>
          <a:r>
            <a:rPr lang="ko-KR" altLang="en-US" sz="2800" b="1" dirty="0" smtClean="0">
              <a:solidFill>
                <a:schemeClr val="tx1"/>
              </a:solidFill>
            </a:rPr>
            <a:t> 확인을 반드시 하라</a:t>
          </a:r>
          <a:r>
            <a:rPr lang="en-US" altLang="ko-KR" sz="2800" b="1" dirty="0" smtClean="0">
              <a:solidFill>
                <a:schemeClr val="tx1"/>
              </a:solidFill>
            </a:rPr>
            <a:t>! </a:t>
          </a:r>
          <a:endParaRPr lang="ko-KR" altLang="en-US" sz="2800" b="1" dirty="0">
            <a:solidFill>
              <a:schemeClr val="tx1"/>
            </a:solidFill>
          </a:endParaRPr>
        </a:p>
      </dgm:t>
    </dgm:pt>
    <dgm:pt modelId="{BBD86653-F06E-4118-92BB-B31FAFE4982D}" type="parTrans" cxnId="{BB8CC140-4284-4769-AF0F-289CCBDCC86C}">
      <dgm:prSet/>
      <dgm:spPr/>
      <dgm:t>
        <a:bodyPr/>
        <a:lstStyle/>
        <a:p>
          <a:pPr latinLnBrk="1"/>
          <a:endParaRPr lang="ko-KR" altLang="en-US"/>
        </a:p>
      </dgm:t>
    </dgm:pt>
    <dgm:pt modelId="{CD36B924-EEF6-4DCD-98F3-18B54A8F3426}" type="sibTrans" cxnId="{BB8CC140-4284-4769-AF0F-289CCBDCC86C}">
      <dgm:prSet/>
      <dgm:spPr/>
      <dgm:t>
        <a:bodyPr/>
        <a:lstStyle/>
        <a:p>
          <a:pPr latinLnBrk="1"/>
          <a:endParaRPr lang="ko-KR" altLang="en-US"/>
        </a:p>
      </dgm:t>
    </dgm:pt>
    <dgm:pt modelId="{82F87322-62DD-4E90-A623-78E5AC45C67B}">
      <dgm:prSet phldrT="[텍스트]" custT="1"/>
      <dgm:spPr/>
      <dgm:t>
        <a:bodyPr/>
        <a:lstStyle/>
        <a:p>
          <a:pPr latinLnBrk="1"/>
          <a:r>
            <a:rPr lang="ko-KR" altLang="en-US" sz="2800" b="1" dirty="0" err="1" smtClean="0"/>
            <a:t>오탈자가</a:t>
          </a:r>
          <a:r>
            <a:rPr lang="ko-KR" altLang="en-US" sz="2800" b="1" dirty="0" smtClean="0"/>
            <a:t> 많은 이력서는 탈락 </a:t>
          </a:r>
          <a:r>
            <a:rPr lang="en-US" altLang="ko-KR" sz="2800" b="1" dirty="0" smtClean="0"/>
            <a:t>1</a:t>
          </a:r>
          <a:r>
            <a:rPr lang="ko-KR" altLang="en-US" sz="2800" b="1" dirty="0" smtClean="0"/>
            <a:t>순위</a:t>
          </a:r>
          <a:endParaRPr lang="en-US" altLang="ko-KR" sz="2800" b="1" dirty="0" smtClean="0"/>
        </a:p>
      </dgm:t>
    </dgm:pt>
    <dgm:pt modelId="{5C0BF648-FD3E-41B3-A8B2-31823D96998B}" type="parTrans" cxnId="{12D9C72B-7447-4C98-8A94-1B630A7A56A6}">
      <dgm:prSet/>
      <dgm:spPr/>
      <dgm:t>
        <a:bodyPr/>
        <a:lstStyle/>
        <a:p>
          <a:pPr latinLnBrk="1"/>
          <a:endParaRPr lang="ko-KR" altLang="en-US"/>
        </a:p>
      </dgm:t>
    </dgm:pt>
    <dgm:pt modelId="{9618BAFC-5117-44C2-AEE9-F24E514AE4C3}" type="sibTrans" cxnId="{12D9C72B-7447-4C98-8A94-1B630A7A56A6}">
      <dgm:prSet/>
      <dgm:spPr/>
      <dgm:t>
        <a:bodyPr/>
        <a:lstStyle/>
        <a:p>
          <a:pPr latinLnBrk="1"/>
          <a:endParaRPr lang="ko-KR" altLang="en-US"/>
        </a:p>
      </dgm:t>
    </dgm:pt>
    <dgm:pt modelId="{CCBB1CB4-DF35-4235-8D6A-A27EFB81B1C0}" type="pres">
      <dgm:prSet presAssocID="{3B98E7BD-2445-4971-A7B6-390DACB6FFB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275315-8D42-4379-867A-6C84716DCC9A}" type="pres">
      <dgm:prSet presAssocID="{8206584F-0401-4552-8080-5FDBD9F3EDE0}" presName="parentLin" presStyleCnt="0"/>
      <dgm:spPr/>
      <dgm:t>
        <a:bodyPr/>
        <a:lstStyle/>
        <a:p>
          <a:pPr latinLnBrk="1"/>
          <a:endParaRPr lang="ko-KR" altLang="en-US"/>
        </a:p>
      </dgm:t>
    </dgm:pt>
    <dgm:pt modelId="{8024BD12-2665-4D97-BF61-56CCF2E96936}" type="pres">
      <dgm:prSet presAssocID="{8206584F-0401-4552-8080-5FDBD9F3EDE0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4B180FF6-BB92-4C73-8F7D-2DEC4033B099}" type="pres">
      <dgm:prSet presAssocID="{8206584F-0401-4552-8080-5FDBD9F3EDE0}" presName="parentText" presStyleLbl="node1" presStyleIdx="0" presStyleCnt="1" custScaleX="132433" custScaleY="78440" custLinFactNeighborX="-20000" custLinFactNeighborY="-910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D2B1C6-7D3A-4935-8D99-7CBA045B8A07}" type="pres">
      <dgm:prSet presAssocID="{8206584F-0401-4552-8080-5FDBD9F3EDE0}" presName="negativeSpace" presStyleCnt="0"/>
      <dgm:spPr/>
      <dgm:t>
        <a:bodyPr/>
        <a:lstStyle/>
        <a:p>
          <a:pPr latinLnBrk="1"/>
          <a:endParaRPr lang="ko-KR" altLang="en-US"/>
        </a:p>
      </dgm:t>
    </dgm:pt>
    <dgm:pt modelId="{A0958E92-9A9E-44FB-B7B7-C218AE16294D}" type="pres">
      <dgm:prSet presAssocID="{8206584F-0401-4552-8080-5FDBD9F3EDE0}" presName="childText" presStyleLbl="conFgAcc1" presStyleIdx="0" presStyleCnt="1" custScaleY="1259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B8CC140-4284-4769-AF0F-289CCBDCC86C}" srcId="{3B98E7BD-2445-4971-A7B6-390DACB6FFBB}" destId="{8206584F-0401-4552-8080-5FDBD9F3EDE0}" srcOrd="0" destOrd="0" parTransId="{BBD86653-F06E-4118-92BB-B31FAFE4982D}" sibTransId="{CD36B924-EEF6-4DCD-98F3-18B54A8F3426}"/>
    <dgm:cxn modelId="{3204B216-556F-4E47-BDD0-591C3E2349D5}" type="presOf" srcId="{3B98E7BD-2445-4971-A7B6-390DACB6FFBB}" destId="{CCBB1CB4-DF35-4235-8D6A-A27EFB81B1C0}" srcOrd="0" destOrd="0" presId="urn:microsoft.com/office/officeart/2005/8/layout/list1"/>
    <dgm:cxn modelId="{9F1F8BE2-3E2F-4B45-9C1A-43A593A155FF}" type="presOf" srcId="{8206584F-0401-4552-8080-5FDBD9F3EDE0}" destId="{8024BD12-2665-4D97-BF61-56CCF2E96936}" srcOrd="0" destOrd="0" presId="urn:microsoft.com/office/officeart/2005/8/layout/list1"/>
    <dgm:cxn modelId="{12D9C72B-7447-4C98-8A94-1B630A7A56A6}" srcId="{8206584F-0401-4552-8080-5FDBD9F3EDE0}" destId="{82F87322-62DD-4E90-A623-78E5AC45C67B}" srcOrd="0" destOrd="0" parTransId="{5C0BF648-FD3E-41B3-A8B2-31823D96998B}" sibTransId="{9618BAFC-5117-44C2-AEE9-F24E514AE4C3}"/>
    <dgm:cxn modelId="{1ECD9A44-B66B-40C3-B156-47FC54C8F3C2}" type="presOf" srcId="{8206584F-0401-4552-8080-5FDBD9F3EDE0}" destId="{4B180FF6-BB92-4C73-8F7D-2DEC4033B099}" srcOrd="1" destOrd="0" presId="urn:microsoft.com/office/officeart/2005/8/layout/list1"/>
    <dgm:cxn modelId="{9F0A1EA8-32B0-4365-9088-3C2F701AC2E3}" type="presOf" srcId="{82F87322-62DD-4E90-A623-78E5AC45C67B}" destId="{A0958E92-9A9E-44FB-B7B7-C218AE16294D}" srcOrd="0" destOrd="0" presId="urn:microsoft.com/office/officeart/2005/8/layout/list1"/>
    <dgm:cxn modelId="{12EFC51A-EAB1-4065-9F4C-67FFE94737A6}" type="presParOf" srcId="{CCBB1CB4-DF35-4235-8D6A-A27EFB81B1C0}" destId="{5C275315-8D42-4379-867A-6C84716DCC9A}" srcOrd="0" destOrd="0" presId="urn:microsoft.com/office/officeart/2005/8/layout/list1"/>
    <dgm:cxn modelId="{1C3390D0-3D16-41DF-81E9-00F5B166F860}" type="presParOf" srcId="{5C275315-8D42-4379-867A-6C84716DCC9A}" destId="{8024BD12-2665-4D97-BF61-56CCF2E96936}" srcOrd="0" destOrd="0" presId="urn:microsoft.com/office/officeart/2005/8/layout/list1"/>
    <dgm:cxn modelId="{D345A25E-44C7-40D3-B021-A486C38BD7B7}" type="presParOf" srcId="{5C275315-8D42-4379-867A-6C84716DCC9A}" destId="{4B180FF6-BB92-4C73-8F7D-2DEC4033B099}" srcOrd="1" destOrd="0" presId="urn:microsoft.com/office/officeart/2005/8/layout/list1"/>
    <dgm:cxn modelId="{43164DB8-7713-4A5C-9240-4271DE209A30}" type="presParOf" srcId="{CCBB1CB4-DF35-4235-8D6A-A27EFB81B1C0}" destId="{E9D2B1C6-7D3A-4935-8D99-7CBA045B8A07}" srcOrd="1" destOrd="0" presId="urn:microsoft.com/office/officeart/2005/8/layout/list1"/>
    <dgm:cxn modelId="{B846B2C8-E575-499B-9525-6243E7E1514D}" type="presParOf" srcId="{CCBB1CB4-DF35-4235-8D6A-A27EFB81B1C0}" destId="{A0958E92-9A9E-44FB-B7B7-C218AE16294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98E7BD-2445-4971-A7B6-390DACB6FFBB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8206584F-0401-4552-8080-5FDBD9F3EDE0}">
      <dgm:prSet phldrT="[텍스트]" custT="1"/>
      <dgm:spPr>
        <a:solidFill>
          <a:schemeClr val="accent6">
            <a:lumMod val="60000"/>
            <a:lumOff val="40000"/>
          </a:schemeClr>
        </a:solidFill>
        <a:ln>
          <a:noFill/>
        </a:ln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 algn="l" latinLnBrk="1"/>
          <a:r>
            <a:rPr lang="en-US" altLang="ko-KR" sz="2800" b="1" dirty="0" smtClean="0">
              <a:solidFill>
                <a:schemeClr val="tx1"/>
              </a:solidFill>
            </a:rPr>
            <a:t>3) </a:t>
          </a:r>
          <a:r>
            <a:rPr lang="ko-KR" altLang="en-US" sz="2800" b="1" dirty="0" smtClean="0">
              <a:solidFill>
                <a:schemeClr val="tx1"/>
              </a:solidFill>
            </a:rPr>
            <a:t>적절히 표현하라</a:t>
          </a:r>
          <a:r>
            <a:rPr lang="en-US" altLang="ko-KR" sz="2800" b="1" dirty="0" smtClean="0">
              <a:solidFill>
                <a:schemeClr val="tx1"/>
              </a:solidFill>
            </a:rPr>
            <a:t>! </a:t>
          </a:r>
          <a:endParaRPr lang="ko-KR" altLang="en-US" sz="2800" b="1" dirty="0">
            <a:solidFill>
              <a:schemeClr val="tx1"/>
            </a:solidFill>
          </a:endParaRPr>
        </a:p>
      </dgm:t>
    </dgm:pt>
    <dgm:pt modelId="{BBD86653-F06E-4118-92BB-B31FAFE4982D}" type="parTrans" cxnId="{BB8CC140-4284-4769-AF0F-289CCBDCC86C}">
      <dgm:prSet/>
      <dgm:spPr/>
      <dgm:t>
        <a:bodyPr/>
        <a:lstStyle/>
        <a:p>
          <a:pPr latinLnBrk="1"/>
          <a:endParaRPr lang="ko-KR" altLang="en-US"/>
        </a:p>
      </dgm:t>
    </dgm:pt>
    <dgm:pt modelId="{CD36B924-EEF6-4DCD-98F3-18B54A8F3426}" type="sibTrans" cxnId="{BB8CC140-4284-4769-AF0F-289CCBDCC86C}">
      <dgm:prSet/>
      <dgm:spPr/>
      <dgm:t>
        <a:bodyPr/>
        <a:lstStyle/>
        <a:p>
          <a:pPr latinLnBrk="1"/>
          <a:endParaRPr lang="ko-KR" altLang="en-US"/>
        </a:p>
      </dgm:t>
    </dgm:pt>
    <dgm:pt modelId="{82F87322-62DD-4E90-A623-78E5AC45C67B}">
      <dgm:prSet phldrT="[텍스트]" custT="1"/>
      <dgm:spPr/>
      <dgm:t>
        <a:bodyPr/>
        <a:lstStyle/>
        <a:p>
          <a:pPr latinLnBrk="1"/>
          <a:r>
            <a:rPr lang="ko-KR" altLang="en-US" sz="2400" b="1" dirty="0" smtClean="0"/>
            <a:t>적절한 행간과 자간을 사용하여  읽는 사람이 편안하도록 하는 것이 좋으므로</a:t>
          </a:r>
          <a:r>
            <a:rPr lang="en-US" altLang="ko-KR" sz="2400" b="1" dirty="0" smtClean="0"/>
            <a:t>, </a:t>
          </a:r>
          <a:r>
            <a:rPr lang="ko-KR" altLang="en-US" sz="2400" b="1" dirty="0" smtClean="0"/>
            <a:t>글자는 명조체</a:t>
          </a:r>
          <a:r>
            <a:rPr lang="en-US" altLang="ko-KR" sz="2400" b="1" dirty="0" smtClean="0"/>
            <a:t>, </a:t>
          </a:r>
          <a:r>
            <a:rPr lang="ko-KR" altLang="en-US" sz="2400" b="1" dirty="0" smtClean="0"/>
            <a:t>굴림체</a:t>
          </a:r>
          <a:r>
            <a:rPr lang="en-US" altLang="ko-KR" sz="2400" b="1" dirty="0" smtClean="0"/>
            <a:t>, </a:t>
          </a:r>
          <a:r>
            <a:rPr lang="ko-KR" altLang="en-US" sz="2400" b="1" dirty="0" smtClean="0"/>
            <a:t>바탕체에서 </a:t>
          </a:r>
          <a:r>
            <a:rPr lang="en-US" altLang="ko-KR" sz="2400" b="1" dirty="0" smtClean="0"/>
            <a:t>11~12pt </a:t>
          </a:r>
          <a:r>
            <a:rPr lang="ko-KR" altLang="en-US" sz="2400" b="1" dirty="0" smtClean="0"/>
            <a:t>정도가 무난하다</a:t>
          </a:r>
          <a:r>
            <a:rPr lang="en-US" altLang="ko-KR" sz="2400" b="1" dirty="0" smtClean="0"/>
            <a:t>.</a:t>
          </a:r>
        </a:p>
      </dgm:t>
    </dgm:pt>
    <dgm:pt modelId="{5C0BF648-FD3E-41B3-A8B2-31823D96998B}" type="parTrans" cxnId="{12D9C72B-7447-4C98-8A94-1B630A7A56A6}">
      <dgm:prSet/>
      <dgm:spPr/>
      <dgm:t>
        <a:bodyPr/>
        <a:lstStyle/>
        <a:p>
          <a:pPr latinLnBrk="1"/>
          <a:endParaRPr lang="ko-KR" altLang="en-US"/>
        </a:p>
      </dgm:t>
    </dgm:pt>
    <dgm:pt modelId="{9618BAFC-5117-44C2-AEE9-F24E514AE4C3}" type="sibTrans" cxnId="{12D9C72B-7447-4C98-8A94-1B630A7A56A6}">
      <dgm:prSet/>
      <dgm:spPr/>
      <dgm:t>
        <a:bodyPr/>
        <a:lstStyle/>
        <a:p>
          <a:pPr latinLnBrk="1"/>
          <a:endParaRPr lang="ko-KR" altLang="en-US"/>
        </a:p>
      </dgm:t>
    </dgm:pt>
    <dgm:pt modelId="{CCBB1CB4-DF35-4235-8D6A-A27EFB81B1C0}" type="pres">
      <dgm:prSet presAssocID="{3B98E7BD-2445-4971-A7B6-390DACB6FFB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275315-8D42-4379-867A-6C84716DCC9A}" type="pres">
      <dgm:prSet presAssocID="{8206584F-0401-4552-8080-5FDBD9F3EDE0}" presName="parentLin" presStyleCnt="0"/>
      <dgm:spPr/>
      <dgm:t>
        <a:bodyPr/>
        <a:lstStyle/>
        <a:p>
          <a:pPr latinLnBrk="1"/>
          <a:endParaRPr lang="ko-KR" altLang="en-US"/>
        </a:p>
      </dgm:t>
    </dgm:pt>
    <dgm:pt modelId="{8024BD12-2665-4D97-BF61-56CCF2E96936}" type="pres">
      <dgm:prSet presAssocID="{8206584F-0401-4552-8080-5FDBD9F3EDE0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4B180FF6-BB92-4C73-8F7D-2DEC4033B099}" type="pres">
      <dgm:prSet presAssocID="{8206584F-0401-4552-8080-5FDBD9F3EDE0}" presName="parentText" presStyleLbl="node1" presStyleIdx="0" presStyleCnt="1" custScaleX="132433" custScaleY="78440" custLinFactNeighborX="-37110" custLinFactNeighborY="-182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D2B1C6-7D3A-4935-8D99-7CBA045B8A07}" type="pres">
      <dgm:prSet presAssocID="{8206584F-0401-4552-8080-5FDBD9F3EDE0}" presName="negativeSpace" presStyleCnt="0"/>
      <dgm:spPr/>
      <dgm:t>
        <a:bodyPr/>
        <a:lstStyle/>
        <a:p>
          <a:pPr latinLnBrk="1"/>
          <a:endParaRPr lang="ko-KR" altLang="en-US"/>
        </a:p>
      </dgm:t>
    </dgm:pt>
    <dgm:pt modelId="{A0958E92-9A9E-44FB-B7B7-C218AE16294D}" type="pres">
      <dgm:prSet presAssocID="{8206584F-0401-4552-8080-5FDBD9F3EDE0}" presName="childText" presStyleLbl="conFgAcc1" presStyleIdx="0" presStyleCnt="1" custScaleY="1259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B8CC140-4284-4769-AF0F-289CCBDCC86C}" srcId="{3B98E7BD-2445-4971-A7B6-390DACB6FFBB}" destId="{8206584F-0401-4552-8080-5FDBD9F3EDE0}" srcOrd="0" destOrd="0" parTransId="{BBD86653-F06E-4118-92BB-B31FAFE4982D}" sibTransId="{CD36B924-EEF6-4DCD-98F3-18B54A8F3426}"/>
    <dgm:cxn modelId="{B181D6FC-95CC-4E72-8266-2369F95C76A2}" type="presOf" srcId="{8206584F-0401-4552-8080-5FDBD9F3EDE0}" destId="{4B180FF6-BB92-4C73-8F7D-2DEC4033B099}" srcOrd="1" destOrd="0" presId="urn:microsoft.com/office/officeart/2005/8/layout/list1"/>
    <dgm:cxn modelId="{13474577-E776-428B-BEED-4060E0A95F3A}" type="presOf" srcId="{8206584F-0401-4552-8080-5FDBD9F3EDE0}" destId="{8024BD12-2665-4D97-BF61-56CCF2E96936}" srcOrd="0" destOrd="0" presId="urn:microsoft.com/office/officeart/2005/8/layout/list1"/>
    <dgm:cxn modelId="{12D9C72B-7447-4C98-8A94-1B630A7A56A6}" srcId="{8206584F-0401-4552-8080-5FDBD9F3EDE0}" destId="{82F87322-62DD-4E90-A623-78E5AC45C67B}" srcOrd="0" destOrd="0" parTransId="{5C0BF648-FD3E-41B3-A8B2-31823D96998B}" sibTransId="{9618BAFC-5117-44C2-AEE9-F24E514AE4C3}"/>
    <dgm:cxn modelId="{E75F8AC8-3427-48D5-B153-E997358E54D1}" type="presOf" srcId="{82F87322-62DD-4E90-A623-78E5AC45C67B}" destId="{A0958E92-9A9E-44FB-B7B7-C218AE16294D}" srcOrd="0" destOrd="0" presId="urn:microsoft.com/office/officeart/2005/8/layout/list1"/>
    <dgm:cxn modelId="{5309FA0B-EA05-4276-B4D5-B273D0C5E6BA}" type="presOf" srcId="{3B98E7BD-2445-4971-A7B6-390DACB6FFBB}" destId="{CCBB1CB4-DF35-4235-8D6A-A27EFB81B1C0}" srcOrd="0" destOrd="0" presId="urn:microsoft.com/office/officeart/2005/8/layout/list1"/>
    <dgm:cxn modelId="{90910969-57CE-4391-8717-989219994A4F}" type="presParOf" srcId="{CCBB1CB4-DF35-4235-8D6A-A27EFB81B1C0}" destId="{5C275315-8D42-4379-867A-6C84716DCC9A}" srcOrd="0" destOrd="0" presId="urn:microsoft.com/office/officeart/2005/8/layout/list1"/>
    <dgm:cxn modelId="{4AAB6711-3E45-4D5F-9FBD-222EC5161802}" type="presParOf" srcId="{5C275315-8D42-4379-867A-6C84716DCC9A}" destId="{8024BD12-2665-4D97-BF61-56CCF2E96936}" srcOrd="0" destOrd="0" presId="urn:microsoft.com/office/officeart/2005/8/layout/list1"/>
    <dgm:cxn modelId="{18279AF0-0D66-4AB0-A315-1E009FC1A9A3}" type="presParOf" srcId="{5C275315-8D42-4379-867A-6C84716DCC9A}" destId="{4B180FF6-BB92-4C73-8F7D-2DEC4033B099}" srcOrd="1" destOrd="0" presId="urn:microsoft.com/office/officeart/2005/8/layout/list1"/>
    <dgm:cxn modelId="{A96672C8-524D-440E-AD73-F69A80F07B26}" type="presParOf" srcId="{CCBB1CB4-DF35-4235-8D6A-A27EFB81B1C0}" destId="{E9D2B1C6-7D3A-4935-8D99-7CBA045B8A07}" srcOrd="1" destOrd="0" presId="urn:microsoft.com/office/officeart/2005/8/layout/list1"/>
    <dgm:cxn modelId="{FC2890BE-3962-431B-AF98-CCF9DA223EB3}" type="presParOf" srcId="{CCBB1CB4-DF35-4235-8D6A-A27EFB81B1C0}" destId="{A0958E92-9A9E-44FB-B7B7-C218AE16294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98E7BD-2445-4971-A7B6-390DACB6FFBB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8206584F-0401-4552-8080-5FDBD9F3EDE0}">
      <dgm:prSet phldrT="[텍스트]" custT="1"/>
      <dgm:spPr>
        <a:solidFill>
          <a:schemeClr val="accent6">
            <a:lumMod val="60000"/>
            <a:lumOff val="40000"/>
          </a:schemeClr>
        </a:solidFill>
        <a:ln>
          <a:noFill/>
        </a:ln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 latinLnBrk="1"/>
          <a:r>
            <a:rPr lang="en-US" altLang="ko-KR" sz="2800" b="1" dirty="0" smtClean="0">
              <a:solidFill>
                <a:schemeClr val="tx1"/>
              </a:solidFill>
            </a:rPr>
            <a:t>4) </a:t>
          </a:r>
          <a:r>
            <a:rPr lang="ko-KR" altLang="en-US" sz="2800" b="1" dirty="0" smtClean="0">
              <a:solidFill>
                <a:schemeClr val="tx1"/>
              </a:solidFill>
            </a:rPr>
            <a:t>채팅용어나 </a:t>
          </a:r>
          <a:r>
            <a:rPr lang="ko-KR" altLang="en-US" sz="2800" b="1" dirty="0" err="1" smtClean="0">
              <a:solidFill>
                <a:schemeClr val="tx1"/>
              </a:solidFill>
            </a:rPr>
            <a:t>이모티콘을</a:t>
          </a:r>
          <a:r>
            <a:rPr lang="ko-KR" altLang="en-US" sz="2800" b="1" dirty="0" smtClean="0">
              <a:solidFill>
                <a:schemeClr val="tx1"/>
              </a:solidFill>
            </a:rPr>
            <a:t> 쓰지 마라</a:t>
          </a:r>
          <a:r>
            <a:rPr lang="en-US" altLang="ko-KR" sz="2800" b="1" dirty="0" smtClean="0">
              <a:solidFill>
                <a:schemeClr val="tx1"/>
              </a:solidFill>
            </a:rPr>
            <a:t>!</a:t>
          </a:r>
          <a:endParaRPr lang="ko-KR" altLang="en-US" sz="2800" b="1" dirty="0">
            <a:solidFill>
              <a:schemeClr val="tx1"/>
            </a:solidFill>
          </a:endParaRPr>
        </a:p>
      </dgm:t>
    </dgm:pt>
    <dgm:pt modelId="{BBD86653-F06E-4118-92BB-B31FAFE4982D}" type="parTrans" cxnId="{BB8CC140-4284-4769-AF0F-289CCBDCC86C}">
      <dgm:prSet/>
      <dgm:spPr/>
      <dgm:t>
        <a:bodyPr/>
        <a:lstStyle/>
        <a:p>
          <a:pPr latinLnBrk="1"/>
          <a:endParaRPr lang="ko-KR" altLang="en-US"/>
        </a:p>
      </dgm:t>
    </dgm:pt>
    <dgm:pt modelId="{CD36B924-EEF6-4DCD-98F3-18B54A8F3426}" type="sibTrans" cxnId="{BB8CC140-4284-4769-AF0F-289CCBDCC86C}">
      <dgm:prSet/>
      <dgm:spPr/>
      <dgm:t>
        <a:bodyPr/>
        <a:lstStyle/>
        <a:p>
          <a:pPr latinLnBrk="1"/>
          <a:endParaRPr lang="ko-KR" altLang="en-US"/>
        </a:p>
      </dgm:t>
    </dgm:pt>
    <dgm:pt modelId="{82F87322-62DD-4E90-A623-78E5AC45C67B}">
      <dgm:prSet phldrT="[텍스트]" custT="1"/>
      <dgm:spPr/>
      <dgm:t>
        <a:bodyPr/>
        <a:lstStyle/>
        <a:p>
          <a:pPr latinLnBrk="1"/>
          <a:r>
            <a:rPr lang="ko-KR" altLang="en-US" sz="2400" b="1" dirty="0" smtClean="0"/>
            <a:t>이력서는 공식문서이다</a:t>
          </a:r>
          <a:r>
            <a:rPr lang="en-US" altLang="ko-KR" sz="2400" b="1" dirty="0" smtClean="0"/>
            <a:t>. </a:t>
          </a:r>
          <a:r>
            <a:rPr lang="ko-KR" altLang="en-US" sz="2400" b="1" dirty="0" err="1" smtClean="0"/>
            <a:t>이모티콘은</a:t>
          </a:r>
          <a:r>
            <a:rPr lang="ko-KR" altLang="en-US" sz="2400" b="1" dirty="0" smtClean="0"/>
            <a:t> 젊은 층의 문화이기는 해도 이력서나 입사지원서에서 사용하면 절대 감점 요인이 된다</a:t>
          </a:r>
          <a:r>
            <a:rPr lang="en-US" altLang="ko-KR" sz="2400" b="1" dirty="0" smtClean="0"/>
            <a:t>.</a:t>
          </a:r>
          <a:endParaRPr lang="en-US" altLang="ko-KR" sz="2800" b="1" dirty="0" smtClean="0"/>
        </a:p>
      </dgm:t>
    </dgm:pt>
    <dgm:pt modelId="{5C0BF648-FD3E-41B3-A8B2-31823D96998B}" type="parTrans" cxnId="{12D9C72B-7447-4C98-8A94-1B630A7A56A6}">
      <dgm:prSet/>
      <dgm:spPr/>
      <dgm:t>
        <a:bodyPr/>
        <a:lstStyle/>
        <a:p>
          <a:pPr latinLnBrk="1"/>
          <a:endParaRPr lang="ko-KR" altLang="en-US"/>
        </a:p>
      </dgm:t>
    </dgm:pt>
    <dgm:pt modelId="{9618BAFC-5117-44C2-AEE9-F24E514AE4C3}" type="sibTrans" cxnId="{12D9C72B-7447-4C98-8A94-1B630A7A56A6}">
      <dgm:prSet/>
      <dgm:spPr/>
      <dgm:t>
        <a:bodyPr/>
        <a:lstStyle/>
        <a:p>
          <a:pPr latinLnBrk="1"/>
          <a:endParaRPr lang="ko-KR" altLang="en-US"/>
        </a:p>
      </dgm:t>
    </dgm:pt>
    <dgm:pt modelId="{CCBB1CB4-DF35-4235-8D6A-A27EFB81B1C0}" type="pres">
      <dgm:prSet presAssocID="{3B98E7BD-2445-4971-A7B6-390DACB6FFB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275315-8D42-4379-867A-6C84716DCC9A}" type="pres">
      <dgm:prSet presAssocID="{8206584F-0401-4552-8080-5FDBD9F3EDE0}" presName="parentLin" presStyleCnt="0"/>
      <dgm:spPr/>
      <dgm:t>
        <a:bodyPr/>
        <a:lstStyle/>
        <a:p>
          <a:pPr latinLnBrk="1"/>
          <a:endParaRPr lang="ko-KR" altLang="en-US"/>
        </a:p>
      </dgm:t>
    </dgm:pt>
    <dgm:pt modelId="{8024BD12-2665-4D97-BF61-56CCF2E96936}" type="pres">
      <dgm:prSet presAssocID="{8206584F-0401-4552-8080-5FDBD9F3EDE0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4B180FF6-BB92-4C73-8F7D-2DEC4033B099}" type="pres">
      <dgm:prSet presAssocID="{8206584F-0401-4552-8080-5FDBD9F3EDE0}" presName="parentText" presStyleLbl="node1" presStyleIdx="0" presStyleCnt="1" custScaleX="132433" custScaleY="78440" custLinFactNeighborX="-60000" custLinFactNeighborY="-994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D2B1C6-7D3A-4935-8D99-7CBA045B8A07}" type="pres">
      <dgm:prSet presAssocID="{8206584F-0401-4552-8080-5FDBD9F3EDE0}" presName="negativeSpace" presStyleCnt="0"/>
      <dgm:spPr/>
      <dgm:t>
        <a:bodyPr/>
        <a:lstStyle/>
        <a:p>
          <a:pPr latinLnBrk="1"/>
          <a:endParaRPr lang="ko-KR" altLang="en-US"/>
        </a:p>
      </dgm:t>
    </dgm:pt>
    <dgm:pt modelId="{A0958E92-9A9E-44FB-B7B7-C218AE16294D}" type="pres">
      <dgm:prSet presAssocID="{8206584F-0401-4552-8080-5FDBD9F3EDE0}" presName="childText" presStyleLbl="conFgAcc1" presStyleIdx="0" presStyleCnt="1" custScaleY="1259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BFA0D17-1B5D-4770-A37C-7A188E08764B}" type="presOf" srcId="{8206584F-0401-4552-8080-5FDBD9F3EDE0}" destId="{8024BD12-2665-4D97-BF61-56CCF2E96936}" srcOrd="0" destOrd="0" presId="urn:microsoft.com/office/officeart/2005/8/layout/list1"/>
    <dgm:cxn modelId="{253D3505-E41E-4917-B75E-5B5B8DAADBF4}" type="presOf" srcId="{82F87322-62DD-4E90-A623-78E5AC45C67B}" destId="{A0958E92-9A9E-44FB-B7B7-C218AE16294D}" srcOrd="0" destOrd="0" presId="urn:microsoft.com/office/officeart/2005/8/layout/list1"/>
    <dgm:cxn modelId="{3ADAB5F6-63B3-470E-BA4C-B04371CCE245}" type="presOf" srcId="{8206584F-0401-4552-8080-5FDBD9F3EDE0}" destId="{4B180FF6-BB92-4C73-8F7D-2DEC4033B099}" srcOrd="1" destOrd="0" presId="urn:microsoft.com/office/officeart/2005/8/layout/list1"/>
    <dgm:cxn modelId="{BB8CC140-4284-4769-AF0F-289CCBDCC86C}" srcId="{3B98E7BD-2445-4971-A7B6-390DACB6FFBB}" destId="{8206584F-0401-4552-8080-5FDBD9F3EDE0}" srcOrd="0" destOrd="0" parTransId="{BBD86653-F06E-4118-92BB-B31FAFE4982D}" sibTransId="{CD36B924-EEF6-4DCD-98F3-18B54A8F3426}"/>
    <dgm:cxn modelId="{12D9C72B-7447-4C98-8A94-1B630A7A56A6}" srcId="{8206584F-0401-4552-8080-5FDBD9F3EDE0}" destId="{82F87322-62DD-4E90-A623-78E5AC45C67B}" srcOrd="0" destOrd="0" parTransId="{5C0BF648-FD3E-41B3-A8B2-31823D96998B}" sibTransId="{9618BAFC-5117-44C2-AEE9-F24E514AE4C3}"/>
    <dgm:cxn modelId="{F46E2708-91FF-4FD1-80E6-65F5DCC95F67}" type="presOf" srcId="{3B98E7BD-2445-4971-A7B6-390DACB6FFBB}" destId="{CCBB1CB4-DF35-4235-8D6A-A27EFB81B1C0}" srcOrd="0" destOrd="0" presId="urn:microsoft.com/office/officeart/2005/8/layout/list1"/>
    <dgm:cxn modelId="{711E48C4-3F98-4FDD-8781-F1D34422C9CF}" type="presParOf" srcId="{CCBB1CB4-DF35-4235-8D6A-A27EFB81B1C0}" destId="{5C275315-8D42-4379-867A-6C84716DCC9A}" srcOrd="0" destOrd="0" presId="urn:microsoft.com/office/officeart/2005/8/layout/list1"/>
    <dgm:cxn modelId="{65754902-3A3D-4E6A-8E9A-FBA444A19A5B}" type="presParOf" srcId="{5C275315-8D42-4379-867A-6C84716DCC9A}" destId="{8024BD12-2665-4D97-BF61-56CCF2E96936}" srcOrd="0" destOrd="0" presId="urn:microsoft.com/office/officeart/2005/8/layout/list1"/>
    <dgm:cxn modelId="{8B3ED89D-5F6A-4414-A1B8-47CF7DE8A227}" type="presParOf" srcId="{5C275315-8D42-4379-867A-6C84716DCC9A}" destId="{4B180FF6-BB92-4C73-8F7D-2DEC4033B099}" srcOrd="1" destOrd="0" presId="urn:microsoft.com/office/officeart/2005/8/layout/list1"/>
    <dgm:cxn modelId="{C6AF3717-F765-4E85-BE05-D240DF8282CA}" type="presParOf" srcId="{CCBB1CB4-DF35-4235-8D6A-A27EFB81B1C0}" destId="{E9D2B1C6-7D3A-4935-8D99-7CBA045B8A07}" srcOrd="1" destOrd="0" presId="urn:microsoft.com/office/officeart/2005/8/layout/list1"/>
    <dgm:cxn modelId="{1EF42687-7D46-467E-9E0E-367202E1A4D1}" type="presParOf" srcId="{CCBB1CB4-DF35-4235-8D6A-A27EFB81B1C0}" destId="{A0958E92-9A9E-44FB-B7B7-C218AE16294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98E7BD-2445-4971-A7B6-390DACB6FFBB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8206584F-0401-4552-8080-5FDBD9F3EDE0}">
      <dgm:prSet phldrT="[텍스트]" custT="1"/>
      <dgm:spPr>
        <a:solidFill>
          <a:schemeClr val="accent6">
            <a:lumMod val="60000"/>
            <a:lumOff val="40000"/>
          </a:schemeClr>
        </a:solidFill>
        <a:ln>
          <a:noFill/>
        </a:ln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pPr latinLnBrk="1">
            <a:lnSpc>
              <a:spcPct val="100000"/>
            </a:lnSpc>
          </a:pPr>
          <a:r>
            <a:rPr lang="en-US" altLang="ko-KR" sz="2800" b="1" dirty="0" smtClean="0">
              <a:solidFill>
                <a:schemeClr val="tx1"/>
              </a:solidFill>
            </a:rPr>
            <a:t>5) </a:t>
          </a:r>
          <a:r>
            <a:rPr lang="ko-KR" altLang="en-US" sz="2800" b="1" dirty="0" smtClean="0">
              <a:solidFill>
                <a:schemeClr val="tx1"/>
              </a:solidFill>
            </a:rPr>
            <a:t>가급적 모든 경력은 구체적으로 </a:t>
          </a:r>
          <a:endParaRPr lang="en-US" altLang="ko-KR" sz="2800" b="1" dirty="0" smtClean="0">
            <a:solidFill>
              <a:schemeClr val="tx1"/>
            </a:solidFill>
          </a:endParaRPr>
        </a:p>
        <a:p>
          <a:pPr latinLnBrk="1">
            <a:lnSpc>
              <a:spcPct val="100000"/>
            </a:lnSpc>
          </a:pPr>
          <a:r>
            <a:rPr lang="en-US" altLang="ko-KR" sz="2800" b="1" dirty="0" smtClean="0">
              <a:solidFill>
                <a:schemeClr val="tx1"/>
              </a:solidFill>
            </a:rPr>
            <a:t>    </a:t>
          </a:r>
          <a:r>
            <a:rPr lang="ko-KR" altLang="en-US" sz="2800" b="1" dirty="0" smtClean="0">
              <a:solidFill>
                <a:schemeClr val="tx1"/>
              </a:solidFill>
            </a:rPr>
            <a:t>수치화하라</a:t>
          </a:r>
          <a:r>
            <a:rPr lang="en-US" altLang="ko-KR" sz="2800" b="1" dirty="0" smtClean="0">
              <a:solidFill>
                <a:schemeClr val="tx1"/>
              </a:solidFill>
            </a:rPr>
            <a:t>! </a:t>
          </a:r>
          <a:endParaRPr lang="ko-KR" altLang="en-US" sz="2800" b="1" dirty="0">
            <a:solidFill>
              <a:schemeClr val="tx1"/>
            </a:solidFill>
          </a:endParaRPr>
        </a:p>
      </dgm:t>
    </dgm:pt>
    <dgm:pt modelId="{BBD86653-F06E-4118-92BB-B31FAFE4982D}" type="parTrans" cxnId="{BB8CC140-4284-4769-AF0F-289CCBDCC86C}">
      <dgm:prSet/>
      <dgm:spPr/>
      <dgm:t>
        <a:bodyPr/>
        <a:lstStyle/>
        <a:p>
          <a:pPr latinLnBrk="1"/>
          <a:endParaRPr lang="ko-KR" altLang="en-US"/>
        </a:p>
      </dgm:t>
    </dgm:pt>
    <dgm:pt modelId="{CD36B924-EEF6-4DCD-98F3-18B54A8F3426}" type="sibTrans" cxnId="{BB8CC140-4284-4769-AF0F-289CCBDCC86C}">
      <dgm:prSet/>
      <dgm:spPr/>
      <dgm:t>
        <a:bodyPr/>
        <a:lstStyle/>
        <a:p>
          <a:pPr latinLnBrk="1"/>
          <a:endParaRPr lang="ko-KR" altLang="en-US"/>
        </a:p>
      </dgm:t>
    </dgm:pt>
    <dgm:pt modelId="{82F87322-62DD-4E90-A623-78E5AC45C67B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sz="2400" b="1" dirty="0" smtClean="0"/>
            <a:t>자유형식 이력서 제출시 자신의 능력을 능동적으로 표현할 수 있는 장점이 있지만</a:t>
          </a:r>
          <a:r>
            <a:rPr lang="en-US" altLang="ko-KR" sz="2400" b="1" dirty="0" smtClean="0"/>
            <a:t>, </a:t>
          </a:r>
          <a:r>
            <a:rPr lang="ko-KR" altLang="en-US" sz="2400" b="1" dirty="0" smtClean="0"/>
            <a:t>무작정한 자기 감정 표현 나열보다는 검증 할 수 있는 수치들을 쓰는 것이 좋다</a:t>
          </a:r>
          <a:r>
            <a:rPr lang="en-US" altLang="ko-KR" sz="2400" b="1" dirty="0" smtClean="0"/>
            <a:t>.</a:t>
          </a:r>
          <a:endParaRPr lang="en-US" altLang="ko-KR" sz="2800" b="1" dirty="0" smtClean="0"/>
        </a:p>
      </dgm:t>
    </dgm:pt>
    <dgm:pt modelId="{5C0BF648-FD3E-41B3-A8B2-31823D96998B}" type="parTrans" cxnId="{12D9C72B-7447-4C98-8A94-1B630A7A56A6}">
      <dgm:prSet/>
      <dgm:spPr/>
      <dgm:t>
        <a:bodyPr/>
        <a:lstStyle/>
        <a:p>
          <a:pPr latinLnBrk="1"/>
          <a:endParaRPr lang="ko-KR" altLang="en-US"/>
        </a:p>
      </dgm:t>
    </dgm:pt>
    <dgm:pt modelId="{9618BAFC-5117-44C2-AEE9-F24E514AE4C3}" type="sibTrans" cxnId="{12D9C72B-7447-4C98-8A94-1B630A7A56A6}">
      <dgm:prSet/>
      <dgm:spPr/>
      <dgm:t>
        <a:bodyPr/>
        <a:lstStyle/>
        <a:p>
          <a:pPr latinLnBrk="1"/>
          <a:endParaRPr lang="ko-KR" altLang="en-US"/>
        </a:p>
      </dgm:t>
    </dgm:pt>
    <dgm:pt modelId="{CCBB1CB4-DF35-4235-8D6A-A27EFB81B1C0}" type="pres">
      <dgm:prSet presAssocID="{3B98E7BD-2445-4971-A7B6-390DACB6FFB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275315-8D42-4379-867A-6C84716DCC9A}" type="pres">
      <dgm:prSet presAssocID="{8206584F-0401-4552-8080-5FDBD9F3EDE0}" presName="parentLin" presStyleCnt="0"/>
      <dgm:spPr/>
      <dgm:t>
        <a:bodyPr/>
        <a:lstStyle/>
        <a:p>
          <a:pPr latinLnBrk="1"/>
          <a:endParaRPr lang="ko-KR" altLang="en-US"/>
        </a:p>
      </dgm:t>
    </dgm:pt>
    <dgm:pt modelId="{8024BD12-2665-4D97-BF61-56CCF2E96936}" type="pres">
      <dgm:prSet presAssocID="{8206584F-0401-4552-8080-5FDBD9F3EDE0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4B180FF6-BB92-4C73-8F7D-2DEC4033B099}" type="pres">
      <dgm:prSet presAssocID="{8206584F-0401-4552-8080-5FDBD9F3EDE0}" presName="parentText" presStyleLbl="node1" presStyleIdx="0" presStyleCnt="1" custScaleX="132433" custScaleY="78440" custLinFactNeighborX="-37110" custLinFactNeighborY="-1183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D2B1C6-7D3A-4935-8D99-7CBA045B8A07}" type="pres">
      <dgm:prSet presAssocID="{8206584F-0401-4552-8080-5FDBD9F3EDE0}" presName="negativeSpace" presStyleCnt="0"/>
      <dgm:spPr/>
      <dgm:t>
        <a:bodyPr/>
        <a:lstStyle/>
        <a:p>
          <a:pPr latinLnBrk="1"/>
          <a:endParaRPr lang="ko-KR" altLang="en-US"/>
        </a:p>
      </dgm:t>
    </dgm:pt>
    <dgm:pt modelId="{A0958E92-9A9E-44FB-B7B7-C218AE16294D}" type="pres">
      <dgm:prSet presAssocID="{8206584F-0401-4552-8080-5FDBD9F3EDE0}" presName="childText" presStyleLbl="conFgAcc1" presStyleIdx="0" presStyleCnt="1" custScaleY="12599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E9750E1-FB9F-4B43-A926-D86FCCC7B149}" type="presOf" srcId="{3B98E7BD-2445-4971-A7B6-390DACB6FFBB}" destId="{CCBB1CB4-DF35-4235-8D6A-A27EFB81B1C0}" srcOrd="0" destOrd="0" presId="urn:microsoft.com/office/officeart/2005/8/layout/list1"/>
    <dgm:cxn modelId="{1ABAD057-45BB-4D00-8FA8-B74610C023C3}" type="presOf" srcId="{8206584F-0401-4552-8080-5FDBD9F3EDE0}" destId="{8024BD12-2665-4D97-BF61-56CCF2E96936}" srcOrd="0" destOrd="0" presId="urn:microsoft.com/office/officeart/2005/8/layout/list1"/>
    <dgm:cxn modelId="{BB8CC140-4284-4769-AF0F-289CCBDCC86C}" srcId="{3B98E7BD-2445-4971-A7B6-390DACB6FFBB}" destId="{8206584F-0401-4552-8080-5FDBD9F3EDE0}" srcOrd="0" destOrd="0" parTransId="{BBD86653-F06E-4118-92BB-B31FAFE4982D}" sibTransId="{CD36B924-EEF6-4DCD-98F3-18B54A8F3426}"/>
    <dgm:cxn modelId="{B6CE8A74-A5EC-480C-911A-8461BF9A3E6F}" type="presOf" srcId="{82F87322-62DD-4E90-A623-78E5AC45C67B}" destId="{A0958E92-9A9E-44FB-B7B7-C218AE16294D}" srcOrd="0" destOrd="0" presId="urn:microsoft.com/office/officeart/2005/8/layout/list1"/>
    <dgm:cxn modelId="{12D9C72B-7447-4C98-8A94-1B630A7A56A6}" srcId="{8206584F-0401-4552-8080-5FDBD9F3EDE0}" destId="{82F87322-62DD-4E90-A623-78E5AC45C67B}" srcOrd="0" destOrd="0" parTransId="{5C0BF648-FD3E-41B3-A8B2-31823D96998B}" sibTransId="{9618BAFC-5117-44C2-AEE9-F24E514AE4C3}"/>
    <dgm:cxn modelId="{EE6B4353-54A3-435D-AC09-67AB8C056F0A}" type="presOf" srcId="{8206584F-0401-4552-8080-5FDBD9F3EDE0}" destId="{4B180FF6-BB92-4C73-8F7D-2DEC4033B099}" srcOrd="1" destOrd="0" presId="urn:microsoft.com/office/officeart/2005/8/layout/list1"/>
    <dgm:cxn modelId="{5C13B46E-6374-4C82-A847-ED5E967D7E2E}" type="presParOf" srcId="{CCBB1CB4-DF35-4235-8D6A-A27EFB81B1C0}" destId="{5C275315-8D42-4379-867A-6C84716DCC9A}" srcOrd="0" destOrd="0" presId="urn:microsoft.com/office/officeart/2005/8/layout/list1"/>
    <dgm:cxn modelId="{DE9381BC-7925-4C1D-AF4B-6E93E273A9B5}" type="presParOf" srcId="{5C275315-8D42-4379-867A-6C84716DCC9A}" destId="{8024BD12-2665-4D97-BF61-56CCF2E96936}" srcOrd="0" destOrd="0" presId="urn:microsoft.com/office/officeart/2005/8/layout/list1"/>
    <dgm:cxn modelId="{8A1E6E2F-A0B3-4283-B93C-B9FD6BBA147B}" type="presParOf" srcId="{5C275315-8D42-4379-867A-6C84716DCC9A}" destId="{4B180FF6-BB92-4C73-8F7D-2DEC4033B099}" srcOrd="1" destOrd="0" presId="urn:microsoft.com/office/officeart/2005/8/layout/list1"/>
    <dgm:cxn modelId="{E1821692-FA07-428D-A40A-7DEB40CD0F83}" type="presParOf" srcId="{CCBB1CB4-DF35-4235-8D6A-A27EFB81B1C0}" destId="{E9D2B1C6-7D3A-4935-8D99-7CBA045B8A07}" srcOrd="1" destOrd="0" presId="urn:microsoft.com/office/officeart/2005/8/layout/list1"/>
    <dgm:cxn modelId="{05833823-D0E5-4436-8A3C-50535A2CE351}" type="presParOf" srcId="{CCBB1CB4-DF35-4235-8D6A-A27EFB81B1C0}" destId="{A0958E92-9A9E-44FB-B7B7-C218AE16294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58E92-9A9E-44FB-B7B7-C218AE16294D}">
      <dsp:nvSpPr>
        <dsp:cNvPr id="0" name=""/>
        <dsp:cNvSpPr/>
      </dsp:nvSpPr>
      <dsp:spPr>
        <a:xfrm>
          <a:off x="0" y="1102866"/>
          <a:ext cx="7200800" cy="37405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8862" tIns="1353820" rIns="558862" bIns="170688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dirty="0" smtClean="0"/>
            <a:t>자유형식 이력서를 제출하는 기업이라면</a:t>
          </a:r>
          <a:r>
            <a:rPr lang="en-US" altLang="ko-KR" sz="2400" b="1" kern="1200" dirty="0" smtClean="0"/>
            <a:t>, </a:t>
          </a:r>
          <a:r>
            <a:rPr lang="ko-KR" altLang="en-US" sz="2400" b="1" kern="1200" dirty="0" smtClean="0"/>
            <a:t>자신의 강점을 부각시킬 수 있도록 자유롭게 칸을 변형하여 작성</a:t>
          </a:r>
          <a:r>
            <a:rPr lang="en-US" altLang="ko-KR" sz="2400" b="1" kern="1200" dirty="0" smtClean="0"/>
            <a:t>.</a:t>
          </a:r>
          <a:endParaRPr lang="en-US" altLang="ko-KR" sz="2800" b="1" kern="1200" dirty="0" smtClean="0"/>
        </a:p>
      </dsp:txBody>
      <dsp:txXfrm>
        <a:off x="0" y="1102866"/>
        <a:ext cx="7200800" cy="3740574"/>
      </dsp:txXfrm>
    </dsp:sp>
    <dsp:sp modelId="{4B180FF6-BB92-4C73-8F7D-2DEC4033B099}">
      <dsp:nvSpPr>
        <dsp:cNvPr id="0" name=""/>
        <dsp:cNvSpPr/>
      </dsp:nvSpPr>
      <dsp:spPr>
        <a:xfrm>
          <a:off x="288032" y="407032"/>
          <a:ext cx="6675364" cy="1505106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21" tIns="0" rIns="190521" bIns="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1" kern="1200" dirty="0" smtClean="0">
              <a:solidFill>
                <a:schemeClr val="tx1"/>
              </a:solidFill>
            </a:rPr>
            <a:t>1) </a:t>
          </a:r>
          <a:r>
            <a:rPr lang="ko-KR" altLang="en-US" sz="2800" b="1" kern="1200" dirty="0" smtClean="0">
              <a:solidFill>
                <a:schemeClr val="tx1"/>
              </a:solidFill>
            </a:rPr>
            <a:t>자신만의 이력서 양식을 만들어라</a:t>
          </a:r>
          <a:r>
            <a:rPr lang="en-US" altLang="ko-KR" sz="2800" b="1" kern="1200" dirty="0" smtClean="0">
              <a:solidFill>
                <a:schemeClr val="tx1"/>
              </a:solidFill>
            </a:rPr>
            <a:t>! </a:t>
          </a:r>
          <a:endParaRPr lang="ko-KR" altLang="en-US" sz="2800" b="1" kern="1200" dirty="0">
            <a:solidFill>
              <a:schemeClr val="tx1"/>
            </a:solidFill>
          </a:endParaRPr>
        </a:p>
      </dsp:txBody>
      <dsp:txXfrm>
        <a:off x="361505" y="480505"/>
        <a:ext cx="6528418" cy="1358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58E92-9A9E-44FB-B7B7-C218AE16294D}">
      <dsp:nvSpPr>
        <dsp:cNvPr id="0" name=""/>
        <dsp:cNvSpPr/>
      </dsp:nvSpPr>
      <dsp:spPr>
        <a:xfrm>
          <a:off x="0" y="1618807"/>
          <a:ext cx="7200800" cy="27086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8862" tIns="1353820" rIns="558862" bIns="199136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800" b="1" kern="1200" dirty="0" err="1" smtClean="0"/>
            <a:t>오탈자가</a:t>
          </a:r>
          <a:r>
            <a:rPr lang="ko-KR" altLang="en-US" sz="2800" b="1" kern="1200" dirty="0" smtClean="0"/>
            <a:t> 많은 이력서는 탈락 </a:t>
          </a:r>
          <a:r>
            <a:rPr lang="en-US" altLang="ko-KR" sz="2800" b="1" kern="1200" dirty="0" smtClean="0"/>
            <a:t>1</a:t>
          </a:r>
          <a:r>
            <a:rPr lang="ko-KR" altLang="en-US" sz="2800" b="1" kern="1200" dirty="0" smtClean="0"/>
            <a:t>순위</a:t>
          </a:r>
          <a:endParaRPr lang="en-US" altLang="ko-KR" sz="2800" b="1" kern="1200" dirty="0" smtClean="0"/>
        </a:p>
      </dsp:txBody>
      <dsp:txXfrm>
        <a:off x="0" y="1618807"/>
        <a:ext cx="7200800" cy="2708692"/>
      </dsp:txXfrm>
    </dsp:sp>
    <dsp:sp modelId="{4B180FF6-BB92-4C73-8F7D-2DEC4033B099}">
      <dsp:nvSpPr>
        <dsp:cNvPr id="0" name=""/>
        <dsp:cNvSpPr/>
      </dsp:nvSpPr>
      <dsp:spPr>
        <a:xfrm>
          <a:off x="288032" y="898489"/>
          <a:ext cx="6675364" cy="1505106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21" tIns="0" rIns="190521" bIns="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1" kern="1200" dirty="0" smtClean="0">
              <a:solidFill>
                <a:schemeClr val="tx1"/>
              </a:solidFill>
            </a:rPr>
            <a:t>2) </a:t>
          </a:r>
          <a:r>
            <a:rPr lang="ko-KR" altLang="en-US" sz="2800" b="1" kern="1200" dirty="0" err="1" smtClean="0">
              <a:solidFill>
                <a:schemeClr val="tx1"/>
              </a:solidFill>
            </a:rPr>
            <a:t>오탈자</a:t>
          </a:r>
          <a:r>
            <a:rPr lang="ko-KR" altLang="en-US" sz="2800" b="1" kern="1200" dirty="0" smtClean="0">
              <a:solidFill>
                <a:schemeClr val="tx1"/>
              </a:solidFill>
            </a:rPr>
            <a:t> 확인을 반드시 하라</a:t>
          </a:r>
          <a:r>
            <a:rPr lang="en-US" altLang="ko-KR" sz="2800" b="1" kern="1200" dirty="0" smtClean="0">
              <a:solidFill>
                <a:schemeClr val="tx1"/>
              </a:solidFill>
            </a:rPr>
            <a:t>! </a:t>
          </a:r>
          <a:endParaRPr lang="ko-KR" altLang="en-US" sz="2800" b="1" kern="1200" dirty="0">
            <a:solidFill>
              <a:schemeClr val="tx1"/>
            </a:solidFill>
          </a:endParaRPr>
        </a:p>
      </dsp:txBody>
      <dsp:txXfrm>
        <a:off x="361505" y="971962"/>
        <a:ext cx="6528418" cy="1358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58E92-9A9E-44FB-B7B7-C218AE16294D}">
      <dsp:nvSpPr>
        <dsp:cNvPr id="0" name=""/>
        <dsp:cNvSpPr/>
      </dsp:nvSpPr>
      <dsp:spPr>
        <a:xfrm>
          <a:off x="0" y="780402"/>
          <a:ext cx="7200800" cy="43855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8862" tIns="1353820" rIns="558862" bIns="170688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dirty="0" smtClean="0"/>
            <a:t>적절한 행간과 자간을 사용하여  읽는 사람이 편안하도록 하는 것이 좋으므로</a:t>
          </a:r>
          <a:r>
            <a:rPr lang="en-US" altLang="ko-KR" sz="2400" b="1" kern="1200" dirty="0" smtClean="0"/>
            <a:t>, </a:t>
          </a:r>
          <a:r>
            <a:rPr lang="ko-KR" altLang="en-US" sz="2400" b="1" kern="1200" dirty="0" smtClean="0"/>
            <a:t>글자는 명조체</a:t>
          </a:r>
          <a:r>
            <a:rPr lang="en-US" altLang="ko-KR" sz="2400" b="1" kern="1200" dirty="0" smtClean="0"/>
            <a:t>, </a:t>
          </a:r>
          <a:r>
            <a:rPr lang="ko-KR" altLang="en-US" sz="2400" b="1" kern="1200" dirty="0" smtClean="0"/>
            <a:t>굴림체</a:t>
          </a:r>
          <a:r>
            <a:rPr lang="en-US" altLang="ko-KR" sz="2400" b="1" kern="1200" dirty="0" smtClean="0"/>
            <a:t>, </a:t>
          </a:r>
          <a:r>
            <a:rPr lang="ko-KR" altLang="en-US" sz="2400" b="1" kern="1200" dirty="0" smtClean="0"/>
            <a:t>바탕체에서 </a:t>
          </a:r>
          <a:r>
            <a:rPr lang="en-US" altLang="ko-KR" sz="2400" b="1" kern="1200" dirty="0" smtClean="0"/>
            <a:t>11~12pt </a:t>
          </a:r>
          <a:r>
            <a:rPr lang="ko-KR" altLang="en-US" sz="2400" b="1" kern="1200" dirty="0" smtClean="0"/>
            <a:t>정도가 무난하다</a:t>
          </a:r>
          <a:r>
            <a:rPr lang="en-US" altLang="ko-KR" sz="2400" b="1" kern="1200" dirty="0" smtClean="0"/>
            <a:t>.</a:t>
          </a:r>
        </a:p>
      </dsp:txBody>
      <dsp:txXfrm>
        <a:off x="0" y="780402"/>
        <a:ext cx="7200800" cy="4385501"/>
      </dsp:txXfrm>
    </dsp:sp>
    <dsp:sp modelId="{4B180FF6-BB92-4C73-8F7D-2DEC4033B099}">
      <dsp:nvSpPr>
        <dsp:cNvPr id="0" name=""/>
        <dsp:cNvSpPr/>
      </dsp:nvSpPr>
      <dsp:spPr>
        <a:xfrm>
          <a:off x="226429" y="199620"/>
          <a:ext cx="6675364" cy="1505106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21" tIns="0" rIns="190521" bIns="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1" kern="1200" dirty="0" smtClean="0">
              <a:solidFill>
                <a:schemeClr val="tx1"/>
              </a:solidFill>
            </a:rPr>
            <a:t>3) </a:t>
          </a:r>
          <a:r>
            <a:rPr lang="ko-KR" altLang="en-US" sz="2800" b="1" kern="1200" dirty="0" smtClean="0">
              <a:solidFill>
                <a:schemeClr val="tx1"/>
              </a:solidFill>
            </a:rPr>
            <a:t>적절히 표현하라</a:t>
          </a:r>
          <a:r>
            <a:rPr lang="en-US" altLang="ko-KR" sz="2800" b="1" kern="1200" dirty="0" smtClean="0">
              <a:solidFill>
                <a:schemeClr val="tx1"/>
              </a:solidFill>
            </a:rPr>
            <a:t>! </a:t>
          </a:r>
          <a:endParaRPr lang="ko-KR" altLang="en-US" sz="2800" b="1" kern="1200" dirty="0">
            <a:solidFill>
              <a:schemeClr val="tx1"/>
            </a:solidFill>
          </a:endParaRPr>
        </a:p>
      </dsp:txBody>
      <dsp:txXfrm>
        <a:off x="299902" y="273093"/>
        <a:ext cx="6528418" cy="1358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58E92-9A9E-44FB-B7B7-C218AE16294D}">
      <dsp:nvSpPr>
        <dsp:cNvPr id="0" name=""/>
        <dsp:cNvSpPr/>
      </dsp:nvSpPr>
      <dsp:spPr>
        <a:xfrm>
          <a:off x="0" y="1102866"/>
          <a:ext cx="7200800" cy="37405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8862" tIns="1353820" rIns="558862" bIns="170688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dirty="0" smtClean="0"/>
            <a:t>이력서는 공식문서이다</a:t>
          </a:r>
          <a:r>
            <a:rPr lang="en-US" altLang="ko-KR" sz="2400" b="1" kern="1200" dirty="0" smtClean="0"/>
            <a:t>. </a:t>
          </a:r>
          <a:r>
            <a:rPr lang="ko-KR" altLang="en-US" sz="2400" b="1" kern="1200" dirty="0" err="1" smtClean="0"/>
            <a:t>이모티콘은</a:t>
          </a:r>
          <a:r>
            <a:rPr lang="ko-KR" altLang="en-US" sz="2400" b="1" kern="1200" dirty="0" smtClean="0"/>
            <a:t> 젊은 층의 문화이기는 해도 이력서나 입사지원서에서 사용하면 절대 감점 요인이 된다</a:t>
          </a:r>
          <a:r>
            <a:rPr lang="en-US" altLang="ko-KR" sz="2400" b="1" kern="1200" dirty="0" smtClean="0"/>
            <a:t>.</a:t>
          </a:r>
          <a:endParaRPr lang="en-US" altLang="ko-KR" sz="2800" b="1" kern="1200" dirty="0" smtClean="0"/>
        </a:p>
      </dsp:txBody>
      <dsp:txXfrm>
        <a:off x="0" y="1102866"/>
        <a:ext cx="7200800" cy="3740574"/>
      </dsp:txXfrm>
    </dsp:sp>
    <dsp:sp modelId="{4B180FF6-BB92-4C73-8F7D-2DEC4033B099}">
      <dsp:nvSpPr>
        <dsp:cNvPr id="0" name=""/>
        <dsp:cNvSpPr/>
      </dsp:nvSpPr>
      <dsp:spPr>
        <a:xfrm>
          <a:off x="144016" y="366315"/>
          <a:ext cx="6675364" cy="1505106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21" tIns="0" rIns="190521" bIns="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1" kern="1200" dirty="0" smtClean="0">
              <a:solidFill>
                <a:schemeClr val="tx1"/>
              </a:solidFill>
            </a:rPr>
            <a:t>4) </a:t>
          </a:r>
          <a:r>
            <a:rPr lang="ko-KR" altLang="en-US" sz="2800" b="1" kern="1200" dirty="0" smtClean="0">
              <a:solidFill>
                <a:schemeClr val="tx1"/>
              </a:solidFill>
            </a:rPr>
            <a:t>채팅용어나 </a:t>
          </a:r>
          <a:r>
            <a:rPr lang="ko-KR" altLang="en-US" sz="2800" b="1" kern="1200" dirty="0" err="1" smtClean="0">
              <a:solidFill>
                <a:schemeClr val="tx1"/>
              </a:solidFill>
            </a:rPr>
            <a:t>이모티콘을</a:t>
          </a:r>
          <a:r>
            <a:rPr lang="ko-KR" altLang="en-US" sz="2800" b="1" kern="1200" dirty="0" smtClean="0">
              <a:solidFill>
                <a:schemeClr val="tx1"/>
              </a:solidFill>
            </a:rPr>
            <a:t> 쓰지 마라</a:t>
          </a:r>
          <a:r>
            <a:rPr lang="en-US" altLang="ko-KR" sz="2800" b="1" kern="1200" dirty="0" smtClean="0">
              <a:solidFill>
                <a:schemeClr val="tx1"/>
              </a:solidFill>
            </a:rPr>
            <a:t>!</a:t>
          </a:r>
          <a:endParaRPr lang="ko-KR" altLang="en-US" sz="2800" b="1" kern="1200" dirty="0">
            <a:solidFill>
              <a:schemeClr val="tx1"/>
            </a:solidFill>
          </a:endParaRPr>
        </a:p>
      </dsp:txBody>
      <dsp:txXfrm>
        <a:off x="217489" y="439788"/>
        <a:ext cx="6528418" cy="1358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58E92-9A9E-44FB-B7B7-C218AE16294D}">
      <dsp:nvSpPr>
        <dsp:cNvPr id="0" name=""/>
        <dsp:cNvSpPr/>
      </dsp:nvSpPr>
      <dsp:spPr>
        <a:xfrm>
          <a:off x="0" y="682938"/>
          <a:ext cx="7200800" cy="45720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8862" tIns="1332992" rIns="558862" bIns="170688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dirty="0" smtClean="0"/>
            <a:t>자유형식 이력서 제출시 자신의 능력을 능동적으로 표현할 수 있는 장점이 있지만</a:t>
          </a:r>
          <a:r>
            <a:rPr lang="en-US" altLang="ko-KR" sz="2400" b="1" kern="1200" dirty="0" smtClean="0"/>
            <a:t>, </a:t>
          </a:r>
          <a:r>
            <a:rPr lang="ko-KR" altLang="en-US" sz="2400" b="1" kern="1200" dirty="0" smtClean="0"/>
            <a:t>무작정한 자기 감정 표현 나열보다는 검증 할 수 있는 수치들을 쓰는 것이 좋다</a:t>
          </a:r>
          <a:r>
            <a:rPr lang="en-US" altLang="ko-KR" sz="2400" b="1" kern="1200" dirty="0" smtClean="0"/>
            <a:t>.</a:t>
          </a:r>
          <a:endParaRPr lang="en-US" altLang="ko-KR" sz="2800" b="1" kern="1200" dirty="0" smtClean="0"/>
        </a:p>
      </dsp:txBody>
      <dsp:txXfrm>
        <a:off x="0" y="682938"/>
        <a:ext cx="7200800" cy="4572033"/>
      </dsp:txXfrm>
    </dsp:sp>
    <dsp:sp modelId="{4B180FF6-BB92-4C73-8F7D-2DEC4033B099}">
      <dsp:nvSpPr>
        <dsp:cNvPr id="0" name=""/>
        <dsp:cNvSpPr/>
      </dsp:nvSpPr>
      <dsp:spPr>
        <a:xfrm>
          <a:off x="226429" y="0"/>
          <a:ext cx="6675364" cy="1481951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21" tIns="0" rIns="190521" bIns="0" numCol="1" spcCol="1270" anchor="ctr" anchorCtr="0">
          <a:noAutofit/>
        </a:bodyPr>
        <a:lstStyle/>
        <a:p>
          <a:pPr lvl="0" algn="l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1" kern="1200" dirty="0" smtClean="0">
              <a:solidFill>
                <a:schemeClr val="tx1"/>
              </a:solidFill>
            </a:rPr>
            <a:t>5) </a:t>
          </a:r>
          <a:r>
            <a:rPr lang="ko-KR" altLang="en-US" sz="2800" b="1" kern="1200" dirty="0" smtClean="0">
              <a:solidFill>
                <a:schemeClr val="tx1"/>
              </a:solidFill>
            </a:rPr>
            <a:t>가급적 모든 경력은 구체적으로 </a:t>
          </a:r>
          <a:endParaRPr lang="en-US" altLang="ko-KR" sz="2800" b="1" kern="1200" dirty="0" smtClean="0">
            <a:solidFill>
              <a:schemeClr val="tx1"/>
            </a:solidFill>
          </a:endParaRPr>
        </a:p>
        <a:p>
          <a:pPr lvl="0" algn="l" defTabSz="12446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1" kern="1200" dirty="0" smtClean="0">
              <a:solidFill>
                <a:schemeClr val="tx1"/>
              </a:solidFill>
            </a:rPr>
            <a:t>    </a:t>
          </a:r>
          <a:r>
            <a:rPr lang="ko-KR" altLang="en-US" sz="2800" b="1" kern="1200" dirty="0" smtClean="0">
              <a:solidFill>
                <a:schemeClr val="tx1"/>
              </a:solidFill>
            </a:rPr>
            <a:t>수치화하라</a:t>
          </a:r>
          <a:r>
            <a:rPr lang="en-US" altLang="ko-KR" sz="2800" b="1" kern="1200" dirty="0" smtClean="0">
              <a:solidFill>
                <a:schemeClr val="tx1"/>
              </a:solidFill>
            </a:rPr>
            <a:t>! </a:t>
          </a:r>
          <a:endParaRPr lang="ko-KR" altLang="en-US" sz="2800" b="1" kern="1200" dirty="0">
            <a:solidFill>
              <a:schemeClr val="tx1"/>
            </a:solidFill>
          </a:endParaRPr>
        </a:p>
      </dsp:txBody>
      <dsp:txXfrm>
        <a:off x="298772" y="72343"/>
        <a:ext cx="6530678" cy="1337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6078" cy="496569"/>
          </a:xfrm>
          <a:prstGeom prst="rect">
            <a:avLst/>
          </a:prstGeom>
        </p:spPr>
        <p:txBody>
          <a:bodyPr vert="horz" lIns="90687" tIns="45344" rIns="90687" bIns="4534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028" y="2"/>
            <a:ext cx="2946078" cy="496569"/>
          </a:xfrm>
          <a:prstGeom prst="rect">
            <a:avLst/>
          </a:prstGeom>
        </p:spPr>
        <p:txBody>
          <a:bodyPr vert="horz" lIns="90687" tIns="45344" rIns="90687" bIns="45344" rtlCol="0"/>
          <a:lstStyle>
            <a:lvl1pPr algn="r">
              <a:defRPr sz="1200"/>
            </a:lvl1pPr>
          </a:lstStyle>
          <a:p>
            <a:fld id="{7CF1CE57-5DCB-492F-BD15-F60A48CC766C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28493"/>
            <a:ext cx="2946078" cy="496568"/>
          </a:xfrm>
          <a:prstGeom prst="rect">
            <a:avLst/>
          </a:prstGeom>
        </p:spPr>
        <p:txBody>
          <a:bodyPr vert="horz" lIns="90687" tIns="45344" rIns="90687" bIns="4534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028" y="9428493"/>
            <a:ext cx="2946078" cy="496568"/>
          </a:xfrm>
          <a:prstGeom prst="rect">
            <a:avLst/>
          </a:prstGeom>
        </p:spPr>
        <p:txBody>
          <a:bodyPr vert="horz" lIns="90687" tIns="45344" rIns="90687" bIns="45344" rtlCol="0" anchor="b"/>
          <a:lstStyle>
            <a:lvl1pPr algn="r">
              <a:defRPr sz="1200"/>
            </a:lvl1pPr>
          </a:lstStyle>
          <a:p>
            <a:fld id="{BB9D5ECD-3AB1-457B-B89F-623EDE8261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9394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16" tIns="45708" rIns="91416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16" tIns="45708" rIns="91416" bIns="45708" rtlCol="0"/>
          <a:lstStyle>
            <a:lvl1pPr algn="r">
              <a:defRPr sz="1200"/>
            </a:lvl1pPr>
          </a:lstStyle>
          <a:p>
            <a:fld id="{81634FD3-F187-41A1-B42E-FC4E72C5C116}" type="datetimeFigureOut">
              <a:rPr lang="ko-KR" altLang="en-US" smtClean="0"/>
              <a:pPr/>
              <a:t>2020-06-15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6" tIns="45708" rIns="91416" bIns="457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4" y="4714879"/>
            <a:ext cx="5438775" cy="4467225"/>
          </a:xfrm>
          <a:prstGeom prst="rect">
            <a:avLst/>
          </a:prstGeom>
        </p:spPr>
        <p:txBody>
          <a:bodyPr vert="horz" lIns="91416" tIns="45708" rIns="91416" bIns="4570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7"/>
            <a:ext cx="2946400" cy="496887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7"/>
            <a:ext cx="2946400" cy="496887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200"/>
            </a:lvl1pPr>
          </a:lstStyle>
          <a:p>
            <a:fld id="{90CE393E-A4F1-409D-BCF2-450CF34F7E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2791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33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3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9" algn="l" defTabSz="91433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0" algn="l" defTabSz="91433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0" algn="l" defTabSz="91433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0" algn="l" defTabSz="91433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19" algn="l" defTabSz="91433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89" algn="l" defTabSz="91433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0" algn="l" defTabSz="91433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077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77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4538"/>
            <a:ext cx="4959350" cy="37211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647" y="4715270"/>
            <a:ext cx="4984382" cy="446722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4538"/>
            <a:ext cx="4959350" cy="37211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647" y="4715270"/>
            <a:ext cx="4984382" cy="446722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4538"/>
            <a:ext cx="4959350" cy="37211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647" y="4715270"/>
            <a:ext cx="4984382" cy="446722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722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722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4538"/>
            <a:ext cx="4959350" cy="37211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647" y="4715270"/>
            <a:ext cx="4984382" cy="446722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V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답안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x,o,x,x,x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28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6A2C-F0D3-4E0C-932A-D1D3C3E668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51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6A2C-F0D3-4E0C-932A-D1D3C3E668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7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1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6A2C-F0D3-4E0C-932A-D1D3C3E668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55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68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67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11862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78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94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107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874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0767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6A2C-F0D3-4E0C-932A-D1D3C3E668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98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61006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172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56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6A2C-F0D3-4E0C-932A-D1D3C3E668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27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6A2C-F0D3-4E0C-932A-D1D3C3E668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48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9" indent="0">
              <a:buNone/>
              <a:defRPr sz="1800" b="1"/>
            </a:lvl3pPr>
            <a:lvl4pPr marL="1371510" indent="0">
              <a:buNone/>
              <a:defRPr sz="1600" b="1"/>
            </a:lvl4pPr>
            <a:lvl5pPr marL="1828680" indent="0">
              <a:buNone/>
              <a:defRPr sz="1600" b="1"/>
            </a:lvl5pPr>
            <a:lvl6pPr marL="2285850" indent="0">
              <a:buNone/>
              <a:defRPr sz="1600" b="1"/>
            </a:lvl6pPr>
            <a:lvl7pPr marL="2743019" indent="0">
              <a:buNone/>
              <a:defRPr sz="1600" b="1"/>
            </a:lvl7pPr>
            <a:lvl8pPr marL="3200189" indent="0">
              <a:buNone/>
              <a:defRPr sz="1600" b="1"/>
            </a:lvl8pPr>
            <a:lvl9pPr marL="365736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9" indent="0">
              <a:buNone/>
              <a:defRPr sz="1800" b="1"/>
            </a:lvl3pPr>
            <a:lvl4pPr marL="1371510" indent="0">
              <a:buNone/>
              <a:defRPr sz="1600" b="1"/>
            </a:lvl4pPr>
            <a:lvl5pPr marL="1828680" indent="0">
              <a:buNone/>
              <a:defRPr sz="1600" b="1"/>
            </a:lvl5pPr>
            <a:lvl6pPr marL="2285850" indent="0">
              <a:buNone/>
              <a:defRPr sz="1600" b="1"/>
            </a:lvl6pPr>
            <a:lvl7pPr marL="2743019" indent="0">
              <a:buNone/>
              <a:defRPr sz="1600" b="1"/>
            </a:lvl7pPr>
            <a:lvl8pPr marL="3200189" indent="0">
              <a:buNone/>
              <a:defRPr sz="1600" b="1"/>
            </a:lvl8pPr>
            <a:lvl9pPr marL="365736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6A2C-F0D3-4E0C-932A-D1D3C3E668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71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6A2C-F0D3-4E0C-932A-D1D3C3E668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05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6A2C-F0D3-4E0C-932A-D1D3C3E668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29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0" indent="0">
              <a:buNone/>
              <a:defRPr sz="1200"/>
            </a:lvl2pPr>
            <a:lvl3pPr marL="914339" indent="0">
              <a:buNone/>
              <a:defRPr sz="1000"/>
            </a:lvl3pPr>
            <a:lvl4pPr marL="1371510" indent="0">
              <a:buNone/>
              <a:defRPr sz="900"/>
            </a:lvl4pPr>
            <a:lvl5pPr marL="1828680" indent="0">
              <a:buNone/>
              <a:defRPr sz="900"/>
            </a:lvl5pPr>
            <a:lvl6pPr marL="2285850" indent="0">
              <a:buNone/>
              <a:defRPr sz="900"/>
            </a:lvl6pPr>
            <a:lvl7pPr marL="2743019" indent="0">
              <a:buNone/>
              <a:defRPr sz="900"/>
            </a:lvl7pPr>
            <a:lvl8pPr marL="3200189" indent="0">
              <a:buNone/>
              <a:defRPr sz="900"/>
            </a:lvl8pPr>
            <a:lvl9pPr marL="365736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6A2C-F0D3-4E0C-932A-D1D3C3E668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70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39" indent="0">
              <a:buNone/>
              <a:defRPr sz="2400"/>
            </a:lvl3pPr>
            <a:lvl4pPr marL="1371510" indent="0">
              <a:buNone/>
              <a:defRPr sz="2000"/>
            </a:lvl4pPr>
            <a:lvl5pPr marL="1828680" indent="0">
              <a:buNone/>
              <a:defRPr sz="2000"/>
            </a:lvl5pPr>
            <a:lvl6pPr marL="2285850" indent="0">
              <a:buNone/>
              <a:defRPr sz="2000"/>
            </a:lvl6pPr>
            <a:lvl7pPr marL="2743019" indent="0">
              <a:buNone/>
              <a:defRPr sz="2000"/>
            </a:lvl7pPr>
            <a:lvl8pPr marL="3200189" indent="0">
              <a:buNone/>
              <a:defRPr sz="2000"/>
            </a:lvl8pPr>
            <a:lvl9pPr marL="365736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0" indent="0">
              <a:buNone/>
              <a:defRPr sz="1200"/>
            </a:lvl2pPr>
            <a:lvl3pPr marL="914339" indent="0">
              <a:buNone/>
              <a:defRPr sz="1000"/>
            </a:lvl3pPr>
            <a:lvl4pPr marL="1371510" indent="0">
              <a:buNone/>
              <a:defRPr sz="900"/>
            </a:lvl4pPr>
            <a:lvl5pPr marL="1828680" indent="0">
              <a:buNone/>
              <a:defRPr sz="900"/>
            </a:lvl5pPr>
            <a:lvl6pPr marL="2285850" indent="0">
              <a:buNone/>
              <a:defRPr sz="900"/>
            </a:lvl6pPr>
            <a:lvl7pPr marL="2743019" indent="0">
              <a:buNone/>
              <a:defRPr sz="900"/>
            </a:lvl7pPr>
            <a:lvl8pPr marL="3200189" indent="0">
              <a:buNone/>
              <a:defRPr sz="900"/>
            </a:lvl8pPr>
            <a:lvl9pPr marL="365736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6A2C-F0D3-4E0C-932A-D1D3C3E668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02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4" tIns="45717" rIns="91434" bIns="45717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A6A2C-F0D3-4E0C-932A-D1D3C3E668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41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3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7" indent="-342877" algn="l" defTabSz="9143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1" indent="-285731" algn="l" defTabSz="9143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5" indent="-228585" algn="l" defTabSz="9143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5" indent="-228585" algn="l" defTabSz="9143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4" indent="-228585" algn="l" defTabSz="9143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5" indent="-228585" algn="l" defTabSz="9143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5" indent="-228585" algn="l" defTabSz="9143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4" indent="-228585" algn="l" defTabSz="9143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4" indent="-228585" algn="l" defTabSz="9143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0" algn="l" defTabSz="9143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0" algn="l" defTabSz="9143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0" algn="l" defTabSz="9143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9" algn="l" defTabSz="9143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9" algn="l" defTabSz="9143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0" algn="l" defTabSz="9143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8"/>
          <p:cNvSpPr txBox="1">
            <a:spLocks noChangeArrowheads="1"/>
          </p:cNvSpPr>
          <p:nvPr userDrawn="1"/>
        </p:nvSpPr>
        <p:spPr bwMode="auto">
          <a:xfrm>
            <a:off x="55563" y="6597650"/>
            <a:ext cx="20685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1125" tIns="55562" rIns="111125" bIns="55562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defTabSz="91440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900" smtClean="0">
                <a:solidFill>
                  <a:srgbClr val="000000"/>
                </a:solidFill>
                <a:latin typeface="Arial" charset="0"/>
              </a:rPr>
              <a:t>Proprietary to JYM Partners</a:t>
            </a:r>
          </a:p>
        </p:txBody>
      </p:sp>
      <p:sp>
        <p:nvSpPr>
          <p:cNvPr id="1027" name="Line 16"/>
          <p:cNvSpPr>
            <a:spLocks noChangeShapeType="1"/>
          </p:cNvSpPr>
          <p:nvPr userDrawn="1"/>
        </p:nvSpPr>
        <p:spPr bwMode="auto">
          <a:xfrm>
            <a:off x="296863" y="862013"/>
            <a:ext cx="8512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1125" tIns="55562" rIns="111125" bIns="55562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 smtClean="0">
              <a:solidFill>
                <a:srgbClr val="000000"/>
              </a:solidFill>
            </a:endParaRPr>
          </a:p>
        </p:txBody>
      </p:sp>
      <p:pic>
        <p:nvPicPr>
          <p:cNvPr id="1028" name="Picture 1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6524625"/>
            <a:ext cx="7556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4425950" y="6553200"/>
            <a:ext cx="412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914400" eaLnBrk="0" fontAlgn="base" latinLnBrk="0" hangingPunct="0">
              <a:spcBef>
                <a:spcPct val="50000"/>
              </a:spcBef>
              <a:spcAft>
                <a:spcPct val="0"/>
              </a:spcAft>
            </a:pPr>
            <a:fld id="{5B2B3B62-808D-49E0-AB65-85F217E342E9}" type="slidenum">
              <a:rPr lang="en-US" altLang="en-GB" sz="1200" smtClean="0">
                <a:solidFill>
                  <a:srgbClr val="000000"/>
                </a:solidFill>
              </a:rPr>
              <a:pPr algn="ctr" defTabSz="914400" eaLnBrk="0" fontAlgn="base" latinLnBrk="0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altLang="en-GB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94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2"/>
          <p:cNvSpPr>
            <a:spLocks noChangeArrowheads="1"/>
          </p:cNvSpPr>
          <p:nvPr/>
        </p:nvSpPr>
        <p:spPr bwMode="auto">
          <a:xfrm>
            <a:off x="1428728" y="714357"/>
            <a:ext cx="6429420" cy="228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54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54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54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5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“200% </a:t>
            </a:r>
            <a:r>
              <a:rPr kumimoji="1" lang="ko-KR" altLang="en-US" sz="5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성공이력서</a:t>
            </a:r>
            <a:r>
              <a:rPr kumimoji="1" lang="en-US" altLang="ko-KR" sz="54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”</a:t>
            </a:r>
            <a:endParaRPr kumimoji="1" lang="ko-KR" altLang="en-US" sz="54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0" name="Rectangle 26"/>
          <p:cNvSpPr>
            <a:spLocks noChangeArrowheads="1"/>
          </p:cNvSpPr>
          <p:nvPr/>
        </p:nvSpPr>
        <p:spPr bwMode="blackWhite">
          <a:xfrm>
            <a:off x="4479925" y="-1588"/>
            <a:ext cx="18415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 b="1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1" name="Rectangle 28"/>
          <p:cNvSpPr>
            <a:spLocks noChangeArrowheads="1"/>
          </p:cNvSpPr>
          <p:nvPr/>
        </p:nvSpPr>
        <p:spPr bwMode="blackWhite">
          <a:xfrm>
            <a:off x="4479925" y="-1588"/>
            <a:ext cx="18415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 b="1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2" name="Rectangle 29"/>
          <p:cNvSpPr>
            <a:spLocks noChangeArrowheads="1"/>
          </p:cNvSpPr>
          <p:nvPr/>
        </p:nvSpPr>
        <p:spPr bwMode="blackWhite">
          <a:xfrm>
            <a:off x="4479925" y="-1588"/>
            <a:ext cx="18415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 b="1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3" name="Rectangle 30"/>
          <p:cNvSpPr>
            <a:spLocks noChangeArrowheads="1"/>
          </p:cNvSpPr>
          <p:nvPr/>
        </p:nvSpPr>
        <p:spPr bwMode="blackWhite">
          <a:xfrm>
            <a:off x="4479925" y="-1588"/>
            <a:ext cx="18415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 b="1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4786314" y="5572140"/>
            <a:ext cx="3900486" cy="107157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강사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이선희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1800" dirty="0" smtClean="0"/>
              <a:t>Email : sunnychlrh@gmail.com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580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042988" y="404813"/>
            <a:ext cx="23727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이력서 </a:t>
            </a:r>
            <a:r>
              <a:rPr lang="ko-KR" altLang="en-US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의미</a:t>
            </a:r>
            <a:endParaRPr lang="ko-KR" altLang="en-US" sz="320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gray">
          <a:xfrm rot="10800000">
            <a:off x="236169" y="1052736"/>
            <a:ext cx="8748464" cy="74013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none" lIns="87238" tIns="43620" rIns="87238" bIns="43620" anchor="ctr"/>
          <a:lstStyle/>
          <a:p>
            <a:pPr algn="ctr"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40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76872"/>
            <a:ext cx="7222094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187624" y="126876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>
                <a:solidFill>
                  <a:srgbClr val="FF0000"/>
                </a:solidFill>
              </a:rPr>
              <a:t>일정한 기준</a:t>
            </a:r>
            <a:r>
              <a:rPr lang="ko-KR" altLang="en-US" dirty="0" smtClean="0"/>
              <a:t>을 가지고 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59632" y="1988840"/>
            <a:ext cx="331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이력서 검토 시 중요한 사항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16016" y="638132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사이버진로교육센터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148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042988" y="404813"/>
            <a:ext cx="23727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이력서 </a:t>
            </a:r>
            <a:r>
              <a:rPr lang="ko-KR" altLang="en-US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의미</a:t>
            </a:r>
            <a:endParaRPr lang="ko-KR" altLang="en-US" sz="320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gray">
          <a:xfrm rot="10800000">
            <a:off x="236169" y="1052736"/>
            <a:ext cx="8748464" cy="74013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none" lIns="87238" tIns="43620" rIns="87238" bIns="43620" anchor="ctr"/>
          <a:lstStyle/>
          <a:p>
            <a:pPr algn="ctr"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4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6016" y="638132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330" y="1844823"/>
            <a:ext cx="7462046" cy="432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3056200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4941168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사이버진로교육센터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0148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042988" y="404813"/>
            <a:ext cx="25090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이력서 의</a:t>
            </a:r>
            <a:r>
              <a:rPr lang="ko-KR" altLang="en-US" sz="320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미</a:t>
            </a:r>
            <a:r>
              <a:rPr lang="ko-KR" altLang="en-US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320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gray">
          <a:xfrm rot="10800000">
            <a:off x="236169" y="1052736"/>
            <a:ext cx="8748464" cy="74013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none" lIns="87238" tIns="43620" rIns="87238" bIns="43620" anchor="ctr"/>
          <a:lstStyle/>
          <a:p>
            <a:pPr algn="ctr"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4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1268760"/>
            <a:ext cx="219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이력서 마스터 </a:t>
            </a:r>
            <a:r>
              <a:rPr lang="ko-KR" altLang="en-US" dirty="0" err="1" smtClean="0"/>
              <a:t>화일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060848"/>
            <a:ext cx="734481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542919" y="6084004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사이버진로교육센터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148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49" y="908720"/>
            <a:ext cx="8748713" cy="7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539552" y="1644316"/>
            <a:ext cx="5832648" cy="33123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34" tIns="45717" rIns="91434" bIns="45717" rtlCol="0">
            <a:noAutofit/>
          </a:bodyPr>
          <a:lstStyle>
            <a:lvl1pPr marL="342877" indent="-342877" algn="l" defTabSz="914339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01" indent="-285731" algn="l" defTabSz="914339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39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5" indent="-228585" algn="l" defTabSz="914339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4" indent="-228585" algn="l" defTabSz="914339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5" indent="-228585" algn="l" defTabSz="914339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5" indent="-228585" algn="l" defTabSz="914339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4" indent="-228585" algn="l" defTabSz="914339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4" indent="-228585" algn="l" defTabSz="914339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2"/>
                </a:solidFill>
              </a:rPr>
              <a:t>3</a:t>
            </a:r>
            <a:r>
              <a:rPr lang="ko-KR" altLang="en-US" sz="2000" dirty="0" smtClean="0">
                <a:solidFill>
                  <a:schemeClr val="tx2"/>
                </a:solidFill>
              </a:rPr>
              <a:t>개월 이내 촬영</a:t>
            </a:r>
            <a:r>
              <a:rPr lang="en-US" altLang="ko-KR" sz="2000" dirty="0" smtClean="0">
                <a:solidFill>
                  <a:schemeClr val="tx2"/>
                </a:solidFill>
              </a:rPr>
              <a:t>, </a:t>
            </a:r>
            <a:r>
              <a:rPr lang="ko-KR" altLang="en-US" sz="2000" dirty="0" smtClean="0">
                <a:solidFill>
                  <a:schemeClr val="tx2"/>
                </a:solidFill>
              </a:rPr>
              <a:t>단정하고 규격에 맞는 것</a:t>
            </a:r>
            <a:endParaRPr lang="en-US" altLang="ko-KR" sz="2000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2"/>
                </a:solidFill>
              </a:rPr>
              <a:t>흰색 와이셔츠</a:t>
            </a:r>
            <a:r>
              <a:rPr lang="en-US" altLang="ko-KR" sz="2000" dirty="0" smtClean="0">
                <a:solidFill>
                  <a:schemeClr val="tx2"/>
                </a:solidFill>
              </a:rPr>
              <a:t>,  </a:t>
            </a:r>
            <a:r>
              <a:rPr lang="ko-KR" altLang="en-US" sz="2000" dirty="0" smtClean="0">
                <a:solidFill>
                  <a:schemeClr val="tx2"/>
                </a:solidFill>
              </a:rPr>
              <a:t>검정색</a:t>
            </a:r>
            <a:r>
              <a:rPr lang="en-US" altLang="ko-KR" sz="2000" dirty="0" smtClean="0">
                <a:solidFill>
                  <a:schemeClr val="tx2"/>
                </a:solidFill>
              </a:rPr>
              <a:t>, </a:t>
            </a:r>
            <a:r>
              <a:rPr lang="ko-KR" altLang="en-US" sz="2000" dirty="0" smtClean="0">
                <a:solidFill>
                  <a:schemeClr val="tx2"/>
                </a:solidFill>
              </a:rPr>
              <a:t>진한 남색</a:t>
            </a:r>
            <a:r>
              <a:rPr lang="en-US" altLang="ko-KR" sz="2000" dirty="0" smtClean="0">
                <a:solidFill>
                  <a:schemeClr val="tx2"/>
                </a:solidFill>
              </a:rPr>
              <a:t>(</a:t>
            </a:r>
            <a:r>
              <a:rPr lang="ko-KR" altLang="en-US" sz="2000" dirty="0" smtClean="0">
                <a:solidFill>
                  <a:schemeClr val="tx2"/>
                </a:solidFill>
              </a:rPr>
              <a:t>감색</a:t>
            </a:r>
            <a:r>
              <a:rPr lang="en-US" altLang="ko-KR" sz="2000" dirty="0" smtClean="0">
                <a:solidFill>
                  <a:schemeClr val="tx2"/>
                </a:solidFill>
              </a:rPr>
              <a:t>) </a:t>
            </a:r>
            <a:r>
              <a:rPr lang="ko-KR" altLang="en-US" sz="2000" dirty="0" smtClean="0">
                <a:solidFill>
                  <a:schemeClr val="tx2"/>
                </a:solidFill>
              </a:rPr>
              <a:t>재킷</a:t>
            </a:r>
            <a:endParaRPr lang="en-US" altLang="ko-KR" sz="2000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2"/>
                </a:solidFill>
              </a:rPr>
              <a:t>넥타이</a:t>
            </a:r>
            <a:r>
              <a:rPr lang="en-US" altLang="ko-KR" sz="2000" dirty="0" smtClean="0">
                <a:solidFill>
                  <a:schemeClr val="tx2"/>
                </a:solidFill>
              </a:rPr>
              <a:t>(</a:t>
            </a:r>
            <a:r>
              <a:rPr lang="ko-KR" altLang="en-US" sz="2000" dirty="0" smtClean="0">
                <a:solidFill>
                  <a:schemeClr val="tx2"/>
                </a:solidFill>
              </a:rPr>
              <a:t>사선무늬 선호</a:t>
            </a:r>
            <a:r>
              <a:rPr lang="en-US" altLang="ko-KR" sz="2000" dirty="0" smtClean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2"/>
                </a:solidFill>
              </a:rPr>
              <a:t>이마</a:t>
            </a:r>
            <a:r>
              <a:rPr lang="en-US" altLang="ko-KR" sz="2000" dirty="0" smtClean="0">
                <a:solidFill>
                  <a:schemeClr val="tx2"/>
                </a:solidFill>
              </a:rPr>
              <a:t>(70%)</a:t>
            </a:r>
            <a:r>
              <a:rPr lang="ko-KR" altLang="en-US" sz="2000" dirty="0" smtClean="0">
                <a:solidFill>
                  <a:schemeClr val="tx2"/>
                </a:solidFill>
              </a:rPr>
              <a:t>와 귀가 꼭 보이도록</a:t>
            </a:r>
            <a:endParaRPr lang="en-US" altLang="ko-KR" sz="2000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2"/>
                </a:solidFill>
              </a:rPr>
              <a:t>자연스러운 미소</a:t>
            </a:r>
            <a:endParaRPr lang="en-US" altLang="ko-KR" sz="2000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2"/>
                </a:solidFill>
              </a:rPr>
              <a:t>휴대폰 촬영</a:t>
            </a:r>
            <a:r>
              <a:rPr lang="en-US" altLang="ko-KR" sz="2000" dirty="0" smtClean="0">
                <a:solidFill>
                  <a:schemeClr val="tx2"/>
                </a:solidFill>
              </a:rPr>
              <a:t> </a:t>
            </a:r>
            <a:r>
              <a:rPr lang="ko-KR" altLang="en-US" sz="2000" dirty="0" smtClean="0">
                <a:solidFill>
                  <a:schemeClr val="tx2"/>
                </a:solidFill>
              </a:rPr>
              <a:t>및</a:t>
            </a:r>
            <a:r>
              <a:rPr lang="en-US" altLang="ko-KR" sz="2000" dirty="0" smtClean="0">
                <a:solidFill>
                  <a:schemeClr val="tx2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tx2"/>
                </a:solidFill>
              </a:rPr>
              <a:t>셀프</a:t>
            </a:r>
            <a:r>
              <a:rPr lang="ko-KR" altLang="en-US" sz="2000" dirty="0" smtClean="0">
                <a:solidFill>
                  <a:schemeClr val="tx2"/>
                </a:solidFill>
              </a:rPr>
              <a:t> 촬영 금지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pic>
        <p:nvPicPr>
          <p:cNvPr id="6" name="Picture 2" descr="C:\Users\User\Desktop\여자 좋은 사진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644316"/>
            <a:ext cx="1789187" cy="196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User\Desktop\남자 좋은 사진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921" y="3789040"/>
            <a:ext cx="174849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39552" y="202912"/>
            <a:ext cx="29706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증명사진 </a:t>
            </a:r>
            <a:r>
              <a:rPr lang="en-US" altLang="ko-KR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POINT</a:t>
            </a:r>
            <a:endParaRPr lang="ko-KR" altLang="en-US" sz="320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504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403350" y="404813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ko-KR" altLang="ko-KR" sz="32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1692275" y="404813"/>
            <a:ext cx="415049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이력서</a:t>
            </a:r>
            <a:r>
              <a:rPr lang="en-US" altLang="ko-KR" sz="320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작성 </a:t>
            </a:r>
            <a:r>
              <a:rPr lang="ko-KR" altLang="en-US" sz="3200" dirty="0" err="1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키포인트</a:t>
            </a:r>
            <a:endParaRPr lang="ko-KR" altLang="en-US" sz="320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gray">
          <a:xfrm rot="10800000">
            <a:off x="233487" y="1124744"/>
            <a:ext cx="8748464" cy="74013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none" lIns="87238" tIns="43620" rIns="87238" bIns="43620" anchor="ctr"/>
          <a:lstStyle/>
          <a:p>
            <a:pPr algn="ctr"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40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1567892705"/>
              </p:ext>
            </p:extLst>
          </p:nvPr>
        </p:nvGraphicFramePr>
        <p:xfrm>
          <a:off x="1043608" y="1213158"/>
          <a:ext cx="720080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477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403350" y="404813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ko-KR" altLang="ko-KR" sz="32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1692275" y="404813"/>
            <a:ext cx="415049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이력서</a:t>
            </a:r>
            <a:r>
              <a:rPr lang="en-US" altLang="ko-KR" sz="320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작성 </a:t>
            </a:r>
            <a:r>
              <a:rPr lang="ko-KR" altLang="en-US" sz="3200" dirty="0" err="1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키포인트</a:t>
            </a:r>
            <a:endParaRPr lang="ko-KR" altLang="en-US" sz="320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gray">
          <a:xfrm rot="10800000">
            <a:off x="233487" y="1124744"/>
            <a:ext cx="8748464" cy="74013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none" lIns="87238" tIns="43620" rIns="87238" bIns="43620" anchor="ctr"/>
          <a:lstStyle/>
          <a:p>
            <a:pPr algn="ctr"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40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3510981628"/>
              </p:ext>
            </p:extLst>
          </p:nvPr>
        </p:nvGraphicFramePr>
        <p:xfrm>
          <a:off x="1043608" y="1213158"/>
          <a:ext cx="720080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769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403350" y="404813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ko-KR" altLang="ko-KR" sz="32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1692275" y="404813"/>
            <a:ext cx="415049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이력서</a:t>
            </a:r>
            <a:r>
              <a:rPr lang="en-US" altLang="ko-KR" sz="320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작성 </a:t>
            </a:r>
            <a:r>
              <a:rPr lang="ko-KR" altLang="en-US" sz="3200" dirty="0" err="1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키포인트</a:t>
            </a:r>
            <a:endParaRPr lang="ko-KR" altLang="en-US" sz="320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gray">
          <a:xfrm rot="10800000">
            <a:off x="233487" y="1124744"/>
            <a:ext cx="8748464" cy="74013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none" lIns="87238" tIns="43620" rIns="87238" bIns="43620" anchor="ctr"/>
          <a:lstStyle/>
          <a:p>
            <a:pPr algn="ctr"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40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446677774"/>
              </p:ext>
            </p:extLst>
          </p:nvPr>
        </p:nvGraphicFramePr>
        <p:xfrm>
          <a:off x="1043608" y="1213158"/>
          <a:ext cx="720080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05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403350" y="404813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ko-KR" altLang="ko-KR" sz="32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1692275" y="404813"/>
            <a:ext cx="415049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이력서</a:t>
            </a:r>
            <a:r>
              <a:rPr lang="en-US" altLang="ko-KR" sz="320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작성 </a:t>
            </a:r>
            <a:r>
              <a:rPr lang="ko-KR" altLang="en-US" sz="3200" dirty="0" err="1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키포인트</a:t>
            </a:r>
            <a:endParaRPr lang="ko-KR" altLang="en-US" sz="320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gray">
          <a:xfrm rot="10800000">
            <a:off x="233487" y="1124744"/>
            <a:ext cx="8748464" cy="74013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none" lIns="87238" tIns="43620" rIns="87238" bIns="43620" anchor="ctr"/>
          <a:lstStyle/>
          <a:p>
            <a:pPr algn="ctr"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40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1932936732"/>
              </p:ext>
            </p:extLst>
          </p:nvPr>
        </p:nvGraphicFramePr>
        <p:xfrm>
          <a:off x="1043608" y="1213158"/>
          <a:ext cx="720080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398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403350" y="404813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ko-KR" altLang="ko-KR" sz="320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1692275" y="404813"/>
            <a:ext cx="415049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이력서</a:t>
            </a:r>
            <a:r>
              <a:rPr lang="en-US" altLang="ko-KR" sz="320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작성 </a:t>
            </a:r>
            <a:r>
              <a:rPr lang="ko-KR" altLang="en-US" sz="3200" dirty="0" err="1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키포인트</a:t>
            </a:r>
            <a:endParaRPr lang="ko-KR" altLang="en-US" sz="320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gray">
          <a:xfrm rot="10800000">
            <a:off x="233487" y="1124744"/>
            <a:ext cx="8748464" cy="74013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none" lIns="87238" tIns="43620" rIns="87238" bIns="43620" anchor="ctr"/>
          <a:lstStyle/>
          <a:p>
            <a:pPr algn="ctr"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40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2114095511"/>
              </p:ext>
            </p:extLst>
          </p:nvPr>
        </p:nvGraphicFramePr>
        <p:xfrm>
          <a:off x="1043608" y="1213158"/>
          <a:ext cx="720080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922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042988" y="404813"/>
            <a:ext cx="45432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이력서란</a:t>
            </a:r>
            <a:r>
              <a:rPr lang="en-US" altLang="ko-KR" sz="320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제출 방법 </a:t>
            </a:r>
            <a:r>
              <a:rPr lang="en-US" altLang="ko-KR" sz="32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TIP</a:t>
            </a:r>
            <a:r>
              <a:rPr lang="ko-KR" altLang="en-US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320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gray">
          <a:xfrm rot="10800000">
            <a:off x="236169" y="1052736"/>
            <a:ext cx="8748464" cy="74013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none" lIns="87238" tIns="43620" rIns="87238" bIns="43620" anchor="ctr"/>
          <a:lstStyle/>
          <a:p>
            <a:pPr algn="ctr"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40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63" y="3376613"/>
            <a:ext cx="219075" cy="1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3529013"/>
            <a:ext cx="219075" cy="1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1772816"/>
            <a:ext cx="50292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2988" y="5157192"/>
            <a:ext cx="7723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인사 담당자들은 서류를 보기 전 </a:t>
            </a:r>
            <a:r>
              <a:rPr lang="ko-KR" altLang="en-US" dirty="0" err="1" smtClean="0"/>
              <a:t>이메일을</a:t>
            </a:r>
            <a:r>
              <a:rPr lang="ko-KR" altLang="en-US" dirty="0" smtClean="0"/>
              <a:t> 먼저 보고 구직자에 대한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첫인상을 가지게 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입사지원서 제출 </a:t>
            </a:r>
            <a:r>
              <a:rPr lang="ko-KR" altLang="en-US" dirty="0" err="1" smtClean="0"/>
              <a:t>이메일은</a:t>
            </a:r>
            <a:r>
              <a:rPr lang="ko-KR" altLang="en-US" dirty="0" smtClean="0"/>
              <a:t> 간결하되 정성 들여 적어 보낼 필요가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9196"/>
            <a:ext cx="936104" cy="100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6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2"/>
          <p:cNvSpPr>
            <a:spLocks noChangeArrowheads="1"/>
          </p:cNvSpPr>
          <p:nvPr/>
        </p:nvSpPr>
        <p:spPr bwMode="auto">
          <a:xfrm>
            <a:off x="1763688" y="714356"/>
            <a:ext cx="6119813" cy="4643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28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0" name="Rectangle 26"/>
          <p:cNvSpPr>
            <a:spLocks noChangeArrowheads="1"/>
          </p:cNvSpPr>
          <p:nvPr/>
        </p:nvSpPr>
        <p:spPr bwMode="blackWhite">
          <a:xfrm>
            <a:off x="4479925" y="-1588"/>
            <a:ext cx="18415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 b="1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1" name="Rectangle 28"/>
          <p:cNvSpPr>
            <a:spLocks noChangeArrowheads="1"/>
          </p:cNvSpPr>
          <p:nvPr/>
        </p:nvSpPr>
        <p:spPr bwMode="blackWhite">
          <a:xfrm>
            <a:off x="4479925" y="-1588"/>
            <a:ext cx="18415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 b="1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2" name="Rectangle 29"/>
          <p:cNvSpPr>
            <a:spLocks noChangeArrowheads="1"/>
          </p:cNvSpPr>
          <p:nvPr/>
        </p:nvSpPr>
        <p:spPr bwMode="blackWhite">
          <a:xfrm>
            <a:off x="4479925" y="-1588"/>
            <a:ext cx="18415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 b="1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3" name="Rectangle 30"/>
          <p:cNvSpPr>
            <a:spLocks noChangeArrowheads="1"/>
          </p:cNvSpPr>
          <p:nvPr/>
        </p:nvSpPr>
        <p:spPr bwMode="blackWhite">
          <a:xfrm>
            <a:off x="4479925" y="-1588"/>
            <a:ext cx="18415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 b="1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928794" y="2571744"/>
            <a:ext cx="5429288" cy="3429024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sz="6600" dirty="0" smtClean="0">
                <a:solidFill>
                  <a:schemeClr val="bg2">
                    <a:lumMod val="25000"/>
                  </a:schemeClr>
                </a:solidFill>
              </a:rPr>
              <a:t>중요한 </a:t>
            </a:r>
            <a:r>
              <a:rPr lang="en-US" altLang="ko-KR" sz="6600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US" altLang="ko-KR" sz="66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6600" dirty="0" smtClean="0">
                <a:solidFill>
                  <a:schemeClr val="bg2">
                    <a:lumMod val="25000"/>
                  </a:schemeClr>
                </a:solidFill>
              </a:rPr>
              <a:t>이력서 쓰기 </a:t>
            </a:r>
            <a:endParaRPr lang="ko-KR" altLang="en-US" sz="6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1115617" y="500043"/>
            <a:ext cx="6480720" cy="163281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 smtClean="0">
                <a:solidFill>
                  <a:schemeClr val="accent3">
                    <a:lumMod val="75000"/>
                  </a:schemeClr>
                </a:solidFill>
              </a:rPr>
              <a:t> 때로는 자소서 보다 </a:t>
            </a:r>
            <a:endParaRPr lang="ko-KR" altLang="en-US" sz="4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042988" y="404813"/>
            <a:ext cx="42490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이력서 작성 간단 </a:t>
            </a:r>
            <a:r>
              <a:rPr lang="en-US" altLang="ko-KR" sz="32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TIP</a:t>
            </a:r>
            <a:r>
              <a:rPr lang="ko-KR" altLang="en-US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320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gray">
          <a:xfrm rot="10800000">
            <a:off x="236169" y="1052736"/>
            <a:ext cx="8748464" cy="74013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none" lIns="87238" tIns="43620" rIns="87238" bIns="43620" anchor="ctr"/>
          <a:lstStyle/>
          <a:p>
            <a:pPr algn="ctr"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4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3" y="1196752"/>
            <a:ext cx="851708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과장 없이 솔직하게 작성하라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간단명료하되 구체적으로 기술하라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정성 들여 깨끗이 작성하라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오탈자</a:t>
            </a:r>
            <a:r>
              <a:rPr lang="en-US" altLang="ko-KR" dirty="0" smtClean="0"/>
              <a:t>/ </a:t>
            </a:r>
            <a:r>
              <a:rPr lang="ko-KR" altLang="en-US" dirty="0" smtClean="0"/>
              <a:t>띄어쓰기 등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특</a:t>
            </a:r>
            <a:r>
              <a:rPr lang="ko-KR" altLang="en-US" dirty="0" smtClean="0"/>
              <a:t>기와 장점은 솔직히 자랑하라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응시직무와 관련된 어떤 실무능력을 갖추었는지를 중점적으로 작성하라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연락처 및 응시부분을 명기하라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휴대전화번호 및 </a:t>
            </a:r>
            <a:r>
              <a:rPr lang="en-US" altLang="ko-KR" dirty="0" smtClean="0"/>
              <a:t>E-mail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사진은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 이내 촬영한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단정하고 규격에 맞는 것으로 하라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시간적 여유를 두고 신중하게 작성하라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마무리는 빈틈없이 하라</a:t>
            </a:r>
            <a:r>
              <a:rPr lang="en-US" altLang="ko-KR" dirty="0" smtClean="0"/>
              <a:t>         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674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0" name="Group 8"/>
          <p:cNvGrpSpPr>
            <a:grpSpLocks/>
          </p:cNvGrpSpPr>
          <p:nvPr/>
        </p:nvGrpSpPr>
        <p:grpSpPr bwMode="auto">
          <a:xfrm>
            <a:off x="395536" y="1680344"/>
            <a:ext cx="8046095" cy="4321074"/>
            <a:chOff x="3697" y="1592"/>
            <a:chExt cx="1958" cy="2065"/>
          </a:xfrm>
        </p:grpSpPr>
        <p:pic>
          <p:nvPicPr>
            <p:cNvPr id="8201" name="Picture 9" descr="과제박스_lb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77" b="30864"/>
            <a:stretch>
              <a:fillRect/>
            </a:stretch>
          </p:blipFill>
          <p:spPr bwMode="auto">
            <a:xfrm>
              <a:off x="3697" y="1809"/>
              <a:ext cx="1958" cy="1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2" name="Picture 10" descr="과제박스_lb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123"/>
            <a:stretch>
              <a:fillRect/>
            </a:stretch>
          </p:blipFill>
          <p:spPr bwMode="auto">
            <a:xfrm>
              <a:off x="3697" y="1592"/>
              <a:ext cx="1958" cy="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3" name="Picture 11" descr="과제박스_lb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991"/>
            <a:stretch>
              <a:fillRect/>
            </a:stretch>
          </p:blipFill>
          <p:spPr bwMode="auto">
            <a:xfrm>
              <a:off x="3697" y="3464"/>
              <a:ext cx="1958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1547813" y="6381750"/>
            <a:ext cx="612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ko-KR" altLang="ko-KR"/>
          </a:p>
        </p:txBody>
      </p:sp>
      <p:sp>
        <p:nvSpPr>
          <p:cNvPr id="8223" name="Rectangle 31"/>
          <p:cNvSpPr>
            <a:spLocks noChangeArrowheads="1"/>
          </p:cNvSpPr>
          <p:nvPr/>
        </p:nvSpPr>
        <p:spPr bwMode="auto">
          <a:xfrm>
            <a:off x="0" y="188913"/>
            <a:ext cx="6804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이력서 </a:t>
            </a:r>
            <a:r>
              <a:rPr lang="en-US" altLang="ko-KR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O , X </a:t>
            </a:r>
            <a:r>
              <a:rPr lang="ko-KR" altLang="en-US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퀴즈 </a:t>
            </a:r>
            <a:endParaRPr lang="ko-KR" altLang="en-US" sz="320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844824"/>
            <a:ext cx="72008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ü"/>
            </a:pPr>
            <a:r>
              <a:rPr kumimoji="1"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아르바이트 같은 단기 경력이 많은 경우</a:t>
            </a:r>
            <a:r>
              <a:rPr kumimoji="1"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, </a:t>
            </a:r>
          </a:p>
          <a:p>
            <a:pPr>
              <a:lnSpc>
                <a:spcPct val="140000"/>
              </a:lnSpc>
            </a:pPr>
            <a:r>
              <a:rPr kumimoji="1"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1" lang="en-US" altLang="ko-KR" sz="700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1" lang="en-US" altLang="ko-KR" sz="7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kumimoji="1"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지원직종의 </a:t>
            </a:r>
            <a:r>
              <a:rPr kumimoji="1"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업무와 무관해도 될 수 있으면 다 적는다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53394" y="2650093"/>
            <a:ext cx="77048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ü"/>
            </a:pPr>
            <a:r>
              <a:rPr kumimoji="1" lang="ko-KR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특기사항에는 외국어능력, 사용 가능한 S/W나 기술, 관련 자격증에 </a:t>
            </a:r>
            <a:endParaRPr kumimoji="1"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40000"/>
              </a:lnSpc>
            </a:pPr>
            <a:r>
              <a:rPr kumimoji="1"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1"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1" lang="ko-KR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대한</a:t>
            </a:r>
            <a:r>
              <a:rPr kumimoji="1"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1" lang="ko-KR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사항과 </a:t>
            </a:r>
            <a:r>
              <a:rPr kumimoji="1" lang="ko-KR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각종 수상 경력이나 </a:t>
            </a:r>
            <a:r>
              <a:rPr kumimoji="1" lang="ko-KR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교내</a:t>
            </a:r>
            <a:r>
              <a:rPr kumimoji="1"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.</a:t>
            </a:r>
            <a:r>
              <a:rPr kumimoji="1" lang="ko-KR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외 </a:t>
            </a:r>
            <a:r>
              <a:rPr kumimoji="1" lang="ko-KR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활동 등을 기재한다</a:t>
            </a:r>
            <a:endParaRPr kumimoji="1" lang="ko-KR" altLang="en-US" dirty="0"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 Box 1029"/>
          <p:cNvSpPr txBox="1">
            <a:spLocks noChangeArrowheads="1"/>
          </p:cNvSpPr>
          <p:nvPr/>
        </p:nvSpPr>
        <p:spPr bwMode="auto">
          <a:xfrm>
            <a:off x="639979" y="3429000"/>
            <a:ext cx="8158162" cy="91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1">
              <a:lnSpc>
                <a:spcPct val="140000"/>
              </a:lnSpc>
              <a:buFont typeface="Wingdings" pitchFamily="2" charset="2"/>
              <a:buChar char="ü"/>
            </a:pPr>
            <a:r>
              <a:rPr kumimoji="1" lang="ko-KR" altLang="en-US" sz="19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이력서는 내용만큼 형식도 중요하므로 내용은 </a:t>
            </a:r>
            <a:r>
              <a:rPr kumimoji="1" lang="en-US" altLang="ko-KR" sz="19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3</a:t>
            </a:r>
            <a:r>
              <a:rPr kumimoji="1" lang="ko-KR" altLang="en-US" sz="19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장 정도로 </a:t>
            </a:r>
            <a:br>
              <a:rPr kumimoji="1" lang="ko-KR" altLang="en-US" sz="19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</a:br>
            <a:r>
              <a:rPr kumimoji="1" lang="ko-KR" altLang="en-US" sz="19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1" lang="ko-KR" altLang="en-US" sz="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1" lang="ko-KR" altLang="en-US" sz="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kumimoji="1" lang="ko-KR" altLang="en-US" sz="19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성의 </a:t>
            </a:r>
            <a:r>
              <a:rPr kumimoji="1" lang="ko-KR" altLang="en-US" sz="19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있고</a:t>
            </a:r>
            <a:r>
              <a:rPr kumimoji="1" lang="en-US" altLang="ko-KR" sz="19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kumimoji="1" lang="ko-KR" altLang="en-US" sz="19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깔끔하며 참신하게 작성하는 것이 좋다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53394" y="4221088"/>
            <a:ext cx="7519005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ü"/>
            </a:pPr>
            <a:r>
              <a:rPr kumimoji="1"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책에 실린 좋은 예시나 대기업에 합격한 친구의 이력서 내용을 </a:t>
            </a:r>
          </a:p>
          <a:p>
            <a:pPr>
              <a:lnSpc>
                <a:spcPct val="140000"/>
              </a:lnSpc>
            </a:pPr>
            <a:r>
              <a:rPr kumimoji="1"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1" lang="ko-KR" altLang="en-US" sz="700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1" lang="ko-KR" altLang="en-US" sz="7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kumimoji="1"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그대로 </a:t>
            </a:r>
            <a:r>
              <a:rPr kumimoji="1"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인용 하는 것이 </a:t>
            </a:r>
            <a:r>
              <a:rPr kumimoji="1"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좋다</a:t>
            </a:r>
            <a:endParaRPr kumimoji="1"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ü"/>
            </a:pPr>
            <a:r>
              <a:rPr kumimoji="1"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메일 접수 시 발랄한 인상을 남기기 위해 </a:t>
            </a:r>
            <a:r>
              <a:rPr kumimoji="1" lang="ko-KR" altLang="en-US" sz="7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1" lang="ko-KR" alt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이모티콘을</a:t>
            </a:r>
            <a:r>
              <a:rPr kumimoji="1"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사용하는 것도 </a:t>
            </a:r>
            <a:r>
              <a:rPr kumimoji="1"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endParaRPr kumimoji="1" lang="en-US" altLang="ko-KR" dirty="0" smtClean="0"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40000"/>
              </a:lnSpc>
            </a:pPr>
            <a:r>
              <a:rPr kumimoji="1"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kumimoji="1"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참신한 </a:t>
            </a:r>
            <a:r>
              <a:rPr kumimoji="1"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방법이다</a:t>
            </a:r>
          </a:p>
          <a:p>
            <a:pPr>
              <a:lnSpc>
                <a:spcPct val="140000"/>
              </a:lnSpc>
            </a:pPr>
            <a:endParaRPr kumimoji="1" lang="ko-KR" altLang="en-US" dirty="0">
              <a:effectLst>
                <a:outerShdw blurRad="38100" dist="38100" dir="2700000" algn="tl">
                  <a:srgbClr val="C0C0C0"/>
                </a:outerShdw>
              </a:effectLst>
              <a:latin typeface="휴먼나무" pitchFamily="18" charset="-127"/>
              <a:ea typeface="휴먼나무" pitchFamily="18" charset="-127"/>
            </a:endParaRPr>
          </a:p>
        </p:txBody>
      </p:sp>
      <p:pic>
        <p:nvPicPr>
          <p:cNvPr id="24" name="Picture 1051" descr="그림6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298" y="5053760"/>
            <a:ext cx="3376613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>
            <a:spLocks noChangeArrowheads="1"/>
          </p:cNvSpPr>
          <p:nvPr/>
        </p:nvSpPr>
        <p:spPr bwMode="gray">
          <a:xfrm rot="10800000">
            <a:off x="234281" y="836712"/>
            <a:ext cx="8748464" cy="74013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none" lIns="87238" tIns="43620" rIns="87238" bIns="43620" anchor="ctr"/>
          <a:lstStyle/>
          <a:p>
            <a:pPr algn="ctr"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40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65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5143512"/>
            <a:ext cx="7772400" cy="1071570"/>
          </a:xfrm>
        </p:spPr>
        <p:txBody>
          <a:bodyPr>
            <a:normAutofit fontScale="90000"/>
          </a:bodyPr>
          <a:lstStyle/>
          <a:p>
            <a:r>
              <a:rPr lang="en-US" altLang="ko-KR" sz="3100" dirty="0" smtClean="0"/>
              <a:t>https://www.16personalities.com/ko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28604"/>
            <a:ext cx="7772400" cy="4643470"/>
          </a:xfrm>
        </p:spPr>
        <p:txBody>
          <a:bodyPr>
            <a:normAutofit/>
          </a:bodyPr>
          <a:lstStyle/>
          <a:p>
            <a:pPr algn="ctr"/>
            <a:r>
              <a:rPr lang="en-US" altLang="ko-KR" sz="8800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Thank you</a:t>
            </a:r>
          </a:p>
          <a:p>
            <a:endParaRPr lang="ko-KR" altLang="en-US" sz="8800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4000" dirty="0" smtClean="0">
                <a:solidFill>
                  <a:srgbClr val="C00000"/>
                </a:solidFill>
              </a:rPr>
              <a:t>MBTI </a:t>
            </a:r>
            <a:r>
              <a:rPr lang="ko-KR" altLang="en-US" sz="4000" dirty="0" smtClean="0">
                <a:solidFill>
                  <a:srgbClr val="C00000"/>
                </a:solidFill>
              </a:rPr>
              <a:t>성격유형검사 </a:t>
            </a:r>
            <a:endParaRPr lang="ko-KR" altLang="en-US" sz="4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502709" y="704687"/>
            <a:ext cx="8137119" cy="1440000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58" tIns="41230" rIns="82458" bIns="42423" anchor="ctr"/>
          <a:lstStyle/>
          <a:p>
            <a:pPr marL="81820" algn="ctr" defTabSz="872795" fontAlgn="ctr" latinLnBrk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360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01. </a:t>
            </a:r>
            <a:r>
              <a:rPr kumimoji="1" lang="ko-KR" altLang="en-US" sz="360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이력서를 잘 써야 </a:t>
            </a:r>
            <a:r>
              <a:rPr kumimoji="1" lang="ko-KR" altLang="en-US" sz="3600" dirty="0" err="1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자소서도</a:t>
            </a:r>
            <a:r>
              <a:rPr kumimoji="1" lang="ko-KR" altLang="en-US" sz="360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 본다 </a:t>
            </a:r>
            <a:endParaRPr kumimoji="1" lang="ko-KR" altLang="en-US" sz="3600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502709" y="6031103"/>
            <a:ext cx="8137119" cy="19046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58" tIns="41230" rIns="82458" bIns="42423" anchor="ctr"/>
          <a:lstStyle/>
          <a:p>
            <a:pPr defTabSz="872795"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ko-KR" smtClean="0">
              <a:solidFill>
                <a:srgbClr val="000000"/>
              </a:solidFill>
            </a:endParaRP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1214414" y="1643050"/>
            <a:ext cx="6215106" cy="6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267" tIns="43634" rIns="87267" bIns="43634">
            <a:spAutoFit/>
          </a:bodyPr>
          <a:lstStyle/>
          <a:p>
            <a:pPr marL="400050" indent="-400050" defTabSz="337883" fontAlgn="ctr" latinLnBrk="0">
              <a:lnSpc>
                <a:spcPct val="200000"/>
              </a:lnSpc>
              <a:spcBef>
                <a:spcPct val="95000"/>
              </a:spcBef>
              <a:spcAft>
                <a:spcPct val="0"/>
              </a:spcAft>
              <a:buAutoNum type="romanUcPeriod"/>
            </a:pPr>
            <a:endParaRPr lang="en-US" altLang="ko-KR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"/>
          </p:nvPr>
        </p:nvSpPr>
        <p:spPr>
          <a:xfrm>
            <a:off x="1403648" y="2285168"/>
            <a:ext cx="6552728" cy="31600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00B0F0"/>
                </a:solidFill>
              </a:rPr>
              <a:t>인사담당자들은 많은 지원자의 서류 속에서 </a:t>
            </a:r>
            <a:r>
              <a:rPr lang="ko-KR" altLang="en-US" sz="2800" b="1" dirty="0" err="1" smtClean="0">
                <a:solidFill>
                  <a:srgbClr val="00B0F0"/>
                </a:solidFill>
              </a:rPr>
              <a:t>자소서의</a:t>
            </a:r>
            <a:r>
              <a:rPr lang="ko-KR" altLang="en-US" sz="2800" b="1" dirty="0" smtClean="0">
                <a:solidFill>
                  <a:srgbClr val="00B0F0"/>
                </a:solidFill>
              </a:rPr>
              <a:t> 요점정리라 할 수 있는 이력서를 훑어보고 읽어볼 가치가 있을 때 </a:t>
            </a:r>
            <a:r>
              <a:rPr lang="ko-KR" altLang="en-US" sz="2800" b="1" dirty="0" err="1" smtClean="0">
                <a:solidFill>
                  <a:srgbClr val="00B0F0"/>
                </a:solidFill>
              </a:rPr>
              <a:t>자소서를</a:t>
            </a:r>
            <a:r>
              <a:rPr lang="ko-KR" altLang="en-US" sz="2800" b="1" dirty="0" smtClean="0">
                <a:solidFill>
                  <a:srgbClr val="00B0F0"/>
                </a:solidFill>
              </a:rPr>
              <a:t> 읽기 마련이다</a:t>
            </a:r>
            <a:r>
              <a:rPr lang="en-US" altLang="ko-KR" sz="2800" dirty="0" smtClean="0">
                <a:solidFill>
                  <a:srgbClr val="00B0F0"/>
                </a:solidFill>
              </a:rPr>
              <a:t>. </a:t>
            </a:r>
            <a:endParaRPr lang="ko-KR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9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502709" y="704686"/>
            <a:ext cx="8137119" cy="1440000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58" tIns="41230" rIns="82458" bIns="42423" anchor="ctr"/>
          <a:lstStyle/>
          <a:p>
            <a:pPr marL="81820" algn="ctr" defTabSz="872795" fontAlgn="ctr" latinLnBrk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360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02. </a:t>
            </a:r>
            <a:r>
              <a:rPr kumimoji="1" lang="ko-KR" altLang="en-US" sz="360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취미와 특기</a:t>
            </a:r>
            <a:r>
              <a:rPr kumimoji="1" lang="en-US" altLang="ko-KR" sz="360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1" lang="ko-KR" altLang="en-US" sz="360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남들과는 다르게</a:t>
            </a:r>
            <a:endParaRPr kumimoji="1" lang="ko-KR" altLang="en-US" sz="3600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502709" y="6031103"/>
            <a:ext cx="8137119" cy="19046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58" tIns="41230" rIns="82458" bIns="42423" anchor="ctr"/>
          <a:lstStyle/>
          <a:p>
            <a:pPr defTabSz="872795"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ko-KR" smtClean="0">
              <a:solidFill>
                <a:srgbClr val="000000"/>
              </a:solidFill>
            </a:endParaRP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1214414" y="1643050"/>
            <a:ext cx="6215106" cy="6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267" tIns="43634" rIns="87267" bIns="43634">
            <a:spAutoFit/>
          </a:bodyPr>
          <a:lstStyle/>
          <a:p>
            <a:pPr marL="400050" indent="-400050" algn="ctr" defTabSz="337883" fontAlgn="ctr" latinLnBrk="0">
              <a:lnSpc>
                <a:spcPct val="200000"/>
              </a:lnSpc>
              <a:spcBef>
                <a:spcPct val="95000"/>
              </a:spcBef>
              <a:spcAft>
                <a:spcPct val="0"/>
              </a:spcAft>
              <a:buAutoNum type="romanUcPeriod"/>
            </a:pPr>
            <a:endParaRPr lang="en-US" altLang="ko-KR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"/>
          </p:nvPr>
        </p:nvSpPr>
        <p:spPr>
          <a:xfrm>
            <a:off x="1043608" y="2492896"/>
            <a:ext cx="7272808" cy="288032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600" b="1" dirty="0" smtClean="0">
                <a:solidFill>
                  <a:srgbClr val="C00000"/>
                </a:solidFill>
              </a:rPr>
              <a:t>이력서 항목 중 취미와 특기 항목을 잘 쓰면 </a:t>
            </a:r>
            <a:r>
              <a:rPr lang="ko-KR" altLang="en-US" sz="2600" b="1" dirty="0" err="1" smtClean="0">
                <a:solidFill>
                  <a:srgbClr val="C00000"/>
                </a:solidFill>
              </a:rPr>
              <a:t>면접관의</a:t>
            </a:r>
            <a:r>
              <a:rPr lang="ko-KR" altLang="en-US" sz="2600" b="1" dirty="0" smtClean="0">
                <a:solidFill>
                  <a:srgbClr val="C00000"/>
                </a:solidFill>
              </a:rPr>
              <a:t> 관심을 받을 수 있다</a:t>
            </a:r>
            <a:r>
              <a:rPr lang="en-US" altLang="ko-KR" sz="2600" b="1" dirty="0" smtClean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600" b="1" dirty="0" smtClean="0">
                <a:solidFill>
                  <a:srgbClr val="C00000"/>
                </a:solidFill>
              </a:rPr>
              <a:t>만약 남들과 차별화된 취미와 특기가 없다면 좀 더 구체적으로 작성해보자</a:t>
            </a:r>
            <a:r>
              <a:rPr lang="en-US" altLang="ko-KR" sz="2600" b="1" dirty="0" smtClean="0">
                <a:solidFill>
                  <a:srgbClr val="C00000"/>
                </a:solidFill>
              </a:rPr>
              <a:t>. </a:t>
            </a:r>
            <a:endParaRPr lang="ko-KR" altLang="en-US" sz="2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9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500034" y="642918"/>
            <a:ext cx="8137119" cy="144000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58" tIns="41230" rIns="82458" bIns="42423" anchor="ctr"/>
          <a:lstStyle/>
          <a:p>
            <a:pPr marL="81820" algn="ctr" defTabSz="872795" fontAlgn="ctr" latinLnBrk="0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360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03. </a:t>
            </a:r>
            <a:r>
              <a:rPr kumimoji="1" lang="ko-KR" altLang="en-US" sz="3600" dirty="0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가장 중요한 것은 경력사항 </a:t>
            </a:r>
            <a:endParaRPr kumimoji="1" lang="ko-KR" altLang="en-US" sz="3600" dirty="0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502709" y="6031103"/>
            <a:ext cx="8137119" cy="19046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58" tIns="41230" rIns="82458" bIns="42423" anchor="ctr"/>
          <a:lstStyle/>
          <a:p>
            <a:pPr defTabSz="872795"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ko-KR" smtClean="0">
              <a:solidFill>
                <a:srgbClr val="000000"/>
              </a:solidFill>
            </a:endParaRP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1214414" y="1643050"/>
            <a:ext cx="6215106" cy="6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267" tIns="43634" rIns="87267" bIns="43634">
            <a:spAutoFit/>
          </a:bodyPr>
          <a:lstStyle/>
          <a:p>
            <a:pPr marL="400050" indent="-400050" defTabSz="337883" fontAlgn="ctr" latinLnBrk="0">
              <a:lnSpc>
                <a:spcPct val="200000"/>
              </a:lnSpc>
              <a:spcBef>
                <a:spcPct val="95000"/>
              </a:spcBef>
              <a:spcAft>
                <a:spcPct val="0"/>
              </a:spcAft>
              <a:buAutoNum type="romanUcPeriod"/>
            </a:pPr>
            <a:endParaRPr lang="en-US" altLang="ko-KR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722313" y="5857892"/>
            <a:ext cx="7772400" cy="14287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"/>
          </p:nvPr>
        </p:nvSpPr>
        <p:spPr>
          <a:xfrm>
            <a:off x="1214414" y="2214554"/>
            <a:ext cx="6741962" cy="34466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600" b="1" dirty="0" smtClean="0">
                <a:solidFill>
                  <a:srgbClr val="00B050"/>
                </a:solidFill>
              </a:rPr>
              <a:t>대부분 신입사원이기 때문에 경력사항을 비워놓고 공란으로 지원하는 경우가 많다</a:t>
            </a:r>
            <a:r>
              <a:rPr lang="en-US" altLang="ko-KR" sz="2600" b="1" dirty="0" smtClean="0">
                <a:solidFill>
                  <a:srgbClr val="00B05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600" b="1" dirty="0" smtClean="0">
                <a:solidFill>
                  <a:srgbClr val="00B050"/>
                </a:solidFill>
              </a:rPr>
              <a:t>지원하는 회사와 직무에 조금이라도 도움이 되는 사항이 있다면 모든 경험을 구체적으로 작성하는 것이 좋다</a:t>
            </a:r>
            <a:r>
              <a:rPr lang="en-US" altLang="ko-KR" sz="2600" b="1" dirty="0" smtClean="0">
                <a:solidFill>
                  <a:srgbClr val="00B050"/>
                </a:solidFill>
              </a:rPr>
              <a:t>. </a:t>
            </a:r>
            <a:endParaRPr lang="ko-KR" altLang="en-US" sz="2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9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69472" y="1340768"/>
            <a:ext cx="68407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대학생이 많이 하는 ‘백화점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마트</a:t>
            </a:r>
            <a:r>
              <a:rPr lang="ko-KR" altLang="en-US" dirty="0"/>
              <a:t>’판매 아르바이트 여러분의 이력서에는 어떻게 표현하시나요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 </a:t>
            </a:r>
            <a:r>
              <a:rPr lang="en-US" altLang="ko-KR" dirty="0" smtClean="0">
                <a:solidFill>
                  <a:srgbClr val="FF0000"/>
                </a:solidFill>
              </a:rPr>
              <a:t>Ex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en-US" altLang="ko-KR" dirty="0" smtClean="0">
                <a:solidFill>
                  <a:srgbClr val="FF0000"/>
                </a:solidFill>
              </a:rPr>
              <a:t>2019 </a:t>
            </a:r>
            <a:r>
              <a:rPr lang="ko-KR" altLang="en-US" dirty="0">
                <a:solidFill>
                  <a:srgbClr val="FF0000"/>
                </a:solidFill>
              </a:rPr>
              <a:t>년 </a:t>
            </a:r>
            <a:r>
              <a:rPr lang="en-US" altLang="ko-KR" dirty="0">
                <a:solidFill>
                  <a:srgbClr val="FF0000"/>
                </a:solidFill>
              </a:rPr>
              <a:t>3 </a:t>
            </a:r>
            <a:r>
              <a:rPr lang="ko-KR" altLang="en-US" dirty="0">
                <a:solidFill>
                  <a:srgbClr val="FF0000"/>
                </a:solidFill>
              </a:rPr>
              <a:t>월</a:t>
            </a:r>
            <a:r>
              <a:rPr lang="en-US" altLang="ko-KR" dirty="0">
                <a:solidFill>
                  <a:srgbClr val="FF0000"/>
                </a:solidFill>
              </a:rPr>
              <a:t>~9 </a:t>
            </a:r>
            <a:r>
              <a:rPr lang="ko-KR" altLang="en-US" dirty="0">
                <a:solidFill>
                  <a:srgbClr val="FF0000"/>
                </a:solidFill>
              </a:rPr>
              <a:t>월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      OO </a:t>
            </a:r>
            <a:r>
              <a:rPr lang="ko-KR" altLang="en-US" dirty="0">
                <a:solidFill>
                  <a:srgbClr val="FF0000"/>
                </a:solidFill>
              </a:rPr>
              <a:t>백화점 판매 </a:t>
            </a:r>
            <a:r>
              <a:rPr lang="ko-KR" altLang="en-US" dirty="0" err="1">
                <a:solidFill>
                  <a:srgbClr val="FF0000"/>
                </a:solidFill>
              </a:rPr>
              <a:t>알바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6 </a:t>
            </a:r>
            <a:r>
              <a:rPr lang="ko-KR" altLang="en-US" dirty="0"/>
              <a:t>개월의 시간을 보낸 본인의 노력을 단순 아르바이트로 만들지 마세요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en-US" altLang="ko-KR" dirty="0">
                <a:solidFill>
                  <a:srgbClr val="FF0000"/>
                </a:solidFill>
              </a:rPr>
              <a:t>Ex) </a:t>
            </a:r>
            <a:r>
              <a:rPr lang="en-US" altLang="ko-KR" dirty="0" smtClean="0">
                <a:solidFill>
                  <a:srgbClr val="FF0000"/>
                </a:solidFill>
              </a:rPr>
              <a:t>2019 </a:t>
            </a:r>
            <a:r>
              <a:rPr lang="ko-KR" altLang="en-US" dirty="0">
                <a:solidFill>
                  <a:srgbClr val="FF0000"/>
                </a:solidFill>
              </a:rPr>
              <a:t>년 </a:t>
            </a:r>
            <a:r>
              <a:rPr lang="en-US" altLang="ko-KR" dirty="0">
                <a:solidFill>
                  <a:srgbClr val="FF0000"/>
                </a:solidFill>
              </a:rPr>
              <a:t>3 </a:t>
            </a:r>
            <a:r>
              <a:rPr lang="ko-KR" altLang="en-US" dirty="0">
                <a:solidFill>
                  <a:srgbClr val="FF0000"/>
                </a:solidFill>
              </a:rPr>
              <a:t>월</a:t>
            </a:r>
            <a:r>
              <a:rPr lang="en-US" altLang="ko-KR" dirty="0">
                <a:solidFill>
                  <a:srgbClr val="FF0000"/>
                </a:solidFill>
              </a:rPr>
              <a:t>~9 </a:t>
            </a:r>
            <a:r>
              <a:rPr lang="ko-KR" altLang="en-US" dirty="0">
                <a:solidFill>
                  <a:srgbClr val="FF0000"/>
                </a:solidFill>
              </a:rPr>
              <a:t>월 </a:t>
            </a:r>
            <a:r>
              <a:rPr lang="en-US" altLang="ko-KR" dirty="0">
                <a:solidFill>
                  <a:srgbClr val="FF0000"/>
                </a:solidFill>
              </a:rPr>
              <a:t>(6 </a:t>
            </a:r>
            <a:r>
              <a:rPr lang="ko-KR" altLang="en-US" dirty="0" err="1">
                <a:solidFill>
                  <a:srgbClr val="FF0000"/>
                </a:solidFill>
              </a:rPr>
              <a:t>개월근속근무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O </a:t>
            </a:r>
            <a:r>
              <a:rPr lang="ko-KR" altLang="en-US" dirty="0">
                <a:solidFill>
                  <a:srgbClr val="FF0000"/>
                </a:solidFill>
              </a:rPr>
              <a:t>백화점 의류 </a:t>
            </a:r>
            <a:r>
              <a:rPr lang="ko-KR" altLang="en-US" dirty="0" smtClean="0">
                <a:solidFill>
                  <a:srgbClr val="FF0000"/>
                </a:solidFill>
              </a:rPr>
              <a:t>판매직 </a:t>
            </a:r>
            <a:r>
              <a:rPr lang="en-US" altLang="ko-KR" dirty="0">
                <a:solidFill>
                  <a:srgbClr val="FF0000"/>
                </a:solidFill>
              </a:rPr>
              <a:t>1 </a:t>
            </a:r>
            <a:r>
              <a:rPr lang="ko-KR" altLang="en-US" dirty="0">
                <a:solidFill>
                  <a:srgbClr val="FF0000"/>
                </a:solidFill>
              </a:rPr>
              <a:t>일 평균 </a:t>
            </a:r>
            <a:r>
              <a:rPr lang="en-US" altLang="ko-KR" dirty="0">
                <a:solidFill>
                  <a:srgbClr val="FF0000"/>
                </a:solidFill>
              </a:rPr>
              <a:t>200 </a:t>
            </a:r>
            <a:r>
              <a:rPr lang="ko-KR" altLang="en-US" dirty="0">
                <a:solidFill>
                  <a:srgbClr val="FF0000"/>
                </a:solidFill>
              </a:rPr>
              <a:t>명 응대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평균 </a:t>
            </a:r>
            <a:r>
              <a:rPr lang="en-US" altLang="ko-KR" dirty="0">
                <a:solidFill>
                  <a:srgbClr val="FF0000"/>
                </a:solidFill>
              </a:rPr>
              <a:t>40 </a:t>
            </a:r>
            <a:r>
              <a:rPr lang="ko-KR" altLang="en-US" dirty="0">
                <a:solidFill>
                  <a:srgbClr val="FF0000"/>
                </a:solidFill>
              </a:rPr>
              <a:t>개 판매</a:t>
            </a:r>
          </a:p>
        </p:txBody>
      </p:sp>
      <p:sp>
        <p:nvSpPr>
          <p:cNvPr id="3" name="아래쪽 화살표 2"/>
          <p:cNvSpPr/>
          <p:nvPr/>
        </p:nvSpPr>
        <p:spPr>
          <a:xfrm>
            <a:off x="4589852" y="2924944"/>
            <a:ext cx="484632" cy="648073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1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9632" y="1340768"/>
            <a:ext cx="64807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en-US" altLang="ko-KR" sz="2800" b="1" dirty="0" smtClean="0">
                <a:solidFill>
                  <a:srgbClr val="00B050"/>
                </a:solidFill>
              </a:rPr>
              <a:t>TIP.  2</a:t>
            </a:r>
            <a:r>
              <a:rPr lang="ko-KR" altLang="en-US" sz="2800" b="1" dirty="0" smtClean="0">
                <a:solidFill>
                  <a:srgbClr val="00B050"/>
                </a:solidFill>
              </a:rPr>
              <a:t>가지 기준을 가지고 작성</a:t>
            </a:r>
            <a:endParaRPr lang="en-US" altLang="ko-KR" sz="2800" b="1" dirty="0">
              <a:solidFill>
                <a:srgbClr val="00B050"/>
              </a:solidFill>
            </a:endParaRPr>
          </a:p>
          <a:p>
            <a:endParaRPr lang="en-US" altLang="ko-KR" sz="2800" b="1" dirty="0">
              <a:solidFill>
                <a:srgbClr val="00B05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800" b="1" dirty="0" smtClean="0">
                <a:solidFill>
                  <a:srgbClr val="00B050"/>
                </a:solidFill>
              </a:rPr>
              <a:t>“ </a:t>
            </a:r>
            <a:r>
              <a:rPr lang="ko-KR" altLang="en-US" sz="2800" b="1" dirty="0" smtClean="0">
                <a:solidFill>
                  <a:srgbClr val="00B050"/>
                </a:solidFill>
              </a:rPr>
              <a:t>직무를 중심으로 연관성이 높은 순서대로 작성하라는 점과 없는 것 보다는 있는 것이 낫다 </a:t>
            </a:r>
            <a:r>
              <a:rPr lang="en-US" altLang="ko-KR" sz="2800" b="1" dirty="0" smtClean="0">
                <a:solidFill>
                  <a:srgbClr val="00B050"/>
                </a:solidFill>
              </a:rPr>
              <a:t>” </a:t>
            </a:r>
            <a:r>
              <a:rPr lang="ko-KR" altLang="en-US" sz="2800" b="1" dirty="0" smtClean="0">
                <a:solidFill>
                  <a:srgbClr val="00B050"/>
                </a:solidFill>
              </a:rPr>
              <a:t> </a:t>
            </a:r>
            <a:endParaRPr lang="en-US" altLang="ko-KR" sz="2800" b="1" dirty="0" smtClean="0">
              <a:solidFill>
                <a:srgbClr val="00B050"/>
              </a:solidFill>
            </a:endParaRPr>
          </a:p>
          <a:p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45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502709" y="704687"/>
            <a:ext cx="8137119" cy="395196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58" tIns="41230" rIns="82458" bIns="42423" anchor="ctr"/>
          <a:lstStyle/>
          <a:p>
            <a:pPr marL="81820" defTabSz="872795" fontAlgn="ctr" latinLnBrk="0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mtClean="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목 차</a:t>
            </a:r>
            <a:endParaRPr kumimoji="1" lang="ko-KR" altLang="en-US" smtClean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502709" y="6031103"/>
            <a:ext cx="8137119" cy="19046"/>
          </a:xfrm>
          <a:prstGeom prst="rect">
            <a:avLst/>
          </a:pr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58" tIns="41230" rIns="82458" bIns="42423" anchor="ctr"/>
          <a:lstStyle/>
          <a:p>
            <a:pPr defTabSz="872795"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ko-KR" smtClean="0">
              <a:solidFill>
                <a:srgbClr val="000000"/>
              </a:solidFill>
            </a:endParaRP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1259632" y="1562433"/>
            <a:ext cx="4220984" cy="391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7" tIns="43634" rIns="87267" bIns="43634">
            <a:spAutoFit/>
          </a:bodyPr>
          <a:lstStyle/>
          <a:p>
            <a:pPr marL="400050" indent="-400050" defTabSz="337883" fontAlgn="ctr" latinLnBrk="0">
              <a:lnSpc>
                <a:spcPct val="200000"/>
              </a:lnSpc>
              <a:spcBef>
                <a:spcPct val="95000"/>
              </a:spcBef>
              <a:spcAft>
                <a:spcPct val="0"/>
              </a:spcAft>
              <a:buAutoNum type="romanUcPeriod"/>
            </a:pPr>
            <a:r>
              <a:rPr lang="ko-KR" altLang="en-US" b="1" dirty="0" smtClean="0">
                <a:solidFill>
                  <a:srgbClr val="000000"/>
                </a:solidFill>
                <a:latin typeface="+mn-ea"/>
              </a:rPr>
              <a:t>들어가기 </a:t>
            </a:r>
            <a:endParaRPr lang="en-US" altLang="ko-KR" b="1" dirty="0" smtClean="0">
              <a:solidFill>
                <a:srgbClr val="000000"/>
              </a:solidFill>
              <a:latin typeface="+mn-ea"/>
            </a:endParaRPr>
          </a:p>
          <a:p>
            <a:pPr marL="400050" indent="-400050" defTabSz="337883" fontAlgn="ctr" latinLnBrk="0">
              <a:lnSpc>
                <a:spcPct val="200000"/>
              </a:lnSpc>
              <a:spcBef>
                <a:spcPct val="95000"/>
              </a:spcBef>
              <a:spcAft>
                <a:spcPct val="0"/>
              </a:spcAft>
              <a:buAutoNum type="romanUcPeriod"/>
            </a:pPr>
            <a:r>
              <a:rPr lang="ko-KR" altLang="en-US" b="1" dirty="0" smtClean="0">
                <a:solidFill>
                  <a:srgbClr val="000000"/>
                </a:solidFill>
                <a:latin typeface="+mn-ea"/>
              </a:rPr>
              <a:t>이력서 의미</a:t>
            </a:r>
            <a:endParaRPr lang="en-US" altLang="ko-KR" b="1" dirty="0" smtClean="0">
              <a:solidFill>
                <a:srgbClr val="000000"/>
              </a:solidFill>
              <a:latin typeface="+mn-ea"/>
            </a:endParaRPr>
          </a:p>
          <a:p>
            <a:pPr marL="400050" indent="-400050" defTabSz="337883" fontAlgn="ctr" latinLnBrk="0">
              <a:lnSpc>
                <a:spcPct val="200000"/>
              </a:lnSpc>
              <a:spcBef>
                <a:spcPct val="95000"/>
              </a:spcBef>
              <a:spcAft>
                <a:spcPct val="0"/>
              </a:spcAft>
              <a:buAutoNum type="romanUcPeriod"/>
            </a:pPr>
            <a:r>
              <a:rPr lang="ko-KR" altLang="en-US" b="1" dirty="0" smtClean="0">
                <a:solidFill>
                  <a:srgbClr val="000000"/>
                </a:solidFill>
                <a:latin typeface="+mn-ea"/>
              </a:rPr>
              <a:t>이력서 작성 및 제출방법</a:t>
            </a:r>
            <a:endParaRPr lang="en-US" altLang="ko-KR" b="1" dirty="0" smtClean="0">
              <a:solidFill>
                <a:srgbClr val="000000"/>
              </a:solidFill>
              <a:latin typeface="+mn-ea"/>
            </a:endParaRPr>
          </a:p>
          <a:p>
            <a:pPr marL="400050" indent="-400050" defTabSz="337883" fontAlgn="ctr" latinLnBrk="0">
              <a:lnSpc>
                <a:spcPct val="200000"/>
              </a:lnSpc>
              <a:spcBef>
                <a:spcPct val="95000"/>
              </a:spcBef>
              <a:spcAft>
                <a:spcPct val="0"/>
              </a:spcAft>
              <a:buAutoNum type="romanUcPeriod"/>
            </a:pPr>
            <a:r>
              <a:rPr lang="ko-KR" altLang="en-US" b="1" dirty="0" err="1" smtClean="0">
                <a:solidFill>
                  <a:srgbClr val="000000"/>
                </a:solidFill>
                <a:latin typeface="+mn-ea"/>
              </a:rPr>
              <a:t>지원별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</a:rPr>
              <a:t> 이력서 작성법  </a:t>
            </a:r>
            <a:endParaRPr lang="en-US" altLang="ko-KR" b="1" dirty="0" smtClean="0">
              <a:solidFill>
                <a:srgbClr val="000000"/>
              </a:solidFill>
              <a:latin typeface="+mn-ea"/>
            </a:endParaRPr>
          </a:p>
          <a:p>
            <a:pPr marL="400050" indent="-400050" defTabSz="337883" fontAlgn="ctr" latinLnBrk="0">
              <a:lnSpc>
                <a:spcPct val="200000"/>
              </a:lnSpc>
              <a:spcBef>
                <a:spcPct val="95000"/>
              </a:spcBef>
              <a:spcAft>
                <a:spcPct val="0"/>
              </a:spcAft>
              <a:buAutoNum type="romanUcPeriod"/>
            </a:pPr>
            <a:r>
              <a:rPr lang="ko-KR" altLang="en-US" b="1" dirty="0" smtClean="0">
                <a:solidFill>
                  <a:srgbClr val="000000"/>
                </a:solidFill>
                <a:latin typeface="+mn-ea"/>
              </a:rPr>
              <a:t>이력서 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</a:rPr>
              <a:t>O, X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</a:rPr>
              <a:t>퀴즈 </a:t>
            </a:r>
            <a:endParaRPr lang="en-US" altLang="ko-KR" b="1" dirty="0" smtClean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401827" y="1926780"/>
            <a:ext cx="1266295" cy="3179027"/>
            <a:chOff x="4118" y="1024"/>
            <a:chExt cx="918" cy="2129"/>
          </a:xfrm>
        </p:grpSpPr>
        <p:pic>
          <p:nvPicPr>
            <p:cNvPr id="47110" name="Picture 8" descr="Untitled-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8" y="1784"/>
              <a:ext cx="918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11" name="Picture 9" descr="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8" y="1024"/>
              <a:ext cx="918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12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119" y="2544"/>
              <a:ext cx="917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299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042988" y="404813"/>
            <a:ext cx="19960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이력서란</a:t>
            </a:r>
            <a:r>
              <a:rPr lang="en-US" altLang="ko-KR" sz="2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r>
              <a:rPr lang="ko-KR" altLang="en-US" sz="3200" dirty="0" smtClean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320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gray">
          <a:xfrm rot="10800000">
            <a:off x="236169" y="1052736"/>
            <a:ext cx="8748464" cy="74013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none" lIns="87238" tIns="43620" rIns="87238" bIns="43620" anchor="ctr"/>
          <a:lstStyle/>
          <a:p>
            <a:pPr algn="ctr" fontAlgn="ctr" latinLnBrk="0">
              <a:spcBef>
                <a:spcPct val="50000"/>
              </a:spcBef>
              <a:spcAft>
                <a:spcPct val="0"/>
              </a:spcAft>
            </a:pPr>
            <a:endParaRPr kumimoji="1" lang="ko-KR" altLang="en-US" sz="14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" name="구름 모양 설명선 16"/>
          <p:cNvSpPr/>
          <p:nvPr/>
        </p:nvSpPr>
        <p:spPr>
          <a:xfrm>
            <a:off x="539553" y="1268760"/>
            <a:ext cx="2704680" cy="1368152"/>
          </a:xfrm>
          <a:prstGeom prst="cloudCallout">
            <a:avLst>
              <a:gd name="adj1" fmla="val -20264"/>
              <a:gd name="adj2" fmla="val 87661"/>
            </a:avLst>
          </a:prstGeom>
          <a:solidFill>
            <a:srgbClr val="DAEFC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이력서 </a:t>
            </a:r>
            <a:endParaRPr lang="en-US" altLang="ko-KR" sz="2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/>
            <a: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작성은 너무 </a:t>
            </a:r>
            <a:endParaRPr lang="en-US" altLang="ko-KR" sz="2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/>
            <a: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어려워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구름 모양 설명선 17"/>
          <p:cNvSpPr/>
          <p:nvPr/>
        </p:nvSpPr>
        <p:spPr>
          <a:xfrm>
            <a:off x="6588224" y="2852936"/>
            <a:ext cx="2304256" cy="1944216"/>
          </a:xfrm>
          <a:prstGeom prst="cloudCallout">
            <a:avLst>
              <a:gd name="adj1" fmla="val -20264"/>
              <a:gd name="adj2" fmla="val 87661"/>
            </a:avLst>
          </a:prstGeom>
          <a:solidFill>
            <a:srgbClr val="DAEFC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무엇을 </a:t>
            </a:r>
            <a:endParaRPr lang="en-US" altLang="ko-KR" sz="2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/>
            <a: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어떻게</a:t>
            </a:r>
            <a:endParaRPr lang="en-US" altLang="ko-KR" sz="2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/>
            <a: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써야 하지</a:t>
            </a:r>
            <a:r>
              <a:rPr lang="en-US" altLang="ko-KR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구름 모양 설명선 18"/>
          <p:cNvSpPr/>
          <p:nvPr/>
        </p:nvSpPr>
        <p:spPr>
          <a:xfrm>
            <a:off x="611560" y="3356992"/>
            <a:ext cx="2459143" cy="2140520"/>
          </a:xfrm>
          <a:prstGeom prst="cloudCallout">
            <a:avLst>
              <a:gd name="adj1" fmla="val -20264"/>
              <a:gd name="adj2" fmla="val 87661"/>
            </a:avLst>
          </a:prstGeom>
          <a:solidFill>
            <a:srgbClr val="DAEFC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인터넷에서 </a:t>
            </a:r>
            <a:endParaRPr lang="en-US" altLang="ko-KR" sz="2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/>
            <a: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받아놓은 </a:t>
            </a:r>
            <a:endParaRPr lang="en-US" altLang="ko-KR" sz="2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/>
            <a: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샘플을 </a:t>
            </a:r>
            <a:endParaRPr lang="en-US" altLang="ko-KR" sz="2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/>
            <a: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고쳐서 </a:t>
            </a:r>
            <a:endParaRPr lang="en-US" altLang="ko-KR" sz="2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/>
            <a:r>
              <a:rPr lang="ko-KR" altLang="en-US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써볼까</a:t>
            </a:r>
            <a:r>
              <a:rPr lang="en-US" altLang="ko-KR" sz="2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0703" y="2420888"/>
            <a:ext cx="329062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614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5021</TotalTime>
  <Words>623</Words>
  <Application>Microsoft Office PowerPoint</Application>
  <PresentationFormat>화면 슬라이드 쇼(4:3)</PresentationFormat>
  <Paragraphs>117</Paragraphs>
  <Slides>22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HY견고딕</vt:lpstr>
      <vt:lpstr>HY헤드라인M</vt:lpstr>
      <vt:lpstr>굴림</vt:lpstr>
      <vt:lpstr>맑은 고딕</vt:lpstr>
      <vt:lpstr>휴먼나무</vt:lpstr>
      <vt:lpstr>Arial</vt:lpstr>
      <vt:lpstr>Wingdings</vt:lpstr>
      <vt:lpstr>Office 테마</vt:lpstr>
      <vt:lpstr>기본 디자인</vt:lpstr>
      <vt:lpstr>강사 : 이선희 Email : sunnychlrh@gmail.com</vt:lpstr>
      <vt:lpstr>    중요한  이력서 쓰기 </vt:lpstr>
      <vt:lpstr>PowerPoint 프레젠테이션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https://www.16personalities.com/ko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pc7</dc:creator>
  <cp:lastModifiedBy>HRD</cp:lastModifiedBy>
  <cp:revision>143</cp:revision>
  <cp:lastPrinted>2013-07-10T01:39:15Z</cp:lastPrinted>
  <dcterms:created xsi:type="dcterms:W3CDTF">2013-06-14T02:26:38Z</dcterms:created>
  <dcterms:modified xsi:type="dcterms:W3CDTF">2020-06-15T05:10:50Z</dcterms:modified>
</cp:coreProperties>
</file>