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783" r:id="rId2"/>
    <p:sldMasterId id="2147484481" r:id="rId3"/>
  </p:sldMasterIdLst>
  <p:notesMasterIdLst>
    <p:notesMasterId r:id="rId14"/>
  </p:notesMasterIdLst>
  <p:handoutMasterIdLst>
    <p:handoutMasterId r:id="rId15"/>
  </p:handoutMasterIdLst>
  <p:sldIdLst>
    <p:sldId id="272" r:id="rId4"/>
    <p:sldId id="396" r:id="rId5"/>
    <p:sldId id="409" r:id="rId6"/>
    <p:sldId id="442" r:id="rId7"/>
    <p:sldId id="443" r:id="rId8"/>
    <p:sldId id="365" r:id="rId9"/>
    <p:sldId id="444" r:id="rId10"/>
    <p:sldId id="445" r:id="rId11"/>
    <p:sldId id="387" r:id="rId12"/>
    <p:sldId id="292" r:id="rId13"/>
  </p:sldIdLst>
  <p:sldSz cx="9144000" cy="6858000" type="screen4x3"/>
  <p:notesSz cx="6797675" cy="9926638"/>
  <p:defaultTextStyle>
    <a:defPPr>
      <a:defRPr lang="ko-KR"/>
    </a:defPPr>
    <a:lvl1pPr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56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28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00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72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5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8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687" tIns="45344" rIns="90687" bIns="45344" rtlCol="0"/>
          <a:lstStyle>
            <a:lvl1pPr algn="l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687" tIns="45344" rIns="90687" bIns="45344" rtlCol="0"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78AD03-4882-492B-A065-7DA4F90A2653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687" tIns="45344" rIns="90687" bIns="45344" rtlCol="0" anchor="b"/>
          <a:lstStyle>
            <a:lvl1pPr algn="l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687" tIns="45344" rIns="90687" bIns="45344" rtlCol="0" anchor="b"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13FF70-190E-467A-9DFF-CA7AF47213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310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E0609F-A966-43B2-B942-F1B63F3C94BD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6" tIns="45708" rIns="91416" bIns="4570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16" tIns="45708" rIns="91416" bIns="45708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 defTabSz="914339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937B0-69B6-4368-B056-819B0B661E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794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19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89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410B995A-5E43-4C18-BAB4-C978922539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C5917075-F5B3-4C2E-88AC-EBE114D849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AD7C6E5D-770F-4742-A4A1-99744FE6CE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6F5B7C5-6CD2-429E-A94B-7ADB61CD9506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946C321-6EBE-4FF1-91BE-B8A32B4FA8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6FCF47-7041-407B-A38B-4C6A6E2E773D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1B150E-5A36-4AE6-A994-63946A8C9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EE3B908-C959-410B-AF48-9EC3E8D7B31F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F89A385-3833-4BD7-9EF2-A0770F7B36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B2B5D3F-BC8A-479B-B04D-A077D555029A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45D48B1-176A-4AC6-B10B-35D83E7784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B65D6E-EFFF-494B-A750-5754616DFC8F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15C50E3-A383-4BF5-8E7A-5BF940CDB3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FC460B-AE95-482E-B550-A5143E2F1D55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3247DD5-9A4D-4727-8CBE-1C475CBBD1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75EB11A-92D1-4CA0-B00C-36894C1DD045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7CCCF11-C198-4E8B-A465-C06B2708F4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B265275B-D983-4C35-A1CA-B651CAFA52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40DD64B-811E-4CAC-9D5F-F9638C8555E8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DEC2E17-4873-4570-AB53-CF2CCDCFA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B1C4C5-C220-4DE9-8DD3-D709B53F5712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D4D215A-6164-4997-9419-FC166F6D32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AD8BBE0-7806-4945-91D3-B9216B1DF237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FD601AC-57DB-4C30-A4E7-D4BCC6C941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066484-0264-4A4A-A9BE-51D33B6DC7C9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2813" fontAlgn="base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6FF6107-C0F1-4575-BA41-834F067509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B5B80-34B9-4344-B57C-54C26EC74D6E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99248-457F-4FB8-B3B2-447860B8C1F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46CC69-D805-4DE6-AAEE-B05ECC4E810E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7B6E9-1578-4DAF-A234-94A37C1AE90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9134B-FAA1-460D-845F-E7E94CA6AC85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FF8A8-9AC0-44EF-98F5-0021A41F23E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1481D-D9F6-4B1C-AC0D-EDCCD662407B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77866-DAA6-49A7-B355-194FA29D0D4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CF3400-7705-4152-94E4-DB07C6747A37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46444-2C9E-4F14-94FF-77AE5E80807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0D5CA-9261-47AA-8D35-E66AF613AD3B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5D8B9-FEB0-4FC9-9797-9A5A2093CA6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E1FD470E-75AF-4FBC-8B51-AE279D3F2C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21E3E-D0CB-4FA2-901F-D8F3BFA6FD4C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F4A3D-23D8-417D-B2FA-A380E0797F5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5F0F25-FDDD-4944-AD51-4199F33430A4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E4261-9CB9-4164-BC16-34242E5264A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260F4-5E27-4FF2-8F22-88D4392B3168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D642D-C292-4421-8DCA-958E8BF1F25D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FCE452-5A12-4FE3-91A8-AAF2E36B93CC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66FA1-4E09-4305-844D-343275193375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AF4EEF-F063-4984-9D33-4458BF5BF876}" type="datetimeFigureOut">
              <a:rPr lang="ko-KR" altLang="en-US" smtClean="0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4721A-5A48-4F39-A399-366ED06F56A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6F6872F6-C532-4789-9392-80A7EA62E1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8B0C2625-015D-451B-AFEE-7C33F2F899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4D02A369-917F-4FE4-BDB9-4907A34510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1E071F73-A961-4FF3-97F7-6887A21E4A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D76E1115-514F-4AE0-8B8B-D6EEDEDEAE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339">
              <a:defRPr/>
            </a:lvl1pPr>
          </a:lstStyle>
          <a:p>
            <a:pPr>
              <a:defRPr/>
            </a:pPr>
            <a:fld id="{488BC022-34B0-44B0-8322-4BEB37A96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332565-3BCB-4778-B8A4-2757927E5B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1D658E84-D6F2-40A1-8D91-4ED8CA9CEDF2}" type="datetimeFigureOut">
              <a:rPr lang="ko-KR" altLang="en-US"/>
              <a:pPr>
                <a:defRPr/>
              </a:pPr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C9857237-9F44-4BED-B65E-1D3FC4AFED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5B50BA9-756E-49BF-B0D7-3C60A6A0154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2"/>
          <p:cNvSpPr>
            <a:spLocks noChangeArrowheads="1"/>
          </p:cNvSpPr>
          <p:nvPr/>
        </p:nvSpPr>
        <p:spPr bwMode="auto">
          <a:xfrm>
            <a:off x="714348" y="642918"/>
            <a:ext cx="785818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/>
            <a:r>
              <a:rPr lang="ko-KR" altLang="en-US" sz="3600" b="1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4800" b="1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ICT</a:t>
            </a:r>
            <a:r>
              <a:rPr lang="ko-KR" altLang="en-US" sz="4800" b="1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분야 맞춤형 자기소개서</a:t>
            </a:r>
            <a:endParaRPr lang="en-US" altLang="ko-KR" sz="4800" b="1" dirty="0" smtClean="0">
              <a:solidFill>
                <a:srgbClr val="0070C0"/>
              </a:solidFill>
              <a:latin typeface="HY강B" pitchFamily="18" charset="-127"/>
              <a:ea typeface="HY강B" pitchFamily="18" charset="-127"/>
            </a:endParaRPr>
          </a:p>
          <a:p>
            <a:pPr algn="ctr" defTabSz="914400"/>
            <a:endParaRPr lang="en-US" altLang="ko-KR" sz="4800" b="1" dirty="0">
              <a:solidFill>
                <a:srgbClr val="0070C0"/>
              </a:solidFill>
              <a:latin typeface="HY강B" pitchFamily="18" charset="-127"/>
              <a:ea typeface="HY강B" pitchFamily="18" charset="-127"/>
            </a:endParaRPr>
          </a:p>
          <a:p>
            <a:pPr algn="ctr" defTabSz="914400"/>
            <a:r>
              <a:rPr lang="en-US" altLang="ko-KR" sz="2400" b="1" dirty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http://school.incruit.com/seoul/curriculum/profile_selfintro_job.asp?page=1&amp;vodnum=849</a:t>
            </a:r>
            <a:endParaRPr lang="ko-KR" altLang="en-US" sz="2400" b="1" dirty="0">
              <a:solidFill>
                <a:srgbClr val="0070C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948" name="Rectangle 26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endParaRPr lang="ko-KR" altLang="en-US" sz="2400" b="1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82949" name="Rectangle 28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endParaRPr lang="ko-KR" altLang="en-US" sz="2400" b="1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82950" name="Rectangle 29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endParaRPr lang="ko-KR" altLang="en-US" sz="2400" b="1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82951" name="Rectangle 30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endParaRPr lang="ko-KR" altLang="en-US" sz="2400" b="1">
              <a:solidFill>
                <a:srgbClr val="000000"/>
              </a:solidFill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503238" y="704850"/>
            <a:ext cx="8135937" cy="395288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  <a:headEnd/>
            <a:tailEnd/>
          </a:ln>
        </p:spPr>
        <p:txBody>
          <a:bodyPr wrap="none" lIns="82458" tIns="41230" rIns="82458" bIns="42423" anchor="ctr"/>
          <a:lstStyle/>
          <a:p>
            <a:pPr marL="80963" fontAlgn="ctr" latinLnBrk="0">
              <a:spcBef>
                <a:spcPct val="50000"/>
              </a:spcBef>
            </a:pPr>
            <a:endParaRPr kumimoji="0" lang="ko-KR" altLang="en-US" sz="17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03238" y="6030913"/>
            <a:ext cx="8135937" cy="19050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  <a:headEnd/>
            <a:tailEnd/>
          </a:ln>
        </p:spPr>
        <p:txBody>
          <a:bodyPr wrap="none" lIns="82458" tIns="41230" rIns="82458" bIns="42423" anchor="ctr"/>
          <a:lstStyle/>
          <a:p>
            <a:pPr fontAlgn="ctr" latinLnBrk="0">
              <a:spcBef>
                <a:spcPct val="50000"/>
              </a:spcBef>
            </a:pPr>
            <a:endParaRPr kumimoji="0" lang="ko-KR" altLang="ko-KR" sz="17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auto">
          <a:xfrm>
            <a:off x="2039938" y="1906588"/>
            <a:ext cx="3516312" cy="284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7267" tIns="43634" rIns="87267" bIns="43634">
            <a:spAutoFit/>
          </a:bodyPr>
          <a:lstStyle/>
          <a:p>
            <a:pPr marL="363538" indent="-363538" defTabSz="336550" fontAlgn="ctr" latinLnBrk="0">
              <a:lnSpc>
                <a:spcPct val="130000"/>
              </a:lnSpc>
              <a:spcBef>
                <a:spcPct val="95000"/>
              </a:spcBef>
            </a:pPr>
            <a:r>
              <a:rPr kumimoji="0" lang="en-US" altLang="ko-KR" sz="69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Thank you</a:t>
            </a:r>
            <a:endParaRPr kumimoji="0" lang="ko-KR" altLang="en-US" sz="69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1317" name="Group 7"/>
          <p:cNvGrpSpPr>
            <a:grpSpLocks/>
          </p:cNvGrpSpPr>
          <p:nvPr/>
        </p:nvGrpSpPr>
        <p:grpSpPr bwMode="auto">
          <a:xfrm>
            <a:off x="6402388" y="1927225"/>
            <a:ext cx="1265237" cy="3178175"/>
            <a:chOff x="4118" y="1024"/>
            <a:chExt cx="918" cy="2129"/>
          </a:xfrm>
        </p:grpSpPr>
        <p:pic>
          <p:nvPicPr>
            <p:cNvPr id="141318" name="Picture 8" descr="Untitled-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18" y="1784"/>
              <a:ext cx="918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1319" name="Picture 9" descr="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18" y="1024"/>
              <a:ext cx="918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1320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119" y="2544"/>
              <a:ext cx="917" cy="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276350"/>
            <a:ext cx="8170863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제목 1"/>
          <p:cNvSpPr txBox="1">
            <a:spLocks/>
          </p:cNvSpPr>
          <p:nvPr/>
        </p:nvSpPr>
        <p:spPr bwMode="auto">
          <a:xfrm>
            <a:off x="536575" y="3571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/>
            <a:r>
              <a:rPr kumimoji="0" lang="ko-KR" altLang="en-US" sz="4000" b="1">
                <a:solidFill>
                  <a:srgbClr val="0070C0"/>
                </a:solidFill>
                <a:ea typeface="맑은 고딕" pitchFamily="50" charset="-127"/>
              </a:rPr>
              <a:t>채용 동향의 변화</a:t>
            </a:r>
          </a:p>
        </p:txBody>
      </p:sp>
      <p:sp>
        <p:nvSpPr>
          <p:cNvPr id="97284" name="직사각형 4"/>
          <p:cNvSpPr>
            <a:spLocks noChangeArrowheads="1"/>
          </p:cNvSpPr>
          <p:nvPr/>
        </p:nvSpPr>
        <p:spPr bwMode="auto">
          <a:xfrm>
            <a:off x="4071938" y="1714500"/>
            <a:ext cx="507206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0" lang="ko-KR" altLang="en-US" sz="2000">
                <a:solidFill>
                  <a:srgbClr val="000000"/>
                </a:solidFill>
                <a:ea typeface="맑은 고딕" pitchFamily="50" charset="-127"/>
              </a:rPr>
              <a:t>스펙</a:t>
            </a:r>
            <a:r>
              <a:rPr kumimoji="0" lang="en-US" altLang="ko-KR" sz="2000">
                <a:solidFill>
                  <a:srgbClr val="000000"/>
                </a:solidFill>
                <a:ea typeface="맑은 고딕" pitchFamily="50" charset="-127"/>
              </a:rPr>
              <a:t>(</a:t>
            </a:r>
            <a:r>
              <a:rPr kumimoji="0" lang="ko-KR" altLang="en-US" sz="2000">
                <a:solidFill>
                  <a:srgbClr val="000000"/>
                </a:solidFill>
                <a:ea typeface="맑은 고딕" pitchFamily="50" charset="-127"/>
              </a:rPr>
              <a:t>출신학교</a:t>
            </a:r>
            <a:r>
              <a:rPr kumimoji="0" lang="en-US" altLang="ko-KR" sz="2000">
                <a:solidFill>
                  <a:srgbClr val="000000"/>
                </a:solidFill>
                <a:ea typeface="맑은 고딕" pitchFamily="50" charset="-127"/>
              </a:rPr>
              <a:t>, </a:t>
            </a:r>
            <a:r>
              <a:rPr kumimoji="0" lang="ko-KR" altLang="en-US" sz="2000">
                <a:solidFill>
                  <a:srgbClr val="000000"/>
                </a:solidFill>
                <a:ea typeface="맑은 고딕" pitchFamily="50" charset="-127"/>
              </a:rPr>
              <a:t>학점</a:t>
            </a:r>
            <a:r>
              <a:rPr kumimoji="0" lang="en-US" altLang="ko-KR" sz="2000">
                <a:solidFill>
                  <a:srgbClr val="000000"/>
                </a:solidFill>
                <a:ea typeface="맑은 고딕" pitchFamily="50" charset="-127"/>
              </a:rPr>
              <a:t>, </a:t>
            </a:r>
            <a:r>
              <a:rPr kumimoji="0" lang="ko-KR" altLang="en-US" sz="2000">
                <a:solidFill>
                  <a:srgbClr val="000000"/>
                </a:solidFill>
                <a:ea typeface="맑은 고딕" pitchFamily="50" charset="-127"/>
              </a:rPr>
              <a:t>토익점수 등</a:t>
            </a:r>
            <a:r>
              <a:rPr kumimoji="0" lang="en-US" altLang="ko-KR" sz="2000">
                <a:solidFill>
                  <a:srgbClr val="000000"/>
                </a:solidFill>
                <a:ea typeface="맑은 고딕" pitchFamily="50" charset="-127"/>
              </a:rPr>
              <a:t>)</a:t>
            </a:r>
            <a:r>
              <a:rPr kumimoji="0" lang="ko-KR" altLang="en-US" sz="2000">
                <a:solidFill>
                  <a:srgbClr val="000000"/>
                </a:solidFill>
                <a:ea typeface="맑은 고딕" pitchFamily="50" charset="-127"/>
              </a:rPr>
              <a:t>보다는</a:t>
            </a:r>
            <a:endParaRPr kumimoji="0" lang="en-US" altLang="ko-KR" sz="2000">
              <a:solidFill>
                <a:srgbClr val="000000"/>
              </a:solidFill>
              <a:ea typeface="맑은 고딕" pitchFamily="50" charset="-127"/>
            </a:endParaRPr>
          </a:p>
          <a:p>
            <a:pPr defTabSz="914400"/>
            <a:r>
              <a:rPr kumimoji="0" lang="ko-KR" altLang="en-US" sz="2000">
                <a:solidFill>
                  <a:srgbClr val="FF0000"/>
                </a:solidFill>
                <a:ea typeface="맑은 고딕" pitchFamily="50" charset="-127"/>
              </a:rPr>
              <a:t>스토리</a:t>
            </a:r>
            <a:r>
              <a:rPr kumimoji="0" lang="en-US" altLang="ko-KR" sz="2000">
                <a:solidFill>
                  <a:srgbClr val="FF0000"/>
                </a:solidFill>
                <a:ea typeface="맑은 고딕" pitchFamily="50" charset="-127"/>
              </a:rPr>
              <a:t>(</a:t>
            </a:r>
            <a:r>
              <a:rPr kumimoji="0" lang="ko-KR" altLang="en-US" sz="2000">
                <a:solidFill>
                  <a:srgbClr val="FF0000"/>
                </a:solidFill>
                <a:ea typeface="맑은 고딕" pitchFamily="50" charset="-127"/>
              </a:rPr>
              <a:t>나만의 사례</a:t>
            </a:r>
            <a:r>
              <a:rPr kumimoji="0" lang="en-US" altLang="ko-KR" sz="2000">
                <a:solidFill>
                  <a:srgbClr val="FF0000"/>
                </a:solidFill>
                <a:ea typeface="맑은 고딕" pitchFamily="50" charset="-127"/>
              </a:rPr>
              <a:t>)</a:t>
            </a:r>
            <a:r>
              <a:rPr kumimoji="0" lang="ko-KR" altLang="en-US" sz="2000">
                <a:solidFill>
                  <a:srgbClr val="000000"/>
                </a:solidFill>
                <a:ea typeface="맑은 고딕" pitchFamily="50" charset="-127"/>
              </a:rPr>
              <a:t>와 </a:t>
            </a:r>
            <a:endParaRPr kumimoji="0" lang="en-US" altLang="ko-KR" sz="2000">
              <a:solidFill>
                <a:srgbClr val="000000"/>
              </a:solidFill>
              <a:ea typeface="맑은 고딕" pitchFamily="50" charset="-127"/>
            </a:endParaRPr>
          </a:p>
          <a:p>
            <a:pPr defTabSz="914400"/>
            <a:r>
              <a:rPr kumimoji="0" lang="ko-KR" altLang="en-US" sz="2400" b="1">
                <a:solidFill>
                  <a:srgbClr val="FF0000"/>
                </a:solidFill>
                <a:ea typeface="맑은 고딕" pitchFamily="50" charset="-127"/>
              </a:rPr>
              <a:t>직무역량</a:t>
            </a:r>
            <a:r>
              <a:rPr kumimoji="0" lang="en-US" altLang="ko-KR" sz="2000">
                <a:solidFill>
                  <a:srgbClr val="FF0000"/>
                </a:solidFill>
                <a:ea typeface="맑은 고딕" pitchFamily="50" charset="-127"/>
              </a:rPr>
              <a:t>(</a:t>
            </a:r>
            <a:r>
              <a:rPr kumimoji="0" lang="ko-KR" altLang="en-US" sz="2000">
                <a:solidFill>
                  <a:srgbClr val="FF0000"/>
                </a:solidFill>
                <a:ea typeface="맑은 고딕" pitchFamily="50" charset="-127"/>
              </a:rPr>
              <a:t>전공</a:t>
            </a:r>
            <a:r>
              <a:rPr kumimoji="0" lang="en-US" altLang="ko-KR" sz="2000">
                <a:solidFill>
                  <a:srgbClr val="FF0000"/>
                </a:solidFill>
                <a:ea typeface="맑은 고딕" pitchFamily="50" charset="-127"/>
              </a:rPr>
              <a:t>, </a:t>
            </a:r>
            <a:r>
              <a:rPr kumimoji="0" lang="ko-KR" altLang="en-US" sz="2000">
                <a:solidFill>
                  <a:srgbClr val="FF0000"/>
                </a:solidFill>
                <a:ea typeface="맑은 고딕" pitchFamily="50" charset="-127"/>
              </a:rPr>
              <a:t>관련경험</a:t>
            </a:r>
            <a:r>
              <a:rPr kumimoji="0" lang="en-US" altLang="ko-KR" sz="2000">
                <a:solidFill>
                  <a:srgbClr val="FF0000"/>
                </a:solidFill>
                <a:ea typeface="맑은 고딕" pitchFamily="50" charset="-127"/>
              </a:rPr>
              <a:t>)</a:t>
            </a:r>
            <a:r>
              <a:rPr kumimoji="0" lang="ko-KR" altLang="en-US" sz="2000">
                <a:solidFill>
                  <a:srgbClr val="000000"/>
                </a:solidFill>
                <a:ea typeface="맑은 고딕" pitchFamily="50" charset="-127"/>
              </a:rPr>
              <a:t>에 더 비중</a:t>
            </a:r>
            <a:endParaRPr kumimoji="0" lang="en-US" altLang="ko-KR" sz="2000">
              <a:solidFill>
                <a:srgbClr val="000000"/>
              </a:solidFill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jobkorea.co.kr/images/ContentsManagement/SmartEditor/2016/8/201684164424_S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6672"/>
            <a:ext cx="619268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jobkorea.co.kr/images/ContentsManagement/SmartEditor/2016/8/201684164432_S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590465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9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.jobkorea.co.kr/images/ContentsManagement/SmartEditor/2016/8/201684164438_SE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5904656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 dirty="0" smtClean="0">
                <a:solidFill>
                  <a:srgbClr val="0070C0"/>
                </a:solidFill>
              </a:rPr>
              <a:t>눈길을 끄는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자기소개서</a:t>
            </a:r>
            <a:r>
              <a:rPr lang="en-US" altLang="ko-KR" sz="4000" b="1" dirty="0" smtClean="0">
                <a:solidFill>
                  <a:srgbClr val="0070C0"/>
                </a:solidFill>
              </a:rPr>
              <a:t>1</a:t>
            </a:r>
            <a:endParaRPr lang="ko-KR" altLang="en-US" sz="4000" b="1" dirty="0" smtClean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857750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/>
              <a:t>참신하게 시작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독창성 </a:t>
            </a:r>
            <a:r>
              <a:rPr lang="en-US" altLang="ko-KR" sz="2000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C00000"/>
                </a:solidFill>
              </a:rPr>
              <a:t>스토리텔링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>
                <a:solidFill>
                  <a:srgbClr val="C00000"/>
                </a:solidFill>
              </a:rPr>
              <a:t>두괄식과 우선순위로 승부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/>
              <a:t>지원분야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업무핵심의 정확한 이해</a:t>
            </a:r>
            <a:endParaRPr lang="en-US" altLang="ko-KR" sz="20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/>
              <a:t>실제 업무경험과 실무경력 중심</a:t>
            </a:r>
            <a:endParaRPr lang="en-US" altLang="ko-KR" sz="20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/>
              <a:t>지원하는 회사를 잘 알고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귀사 </a:t>
            </a:r>
            <a:r>
              <a:rPr lang="en-US" altLang="ko-KR" sz="2000" dirty="0" smtClean="0"/>
              <a:t>&gt; 00</a:t>
            </a:r>
            <a:r>
              <a:rPr lang="ko-KR" altLang="en-US" sz="2000" dirty="0" smtClean="0"/>
              <a:t>전자</a:t>
            </a:r>
            <a:r>
              <a:rPr lang="en-US" altLang="ko-KR" sz="2000" dirty="0" smtClean="0"/>
              <a:t>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/>
              <a:t>객관적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수치화된 자기표현</a:t>
            </a:r>
            <a:endParaRPr lang="en-US" altLang="ko-KR" sz="20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/>
              <a:t>경험 열거보다는 경험을 통해 얻게 된 성과</a:t>
            </a:r>
            <a:endParaRPr lang="en-US" altLang="ko-KR" sz="20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>
                <a:solidFill>
                  <a:srgbClr val="C00000"/>
                </a:solidFill>
              </a:rPr>
              <a:t>각 단락마다 눈길을 끄는 </a:t>
            </a:r>
            <a:r>
              <a:rPr lang="ko-KR" altLang="en-US" sz="2000" dirty="0" smtClean="0">
                <a:solidFill>
                  <a:srgbClr val="C00000"/>
                </a:solidFill>
              </a:rPr>
              <a:t>소제목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>
                <a:solidFill>
                  <a:srgbClr val="C00000"/>
                </a:solidFill>
              </a:rPr>
              <a:t>육하원칙에 맞게 작성하고 무조건 끝말이 </a:t>
            </a:r>
            <a:r>
              <a:rPr lang="en-US" altLang="ko-KR" sz="2000" dirty="0" smtClean="0">
                <a:solidFill>
                  <a:srgbClr val="C00000"/>
                </a:solidFill>
              </a:rPr>
              <a:t>“~</a:t>
            </a:r>
            <a:r>
              <a:rPr lang="ko-KR" altLang="en-US" sz="2000" dirty="0" smtClean="0">
                <a:solidFill>
                  <a:srgbClr val="C00000"/>
                </a:solidFill>
              </a:rPr>
              <a:t>다</a:t>
            </a:r>
            <a:r>
              <a:rPr lang="en-US" altLang="ko-KR" sz="2000" dirty="0" smtClean="0">
                <a:solidFill>
                  <a:srgbClr val="C00000"/>
                </a:solidFill>
              </a:rPr>
              <a:t>” </a:t>
            </a:r>
            <a:r>
              <a:rPr lang="ko-KR" altLang="en-US" sz="2000" dirty="0" smtClean="0">
                <a:solidFill>
                  <a:srgbClr val="C00000"/>
                </a:solidFill>
              </a:rPr>
              <a:t>로 작성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2600" dirty="0" smtClean="0">
              <a:solidFill>
                <a:srgbClr val="C0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 dirty="0" smtClean="0">
                <a:solidFill>
                  <a:srgbClr val="0070C0"/>
                </a:solidFill>
              </a:rPr>
              <a:t>눈길을 끄는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자기소개서</a:t>
            </a:r>
            <a:r>
              <a:rPr lang="en-US" altLang="ko-KR" sz="4000" b="1" dirty="0" smtClean="0">
                <a:solidFill>
                  <a:srgbClr val="0070C0"/>
                </a:solidFill>
              </a:rPr>
              <a:t>2</a:t>
            </a:r>
            <a:endParaRPr lang="ko-KR" altLang="en-US" sz="4000" b="1" dirty="0" smtClean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57750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 성장과정은</a:t>
            </a:r>
            <a:r>
              <a:rPr lang="ko-KR" altLang="en-US" sz="2000" dirty="0" smtClean="0"/>
              <a:t> 가정환경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학창시절까지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인간관계를 설명하고 현재직무를 선택하게 된 배경과 함께 어떠한 마음자세로 성장과정을 이어갈지 작성한다</a:t>
            </a:r>
            <a:r>
              <a:rPr lang="en-US" altLang="ko-KR" sz="2000" dirty="0" smtClean="0"/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 성격은</a:t>
            </a:r>
            <a:r>
              <a:rPr lang="ko-KR" altLang="en-US" sz="2000" dirty="0" smtClean="0"/>
              <a:t> 구구절절 설명하는 것 보다 두괄식으로 결론은 최대한 짧게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본론은 구체적인 경험적 사례 중심으로 장점을 작성한다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단점은 극복하려고 노력하는 모습을 </a:t>
            </a:r>
            <a:r>
              <a:rPr lang="en-US" altLang="ko-KR" sz="2000" dirty="0" smtClean="0"/>
              <a:t>2-3</a:t>
            </a:r>
            <a:r>
              <a:rPr lang="ko-KR" altLang="en-US" sz="2000" dirty="0" smtClean="0"/>
              <a:t>줄 정도로 작성한다</a:t>
            </a:r>
            <a:r>
              <a:rPr lang="en-US" altLang="ko-KR" sz="2000" dirty="0" smtClean="0"/>
              <a:t>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 지원동기</a:t>
            </a:r>
            <a:r>
              <a:rPr lang="ko-KR" altLang="en-US" sz="2000" dirty="0" smtClean="0"/>
              <a:t>는 근무하고 싶다는 강한 끌림이 있는 기업 또는 직무라야 성공할 수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취업 후에도 오랫동안 즐겁게 근무할 수 있음을 어필한다면 좋다</a:t>
            </a:r>
            <a:r>
              <a:rPr lang="en-US" altLang="ko-KR" sz="2000" dirty="0" smtClean="0"/>
              <a:t>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28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 dirty="0" smtClean="0">
                <a:solidFill>
                  <a:srgbClr val="0070C0"/>
                </a:solidFill>
              </a:rPr>
              <a:t>눈길을 끄는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자기소개서</a:t>
            </a:r>
            <a:r>
              <a:rPr lang="en-US" altLang="ko-KR" sz="4000" b="1" dirty="0">
                <a:solidFill>
                  <a:srgbClr val="0070C0"/>
                </a:solidFill>
              </a:rPr>
              <a:t>3</a:t>
            </a:r>
            <a:endParaRPr lang="ko-KR" altLang="en-US" sz="4000" b="1" dirty="0" smtClean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857750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/>
              <a:t>내가 어떤 역량을 가지고 지원하는 기업에 입사하여 어떤 가치를 발휘할 수 있을 것인지 알려주는 </a:t>
            </a:r>
            <a:r>
              <a:rPr lang="ko-KR" altLang="en-US" sz="2000" dirty="0" smtClean="0">
                <a:solidFill>
                  <a:srgbClr val="FF0000"/>
                </a:solidFill>
              </a:rPr>
              <a:t>자기</a:t>
            </a:r>
            <a:r>
              <a:rPr lang="en-US" altLang="ko-KR" sz="2000" dirty="0" smtClean="0">
                <a:solidFill>
                  <a:srgbClr val="FF0000"/>
                </a:solidFill>
              </a:rPr>
              <a:t>PR</a:t>
            </a:r>
            <a:r>
              <a:rPr lang="ko-KR" altLang="en-US" sz="2000" dirty="0" smtClean="0">
                <a:solidFill>
                  <a:srgbClr val="FF0000"/>
                </a:solidFill>
              </a:rPr>
              <a:t>서로 </a:t>
            </a:r>
            <a:r>
              <a:rPr lang="ko-KR" altLang="en-US" sz="2000" dirty="0" smtClean="0"/>
              <a:t>지원기업과 직무 나의 역량이 서로 연관될 수 있는 </a:t>
            </a:r>
            <a:r>
              <a:rPr lang="ko-KR" altLang="en-US" sz="2000" dirty="0" err="1" smtClean="0"/>
              <a:t>맞춤식</a:t>
            </a:r>
            <a:r>
              <a:rPr lang="ko-KR" altLang="en-US" sz="2000" dirty="0" smtClean="0"/>
              <a:t> 지원서를 작성하는 것이 좋다</a:t>
            </a:r>
            <a:r>
              <a:rPr lang="en-US" altLang="ko-KR" sz="2000" dirty="0" smtClean="0"/>
              <a:t>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>
                <a:solidFill>
                  <a:srgbClr val="FF0000"/>
                </a:solidFill>
              </a:rPr>
              <a:t>내가 왜 이 회사에 지원하게 되었고 희망하는 부서가 무엇이며 그러기 위해 나는 무엇을 준비했고 나의 최종 목표는 무엇</a:t>
            </a:r>
            <a:r>
              <a:rPr lang="ko-KR" altLang="en-US" sz="2000" dirty="0"/>
              <a:t>이라는 것이 자기소개서 작성방법이다</a:t>
            </a:r>
            <a:r>
              <a:rPr lang="en-US" altLang="ko-KR" sz="2000" dirty="0"/>
              <a:t>. 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/>
              <a:t>회사를 지원하는 이름 없이 “</a:t>
            </a:r>
            <a:r>
              <a:rPr lang="ko-KR" altLang="en-US" sz="2000" dirty="0">
                <a:solidFill>
                  <a:srgbClr val="FF0000"/>
                </a:solidFill>
              </a:rPr>
              <a:t>귀사”라고 하면 </a:t>
            </a:r>
            <a:r>
              <a:rPr lang="en-US" altLang="ko-KR" sz="2000" dirty="0">
                <a:solidFill>
                  <a:srgbClr val="FF0000"/>
                </a:solidFill>
              </a:rPr>
              <a:t>100% </a:t>
            </a:r>
            <a:r>
              <a:rPr lang="ko-KR" altLang="en-US" sz="2000" dirty="0" smtClean="0">
                <a:solidFill>
                  <a:srgbClr val="FF0000"/>
                </a:solidFill>
              </a:rPr>
              <a:t>탈락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입사 후 </a:t>
            </a:r>
            <a:r>
              <a:rPr lang="ko-KR" altLang="en-US" sz="2000" dirty="0">
                <a:solidFill>
                  <a:srgbClr val="FF0000"/>
                </a:solidFill>
              </a:rPr>
              <a:t>포부의 </a:t>
            </a:r>
            <a:r>
              <a:rPr lang="ko-KR" altLang="en-US" sz="2000" dirty="0"/>
              <a:t>내용은 막연하게 ‘</a:t>
            </a:r>
            <a:r>
              <a:rPr lang="en-US" altLang="ko-KR" sz="2000" dirty="0"/>
              <a:t>~</a:t>
            </a:r>
            <a:r>
              <a:rPr lang="ko-KR" altLang="en-US" sz="2000" dirty="0"/>
              <a:t>를 하겠습니다’와 같이 포괄적으로 쓰는 것보다는</a:t>
            </a:r>
            <a:r>
              <a:rPr lang="en-US" altLang="ko-KR" sz="2000" dirty="0"/>
              <a:t>, </a:t>
            </a:r>
            <a:r>
              <a:rPr lang="ko-KR" altLang="en-US" sz="2000" dirty="0"/>
              <a:t>구체적으로 </a:t>
            </a:r>
            <a:r>
              <a:rPr lang="ko-KR" altLang="en-US" sz="2000" dirty="0" smtClean="0"/>
              <a:t> 자신의 </a:t>
            </a:r>
            <a:r>
              <a:rPr lang="ko-KR" altLang="en-US" sz="2000" dirty="0"/>
              <a:t>목표를 위해서 전공이나 경험을 업무와 연결해 어떻게 살려보고 싶다든지</a:t>
            </a:r>
            <a:r>
              <a:rPr lang="en-US" altLang="ko-KR" sz="2000" dirty="0"/>
              <a:t>, </a:t>
            </a:r>
            <a:r>
              <a:rPr lang="ko-KR" altLang="en-US" sz="2000" dirty="0"/>
              <a:t>업무 속에서 </a:t>
            </a:r>
            <a:r>
              <a:rPr lang="ko-KR" altLang="en-US" sz="2000" dirty="0" smtClean="0"/>
              <a:t>자기개발을 </a:t>
            </a:r>
            <a:r>
              <a:rPr lang="ko-KR" altLang="en-US" sz="2000" dirty="0"/>
              <a:t>함으로 어떠한 노력이나 각오를 통하여 회사에 이바지할 수 있다는 것과 같이 명확하고 </a:t>
            </a:r>
            <a:r>
              <a:rPr lang="ko-KR" altLang="en-US" sz="2000" dirty="0" smtClean="0"/>
              <a:t>구체적으로 </a:t>
            </a:r>
            <a:r>
              <a:rPr lang="ko-KR" altLang="en-US" sz="2000" dirty="0"/>
              <a:t>표현하는 것이 </a:t>
            </a:r>
            <a:r>
              <a:rPr lang="ko-KR" altLang="en-US" sz="2000" dirty="0" smtClean="0"/>
              <a:t>좋다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 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539750" y="1414463"/>
            <a:ext cx="7561263" cy="4606925"/>
          </a:xfrm>
          <a:prstGeom prst="roundRect">
            <a:avLst>
              <a:gd name="adj" fmla="val 8875"/>
            </a:avLst>
          </a:prstGeom>
          <a:solidFill>
            <a:schemeClr val="bg1">
              <a:alpha val="7097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258888" y="587375"/>
            <a:ext cx="57515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자기소개서 작성해 보기</a:t>
            </a:r>
          </a:p>
        </p:txBody>
      </p:sp>
      <p:pic>
        <p:nvPicPr>
          <p:cNvPr id="56330" name="Picture 10" descr="j0416754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2150" y="227013"/>
            <a:ext cx="1851025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3" name="Picture 13" descr="열심(333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685925"/>
            <a:ext cx="4568825" cy="351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nimBg="1"/>
      <p:bldP spid="56328" grpId="0"/>
      <p:bldP spid="56328" grpId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260</Words>
  <Application>Microsoft Office PowerPoint</Application>
  <PresentationFormat>화면 슬라이드 쇼(4:3)</PresentationFormat>
  <Paragraphs>28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1_Office 테마</vt:lpstr>
      <vt:lpstr>2_Office 테마</vt:lpstr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눈길을 끄는 자기소개서1</vt:lpstr>
      <vt:lpstr>눈길을 끄는 자기소개서2</vt:lpstr>
      <vt:lpstr>눈길을 끄는 자기소개서3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pc7</dc:creator>
  <cp:lastModifiedBy>Windows 사용자</cp:lastModifiedBy>
  <cp:revision>163</cp:revision>
  <cp:lastPrinted>2013-08-01T00:46:03Z</cp:lastPrinted>
  <dcterms:created xsi:type="dcterms:W3CDTF">2013-06-14T02:26:38Z</dcterms:created>
  <dcterms:modified xsi:type="dcterms:W3CDTF">2017-12-06T08:37:00Z</dcterms:modified>
</cp:coreProperties>
</file>