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8" r:id="rId2"/>
    <p:sldId id="266" r:id="rId3"/>
    <p:sldId id="264" r:id="rId4"/>
    <p:sldId id="262" r:id="rId5"/>
    <p:sldId id="257" r:id="rId6"/>
    <p:sldId id="259" r:id="rId7"/>
    <p:sldId id="265" r:id="rId8"/>
    <p:sldId id="260" r:id="rId9"/>
    <p:sldId id="261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-46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3-19T02:37:01.075"/>
    </inkml:context>
    <inkml:brush xml:id="br0">
      <inkml:brushProperty name="width" value="0.26667" units="cm"/>
      <inkml:brushProperty name="height" value="0.53333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4001 2691 16384,'5'0'0,"9"5"0,14 2 0,14 2 0,16 4 0,13 0 0,1-2 0,0 0 0,-7-1 0,-1-1 0,-6-1 0,-11-4 0,-5-1 0,-7 3 0,-5 0 0,-1 1 0,-5-3 0,-2-1 0,-3-1 0,-2-1 0,-1-1 0,-1 0 0,-1 0 0,9-1 0,7 4 0,2-1 0,-2 1 0,-4 0 0,-1-1 0,-5-1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3-19T02:37:24.893"/>
    </inkml:context>
    <inkml:brush xml:id="br0">
      <inkml:brushProperty name="width" value="0.26667" units="cm"/>
      <inkml:brushProperty name="height" value="0.53333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4089 2797 16384,'3'0'0,"10"0"0,17 0 0,14 0 0,9 0 0,8 5 0,0 2 0,-4 0 0,0-2 0,5 1 0,4 5 0,3 4 0,-4-2 0,-7 3 0,-11-2 0,-8 0 0,-10-3 0,-2-1 0,0 4 0,7-2 0,10 4 0,8-2 0,5 2 0,7 1 0,-6-2 0,-8-4 0,-3-4 0,-9-2 0,-7-4 0,-6 0 0,-6-1 0,0-1 0,1 0 0,6 1 0,3-1 0,7 1 0,5 0 0,3-1 0,5 1 0,0 0 0,-2 0 0,-4 1 0,-1-1 0,4 5 0,10 4 0,17 6 0,20 6 0,3-2 0,2-3 0,-4-2 0,-11-3 0,-19-4 0,-11-3 0,-13-2 0,-11-2 0,-7 0 0,-5 5 0,-3 1 0,1 1 0,-1 0 0,-16 0 0,-34-2 0,-52-1 0,-39-1 0,-40-2 0,-26 4 0,-3 2 0,10 2 0,31 0 0,35 3 0,34-1 0,32 1 0,33-2 0,42-2 0,31-3 0,28-2 0,29-2 0,16-1 0,8 0 0,-4-1 0,-3 1 0,-6-1 0,-18 1 0,-22 0 0,-23 0 0,-20 2 0,-28 4 0,-38 1 0,-30 4 0,-33 6 0,-37 0 0,-17-1 0,-7 2 0,12-1 0,23-4 0,28-5 0,30 0 0,32 3 0,56 3 0,68 6 0,75 0 0,55-4 0,58-4 0,48-4 0,22-4 0,8-2 0,-48-2 0,-70 0 0,-71-1 0,-77 0 0,-76 0 0,-70 1 0,-55-1 0,-30 1 0,-7 0 0,10 0 0,24 0 0,42 0 0,41 0 0,40 0 0,20 0 0,8 0 0,-1 0 0,-20 0 0,-43 0 0,-46 0 0,-52 0 0,-43 0 0,-14 0 0,7 0 0,31 0 0,34 0 0,63 0 0,57 0 0,56-2 0,47-2 0,28 1 0,5-5 0,-22-1 0,-30 2 0,-32-2 0,-26 2 0,-21-2 0,-23 2 0,-36-3 0,-40-1 0,-28 3 0,-19-3 0,-17-6 0,4-1 0,19 2 0,28 3 0,27 4 0,23 2 0,20-2 0,26 2 0,37-4 0,57-5 0,44-4 0,29-5 0,0 2 0,-23 5 0,-35 6 0,-32 2 0,-31 2 0,-31 4 0,-52-4 0,-87-11 0,-68-6 0,-35-5 0,-24-3 0,-4 5 0,14 7 0,37 7 0,49 6 0,46 4 0,42-2 0,28 0 0,20-2 0,41-2 0,62 1 0,73-4 0,63-7 0,41-5 0,13-4 0,-37 4 0,-50 5 0,-57 6 0,-48 6 0,-40 1 0,-49 3 0,-83 1 0,-87 1 0,-49 1 0,-36 1 0,-15 1 0,10-1 0,40 0 0,52 1 0,49-1 0,59 0 0,51 0 0,46-2 0,39-2 0,35 1 0,15 1 0,-7 0 0,-20 1 0,-97 0 0,-93 1 0,-74 0 0,-31 0 0,-22-5 0,-9-2 0,7 0 0,26 2 0,38 1 0,44 2 0,38-4 0,33-5 0,25 2 0,24 1 0,14 1 0,-23 1 0,-31 0 0,-46 2 0,-30-4 0,-25-1 0,-5 2 0,14 2 0,23 1 0,30 0 0,25-4 0,34-4 0,32-3 0,38-4 0,25-2 0,3 3 0,-7 5 0,-15 4 0,-25-2 0,-26 2 0,-19 2 0,-6-1 0,5 0 0,13-1 0,15 3 0,9 1 0,-18 3 0,-25 0 0,-26 2 0,-16 0 0,-6 0 0,5 1 0,28-1 0,35 0 0,36 0 0,33 0 0,26-4 0,2-3 0,-11 1 0,-20 0 0,-20 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01AE-002D-4C1D-BB2F-AFFF79BBE1C3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C2245E-C584-4AB5-AA60-01541DE41B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01AE-002D-4C1D-BB2F-AFFF79BBE1C3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245E-C584-4AB5-AA60-01541DE41B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01AE-002D-4C1D-BB2F-AFFF79BBE1C3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245E-C584-4AB5-AA60-01541DE41B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01AE-002D-4C1D-BB2F-AFFF79BBE1C3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245E-C584-4AB5-AA60-01541DE41B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01AE-002D-4C1D-BB2F-AFFF79BBE1C3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245E-C584-4AB5-AA60-01541DE41B8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01AE-002D-4C1D-BB2F-AFFF79BBE1C3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245E-C584-4AB5-AA60-01541DE41B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01AE-002D-4C1D-BB2F-AFFF79BBE1C3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245E-C584-4AB5-AA60-01541DE41B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01AE-002D-4C1D-BB2F-AFFF79BBE1C3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245E-C584-4AB5-AA60-01541DE41B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01AE-002D-4C1D-BB2F-AFFF79BBE1C3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245E-C584-4AB5-AA60-01541DE41B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01AE-002D-4C1D-BB2F-AFFF79BBE1C3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245E-C584-4AB5-AA60-01541DE41B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01AE-002D-4C1D-BB2F-AFFF79BBE1C3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245E-C584-4AB5-AA60-01541DE41B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4DC01AE-002D-4C1D-BB2F-AFFF79BBE1C3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0C2245E-C584-4AB5-AA60-01541DE41B8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customXml" Target="../ink/ink2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77101" y="1027689"/>
            <a:ext cx="6734492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Background: IC </a:t>
            </a:r>
            <a:r>
              <a:rPr lang="en-US" sz="2800" b="1" u="sng" dirty="0"/>
              <a:t>Progress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In business for over </a:t>
            </a:r>
            <a:r>
              <a:rPr lang="en-US" sz="2800" dirty="0" smtClean="0"/>
              <a:t>3 </a:t>
            </a:r>
            <a:r>
              <a:rPr lang="en-US" sz="2800" dirty="0" smtClean="0"/>
              <a:t>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Software-as-a-service (SaaS) </a:t>
            </a:r>
            <a:r>
              <a:rPr lang="en-US" sz="2800" dirty="0" smtClean="0"/>
              <a:t>company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Provides </a:t>
            </a:r>
            <a:r>
              <a:rPr lang="en-US" sz="2800" dirty="0" smtClean="0"/>
              <a:t>platform for construction </a:t>
            </a:r>
            <a:r>
              <a:rPr lang="en-US" sz="2800" dirty="0"/>
              <a:t>projects </a:t>
            </a:r>
            <a:r>
              <a:rPr lang="en-US" sz="2800" dirty="0" smtClean="0"/>
              <a:t>to monitor progress with photos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Desires an </a:t>
            </a:r>
            <a:r>
              <a:rPr lang="en-US" sz="2800" dirty="0" smtClean="0"/>
              <a:t>updated </a:t>
            </a:r>
            <a:r>
              <a:rPr lang="en-US" sz="2800" dirty="0" smtClean="0"/>
              <a:t>look that integrates with current back-end software</a:t>
            </a:r>
            <a:endParaRPr lang="en-US" sz="2800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130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35739" y="1479597"/>
            <a:ext cx="1807028" cy="9579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63960" y="2437540"/>
            <a:ext cx="1807028" cy="9579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73381" y="4067160"/>
            <a:ext cx="1807028" cy="9579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 Up/Demo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71828" y="603296"/>
            <a:ext cx="1807028" cy="9579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873907" y="2437540"/>
            <a:ext cx="1807028" cy="9579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Photographer Sign Up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914370" y="4067159"/>
            <a:ext cx="1807028" cy="9579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Terms of Service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35739" y="5451906"/>
            <a:ext cx="1807028" cy="9579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In</a:t>
            </a:r>
          </a:p>
        </p:txBody>
      </p:sp>
      <p:sp>
        <p:nvSpPr>
          <p:cNvPr id="10" name="Rectangle 9"/>
          <p:cNvSpPr/>
          <p:nvPr/>
        </p:nvSpPr>
        <p:spPr>
          <a:xfrm>
            <a:off x="7970393" y="603296"/>
            <a:ext cx="1807028" cy="9579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Services</a:t>
            </a:r>
            <a:endParaRPr lang="en-US" dirty="0"/>
          </a:p>
        </p:txBody>
      </p:sp>
      <p:cxnSp>
        <p:nvCxnSpPr>
          <p:cNvPr id="12" name="Straight Connector 11"/>
          <p:cNvCxnSpPr>
            <a:stCxn id="2" idx="1"/>
            <a:endCxn id="6" idx="3"/>
          </p:cNvCxnSpPr>
          <p:nvPr/>
        </p:nvCxnSpPr>
        <p:spPr>
          <a:xfrm flipH="1" flipV="1">
            <a:off x="3778856" y="1082268"/>
            <a:ext cx="1056883" cy="87630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" idx="3"/>
            <a:endCxn id="10" idx="1"/>
          </p:cNvCxnSpPr>
          <p:nvPr/>
        </p:nvCxnSpPr>
        <p:spPr>
          <a:xfrm flipV="1">
            <a:off x="6642767" y="1082268"/>
            <a:ext cx="1327626" cy="87630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" idx="2"/>
          </p:cNvCxnSpPr>
          <p:nvPr/>
        </p:nvCxnSpPr>
        <p:spPr>
          <a:xfrm flipH="1">
            <a:off x="2670988" y="2437540"/>
            <a:ext cx="3068265" cy="478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2" idx="2"/>
            <a:endCxn id="5" idx="0"/>
          </p:cNvCxnSpPr>
          <p:nvPr/>
        </p:nvCxnSpPr>
        <p:spPr>
          <a:xfrm flipH="1">
            <a:off x="3676895" y="2437540"/>
            <a:ext cx="2062358" cy="1629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2" idx="2"/>
            <a:endCxn id="9" idx="0"/>
          </p:cNvCxnSpPr>
          <p:nvPr/>
        </p:nvCxnSpPr>
        <p:spPr>
          <a:xfrm>
            <a:off x="5739253" y="2437540"/>
            <a:ext cx="0" cy="3014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" idx="2"/>
            <a:endCxn id="8" idx="0"/>
          </p:cNvCxnSpPr>
          <p:nvPr/>
        </p:nvCxnSpPr>
        <p:spPr>
          <a:xfrm>
            <a:off x="5739253" y="2437540"/>
            <a:ext cx="2078631" cy="1629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" idx="2"/>
            <a:endCxn id="7" idx="1"/>
          </p:cNvCxnSpPr>
          <p:nvPr/>
        </p:nvCxnSpPr>
        <p:spPr>
          <a:xfrm>
            <a:off x="5739253" y="2437540"/>
            <a:ext cx="3134654" cy="478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18508" y="268316"/>
            <a:ext cx="1611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Site Map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67494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11" r="45471" b="4103"/>
          <a:stretch/>
        </p:blipFill>
        <p:spPr bwMode="auto">
          <a:xfrm>
            <a:off x="435876" y="358592"/>
            <a:ext cx="11161833" cy="5657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4234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37154" y="969091"/>
            <a:ext cx="7522583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Background: IC Progress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Central Question: Is the service good enough to be used </a:t>
            </a:r>
            <a:r>
              <a:rPr lang="en-US" sz="2800" u="sng" dirty="0"/>
              <a:t>consistently</a:t>
            </a:r>
            <a:r>
              <a:rPr lang="en-US" sz="2800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General SaaS Focus - </a:t>
            </a:r>
            <a:r>
              <a:rPr lang="en-US" sz="28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 </a:t>
            </a:r>
            <a:r>
              <a:rPr lang="en-US" sz="2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Acquisition Costs and Customer Lifetime Value</a:t>
            </a:r>
            <a:r>
              <a:rPr lang="en-US" sz="2800" dirty="0"/>
              <a:t>. (CAC and CLV) Common Ratio: </a:t>
            </a:r>
            <a:r>
              <a:rPr lang="en-US" sz="2800" dirty="0" smtClean="0"/>
              <a:t>CAC/CLV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These metrics will be used to evaluate our actions and decisions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852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2483" y="810491"/>
            <a:ext cx="8476618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Background: IC </a:t>
            </a:r>
            <a:r>
              <a:rPr lang="en-US" sz="2800" b="1" dirty="0"/>
              <a:t>Progress – </a:t>
            </a:r>
            <a:r>
              <a:rPr lang="en-US" sz="2800" b="1" dirty="0" smtClean="0"/>
              <a:t>Goals </a:t>
            </a:r>
            <a:endParaRPr lang="en-US" sz="28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Increase Enrollments Per Quarter </a:t>
            </a:r>
            <a:r>
              <a:rPr lang="en-US" sz="2800" dirty="0" smtClean="0"/>
              <a:t>by </a:t>
            </a:r>
            <a:r>
              <a:rPr lang="en-US" sz="2800" dirty="0" smtClean="0"/>
              <a:t>adding two sign up pages, one for photographers and one for </a:t>
            </a:r>
            <a:r>
              <a:rPr lang="en-US" sz="2800" dirty="0" smtClean="0"/>
              <a:t>demos and/or a </a:t>
            </a:r>
            <a:r>
              <a:rPr lang="en-US" sz="2800" dirty="0" smtClean="0"/>
              <a:t>free account. </a:t>
            </a:r>
            <a:r>
              <a:rPr lang="en-US" sz="2800" dirty="0" smtClean="0"/>
              <a:t>Put </a:t>
            </a:r>
            <a:r>
              <a:rPr lang="en-US" sz="2800" dirty="0" smtClean="0"/>
              <a:t>the </a:t>
            </a:r>
            <a:r>
              <a:rPr lang="en-US" sz="2800" dirty="0" smtClean="0"/>
              <a:t>links up </a:t>
            </a:r>
            <a:r>
              <a:rPr lang="en-US" sz="2800" dirty="0" smtClean="0"/>
              <a:t>front and highlighted  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Provide a sharper layout with calls to action, videos and </a:t>
            </a:r>
            <a:r>
              <a:rPr lang="en-US" sz="2800" dirty="0" smtClean="0"/>
              <a:t>jQuery demo of </a:t>
            </a:r>
            <a:r>
              <a:rPr lang="en-US" sz="2800" dirty="0" smtClean="0"/>
              <a:t>the product to help acquire more </a:t>
            </a:r>
            <a:r>
              <a:rPr lang="en-US" sz="2800" dirty="0" smtClean="0"/>
              <a:t>customers.  </a:t>
            </a:r>
            <a:endParaRPr lang="en-US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Add photographer sign up page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Build system to track metrics on a quarterly basis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Integrate with current back-end software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422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1776" t="6699" r="22987" b="5413"/>
          <a:stretch/>
        </p:blipFill>
        <p:spPr>
          <a:xfrm>
            <a:off x="2818503" y="125935"/>
            <a:ext cx="6287170" cy="666909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83234" y="667388"/>
            <a:ext cx="2383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Design: </a:t>
            </a:r>
            <a:r>
              <a:rPr lang="en-US" b="1" dirty="0"/>
              <a:t>IC Progress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528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1776" t="6699" r="22987" b="5413"/>
          <a:stretch/>
        </p:blipFill>
        <p:spPr>
          <a:xfrm>
            <a:off x="2796601" y="136886"/>
            <a:ext cx="6287170" cy="6669098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2595363" y="1401715"/>
            <a:ext cx="1834275" cy="279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595363" y="859646"/>
            <a:ext cx="1193648" cy="542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595363" y="1401715"/>
            <a:ext cx="1450994" cy="777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90764" y="1130680"/>
            <a:ext cx="1144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Front-End</a:t>
            </a:r>
          </a:p>
          <a:p>
            <a:r>
              <a:rPr lang="en-US" dirty="0"/>
              <a:t>Focus</a:t>
            </a:r>
          </a:p>
        </p:txBody>
      </p:sp>
      <p:sp>
        <p:nvSpPr>
          <p:cNvPr id="7" name="Rectangle 6"/>
          <p:cNvSpPr/>
          <p:nvPr/>
        </p:nvSpPr>
        <p:spPr>
          <a:xfrm>
            <a:off x="483234" y="667388"/>
            <a:ext cx="2383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Design: </a:t>
            </a:r>
            <a:r>
              <a:rPr lang="en-US" b="1" dirty="0"/>
              <a:t>IC Progress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899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66108" y="1550892"/>
            <a:ext cx="724939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Front End </a:t>
            </a:r>
            <a:r>
              <a:rPr lang="en-US" sz="2800" b="1" dirty="0" smtClean="0"/>
              <a:t>Focus</a:t>
            </a:r>
            <a:r>
              <a:rPr lang="en-US" sz="2800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Integration with back-end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SEO </a:t>
            </a:r>
            <a:r>
              <a:rPr lang="en-US" sz="2800" dirty="0" smtClean="0"/>
              <a:t>Friendly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Responsive Design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Attention, Information and Trial Sign-Up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CAC/CLV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Customer Awareness </a:t>
            </a:r>
            <a:r>
              <a:rPr lang="en-US" sz="2800" dirty="0"/>
              <a:t>of </a:t>
            </a:r>
            <a:r>
              <a:rPr lang="en-US" sz="2800" dirty="0" smtClean="0"/>
              <a:t>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Enrollment Conversion per Quarter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24466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59974" y="114300"/>
            <a:ext cx="9931346" cy="7386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IC Progress – Attention and Enrollment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How effectively does the business attract visitors?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Traffic, mentions, cost per click, search results, cost of acquisition, open 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How often do these visitors request information or signup?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 Enrollments, signups, completed onboarding process, used the service at least once, subscriptions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Main Goals/Metrics: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/>
              <a:t>Increase Enrollments Per Quarter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/>
              <a:t>Lower Cost of Acquisition: How much it costs to get a user and a paying customer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/>
              <a:t>Add a Photographer Sign-Up Page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/>
              <a:t>Redesign look of site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/>
              <a:t>Look into adding a “demo” to the site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85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6396"/>
          <a:stretch/>
        </p:blipFill>
        <p:spPr>
          <a:xfrm>
            <a:off x="968925" y="273772"/>
            <a:ext cx="10272627" cy="641038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319180" y="399313"/>
              <a:ext cx="376560" cy="522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1300" y="303851"/>
                <a:ext cx="472680" cy="2427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/>
              <p14:cNvContentPartPr/>
              <p14:nvPr/>
            </p14:nvContentPartPr>
            <p14:xfrm>
              <a:off x="1175540" y="318673"/>
              <a:ext cx="1667160" cy="39528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27670" y="222553"/>
                <a:ext cx="1762899" cy="58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43240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1233</TotalTime>
  <Words>316</Words>
  <Application>Microsoft Office PowerPoint</Application>
  <PresentationFormat>Custom</PresentationFormat>
  <Paragraphs>54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Executive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keller</dc:creator>
  <cp:lastModifiedBy>Stephen Harder</cp:lastModifiedBy>
  <cp:revision>23</cp:revision>
  <dcterms:created xsi:type="dcterms:W3CDTF">2016-03-04T20:58:53Z</dcterms:created>
  <dcterms:modified xsi:type="dcterms:W3CDTF">2016-03-20T21:06:03Z</dcterms:modified>
</cp:coreProperties>
</file>