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1"/>
  </p:notesMasterIdLst>
  <p:sldIdLst>
    <p:sldId id="256" r:id="rId2"/>
    <p:sldId id="323" r:id="rId3"/>
    <p:sldId id="328" r:id="rId4"/>
    <p:sldId id="297" r:id="rId5"/>
    <p:sldId id="325" r:id="rId6"/>
    <p:sldId id="351" r:id="rId7"/>
    <p:sldId id="362" r:id="rId8"/>
    <p:sldId id="358" r:id="rId9"/>
    <p:sldId id="352" r:id="rId10"/>
    <p:sldId id="361" r:id="rId11"/>
    <p:sldId id="324" r:id="rId12"/>
    <p:sldId id="346" r:id="rId13"/>
    <p:sldId id="367" r:id="rId14"/>
    <p:sldId id="364" r:id="rId15"/>
    <p:sldId id="365" r:id="rId16"/>
    <p:sldId id="366" r:id="rId17"/>
    <p:sldId id="344" r:id="rId18"/>
    <p:sldId id="353" r:id="rId19"/>
    <p:sldId id="306" r:id="rId2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58A8"/>
    <a:srgbClr val="6804FC"/>
    <a:srgbClr val="990033"/>
    <a:srgbClr val="9B295D"/>
    <a:srgbClr val="CC0066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5" d="100"/>
          <a:sy n="65" d="100"/>
        </p:scale>
        <p:origin x="-2964" y="-10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D0DF3-6CC3-4A06-A2CD-BF9EA0460118}" type="datetimeFigureOut">
              <a:rPr lang="es-ES" smtClean="0"/>
              <a:pPr/>
              <a:t>22/02/2016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9D8F8-03D9-42E0-81C7-556BE2B1B1BC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8593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 smtClean="0"/>
              <a:t>En el sector de las TIC trabajan 7 millones de personas en Europa, de las que el 30 por ciento son mujeres. 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9D8F8-03D9-42E0-81C7-556BE2B1B1BC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9760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F617-6EDC-4034-8338-F6B65401A770}" type="datetimeFigureOut">
              <a:rPr lang="es-ES" smtClean="0"/>
              <a:pPr/>
              <a:t>22/02/2016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F5AB2B5-04BF-4917-B4F4-6F9F0D2D646A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F617-6EDC-4034-8338-F6B65401A770}" type="datetimeFigureOut">
              <a:rPr lang="es-ES" smtClean="0"/>
              <a:pPr/>
              <a:t>22/02/2016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B2B5-04BF-4917-B4F4-6F9F0D2D646A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F617-6EDC-4034-8338-F6B65401A770}" type="datetimeFigureOut">
              <a:rPr lang="es-ES" smtClean="0"/>
              <a:pPr/>
              <a:t>22/02/2016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B2B5-04BF-4917-B4F4-6F9F0D2D646A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F617-6EDC-4034-8338-F6B65401A770}" type="datetimeFigureOut">
              <a:rPr lang="es-ES" smtClean="0"/>
              <a:pPr/>
              <a:t>22/02/2016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B2B5-04BF-4917-B4F4-6F9F0D2D646A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F617-6EDC-4034-8338-F6B65401A770}" type="datetimeFigureOut">
              <a:rPr lang="es-ES" smtClean="0"/>
              <a:pPr/>
              <a:t>22/02/2016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F5AB2B5-04BF-4917-B4F4-6F9F0D2D646A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F617-6EDC-4034-8338-F6B65401A770}" type="datetimeFigureOut">
              <a:rPr lang="es-ES" smtClean="0"/>
              <a:pPr/>
              <a:t>22/02/2016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B2B5-04BF-4917-B4F4-6F9F0D2D646A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F617-6EDC-4034-8338-F6B65401A770}" type="datetimeFigureOut">
              <a:rPr lang="es-ES" smtClean="0"/>
              <a:pPr/>
              <a:t>22/02/2016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B2B5-04BF-4917-B4F4-6F9F0D2D646A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F617-6EDC-4034-8338-F6B65401A770}" type="datetimeFigureOut">
              <a:rPr lang="es-ES" smtClean="0"/>
              <a:pPr/>
              <a:t>22/02/2016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B2B5-04BF-4917-B4F4-6F9F0D2D646A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F617-6EDC-4034-8338-F6B65401A770}" type="datetimeFigureOut">
              <a:rPr lang="es-ES" smtClean="0"/>
              <a:pPr/>
              <a:t>22/02/2016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B2B5-04BF-4917-B4F4-6F9F0D2D646A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F617-6EDC-4034-8338-F6B65401A770}" type="datetimeFigureOut">
              <a:rPr lang="es-ES" smtClean="0"/>
              <a:pPr/>
              <a:t>22/02/2016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B2B5-04BF-4917-B4F4-6F9F0D2D646A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F617-6EDC-4034-8338-F6B65401A770}" type="datetimeFigureOut">
              <a:rPr lang="es-ES" smtClean="0"/>
              <a:pPr/>
              <a:t>22/02/2016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F5AB2B5-04BF-4917-B4F4-6F9F0D2D646A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EAAF617-6EDC-4034-8338-F6B65401A770}" type="datetimeFigureOut">
              <a:rPr lang="es-ES" smtClean="0"/>
              <a:pPr/>
              <a:t>22/02/2016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F5AB2B5-04BF-4917-B4F4-6F9F0D2D646A}" type="slidenum">
              <a:rPr lang="es-ES" smtClean="0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microsoft.com/office/2007/relationships/hdphoto" Target="../media/hdphoto1.wdp"/><Relationship Id="rId7" Type="http://schemas.openxmlformats.org/officeDocument/2006/relationships/image" Target="../media/image2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avegacionsegura.es/" TargetMode="External"/><Relationship Id="rId5" Type="http://schemas.openxmlformats.org/officeDocument/2006/relationships/hyperlink" Target="http://www.micueva.com/alta.php" TargetMode="External"/><Relationship Id="rId4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violenciadegenere.org/" TargetMode="External"/><Relationship Id="rId3" Type="http://schemas.microsoft.com/office/2007/relationships/hdphoto" Target="../media/hdphoto1.wdp"/><Relationship Id="rId7" Type="http://schemas.openxmlformats.org/officeDocument/2006/relationships/hyperlink" Target="http://www.candela.cat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avegacionsegura.es/" TargetMode="External"/><Relationship Id="rId5" Type="http://schemas.openxmlformats.org/officeDocument/2006/relationships/hyperlink" Target="http://dominemoslatecnologia.org/" TargetMode="External"/><Relationship Id="rId4" Type="http://schemas.openxmlformats.org/officeDocument/2006/relationships/image" Target="../media/image6.jpeg"/><Relationship Id="rId9" Type="http://schemas.openxmlformats.org/officeDocument/2006/relationships/hyperlink" Target="http://minoviomecontrola.blogspot.com.es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8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932040" y="3140968"/>
            <a:ext cx="3920480" cy="1152128"/>
          </a:xfrm>
        </p:spPr>
        <p:txBody>
          <a:bodyPr>
            <a:noAutofit/>
          </a:bodyPr>
          <a:lstStyle/>
          <a:p>
            <a:pPr algn="r"/>
            <a:endParaRPr lang="es-ES" sz="24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r"/>
            <a:r>
              <a:rPr lang="es-ES" sz="2000" b="1" dirty="0" smtClean="0">
                <a:solidFill>
                  <a:srgbClr val="8058A8"/>
                </a:solidFill>
                <a:latin typeface="OCR A Std" pitchFamily="49" charset="0"/>
              </a:rPr>
              <a:t>Cristina Crespo Lorenzo</a:t>
            </a:r>
            <a:endParaRPr lang="es-ES" sz="2000" b="1" dirty="0">
              <a:solidFill>
                <a:schemeClr val="accent3">
                  <a:lumMod val="75000"/>
                </a:schemeClr>
              </a:solidFill>
              <a:latin typeface="OCR A Std" pitchFamily="49" charset="0"/>
            </a:endParaRPr>
          </a:p>
        </p:txBody>
      </p:sp>
      <p:pic>
        <p:nvPicPr>
          <p:cNvPr id="1026" name="Picture 2" descr="GrediDon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76672"/>
            <a:ext cx="2971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916832"/>
            <a:ext cx="8496944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38500" dist="50800" dir="5400000" sy="-100000" algn="bl" rotWithShape="0"/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 altLang="es-ES" sz="3200" b="1" dirty="0" smtClean="0">
                <a:solidFill>
                  <a:srgbClr val="7030A0"/>
                </a:solidFill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Violencia machista y nuevas tecnologías </a:t>
            </a:r>
          </a:p>
          <a:p>
            <a:pPr eaLnBrk="1" hangingPunct="1"/>
            <a:endParaRPr lang="es-ES_tradnl" altLang="es-ES" sz="2800" b="1" dirty="0" smtClean="0">
              <a:solidFill>
                <a:srgbClr val="7030A0"/>
              </a:solidFill>
              <a:latin typeface="Consolas" pitchFamily="49" charset="0"/>
              <a:ea typeface="Adobe Fangsong Std R" pitchFamily="18" charset="-128"/>
              <a:cs typeface="Consolas" pitchFamily="49" charset="0"/>
            </a:endParaRPr>
          </a:p>
          <a:p>
            <a:pPr eaLnBrk="1" hangingPunct="1"/>
            <a:endParaRPr lang="es-ES" altLang="es-ES" sz="2800" b="1" dirty="0">
              <a:solidFill>
                <a:srgbClr val="7030A0"/>
              </a:solidFill>
              <a:latin typeface="Consolas" pitchFamily="49" charset="0"/>
              <a:ea typeface="Adobe Fangsong Std R" pitchFamily="18" charset="-128"/>
              <a:cs typeface="Consolas" pitchFamily="49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395536" y="5805264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latin typeface="Calibri" pitchFamily="34" charset="0"/>
                <a:cs typeface="Calibri" pitchFamily="34" charset="0"/>
              </a:rPr>
              <a:t>I Congreso de Soberanía Tecnológica</a:t>
            </a:r>
          </a:p>
          <a:p>
            <a:r>
              <a:rPr lang="es-ES" b="1" dirty="0" smtClean="0">
                <a:latin typeface="Calibri" pitchFamily="34" charset="0"/>
                <a:cs typeface="Calibri" pitchFamily="34" charset="0"/>
              </a:rPr>
              <a:t>20 de febrero</a:t>
            </a:r>
            <a:endParaRPr lang="es-ES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20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864096" cy="8975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7 Imagen" descr="circulogrand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2" y="116632"/>
            <a:ext cx="864096" cy="936104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96752"/>
            <a:ext cx="8018374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3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491880" y="1916832"/>
            <a:ext cx="547260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38500" dist="50800" dir="5400000" sy="-100000" algn="bl" rotWithShape="0"/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_tradnl" altLang="es-ES" sz="2200" b="1" dirty="0" smtClean="0">
                <a:solidFill>
                  <a:srgbClr val="7030A0"/>
                </a:solidFill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Agresiones en la red </a:t>
            </a:r>
            <a:endParaRPr lang="es-ES" altLang="es-ES" sz="2200" b="1" dirty="0">
              <a:solidFill>
                <a:srgbClr val="7030A0"/>
              </a:solidFill>
              <a:latin typeface="Consolas" pitchFamily="49" charset="0"/>
              <a:ea typeface="Adobe Fangsong Std R" pitchFamily="18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20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Rectángulo redondeado"/>
          <p:cNvSpPr/>
          <p:nvPr/>
        </p:nvSpPr>
        <p:spPr>
          <a:xfrm>
            <a:off x="4572000" y="1196752"/>
            <a:ext cx="223224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2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Sexting</a:t>
            </a:r>
            <a:endParaRPr lang="ca-ES" sz="2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755576" y="4077072"/>
            <a:ext cx="223224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2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Ciberbullying</a:t>
            </a:r>
            <a:endParaRPr lang="ca-ES" sz="2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755576" y="2636912"/>
            <a:ext cx="223224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2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Grooming</a:t>
            </a:r>
            <a:endParaRPr lang="ca-ES" sz="2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55576" y="1196752"/>
            <a:ext cx="223224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2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Ciberacoso</a:t>
            </a:r>
            <a:endParaRPr lang="ca-ES" sz="2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864096" cy="8975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7 Imagen" descr="circulogrand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2" y="116632"/>
            <a:ext cx="864096" cy="936104"/>
          </a:xfrm>
          <a:prstGeom prst="rect">
            <a:avLst/>
          </a:prstGeom>
        </p:spPr>
      </p:pic>
      <p:sp>
        <p:nvSpPr>
          <p:cNvPr id="14" name="13 Rectángulo redondeado"/>
          <p:cNvSpPr/>
          <p:nvPr/>
        </p:nvSpPr>
        <p:spPr>
          <a:xfrm>
            <a:off x="4427984" y="4077072"/>
            <a:ext cx="2664296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2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Violencia</a:t>
            </a:r>
            <a:r>
              <a:rPr lang="ca-E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en la </a:t>
            </a:r>
            <a:r>
              <a:rPr lang="ca-ES" sz="2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pareja</a:t>
            </a:r>
            <a:r>
              <a:rPr lang="ca-E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(o ex </a:t>
            </a:r>
            <a:r>
              <a:rPr lang="ca-ES" sz="2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pareja</a:t>
            </a:r>
            <a:r>
              <a:rPr lang="ca-E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ca-ES" sz="2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14 Rectángulo redondeado"/>
          <p:cNvSpPr/>
          <p:nvPr/>
        </p:nvSpPr>
        <p:spPr>
          <a:xfrm>
            <a:off x="4572000" y="2636912"/>
            <a:ext cx="223224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2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Agresiones</a:t>
            </a:r>
            <a:r>
              <a:rPr lang="ca-E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ca-ES" sz="2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sexuales</a:t>
            </a:r>
            <a:r>
              <a:rPr lang="ca-E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ca-ES" sz="2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73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Imagen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b="17820"/>
          <a:stretch>
            <a:fillRect/>
          </a:stretch>
        </p:blipFill>
        <p:spPr>
          <a:xfrm>
            <a:off x="4716016" y="2780928"/>
            <a:ext cx="4012869" cy="3600400"/>
          </a:xfrm>
          <a:prstGeom prst="rect">
            <a:avLst/>
          </a:prstGeom>
        </p:spPr>
      </p:pic>
      <p:pic>
        <p:nvPicPr>
          <p:cNvPr id="5" name="4 Imagen" descr="Deusto.jpg"/>
          <p:cNvPicPr>
            <a:picLocks noChangeAspect="1"/>
          </p:cNvPicPr>
          <p:nvPr/>
        </p:nvPicPr>
        <p:blipFill>
          <a:blip r:embed="rId3" cstate="print"/>
          <a:srcRect r="7292" b="43864"/>
          <a:stretch>
            <a:fillRect/>
          </a:stretch>
        </p:blipFill>
        <p:spPr>
          <a:xfrm>
            <a:off x="1043608" y="476672"/>
            <a:ext cx="6901689" cy="2016224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6" t="15267" r="41956" b="47466"/>
          <a:stretch/>
        </p:blipFill>
        <p:spPr bwMode="auto">
          <a:xfrm>
            <a:off x="179512" y="2780928"/>
            <a:ext cx="4118016" cy="352839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79512" y="1556792"/>
            <a:ext cx="5616624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38500" dist="50800" dir="5400000" sy="-100000" algn="bl" rotWithShape="0"/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 altLang="es-ES" sz="2600" b="1" dirty="0" smtClean="0">
                <a:solidFill>
                  <a:srgbClr val="7030A0"/>
                </a:solidFill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Proyecto de investigación: </a:t>
            </a:r>
          </a:p>
          <a:p>
            <a:pPr eaLnBrk="1" hangingPunct="1"/>
            <a:r>
              <a:rPr lang="es-ES_tradnl" altLang="es-ES" sz="2600" b="1" dirty="0" smtClean="0">
                <a:solidFill>
                  <a:srgbClr val="7030A0"/>
                </a:solidFill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La violencia de género y de control en parejas </a:t>
            </a:r>
          </a:p>
          <a:p>
            <a:pPr eaLnBrk="1" hangingPunct="1"/>
            <a:r>
              <a:rPr lang="es-ES_tradnl" altLang="es-ES" sz="2600" b="1" dirty="0" smtClean="0">
                <a:solidFill>
                  <a:srgbClr val="7030A0"/>
                </a:solidFill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adolescentes a través de las TIC</a:t>
            </a:r>
            <a:endParaRPr lang="es-ES" altLang="es-ES" sz="2600" b="1" dirty="0">
              <a:solidFill>
                <a:srgbClr val="7030A0"/>
              </a:solidFill>
              <a:latin typeface="Consolas" pitchFamily="49" charset="0"/>
              <a:ea typeface="Adobe Fangsong Std R" pitchFamily="18" charset="-128"/>
              <a:cs typeface="Consolas" pitchFamily="49" charset="0"/>
            </a:endParaRPr>
          </a:p>
        </p:txBody>
      </p:sp>
      <p:pic>
        <p:nvPicPr>
          <p:cNvPr id="3" name="2 Imagen" descr="ViolenciaGenero_wha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3808" y="3501008"/>
            <a:ext cx="5753365" cy="2803364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5652120" y="6381328"/>
            <a:ext cx="3024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/>
              <a:t>http://noticiasdealcorcon.com</a:t>
            </a:r>
            <a:endParaRPr lang="es-ES" sz="900" dirty="0"/>
          </a:p>
        </p:txBody>
      </p:sp>
    </p:spTree>
    <p:extLst>
      <p:ext uri="{BB962C8B-B14F-4D97-AF65-F5344CB8AC3E}">
        <p14:creationId xmlns:p14="http://schemas.microsoft.com/office/powerpoint/2010/main" val="192520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260648"/>
            <a:ext cx="7772400" cy="1143000"/>
          </a:xfrm>
        </p:spPr>
        <p:txBody>
          <a:bodyPr>
            <a:normAutofit/>
          </a:bodyPr>
          <a:lstStyle/>
          <a:p>
            <a:r>
              <a:rPr lang="ca-ES" sz="3500" b="1" dirty="0" err="1" smtClean="0"/>
              <a:t>Objetivo</a:t>
            </a:r>
            <a:r>
              <a:rPr lang="ca-ES" sz="3500" b="1" dirty="0" smtClean="0"/>
              <a:t> general</a:t>
            </a:r>
            <a:endParaRPr lang="ca-ES" sz="35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539552" y="1988840"/>
            <a:ext cx="8280920" cy="2232248"/>
          </a:xfrm>
        </p:spPr>
        <p:txBody>
          <a:bodyPr>
            <a:normAutofit/>
          </a:bodyPr>
          <a:lstStyle/>
          <a:p>
            <a:r>
              <a:rPr lang="es-ES" sz="2500" i="1" dirty="0" smtClean="0"/>
              <a:t>Conocer el grado de conciencia que tienen los y las adolescentes acerca de los estereotipos,  roles de género y violencia de control</a:t>
            </a:r>
            <a:endParaRPr lang="ca-ES" sz="2500" dirty="0"/>
          </a:p>
        </p:txBody>
      </p:sp>
      <p:sp>
        <p:nvSpPr>
          <p:cNvPr id="5" name="4 Flecha abajo"/>
          <p:cNvSpPr/>
          <p:nvPr/>
        </p:nvSpPr>
        <p:spPr>
          <a:xfrm>
            <a:off x="4175956" y="3648073"/>
            <a:ext cx="720080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" name="5 CuadroTexto"/>
          <p:cNvSpPr txBox="1"/>
          <p:nvPr/>
        </p:nvSpPr>
        <p:spPr>
          <a:xfrm>
            <a:off x="251520" y="4941168"/>
            <a:ext cx="8568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6" algn="ctr"/>
            <a:r>
              <a:rPr lang="es-ES" sz="2500" dirty="0" smtClean="0"/>
              <a:t>Método por </a:t>
            </a:r>
            <a:r>
              <a:rPr lang="es-ES" sz="2500" dirty="0" smtClean="0"/>
              <a:t>encuesta</a:t>
            </a:r>
            <a:endParaRPr lang="ca-ES" dirty="0"/>
          </a:p>
        </p:txBody>
      </p:sp>
      <p:pic>
        <p:nvPicPr>
          <p:cNvPr id="7" name="6 Imagen" descr="circulogrand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864096" cy="936104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dirty="0" err="1" smtClean="0"/>
              <a:t>Conclusiones</a:t>
            </a:r>
            <a:r>
              <a:rPr lang="ca-ES" b="1" dirty="0" smtClean="0"/>
              <a:t> </a:t>
            </a:r>
            <a:endParaRPr lang="ca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8748464" cy="4572000"/>
          </a:xfrm>
        </p:spPr>
        <p:txBody>
          <a:bodyPr/>
          <a:lstStyle/>
          <a:p>
            <a:pPr marL="714375" lvl="6" indent="-93663">
              <a:buNone/>
            </a:pPr>
            <a:endParaRPr lang="es-ES" sz="2500" dirty="0" smtClean="0">
              <a:sym typeface="Wingdings" pitchFamily="2" charset="2"/>
            </a:endParaRPr>
          </a:p>
          <a:p>
            <a:pPr marL="714375" lvl="6" indent="-93663"/>
            <a:r>
              <a:rPr lang="es-ES" sz="2500" dirty="0" smtClean="0">
                <a:sym typeface="Wingdings" pitchFamily="2" charset="2"/>
              </a:rPr>
              <a:t>Control</a:t>
            </a:r>
            <a:r>
              <a:rPr lang="es-ES" sz="2500" b="1" dirty="0" smtClean="0">
                <a:sym typeface="Wingdings" pitchFamily="2" charset="2"/>
              </a:rPr>
              <a:t> sutil </a:t>
            </a:r>
            <a:r>
              <a:rPr lang="es-ES" sz="2500" dirty="0" smtClean="0">
                <a:sym typeface="Wingdings" pitchFamily="2" charset="2"/>
              </a:rPr>
              <a:t> </a:t>
            </a:r>
            <a:r>
              <a:rPr lang="es-ES" sz="2500" b="1" dirty="0" smtClean="0">
                <a:sym typeface="Wingdings" pitchFamily="2" charset="2"/>
              </a:rPr>
              <a:t>Normalizado</a:t>
            </a:r>
            <a:r>
              <a:rPr lang="es-ES" sz="2500" dirty="0" smtClean="0">
                <a:sym typeface="Wingdings" pitchFamily="2" charset="2"/>
              </a:rPr>
              <a:t> </a:t>
            </a:r>
          </a:p>
          <a:p>
            <a:pPr marL="714375" lvl="6" indent="-93663">
              <a:buNone/>
            </a:pPr>
            <a:endParaRPr lang="es-ES" sz="2500" dirty="0" smtClean="0">
              <a:sym typeface="Wingdings" pitchFamily="2" charset="2"/>
            </a:endParaRPr>
          </a:p>
          <a:p>
            <a:pPr marL="714375" lvl="6" indent="-93663">
              <a:buFont typeface="Arial" pitchFamily="34" charset="0"/>
              <a:buChar char="•"/>
            </a:pPr>
            <a:r>
              <a:rPr lang="es-ES" sz="2500" dirty="0" smtClean="0">
                <a:sym typeface="Wingdings" pitchFamily="2" charset="2"/>
              </a:rPr>
              <a:t> Violencia </a:t>
            </a:r>
            <a:r>
              <a:rPr lang="es-ES" sz="2500" b="1" dirty="0" smtClean="0">
                <a:sym typeface="Wingdings" pitchFamily="2" charset="2"/>
              </a:rPr>
              <a:t>bidireccional</a:t>
            </a:r>
          </a:p>
          <a:p>
            <a:pPr marL="714375" lvl="6" indent="-93663">
              <a:buNone/>
            </a:pPr>
            <a:endParaRPr lang="es-ES" sz="2500" dirty="0" smtClean="0">
              <a:sym typeface="Wingdings" pitchFamily="2" charset="2"/>
            </a:endParaRPr>
          </a:p>
          <a:p>
            <a:pPr marL="714375" lvl="6" indent="-93663">
              <a:buFont typeface="Arial" pitchFamily="34" charset="0"/>
              <a:buChar char="•"/>
            </a:pPr>
            <a:r>
              <a:rPr lang="es-ES" sz="2500" dirty="0" smtClean="0">
                <a:sym typeface="Wingdings" pitchFamily="2" charset="2"/>
              </a:rPr>
              <a:t> Influencia de los </a:t>
            </a:r>
            <a:r>
              <a:rPr lang="es-ES" sz="2500" b="1" dirty="0" smtClean="0">
                <a:sym typeface="Wingdings" pitchFamily="2" charset="2"/>
              </a:rPr>
              <a:t>mitos románticos </a:t>
            </a:r>
          </a:p>
          <a:p>
            <a:pPr marL="714375" lvl="6" indent="-93663">
              <a:buNone/>
            </a:pPr>
            <a:endParaRPr lang="es-ES" sz="2500" b="1" dirty="0" smtClean="0">
              <a:sym typeface="Wingdings" pitchFamily="2" charset="2"/>
            </a:endParaRPr>
          </a:p>
          <a:p>
            <a:pPr marL="714375" lvl="6" indent="-93663"/>
            <a:r>
              <a:rPr lang="es-ES" sz="2500" dirty="0" smtClean="0">
                <a:sym typeface="Wingdings" pitchFamily="2" charset="2"/>
              </a:rPr>
              <a:t>Diferencias en los resultados obtenidos en función del centro educativo  Papel de la </a:t>
            </a:r>
            <a:r>
              <a:rPr lang="es-ES" sz="2500" b="1" dirty="0" smtClean="0">
                <a:sym typeface="Wingdings" pitchFamily="2" charset="2"/>
              </a:rPr>
              <a:t>EDUCACIÓN</a:t>
            </a:r>
            <a:endParaRPr lang="ca-ES" sz="2500" b="1" dirty="0" smtClean="0">
              <a:sym typeface="Wingdings" pitchFamily="2" charset="2"/>
            </a:endParaRPr>
          </a:p>
          <a:p>
            <a:pPr marL="363538" lvl="6" indent="-269875">
              <a:buNone/>
            </a:pPr>
            <a:endParaRPr lang="ca-ES" b="1" dirty="0" smtClean="0"/>
          </a:p>
          <a:p>
            <a:pPr marL="363538" lvl="6" indent="-269875">
              <a:buNone/>
            </a:pPr>
            <a:endParaRPr lang="ca-ES" dirty="0" smtClean="0"/>
          </a:p>
          <a:p>
            <a:pPr marL="714375" lvl="6" indent="-174625">
              <a:buNone/>
            </a:pPr>
            <a:endParaRPr lang="ca-ES" dirty="0" smtClean="0">
              <a:sym typeface="Wingdings" pitchFamily="2" charset="2"/>
            </a:endParaRPr>
          </a:p>
        </p:txBody>
      </p:sp>
      <p:pic>
        <p:nvPicPr>
          <p:cNvPr id="4" name="3 Imagen" descr="circulogrand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64096" cy="936104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864096" cy="8975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7 Imagen" descr="circulogrand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2" y="116632"/>
            <a:ext cx="864096" cy="936104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899592" y="1052736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smtClean="0"/>
              <a:t>Recursos</a:t>
            </a:r>
            <a:endParaRPr lang="es-ES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971600" y="1707773"/>
            <a:ext cx="77768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Mi Cueva                              </a:t>
            </a:r>
            <a:r>
              <a:rPr lang="es-ES" dirty="0" smtClean="0">
                <a:hlinkClick r:id="rId5"/>
              </a:rPr>
              <a:t>http://www.micueva.com/alta.php</a:t>
            </a:r>
            <a:endParaRPr lang="es-ES" dirty="0" smtClean="0"/>
          </a:p>
          <a:p>
            <a:endParaRPr lang="es-ES_tradnl" dirty="0" smtClean="0"/>
          </a:p>
          <a:p>
            <a:r>
              <a:rPr lang="es-ES_tradnl" dirty="0" smtClean="0"/>
              <a:t>Navegación segura            </a:t>
            </a:r>
            <a:r>
              <a:rPr lang="es-ES_tradnl" dirty="0" smtClean="0">
                <a:hlinkClick r:id="rId6"/>
              </a:rPr>
              <a:t>http://www.navegacionsegura.es</a:t>
            </a:r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" dirty="0"/>
          </a:p>
        </p:txBody>
      </p:sp>
      <p:pic>
        <p:nvPicPr>
          <p:cNvPr id="7" name="6 Imagen" descr="Navegacion_segura_portada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3528" y="2924944"/>
            <a:ext cx="4464496" cy="2474288"/>
          </a:xfrm>
          <a:prstGeom prst="rect">
            <a:avLst/>
          </a:prstGeom>
        </p:spPr>
      </p:pic>
      <p:pic>
        <p:nvPicPr>
          <p:cNvPr id="10" name="9 Imagen" descr="Navegacion_segura_triviral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427984" y="3933056"/>
            <a:ext cx="4464496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3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864096" cy="8975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7 Imagen" descr="circulogrand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2" y="116632"/>
            <a:ext cx="864096" cy="936104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251520" y="1397089"/>
            <a:ext cx="88924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Dominemos la tecnología      </a:t>
            </a:r>
            <a:r>
              <a:rPr lang="es-ES" dirty="0" smtClean="0">
                <a:hlinkClick r:id="rId5"/>
              </a:rPr>
              <a:t>http://dominemoslatecnologia.org</a:t>
            </a:r>
            <a:endParaRPr lang="es-ES" dirty="0" smtClean="0"/>
          </a:p>
          <a:p>
            <a:endParaRPr lang="es-ES" dirty="0" smtClean="0"/>
          </a:p>
          <a:p>
            <a:endParaRPr lang="es-ES_tradnl" dirty="0" smtClean="0"/>
          </a:p>
          <a:p>
            <a:r>
              <a:rPr lang="es-ES_tradnl" dirty="0" err="1" smtClean="0"/>
              <a:t>Associació</a:t>
            </a:r>
            <a:r>
              <a:rPr lang="es-ES_tradnl" dirty="0" smtClean="0"/>
              <a:t> Candela                </a:t>
            </a:r>
            <a:r>
              <a:rPr lang="es-ES_tradnl" dirty="0" smtClean="0">
                <a:hlinkClick r:id="rId6"/>
              </a:rPr>
              <a:t>http://</a:t>
            </a:r>
            <a:r>
              <a:rPr lang="es-ES" dirty="0" smtClean="0"/>
              <a:t> </a:t>
            </a:r>
            <a:r>
              <a:rPr lang="es-ES" dirty="0" smtClean="0">
                <a:hlinkClick r:id="rId7"/>
              </a:rPr>
              <a:t>www.candela.cat</a:t>
            </a:r>
            <a:endParaRPr lang="es-ES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r>
              <a:rPr lang="es-ES_tradnl" dirty="0" smtClean="0"/>
              <a:t>Plataforma </a:t>
            </a:r>
            <a:r>
              <a:rPr lang="es-ES_tradnl" dirty="0" err="1" smtClean="0"/>
              <a:t>unitària</a:t>
            </a:r>
            <a:r>
              <a:rPr lang="es-ES_tradnl" dirty="0" smtClean="0"/>
              <a:t> contra les </a:t>
            </a:r>
            <a:r>
              <a:rPr lang="es-ES_tradnl" dirty="0" err="1" smtClean="0"/>
              <a:t>violències</a:t>
            </a:r>
            <a:r>
              <a:rPr lang="es-ES_tradnl" dirty="0" smtClean="0"/>
              <a:t> de </a:t>
            </a:r>
            <a:r>
              <a:rPr lang="es-ES_tradnl" dirty="0" err="1" smtClean="0"/>
              <a:t>gènere</a:t>
            </a:r>
            <a:r>
              <a:rPr lang="es-ES_tradnl" dirty="0" smtClean="0"/>
              <a:t>       </a:t>
            </a:r>
            <a:r>
              <a:rPr lang="es-ES_tradnl" dirty="0" smtClean="0">
                <a:hlinkClick r:id="rId8"/>
              </a:rPr>
              <a:t>http://www.violenciadegenere.org</a:t>
            </a:r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r>
              <a:rPr lang="es-ES_tradnl" dirty="0" smtClean="0"/>
              <a:t>Mi novio me controla lo normal    </a:t>
            </a:r>
            <a:r>
              <a:rPr lang="es-ES" dirty="0" smtClean="0">
                <a:hlinkClick r:id="rId9"/>
              </a:rPr>
              <a:t>http://minoviomecontrola.blogspot.com.es</a:t>
            </a: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673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864096" cy="8975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1 CuadroTexto"/>
          <p:cNvSpPr txBox="1">
            <a:spLocks noChangeArrowheads="1"/>
          </p:cNvSpPr>
          <p:nvPr/>
        </p:nvSpPr>
        <p:spPr bwMode="auto">
          <a:xfrm>
            <a:off x="611560" y="1844824"/>
            <a:ext cx="828092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_tradnl" sz="3600" b="1" dirty="0" smtClean="0">
                <a:latin typeface="Century Gothic" pitchFamily="34" charset="0"/>
              </a:rPr>
              <a:t>¡Gracias por vuestra atención!  </a:t>
            </a:r>
            <a:endParaRPr lang="es-ES" sz="3600" b="1" dirty="0">
              <a:latin typeface="Century Gothic" pitchFamily="34" charset="0"/>
            </a:endParaRPr>
          </a:p>
        </p:txBody>
      </p:sp>
      <p:sp>
        <p:nvSpPr>
          <p:cNvPr id="7" name="2 CuadroTexto"/>
          <p:cNvSpPr txBox="1">
            <a:spLocks noChangeArrowheads="1"/>
          </p:cNvSpPr>
          <p:nvPr/>
        </p:nvSpPr>
        <p:spPr bwMode="auto">
          <a:xfrm>
            <a:off x="683369" y="2852936"/>
            <a:ext cx="518477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2000" b="1" dirty="0" smtClean="0">
                <a:latin typeface="Gill Sans MT" pitchFamily="34" charset="0"/>
              </a:rPr>
              <a:t>Cristina Crespo Lorenzo</a:t>
            </a:r>
            <a:endParaRPr lang="es-ES_tradnl" b="1" dirty="0" smtClean="0">
              <a:solidFill>
                <a:srgbClr val="7030A0"/>
              </a:solidFill>
              <a:latin typeface="Gill Sans MT" pitchFamily="34" charset="0"/>
            </a:endParaRPr>
          </a:p>
          <a:p>
            <a:endParaRPr lang="es-ES_tradnl" b="1" dirty="0" smtClean="0">
              <a:solidFill>
                <a:srgbClr val="7030A0"/>
              </a:solidFill>
              <a:latin typeface="Gill Sans MT" pitchFamily="34" charset="0"/>
            </a:endParaRPr>
          </a:p>
          <a:p>
            <a:endParaRPr lang="es-ES_tradnl" b="1" dirty="0">
              <a:solidFill>
                <a:srgbClr val="7030A0"/>
              </a:solidFill>
              <a:latin typeface="Gill Sans MT" pitchFamily="34" charset="0"/>
            </a:endParaRPr>
          </a:p>
          <a:p>
            <a:endParaRPr lang="es-ES" dirty="0">
              <a:latin typeface="Gill Sans MT" pitchFamily="34" charset="0"/>
            </a:endParaRPr>
          </a:p>
        </p:txBody>
      </p:sp>
      <p:sp>
        <p:nvSpPr>
          <p:cNvPr id="8" name="3 CuadroTexto"/>
          <p:cNvSpPr txBox="1">
            <a:spLocks noChangeArrowheads="1"/>
          </p:cNvSpPr>
          <p:nvPr/>
        </p:nvSpPr>
        <p:spPr bwMode="auto">
          <a:xfrm>
            <a:off x="5040399" y="4797152"/>
            <a:ext cx="3492041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_tradnl" sz="2000" b="1" dirty="0" smtClean="0">
                <a:latin typeface="Gill Sans MT" pitchFamily="34" charset="0"/>
              </a:rPr>
              <a:t>@</a:t>
            </a:r>
            <a:r>
              <a:rPr lang="es-ES_tradnl" sz="2000" b="1" dirty="0" err="1" smtClean="0">
                <a:latin typeface="Gill Sans MT" pitchFamily="34" charset="0"/>
              </a:rPr>
              <a:t>GrediDona</a:t>
            </a:r>
            <a:endParaRPr lang="es-ES_tradnl" sz="2000" b="1" dirty="0" smtClean="0">
              <a:latin typeface="Gill Sans MT" pitchFamily="34" charset="0"/>
            </a:endParaRPr>
          </a:p>
          <a:p>
            <a:endParaRPr lang="es-ES_tradnl" sz="2000" b="1" dirty="0" smtClean="0">
              <a:latin typeface="Gill Sans MT" pitchFamily="34" charset="0"/>
            </a:endParaRPr>
          </a:p>
          <a:p>
            <a:endParaRPr lang="es-ES_tradnl" b="1" dirty="0">
              <a:latin typeface="Gill Sans MT" pitchFamily="34" charset="0"/>
            </a:endParaRPr>
          </a:p>
          <a:p>
            <a:r>
              <a:rPr lang="es-ES_tradnl" sz="2000" b="1" dirty="0">
                <a:latin typeface="Gill Sans MT" pitchFamily="34" charset="0"/>
              </a:rPr>
              <a:t>g</a:t>
            </a:r>
            <a:r>
              <a:rPr lang="es-ES_tradnl" sz="2000" b="1" dirty="0" smtClean="0">
                <a:latin typeface="Gill Sans MT" pitchFamily="34" charset="0"/>
              </a:rPr>
              <a:t>redidona.blogspot.com.es</a:t>
            </a:r>
            <a:endParaRPr lang="es-ES_tradnl" sz="2000" b="1" dirty="0">
              <a:latin typeface="Gill Sans MT" pitchFamily="34" charset="0"/>
            </a:endParaRPr>
          </a:p>
          <a:p>
            <a:endParaRPr lang="es-ES" dirty="0">
              <a:latin typeface="Gill Sans MT" pitchFamily="34" charset="0"/>
            </a:endParaRPr>
          </a:p>
        </p:txBody>
      </p:sp>
      <p:pic>
        <p:nvPicPr>
          <p:cNvPr id="10" name="9 Imagen" descr="64x6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0" y="5661248"/>
            <a:ext cx="465584" cy="465584"/>
          </a:xfrm>
          <a:prstGeom prst="rect">
            <a:avLst/>
          </a:prstGeom>
        </p:spPr>
      </p:pic>
      <p:pic>
        <p:nvPicPr>
          <p:cNvPr id="11" name="10 Imagen" descr="64x6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35996" y="4725144"/>
            <a:ext cx="504056" cy="504056"/>
          </a:xfrm>
          <a:prstGeom prst="rect">
            <a:avLst/>
          </a:prstGeom>
        </p:spPr>
      </p:pic>
      <p:pic>
        <p:nvPicPr>
          <p:cNvPr id="12" name="11 Imagen" descr="circulogrande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9512" y="116632"/>
            <a:ext cx="864096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3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491880" y="1916832"/>
            <a:ext cx="547260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38500" dist="50800" dir="5400000" sy="-100000" algn="bl" rotWithShape="0"/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_tradnl" altLang="es-ES" sz="2200" b="1" dirty="0" smtClean="0">
                <a:solidFill>
                  <a:srgbClr val="7030A0"/>
                </a:solidFill>
                <a:latin typeface="Consolas" pitchFamily="49" charset="0"/>
                <a:ea typeface="Adobe Fangsong Std R" pitchFamily="18" charset="-128"/>
                <a:cs typeface="Consolas" pitchFamily="49" charset="0"/>
              </a:rPr>
              <a:t>Consideraciones iniciales</a:t>
            </a:r>
            <a:endParaRPr lang="es-ES" altLang="es-ES" sz="2200" b="1" dirty="0">
              <a:solidFill>
                <a:srgbClr val="7030A0"/>
              </a:solidFill>
              <a:latin typeface="Consolas" pitchFamily="49" charset="0"/>
              <a:ea typeface="Adobe Fangsong Std R" pitchFamily="18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20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/>
          <p:nvPr/>
        </p:nvSpPr>
        <p:spPr>
          <a:xfrm>
            <a:off x="179512" y="1484784"/>
            <a:ext cx="8784976" cy="3744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15 Imagen" descr="Educación-y-TI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7784" y="2142998"/>
            <a:ext cx="3672408" cy="2150098"/>
          </a:xfrm>
          <a:prstGeom prst="rect">
            <a:avLst/>
          </a:prstGeom>
        </p:spPr>
      </p:pic>
      <p:grpSp>
        <p:nvGrpSpPr>
          <p:cNvPr id="17" name="16 Grupo"/>
          <p:cNvGrpSpPr/>
          <p:nvPr/>
        </p:nvGrpSpPr>
        <p:grpSpPr>
          <a:xfrm>
            <a:off x="6516216" y="1772816"/>
            <a:ext cx="2736304" cy="3168352"/>
            <a:chOff x="6372200" y="1772816"/>
            <a:chExt cx="2736304" cy="3168352"/>
          </a:xfrm>
        </p:grpSpPr>
        <p:pic>
          <p:nvPicPr>
            <p:cNvPr id="13" name="12 Imagen" descr="top_feminismo_en_la_red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72200" y="1772816"/>
              <a:ext cx="2398792" cy="2996822"/>
            </a:xfrm>
            <a:prstGeom prst="rect">
              <a:avLst/>
            </a:prstGeom>
          </p:spPr>
        </p:pic>
        <p:sp>
          <p:nvSpPr>
            <p:cNvPr id="14" name="13 CuadroTexto"/>
            <p:cNvSpPr txBox="1"/>
            <p:nvPr/>
          </p:nvSpPr>
          <p:spPr>
            <a:xfrm>
              <a:off x="6516216" y="4707780"/>
              <a:ext cx="2592288" cy="233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dirty="0" smtClean="0"/>
                <a:t>http://www.mujeresdigitales.org</a:t>
              </a:r>
              <a:endParaRPr lang="es-ES" sz="1000" dirty="0"/>
            </a:p>
          </p:txBody>
        </p:sp>
      </p:grpSp>
      <p:pic>
        <p:nvPicPr>
          <p:cNvPr id="4" name="3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864096" cy="8975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7 Imagen" descr="circulogrande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9512" y="116632"/>
            <a:ext cx="864096" cy="936104"/>
          </a:xfrm>
          <a:prstGeom prst="rect">
            <a:avLst/>
          </a:prstGeom>
        </p:spPr>
      </p:pic>
      <p:grpSp>
        <p:nvGrpSpPr>
          <p:cNvPr id="12" name="11 Grupo"/>
          <p:cNvGrpSpPr/>
          <p:nvPr/>
        </p:nvGrpSpPr>
        <p:grpSpPr>
          <a:xfrm>
            <a:off x="258606" y="2132856"/>
            <a:ext cx="2153154" cy="2334453"/>
            <a:chOff x="685658" y="1988840"/>
            <a:chExt cx="2153154" cy="2334453"/>
          </a:xfrm>
        </p:grpSpPr>
        <p:pic>
          <p:nvPicPr>
            <p:cNvPr id="10" name="9 Imagen" descr="logo-tpt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5658" y="1988840"/>
              <a:ext cx="2153154" cy="2174180"/>
            </a:xfrm>
            <a:prstGeom prst="rect">
              <a:avLst/>
            </a:prstGeom>
          </p:spPr>
        </p:pic>
        <p:sp>
          <p:nvSpPr>
            <p:cNvPr id="11" name="10 CuadroTexto"/>
            <p:cNvSpPr txBox="1"/>
            <p:nvPr/>
          </p:nvSpPr>
          <p:spPr>
            <a:xfrm>
              <a:off x="1115616" y="4077072"/>
              <a:ext cx="13681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dirty="0" smtClean="0"/>
                <a:t>http://ayudatec.cl</a:t>
              </a:r>
              <a:endParaRPr lang="es-E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3673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323528" y="2204864"/>
            <a:ext cx="79928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sz="2400" b="1" dirty="0" smtClean="0">
                <a:latin typeface="Century Gothic" pitchFamily="34" charset="0"/>
              </a:rPr>
              <a:t>Participación en los espacios virtuales de manera igualitaria</a:t>
            </a:r>
            <a:endParaRPr lang="es-ES_tradnl" sz="2400" b="1" dirty="0">
              <a:latin typeface="Century Gothic" pitchFamily="34" charset="0"/>
            </a:endParaRPr>
          </a:p>
        </p:txBody>
      </p:sp>
      <p:pic>
        <p:nvPicPr>
          <p:cNvPr id="16" name="15 Imagen" descr="circulogrand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16632"/>
            <a:ext cx="864096" cy="936104"/>
          </a:xfrm>
          <a:prstGeom prst="rect">
            <a:avLst/>
          </a:prstGeom>
        </p:spPr>
      </p:pic>
      <p:pic>
        <p:nvPicPr>
          <p:cNvPr id="14" name="13 Imagen" descr="lgtbi13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1960" y="3501008"/>
            <a:ext cx="37719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354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864096" cy="8975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7 Imagen" descr="circulogrand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2" y="116632"/>
            <a:ext cx="864096" cy="936104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2771800" y="6310481"/>
            <a:ext cx="61206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100" b="1" dirty="0" smtClean="0"/>
              <a:t>Fuente:  Audiencia de Internet. </a:t>
            </a:r>
            <a:r>
              <a:rPr lang="es-ES" sz="1100" b="1" dirty="0" err="1" smtClean="0"/>
              <a:t>Febrer-març</a:t>
            </a:r>
            <a:r>
              <a:rPr lang="es-ES" sz="1100" b="1" dirty="0" smtClean="0"/>
              <a:t> 2015. </a:t>
            </a:r>
          </a:p>
          <a:p>
            <a:pPr algn="r"/>
            <a:r>
              <a:rPr lang="es-ES" sz="1100" dirty="0" smtClean="0"/>
              <a:t>Asociación para la Investigación de Medios de Comunicación.</a:t>
            </a:r>
            <a:r>
              <a:rPr lang="ca-ES" sz="1100" dirty="0" smtClean="0"/>
              <a:t>http://www.aimc.es/</a:t>
            </a:r>
            <a:endParaRPr lang="ca-ES" sz="1100" dirty="0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3" t="19054" r="13558" b="5125"/>
          <a:stretch/>
        </p:blipFill>
        <p:spPr bwMode="auto">
          <a:xfrm>
            <a:off x="539552" y="1700808"/>
            <a:ext cx="8064896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673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864096" cy="8975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7 Imagen" descr="circulogrand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2" y="116632"/>
            <a:ext cx="864096" cy="936104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611560" y="1052736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smtClean="0">
                <a:latin typeface="Century Gothic" pitchFamily="34" charset="0"/>
              </a:rPr>
              <a:t>Agresiones dirigidas hacia comunidades virtuales o personas</a:t>
            </a:r>
            <a:endParaRPr lang="es-ES" b="1" dirty="0">
              <a:latin typeface="Century Gothic" pitchFamily="34" charset="0"/>
            </a:endParaRPr>
          </a:p>
        </p:txBody>
      </p:sp>
      <p:pic>
        <p:nvPicPr>
          <p:cNvPr id="6" name="Imagen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36096" y="1772816"/>
            <a:ext cx="1656184" cy="2152199"/>
          </a:xfrm>
          <a:prstGeom prst="rect">
            <a:avLst/>
          </a:prstGeom>
        </p:spPr>
      </p:pic>
      <p:pic>
        <p:nvPicPr>
          <p:cNvPr id="7" name="Picture 4" descr="https://encrypted-tbn1.gstatic.com/images?q=tbn:ANd9GcSsJc2AiSOnXt_LiOCKjDXEzvCiV7SB417T0le0pbfhrWu0di4TCbwNkH6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00808"/>
            <a:ext cx="2310967" cy="1621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88" t="7881" r="38882" b="79068"/>
          <a:stretch/>
        </p:blipFill>
        <p:spPr bwMode="auto">
          <a:xfrm>
            <a:off x="4427984" y="4653136"/>
            <a:ext cx="3738118" cy="10801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" name="Imagen 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19672" y="3789040"/>
            <a:ext cx="1800200" cy="20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3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contenido"/>
          <p:cNvSpPr txBox="1">
            <a:spLocks noGrp="1"/>
          </p:cNvSpPr>
          <p:nvPr>
            <p:ph sz="quarter" idx="1"/>
          </p:nvPr>
        </p:nvSpPr>
        <p:spPr>
          <a:xfrm>
            <a:off x="251520" y="1988840"/>
            <a:ext cx="7772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-ES_tradnl" sz="2400" b="1" dirty="0" smtClean="0">
                <a:latin typeface="Century Gothic" pitchFamily="34" charset="0"/>
              </a:rPr>
              <a:t>Reproducción de roles y estereotipos de género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-ES_tradnl" sz="2400" b="1" dirty="0" smtClean="0">
                <a:latin typeface="Century Gothic" pitchFamily="34" charset="0"/>
              </a:rPr>
              <a:t>en los espacios virtuales</a:t>
            </a:r>
            <a:endParaRPr lang="es-ES_tradnl" sz="2400" b="1" dirty="0">
              <a:latin typeface="Century Gothic" pitchFamily="34" charset="0"/>
            </a:endParaRPr>
          </a:p>
        </p:txBody>
      </p:sp>
      <p:pic>
        <p:nvPicPr>
          <p:cNvPr id="5" name="Picture 4" descr="http://t1.gstatic.com/images?q=tbn:ANd9GcTYN7Qk-4bnpGE7kwg23qq8l-anE9ePGLeYBasmxWRBIFMydDp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3573016"/>
            <a:ext cx="3960440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5 Imagen" descr="circulogrand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16632"/>
            <a:ext cx="864096" cy="936104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864096" cy="8975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7 Imagen" descr="circulogrand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2" y="116632"/>
            <a:ext cx="864096" cy="936104"/>
          </a:xfrm>
          <a:prstGeom prst="rect">
            <a:avLst/>
          </a:prstGeom>
        </p:spPr>
      </p:pic>
      <p:pic>
        <p:nvPicPr>
          <p:cNvPr id="13" name="12 Imagen" descr="futbolerasho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9552" y="1124744"/>
            <a:ext cx="8136904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3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864096" cy="8975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7 Imagen" descr="circulogrand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2" y="116632"/>
            <a:ext cx="864096" cy="936104"/>
          </a:xfrm>
          <a:prstGeom prst="rect">
            <a:avLst/>
          </a:prstGeom>
        </p:spPr>
      </p:pic>
      <p:grpSp>
        <p:nvGrpSpPr>
          <p:cNvPr id="12" name="11 Grupo"/>
          <p:cNvGrpSpPr/>
          <p:nvPr/>
        </p:nvGrpSpPr>
        <p:grpSpPr>
          <a:xfrm>
            <a:off x="611560" y="2060848"/>
            <a:ext cx="7992888" cy="3384376"/>
            <a:chOff x="899592" y="5168318"/>
            <a:chExt cx="4943773" cy="1386209"/>
          </a:xfrm>
        </p:grpSpPr>
        <p:pic>
          <p:nvPicPr>
            <p:cNvPr id="7" name="Picture 4" descr="C:\Users\uib\Documents\TRABAJO\Libros_capitulos\capitulo libro_comunicacion sexista_13\img\imagenes\imagen4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9431" y="5346968"/>
              <a:ext cx="1201978" cy="1196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5" descr="C:\Users\uib\Documents\TRABAJO\Libros_capitulos\capitulo libro_comunicacion sexista_13\img\imagenes\imagen6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5168318"/>
              <a:ext cx="1518509" cy="1361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24" descr="http://www.blogodisea.com/wp-content/uploads/2011/10/juegos-sexistas-imagina-ser-mama-728x656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4994" y="5168318"/>
              <a:ext cx="1538371" cy="1386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3673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Personalizado 6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0BCBC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7030A0"/>
      </a:hlink>
      <a:folHlink>
        <a:srgbClr val="96A9A9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3647</TotalTime>
  <Words>247</Words>
  <Application>Microsoft Office PowerPoint</Application>
  <PresentationFormat>Presentació en pantalla (4:3)</PresentationFormat>
  <Paragraphs>72</Paragraphs>
  <Slides>19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Títols de les diapositives</vt:lpstr>
      </vt:variant>
      <vt:variant>
        <vt:i4>19</vt:i4>
      </vt:variant>
    </vt:vector>
  </HeadingPairs>
  <TitlesOfParts>
    <vt:vector size="20" baseType="lpstr">
      <vt:lpstr>Equidad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Objetivo general</vt:lpstr>
      <vt:lpstr>Conclusiones </vt:lpstr>
      <vt:lpstr>Presentació del PowerPoint</vt:lpstr>
      <vt:lpstr>Presentació del PowerPoint</vt:lpstr>
      <vt:lpstr>Presentació del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UB</dc:creator>
  <cp:lastModifiedBy>ub</cp:lastModifiedBy>
  <cp:revision>352</cp:revision>
  <dcterms:created xsi:type="dcterms:W3CDTF">2014-05-21T10:21:09Z</dcterms:created>
  <dcterms:modified xsi:type="dcterms:W3CDTF">2016-02-22T10:47:05Z</dcterms:modified>
</cp:coreProperties>
</file>