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66" r:id="rId3"/>
    <p:sldId id="257" r:id="rId4"/>
    <p:sldId id="291" r:id="rId5"/>
    <p:sldId id="292" r:id="rId6"/>
    <p:sldId id="293" r:id="rId7"/>
    <p:sldId id="294" r:id="rId8"/>
    <p:sldId id="295" r:id="rId9"/>
    <p:sldId id="265" r:id="rId10"/>
    <p:sldId id="296" r:id="rId11"/>
    <p:sldId id="263" r:id="rId12"/>
    <p:sldId id="264" r:id="rId13"/>
    <p:sldId id="267" r:id="rId14"/>
    <p:sldId id="258" r:id="rId15"/>
    <p:sldId id="274" r:id="rId16"/>
    <p:sldId id="270" r:id="rId17"/>
    <p:sldId id="271" r:id="rId18"/>
    <p:sldId id="272" r:id="rId19"/>
    <p:sldId id="273" r:id="rId20"/>
    <p:sldId id="268" r:id="rId21"/>
    <p:sldId id="275" r:id="rId22"/>
    <p:sldId id="277" r:id="rId23"/>
    <p:sldId id="262" r:id="rId24"/>
    <p:sldId id="280" r:id="rId25"/>
    <p:sldId id="276" r:id="rId26"/>
    <p:sldId id="282" r:id="rId27"/>
    <p:sldId id="284" r:id="rId28"/>
    <p:sldId id="285" r:id="rId29"/>
    <p:sldId id="289" r:id="rId30"/>
    <p:sldId id="286" r:id="rId31"/>
    <p:sldId id="261" r:id="rId32"/>
    <p:sldId id="278" r:id="rId33"/>
    <p:sldId id="287" r:id="rId34"/>
    <p:sldId id="288" r:id="rId35"/>
    <p:sldId id="290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25"/>
    <p:restoredTop sz="94673"/>
  </p:normalViewPr>
  <p:slideViewPr>
    <p:cSldViewPr snapToGrid="0" snapToObjects="1">
      <p:cViewPr varScale="1">
        <p:scale>
          <a:sx n="81" d="100"/>
          <a:sy n="81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0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4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7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29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79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iew@usc.ed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37-3lflh8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624B3-FC3C-4CDE-B6E3-B311D9AB0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366" r="-1" b="1034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7FEA5-8D14-FF4E-80B0-DA92444EE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700"/>
              <a:t>Software: Computer Programming Basics II</a:t>
            </a:r>
            <a:r>
              <a:rPr lang="en-US" sz="6700">
                <a:effectLst/>
              </a:rPr>
              <a:t> </a:t>
            </a:r>
            <a:endParaRPr lang="en-US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D5497-FE6C-DE46-AEE4-63AF9DAD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OT 699 – Week 2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Sook-Lei Liew, PhD, OTR/L, </a:t>
            </a:r>
            <a:r>
              <a:rPr lang="en-US" sz="3200">
                <a:hlinkClick r:id="rId3"/>
              </a:rPr>
              <a:t>sliew@usc.edu</a:t>
            </a:r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090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421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Different data types have different properties and are allowed for different operations</a:t>
            </a:r>
          </a:p>
          <a:p>
            <a:r>
              <a:rPr lang="en-US" sz="3200" dirty="0"/>
              <a:t>For instance, numbers (type: integer, float) can be used with math operations, but strings can’t because it wouldn’t make sense</a:t>
            </a:r>
          </a:p>
          <a:p>
            <a:pPr lvl="1"/>
            <a:r>
              <a:rPr lang="en-US" sz="2800" dirty="0"/>
              <a:t>5/5 = 1</a:t>
            </a:r>
          </a:p>
          <a:p>
            <a:pPr lvl="1"/>
            <a:r>
              <a:rPr lang="en-US" sz="2800" dirty="0"/>
              <a:t>“hello”/”</a:t>
            </a:r>
            <a:r>
              <a:rPr lang="en-US" sz="2800" dirty="0" err="1"/>
              <a:t>goodybye</a:t>
            </a:r>
            <a:r>
              <a:rPr lang="en-US" sz="2800" dirty="0"/>
              <a:t>” = ??? ERROR</a:t>
            </a:r>
          </a:p>
          <a:p>
            <a:pPr lvl="1"/>
            <a:r>
              <a:rPr lang="en-US" sz="2800" dirty="0"/>
              <a:t>Note – typo in video “11” + “1” = “111”</a:t>
            </a:r>
          </a:p>
          <a:p>
            <a:pPr lvl="1"/>
            <a:r>
              <a:rPr lang="en-US" sz="2800" dirty="0"/>
              <a:t>Note: “ “ denotes string </a:t>
            </a:r>
          </a:p>
          <a:p>
            <a:pPr lvl="2"/>
            <a:r>
              <a:rPr lang="en-US" sz="2600" dirty="0"/>
              <a:t>“1” is string, 1 is integer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80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data types include:</a:t>
            </a:r>
          </a:p>
          <a:p>
            <a:pPr lvl="1"/>
            <a:r>
              <a:rPr lang="en-US" sz="2800" dirty="0"/>
              <a:t>Integer (-1, 0, 1, 2, 3)</a:t>
            </a:r>
          </a:p>
          <a:p>
            <a:pPr lvl="1"/>
            <a:r>
              <a:rPr lang="en-US" sz="2800" dirty="0"/>
              <a:t>Float (-1.99, 0.01, 1.01)</a:t>
            </a:r>
          </a:p>
          <a:p>
            <a:pPr lvl="1"/>
            <a:r>
              <a:rPr lang="en-US" sz="2800" dirty="0"/>
              <a:t>String (a, b, c, d, words)</a:t>
            </a:r>
          </a:p>
          <a:p>
            <a:pPr lvl="1"/>
            <a:r>
              <a:rPr lang="en-US" sz="2800" dirty="0"/>
              <a:t>Boolean (True, False)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48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5737"/>
            <a:ext cx="10131425" cy="4432663"/>
          </a:xfrm>
        </p:spPr>
        <p:txBody>
          <a:bodyPr>
            <a:normAutofit/>
          </a:bodyPr>
          <a:lstStyle/>
          <a:p>
            <a:r>
              <a:rPr lang="en-US" sz="2800" dirty="0"/>
              <a:t>However, you can assign a value to a string:</a:t>
            </a:r>
          </a:p>
          <a:p>
            <a:pPr lvl="1"/>
            <a:r>
              <a:rPr lang="en-US" sz="2000" dirty="0"/>
              <a:t>X=5</a:t>
            </a:r>
          </a:p>
          <a:p>
            <a:pPr lvl="1"/>
            <a:r>
              <a:rPr lang="en-US" sz="2000" dirty="0"/>
              <a:t>Y=4</a:t>
            </a:r>
          </a:p>
          <a:p>
            <a:pPr lvl="1"/>
            <a:r>
              <a:rPr lang="en-US" sz="2000" dirty="0"/>
              <a:t>X+Y = 9</a:t>
            </a:r>
          </a:p>
          <a:p>
            <a:r>
              <a:rPr lang="en-US" sz="2400" dirty="0"/>
              <a:t>In this case, X and Y are called </a:t>
            </a:r>
            <a:r>
              <a:rPr lang="en-US" sz="2400" b="1" dirty="0"/>
              <a:t>“variables”</a:t>
            </a:r>
            <a:r>
              <a:rPr lang="en-US" sz="2400" dirty="0"/>
              <a:t> because they represent an assigned value. The benefit of this is that the assigned value can change easily. </a:t>
            </a:r>
          </a:p>
          <a:p>
            <a:r>
              <a:rPr lang="en-US" sz="2400" dirty="0"/>
              <a:t>You can assign a variable to be an integer, float, string, or Boolean, etc. </a:t>
            </a:r>
          </a:p>
          <a:p>
            <a:r>
              <a:rPr lang="en-US" sz="2400" dirty="0"/>
              <a:t>Another example: </a:t>
            </a:r>
          </a:p>
          <a:p>
            <a:pPr lvl="1"/>
            <a:r>
              <a:rPr lang="en-US" sz="2000" dirty="0"/>
              <a:t>X=“Hello”, Y=“World”, X+” “+Y =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57907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5994-83F3-CD43-BF67-4DCFB797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220B-55B3-2045-AC2E-19E88ACF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6366"/>
            <a:ext cx="10131425" cy="43020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Sometimes you want the computer to do something </a:t>
            </a:r>
            <a:r>
              <a:rPr lang="en-US" sz="2800" b="1" dirty="0"/>
              <a:t>only </a:t>
            </a:r>
            <a:r>
              <a:rPr lang="en-US" sz="2800" dirty="0"/>
              <a:t>when a variable meets a certain condition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Equals: a == b</a:t>
            </a:r>
          </a:p>
          <a:p>
            <a:r>
              <a:rPr lang="en-US" sz="2800" dirty="0"/>
              <a:t>Not Equals: a != b</a:t>
            </a:r>
          </a:p>
          <a:p>
            <a:r>
              <a:rPr lang="en-US" sz="2800" dirty="0"/>
              <a:t>Less than: a &lt; b</a:t>
            </a:r>
          </a:p>
          <a:p>
            <a:r>
              <a:rPr lang="en-US" sz="2800" dirty="0"/>
              <a:t>Less than or equal to: a &lt;= b</a:t>
            </a:r>
          </a:p>
          <a:p>
            <a:r>
              <a:rPr lang="en-US" sz="2800" dirty="0"/>
              <a:t>Greater than: a &gt; b</a:t>
            </a:r>
          </a:p>
          <a:p>
            <a:r>
              <a:rPr lang="en-US" sz="2800" dirty="0"/>
              <a:t>Greater than or equal to: a &gt;= 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96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6366"/>
            <a:ext cx="10131425" cy="4049485"/>
          </a:xfrm>
        </p:spPr>
        <p:txBody>
          <a:bodyPr>
            <a:normAutofit/>
          </a:bodyPr>
          <a:lstStyle/>
          <a:p>
            <a:r>
              <a:rPr lang="en-US" sz="2800" dirty="0"/>
              <a:t>One of the most common issues that has to be debugged is </a:t>
            </a:r>
            <a:r>
              <a:rPr lang="en-US" sz="2800" b="1" dirty="0"/>
              <a:t>incorrect syntax</a:t>
            </a:r>
          </a:p>
          <a:p>
            <a:r>
              <a:rPr lang="en-US" sz="2800" dirty="0"/>
              <a:t>Similar to sentence structures in English, the computer needs commands in a specific order and format</a:t>
            </a:r>
          </a:p>
          <a:p>
            <a:r>
              <a:rPr lang="en-US" sz="2800" dirty="0"/>
              <a:t>Commands should be typed with precision, noting capitalization, semicolons, operations, etc. (remember binary!) – otherwise: error</a:t>
            </a:r>
          </a:p>
          <a:p>
            <a:r>
              <a:rPr lang="en-US" sz="2800" dirty="0"/>
              <a:t>In Python, spaces and tabs matter! Tab tells the computer you aren’t done with your command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970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6366"/>
            <a:ext cx="10131425" cy="4049485"/>
          </a:xfrm>
        </p:spPr>
        <p:txBody>
          <a:bodyPr>
            <a:normAutofit/>
          </a:bodyPr>
          <a:lstStyle/>
          <a:p>
            <a:r>
              <a:rPr lang="en-US" sz="3200" dirty="0"/>
              <a:t>Often, you will want the computer to do something when a variable meets a certain requirement. </a:t>
            </a:r>
          </a:p>
          <a:p>
            <a:r>
              <a:rPr lang="en-US" sz="3200" dirty="0"/>
              <a:t>Two common ways to write this are:</a:t>
            </a:r>
          </a:p>
          <a:p>
            <a:pPr lvl="1"/>
            <a:r>
              <a:rPr lang="en-US" sz="2800" dirty="0"/>
              <a:t>If/then statements (if x is true, then do y)</a:t>
            </a:r>
          </a:p>
          <a:p>
            <a:pPr lvl="1"/>
            <a:r>
              <a:rPr lang="en-US" sz="2800" dirty="0"/>
              <a:t>For loops (while x is true, then do y)</a:t>
            </a:r>
          </a:p>
        </p:txBody>
      </p:sp>
    </p:spTree>
    <p:extLst>
      <p:ext uri="{BB962C8B-B14F-4D97-AF65-F5344CB8AC3E}">
        <p14:creationId xmlns:p14="http://schemas.microsoft.com/office/powerpoint/2010/main" val="2312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= 33</a:t>
            </a:r>
          </a:p>
          <a:p>
            <a:pPr marL="0" indent="0">
              <a:buNone/>
            </a:pPr>
            <a:r>
              <a:rPr lang="en-US" sz="3200" dirty="0"/>
              <a:t>b = 200</a:t>
            </a:r>
          </a:p>
          <a:p>
            <a:pPr marL="0" indent="0">
              <a:buNone/>
            </a:pPr>
            <a:r>
              <a:rPr lang="en-US" sz="3200" dirty="0"/>
              <a:t>if b &gt; a:</a:t>
            </a:r>
          </a:p>
          <a:p>
            <a:pPr marL="0" indent="0">
              <a:buNone/>
            </a:pPr>
            <a:r>
              <a:rPr lang="en-US" sz="3200" dirty="0"/>
              <a:t>	print(“b is greater than a”)</a:t>
            </a:r>
          </a:p>
        </p:txBody>
      </p:sp>
    </p:spTree>
    <p:extLst>
      <p:ext uri="{BB962C8B-B14F-4D97-AF65-F5344CB8AC3E}">
        <p14:creationId xmlns:p14="http://schemas.microsoft.com/office/powerpoint/2010/main" val="11799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(also called if/Then)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Else If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>
                <a:sym typeface="Wingdings" pitchFamily="2" charset="2"/>
              </a:rPr>
              <a:t>elif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= 33</a:t>
            </a:r>
            <a:br>
              <a:rPr lang="en-US" sz="3200" dirty="0"/>
            </a:br>
            <a:r>
              <a:rPr lang="en-US" sz="3200" dirty="0"/>
              <a:t>b = 33</a:t>
            </a:r>
            <a:br>
              <a:rPr lang="en-US" sz="3200" dirty="0"/>
            </a:br>
            <a:r>
              <a:rPr lang="en-US" sz="3200" dirty="0"/>
              <a:t>if b &gt; a:</a:t>
            </a:r>
            <a:br>
              <a:rPr lang="en-US" sz="3200" dirty="0"/>
            </a:br>
            <a:r>
              <a:rPr lang="en-US" sz="3200" dirty="0"/>
              <a:t>  print("b is greater than a")</a:t>
            </a:r>
            <a:br>
              <a:rPr lang="en-US" sz="3200" dirty="0"/>
            </a:br>
            <a:r>
              <a:rPr lang="en-US" sz="3200" dirty="0" err="1"/>
              <a:t>elif</a:t>
            </a:r>
            <a:r>
              <a:rPr lang="en-US" sz="3200" dirty="0"/>
              <a:t> a == b:</a:t>
            </a:r>
            <a:br>
              <a:rPr lang="en-US" sz="3200" dirty="0"/>
            </a:br>
            <a:r>
              <a:rPr lang="en-US" sz="3200" dirty="0"/>
              <a:t>  print("a and b are equal")</a:t>
            </a:r>
          </a:p>
        </p:txBody>
      </p:sp>
    </p:spTree>
    <p:extLst>
      <p:ext uri="{BB962C8B-B14F-4D97-AF65-F5344CB8AC3E}">
        <p14:creationId xmlns:p14="http://schemas.microsoft.com/office/powerpoint/2010/main" val="62235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(also called if/Then)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a = 200</a:t>
            </a:r>
            <a:br>
              <a:rPr lang="en-US" sz="3200" dirty="0"/>
            </a:br>
            <a:r>
              <a:rPr lang="en-US" sz="3200" dirty="0"/>
              <a:t>b = 33</a:t>
            </a:r>
            <a:br>
              <a:rPr lang="en-US" sz="3200" dirty="0"/>
            </a:br>
            <a:r>
              <a:rPr lang="en-US" sz="3200" dirty="0"/>
              <a:t>if b &gt; a:</a:t>
            </a:r>
            <a:br>
              <a:rPr lang="en-US" sz="3200" dirty="0"/>
            </a:br>
            <a:r>
              <a:rPr lang="en-US" sz="3200" dirty="0"/>
              <a:t>  print("b is greater than a")</a:t>
            </a:r>
            <a:br>
              <a:rPr lang="en-US" sz="3200" dirty="0"/>
            </a:br>
            <a:r>
              <a:rPr lang="en-US" sz="3200" dirty="0" err="1"/>
              <a:t>elif</a:t>
            </a:r>
            <a:r>
              <a:rPr lang="en-US" sz="3200" dirty="0"/>
              <a:t> a == b:</a:t>
            </a:r>
            <a:br>
              <a:rPr lang="en-US" sz="3200" dirty="0"/>
            </a:br>
            <a:r>
              <a:rPr lang="en-US" sz="3200" dirty="0"/>
              <a:t>  print("a and b are equal")</a:t>
            </a:r>
            <a:br>
              <a:rPr lang="en-US" sz="3200" dirty="0"/>
            </a:br>
            <a:r>
              <a:rPr lang="en-US" sz="3200" dirty="0"/>
              <a:t>else:</a:t>
            </a:r>
            <a:br>
              <a:rPr lang="en-US" sz="3200" dirty="0"/>
            </a:br>
            <a:r>
              <a:rPr lang="en-US" sz="3200" dirty="0"/>
              <a:t>  print("a is greater than b")</a:t>
            </a:r>
          </a:p>
        </p:txBody>
      </p:sp>
    </p:spTree>
    <p:extLst>
      <p:ext uri="{BB962C8B-B14F-4D97-AF65-F5344CB8AC3E}">
        <p14:creationId xmlns:p14="http://schemas.microsoft.com/office/powerpoint/2010/main" val="304848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(also called if/Then)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= 200</a:t>
            </a:r>
            <a:br>
              <a:rPr lang="en-US" sz="3200" dirty="0"/>
            </a:br>
            <a:r>
              <a:rPr lang="en-US" sz="3200" dirty="0"/>
              <a:t>b = 33</a:t>
            </a:r>
            <a:br>
              <a:rPr lang="en-US" sz="3200" dirty="0"/>
            </a:br>
            <a:r>
              <a:rPr lang="en-US" sz="3200" dirty="0"/>
              <a:t>if b &gt; a:</a:t>
            </a:r>
            <a:br>
              <a:rPr lang="en-US" sz="3200" dirty="0"/>
            </a:br>
            <a:r>
              <a:rPr lang="en-US" sz="3200" dirty="0"/>
              <a:t>  print("b is greater than a")</a:t>
            </a:r>
            <a:br>
              <a:rPr lang="en-US" sz="3200" dirty="0"/>
            </a:br>
            <a:r>
              <a:rPr lang="en-US" sz="3200" dirty="0"/>
              <a:t>else:</a:t>
            </a:r>
            <a:br>
              <a:rPr lang="en-US" sz="3200" dirty="0"/>
            </a:br>
            <a:r>
              <a:rPr lang="en-US" sz="3200" dirty="0"/>
              <a:t>  print("b is not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16913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Last week, we:</a:t>
            </a:r>
          </a:p>
          <a:p>
            <a:pPr lvl="1"/>
            <a:r>
              <a:rPr lang="en-US" sz="2800" dirty="0"/>
              <a:t>Reviewed the course outline and objectives </a:t>
            </a:r>
          </a:p>
          <a:p>
            <a:pPr lvl="1"/>
            <a:r>
              <a:rPr lang="en-US" sz="2800" dirty="0"/>
              <a:t>Installed Anaconda</a:t>
            </a:r>
          </a:p>
          <a:p>
            <a:pPr lvl="1"/>
            <a:r>
              <a:rPr lang="en-US" sz="2800" dirty="0"/>
              <a:t>Learned about </a:t>
            </a:r>
            <a:r>
              <a:rPr lang="en-US" sz="2800" dirty="0" err="1"/>
              <a:t>Jupyter</a:t>
            </a:r>
            <a:endParaRPr lang="en-US" sz="2800" dirty="0"/>
          </a:p>
          <a:p>
            <a:pPr lvl="1"/>
            <a:r>
              <a:rPr lang="en-US" sz="2800" dirty="0"/>
              <a:t>Wrote our first Python commands</a:t>
            </a:r>
          </a:p>
          <a:p>
            <a:pPr lvl="1"/>
            <a:r>
              <a:rPr lang="en-US" sz="2800" dirty="0"/>
              <a:t>Wrote simple single-line commands to print to screen and to perform basic operations</a:t>
            </a:r>
          </a:p>
          <a:p>
            <a:pPr lvl="1"/>
            <a:r>
              <a:rPr lang="en-US" sz="2800" dirty="0"/>
              <a:t>Briefly reviewed a Python IDE (Spyder)</a:t>
            </a:r>
          </a:p>
        </p:txBody>
      </p:sp>
    </p:spTree>
    <p:extLst>
      <p:ext uri="{BB962C8B-B14F-4D97-AF65-F5344CB8AC3E}">
        <p14:creationId xmlns:p14="http://schemas.microsoft.com/office/powerpoint/2010/main" val="358398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950-7242-4D44-9228-9323CC60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3EEB-D3C7-FC44-9E33-9402E4D7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</a:t>
            </a:r>
          </a:p>
          <a:p>
            <a:r>
              <a:rPr lang="en-US" sz="4000" dirty="0"/>
              <a:t>if / </a:t>
            </a:r>
            <a:r>
              <a:rPr lang="en-US" sz="4000" dirty="0" err="1"/>
              <a:t>elif</a:t>
            </a:r>
            <a:endParaRPr lang="en-US" sz="4000" dirty="0"/>
          </a:p>
          <a:p>
            <a:r>
              <a:rPr lang="en-US" sz="4000" dirty="0"/>
              <a:t>if / </a:t>
            </a:r>
            <a:r>
              <a:rPr lang="en-US" sz="4000" dirty="0" err="1"/>
              <a:t>elif</a:t>
            </a:r>
            <a:r>
              <a:rPr lang="en-US" sz="4000" dirty="0"/>
              <a:t> / else</a:t>
            </a:r>
          </a:p>
          <a:p>
            <a:r>
              <a:rPr lang="en-US" sz="4000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265520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As long as a conditional is true, do X</a:t>
            </a:r>
          </a:p>
          <a:p>
            <a:r>
              <a:rPr lang="en-US" sz="3200" dirty="0"/>
              <a:t>Considered “iterative” as it will iterate (or repeat) command(s) for as many inputs as it is given</a:t>
            </a:r>
          </a:p>
          <a:p>
            <a:r>
              <a:rPr lang="en-US" sz="3200" dirty="0"/>
              <a:t>Great for repetitive tasks</a:t>
            </a:r>
          </a:p>
          <a:p>
            <a:r>
              <a:rPr lang="en-US" sz="3200" dirty="0"/>
              <a:t>Basic syntax:</a:t>
            </a:r>
          </a:p>
          <a:p>
            <a:r>
              <a:rPr lang="en-US" sz="3200" dirty="0"/>
              <a:t>for x in ”banana”:</a:t>
            </a:r>
            <a:br>
              <a:rPr lang="en-US" sz="3200" dirty="0"/>
            </a:br>
            <a:r>
              <a:rPr lang="en-US" sz="3200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0313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Can also be used to count through items</a:t>
            </a:r>
          </a:p>
          <a:p>
            <a:pPr marL="0" indent="0">
              <a:buNone/>
            </a:pPr>
            <a:r>
              <a:rPr lang="en-US" sz="3200" dirty="0"/>
              <a:t>x=1</a:t>
            </a:r>
          </a:p>
          <a:p>
            <a:pPr marL="0" indent="0">
              <a:buNone/>
            </a:pPr>
            <a:r>
              <a:rPr lang="en-US" sz="3200" dirty="0"/>
              <a:t>while x &lt; 10:</a:t>
            </a:r>
          </a:p>
          <a:p>
            <a:pPr marL="0" indent="0">
              <a:buNone/>
            </a:pPr>
            <a:r>
              <a:rPr lang="en-US" sz="3200" dirty="0"/>
              <a:t>	print(x)</a:t>
            </a:r>
          </a:p>
          <a:p>
            <a:pPr marL="0" indent="0">
              <a:buNone/>
            </a:pPr>
            <a:r>
              <a:rPr lang="en-US" sz="3200" dirty="0"/>
              <a:t>	x=x+1</a:t>
            </a:r>
          </a:p>
        </p:txBody>
      </p:sp>
    </p:spTree>
    <p:extLst>
      <p:ext uri="{BB962C8B-B14F-4D97-AF65-F5344CB8AC3E}">
        <p14:creationId xmlns:p14="http://schemas.microsoft.com/office/powerpoint/2010/main" val="190641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5B8-AF19-2743-B3F8-6B7D22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DCD9-C49D-A744-99D9-C2F60238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Usually, we will want to do more complicated commands, which require many commands</a:t>
            </a:r>
          </a:p>
          <a:p>
            <a:r>
              <a:rPr lang="en-US" sz="2800" dirty="0"/>
              <a:t>Instead of writing the same commands over and over, these can be written as a </a:t>
            </a:r>
            <a:r>
              <a:rPr lang="en-US" sz="2800" b="1" dirty="0"/>
              <a:t>function</a:t>
            </a:r>
          </a:p>
          <a:p>
            <a:r>
              <a:rPr lang="en-US" sz="2800" b="1" dirty="0"/>
              <a:t>Functions</a:t>
            </a:r>
            <a:r>
              <a:rPr lang="en-US" sz="2800" dirty="0"/>
              <a:t> can be called, and will do all the commands in the function then return to the code</a:t>
            </a:r>
          </a:p>
          <a:p>
            <a:r>
              <a:rPr lang="en-US" sz="2800" b="1" dirty="0"/>
              <a:t>Functions </a:t>
            </a:r>
            <a:r>
              <a:rPr lang="en-US" sz="2800" dirty="0"/>
              <a:t>can take inputs and can provide outputs (but don’t have to)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511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5B8-AF19-2743-B3F8-6B7D22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DCD9-C49D-A744-99D9-C2F60238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inputs to a function are called parameters or arguments and can vary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print(x) </a:t>
            </a:r>
          </a:p>
          <a:p>
            <a:pPr marL="0" indent="0">
              <a:buNone/>
            </a:pPr>
            <a:r>
              <a:rPr lang="en-US" sz="2800" dirty="0"/>
              <a:t>print(“hello”, “world!”, </a:t>
            </a:r>
            <a:r>
              <a:rPr lang="en-US" sz="2800" dirty="0" err="1"/>
              <a:t>sep</a:t>
            </a:r>
            <a:r>
              <a:rPr lang="en-US" sz="2800" dirty="0"/>
              <a:t>=“ ”)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27B256-449D-A743-BA48-46324438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80" y="3735421"/>
            <a:ext cx="6756120" cy="28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Example: The RANGE() FUNCTION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025083-0882-7B43-A106-2DE8BDE9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17"/>
          <a:stretch/>
        </p:blipFill>
        <p:spPr>
          <a:xfrm>
            <a:off x="616015" y="1456267"/>
            <a:ext cx="10853957" cy="46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Example: The RANGE() FUNCTION IN A FOR LOOP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025083-0882-7B43-A106-2DE8BDE9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" b="63771"/>
          <a:stretch/>
        </p:blipFill>
        <p:spPr>
          <a:xfrm>
            <a:off x="318825" y="1456267"/>
            <a:ext cx="10853957" cy="317121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6EC5FF-E5F3-F74A-98EB-2DA915C2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627484"/>
            <a:ext cx="10131425" cy="223051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Note: </a:t>
            </a:r>
            <a:r>
              <a:rPr lang="en-US" sz="3000" dirty="0"/>
              <a:t>Python is a 0-indexed language, meaning it counts the first value as 0 (not 1)</a:t>
            </a:r>
          </a:p>
          <a:p>
            <a:pPr lvl="1"/>
            <a:r>
              <a:rPr lang="en-US" sz="3000" dirty="0"/>
              <a:t>range(6) </a:t>
            </a:r>
            <a:r>
              <a:rPr lang="en-US" sz="3000" dirty="0">
                <a:sym typeface="Wingdings" pitchFamily="2" charset="2"/>
              </a:rPr>
              <a:t> 0, 1, 2, 3, 4, 5</a:t>
            </a:r>
          </a:p>
          <a:p>
            <a:pPr lvl="1"/>
            <a:r>
              <a:rPr lang="en-US" sz="3000" dirty="0">
                <a:sym typeface="Wingdings" pitchFamily="2" charset="2"/>
              </a:rPr>
              <a:t>range(2,6)  2, 3, 4, 5 (2 is starting, 6 is ending)</a:t>
            </a:r>
          </a:p>
          <a:p>
            <a:pPr lvl="1"/>
            <a:r>
              <a:rPr lang="en-US" sz="3000" dirty="0">
                <a:sym typeface="Wingdings" pitchFamily="2" charset="2"/>
              </a:rPr>
              <a:t>range(2,6,2)  2,4 (2 is starting, 6 is ending, and it takes steps of 2)</a:t>
            </a:r>
          </a:p>
        </p:txBody>
      </p:sp>
    </p:spTree>
    <p:extLst>
      <p:ext uri="{BB962C8B-B14F-4D97-AF65-F5344CB8AC3E}">
        <p14:creationId xmlns:p14="http://schemas.microsoft.com/office/powerpoint/2010/main" val="243463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5B8-AF19-2743-B3F8-6B7D22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PACKAGES,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DCD9-C49D-A744-99D9-C2F60238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0238"/>
            <a:ext cx="10131425" cy="457001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Functions usually do one simple task</a:t>
            </a:r>
          </a:p>
          <a:p>
            <a:r>
              <a:rPr lang="en-US" sz="4000" b="1" dirty="0"/>
              <a:t>Libraries</a:t>
            </a:r>
            <a:r>
              <a:rPr lang="en-US" sz="4000" dirty="0"/>
              <a:t> are bundles of code that may have hundreds of functions and do lots of things, usually around a theme, such as:</a:t>
            </a:r>
          </a:p>
          <a:p>
            <a:pPr lvl="1"/>
            <a:r>
              <a:rPr lang="en-US" sz="3800" dirty="0" err="1"/>
              <a:t>os</a:t>
            </a:r>
            <a:r>
              <a:rPr lang="en-US" sz="3800" dirty="0"/>
              <a:t>: a module that contains operating system interfaces</a:t>
            </a:r>
          </a:p>
          <a:p>
            <a:pPr lvl="1"/>
            <a:r>
              <a:rPr lang="en-US" sz="3800" dirty="0"/>
              <a:t>csv: a module that supports reading and writing csv files </a:t>
            </a:r>
          </a:p>
          <a:p>
            <a:pPr lvl="1"/>
            <a:r>
              <a:rPr lang="en-US" sz="3800" dirty="0"/>
              <a:t>pandas: a library for data analysis and manipulation, including reading and writing csv files</a:t>
            </a:r>
          </a:p>
          <a:p>
            <a:pPr lvl="1"/>
            <a:r>
              <a:rPr lang="en-US" sz="3800" dirty="0"/>
              <a:t>matplotlib: a library for plotting data</a:t>
            </a:r>
          </a:p>
          <a:p>
            <a:pPr lvl="1"/>
            <a:r>
              <a:rPr lang="en-US" sz="3800" dirty="0" err="1"/>
              <a:t>numpy</a:t>
            </a:r>
            <a:r>
              <a:rPr lang="en-US" sz="3800" dirty="0"/>
              <a:t>: a library for more complex mathematical operations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91679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5B8-AF19-2743-B3F8-6B7D22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PACKAGES,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DCD9-C49D-A744-99D9-C2F60238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0238"/>
            <a:ext cx="10131425" cy="4570018"/>
          </a:xfrm>
        </p:spPr>
        <p:txBody>
          <a:bodyPr>
            <a:normAutofit/>
          </a:bodyPr>
          <a:lstStyle/>
          <a:p>
            <a:r>
              <a:rPr lang="en-US" sz="3600" dirty="0"/>
              <a:t>When we work with modules/packages/libraries, we need to import them (otherwise, python would be massive) using the import command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import </a:t>
            </a:r>
            <a:r>
              <a:rPr lang="en-US" sz="3600" dirty="0" err="1"/>
              <a:t>os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4232706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5B8-AF19-2743-B3F8-6B7D22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DCD9-C49D-A744-99D9-C2F60238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0238"/>
            <a:ext cx="10131425" cy="457001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Some packages/libraries are “native” to python, or so regularly used that they are included when you download python.</a:t>
            </a:r>
          </a:p>
          <a:p>
            <a:r>
              <a:rPr lang="en-US" sz="3600" dirty="0"/>
              <a:t>Others need to be installed separately (otherwise the download would be massive)</a:t>
            </a:r>
          </a:p>
          <a:p>
            <a:r>
              <a:rPr lang="en-US" sz="3600" dirty="0"/>
              <a:t>Generally to download a new package with anaconda, you can type:</a:t>
            </a:r>
          </a:p>
          <a:p>
            <a:pPr marL="0" indent="0">
              <a:buNone/>
            </a:pPr>
            <a:r>
              <a:rPr lang="en-US" sz="3600" dirty="0" err="1"/>
              <a:t>conda</a:t>
            </a:r>
            <a:r>
              <a:rPr lang="en-US" sz="3600" dirty="0"/>
              <a:t> install [package name]</a:t>
            </a:r>
          </a:p>
          <a:p>
            <a:pPr marL="0" indent="0">
              <a:buNone/>
            </a:pPr>
            <a:r>
              <a:rPr lang="en-US" sz="3600" dirty="0" err="1"/>
              <a:t>conda</a:t>
            </a:r>
            <a:r>
              <a:rPr lang="en-US" sz="3600" dirty="0"/>
              <a:t>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65621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46336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By the end of this session, students will understand and implement:</a:t>
            </a:r>
          </a:p>
          <a:p>
            <a:pPr lvl="1"/>
            <a:r>
              <a:rPr lang="en-US" sz="3000" dirty="0"/>
              <a:t>Command Line Prompts</a:t>
            </a:r>
          </a:p>
          <a:p>
            <a:pPr lvl="1"/>
            <a:r>
              <a:rPr lang="en-US" sz="3000" dirty="0"/>
              <a:t>Basic data types</a:t>
            </a:r>
          </a:p>
          <a:p>
            <a:pPr lvl="1"/>
            <a:r>
              <a:rPr lang="en-US" sz="3000" dirty="0"/>
              <a:t>Variables</a:t>
            </a:r>
          </a:p>
          <a:p>
            <a:pPr lvl="1"/>
            <a:r>
              <a:rPr lang="en-US" sz="3000" dirty="0"/>
              <a:t>Conditionals</a:t>
            </a:r>
          </a:p>
          <a:p>
            <a:pPr lvl="1"/>
            <a:r>
              <a:rPr lang="en-US" sz="3000" dirty="0"/>
              <a:t>Syntax</a:t>
            </a:r>
          </a:p>
          <a:p>
            <a:pPr lvl="1"/>
            <a:r>
              <a:rPr lang="en-US" sz="3000" dirty="0"/>
              <a:t>Conditional statements: </a:t>
            </a:r>
          </a:p>
          <a:p>
            <a:pPr lvl="2"/>
            <a:r>
              <a:rPr lang="en-US" sz="2800" dirty="0"/>
              <a:t>If/Then statements</a:t>
            </a:r>
          </a:p>
          <a:p>
            <a:pPr lvl="2"/>
            <a:r>
              <a:rPr lang="en-US" sz="2800" dirty="0"/>
              <a:t>For loops</a:t>
            </a:r>
          </a:p>
          <a:p>
            <a:pPr lvl="1"/>
            <a:r>
              <a:rPr lang="en-US" sz="3000" dirty="0"/>
              <a:t>Basic functions and libraries</a:t>
            </a:r>
          </a:p>
          <a:p>
            <a:pPr lvl="1"/>
            <a:r>
              <a:rPr lang="en-US" sz="3000" dirty="0"/>
              <a:t>Reading/writing CSV files (input/output)</a:t>
            </a:r>
          </a:p>
        </p:txBody>
      </p:sp>
    </p:spTree>
    <p:extLst>
      <p:ext uri="{BB962C8B-B14F-4D97-AF65-F5344CB8AC3E}">
        <p14:creationId xmlns:p14="http://schemas.microsoft.com/office/powerpoint/2010/main" val="4259597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5B8-AF19-2743-B3F8-6B7D227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PACKAGES,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DCD9-C49D-A744-99D9-C2F60238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0238"/>
            <a:ext cx="10131425" cy="4570018"/>
          </a:xfrm>
        </p:spPr>
        <p:txBody>
          <a:bodyPr>
            <a:normAutofit/>
          </a:bodyPr>
          <a:lstStyle/>
          <a:p>
            <a:r>
              <a:rPr lang="en-US" sz="3600" dirty="0"/>
              <a:t>Then, when we call a function from a library, we reference the function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os.getcwd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 err="1"/>
              <a:t>pd.read_csv</a:t>
            </a:r>
            <a:r>
              <a:rPr lang="en-US" sz="3600" dirty="0"/>
              <a:t>(filename)</a:t>
            </a:r>
          </a:p>
          <a:p>
            <a:pPr marL="0" indent="0">
              <a:buNone/>
            </a:pPr>
            <a:r>
              <a:rPr lang="en-US" sz="3600" dirty="0" err="1"/>
              <a:t>mydf.to_csv</a:t>
            </a:r>
            <a:r>
              <a:rPr lang="en-US" sz="3600" dirty="0"/>
              <a:t>(filename)  </a:t>
            </a:r>
            <a:r>
              <a:rPr lang="en-US" sz="2800" dirty="0">
                <a:solidFill>
                  <a:srgbClr val="FF0000"/>
                </a:solidFill>
              </a:rPr>
              <a:t>(&lt;-- updated/fixed after lecture)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902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8255"/>
            <a:ext cx="10131425" cy="440014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Input: Computers can take in user input from the command line, or they can read input from files</a:t>
            </a:r>
          </a:p>
          <a:p>
            <a:r>
              <a:rPr lang="en-US" sz="3600" dirty="0"/>
              <a:t>Files with lots of formatting that make it easier for humans to read (e.g., Microsoft word) have a LOT of extra code in them that make it harder for computers to read</a:t>
            </a:r>
          </a:p>
          <a:p>
            <a:r>
              <a:rPr lang="en-US" sz="3600" dirty="0"/>
              <a:t>Some of the more common computer-readable files are .txt (text) files and .csv (comma-separated values) files</a:t>
            </a:r>
          </a:p>
        </p:txBody>
      </p:sp>
    </p:spTree>
    <p:extLst>
      <p:ext uri="{BB962C8B-B14F-4D97-AF65-F5344CB8AC3E}">
        <p14:creationId xmlns:p14="http://schemas.microsoft.com/office/powerpoint/2010/main" val="113415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computer can </a:t>
            </a:r>
            <a:r>
              <a:rPr lang="en-US" sz="3200" b="1" dirty="0"/>
              <a:t>read in </a:t>
            </a:r>
            <a:r>
              <a:rPr lang="en-US" sz="3200" dirty="0"/>
              <a:t>data from a CSV file</a:t>
            </a:r>
          </a:p>
          <a:p>
            <a:r>
              <a:rPr lang="en-US" sz="3200" dirty="0"/>
              <a:t>Then we can manipulate that data (e.g., as a data frame) as integers, strings, etc.</a:t>
            </a:r>
          </a:p>
          <a:p>
            <a:r>
              <a:rPr lang="en-US" sz="3200" dirty="0"/>
              <a:t>The computer can then </a:t>
            </a:r>
            <a:r>
              <a:rPr lang="en-US" sz="3200" b="1" dirty="0"/>
              <a:t>write out </a:t>
            </a:r>
            <a:r>
              <a:rPr lang="en-US" sz="3200" dirty="0"/>
              <a:t>the data frame back to a CSV file</a:t>
            </a:r>
          </a:p>
          <a:p>
            <a:r>
              <a:rPr lang="en-US" sz="3200" dirty="0"/>
              <a:t>Other inputs: </a:t>
            </a:r>
            <a:r>
              <a:rPr lang="en-US" sz="3200" dirty="0" err="1"/>
              <a:t>matricies</a:t>
            </a:r>
            <a:r>
              <a:rPr lang="en-US" sz="3200" dirty="0"/>
              <a:t> (.mat), text files (.txt), json files (.json), etc.</a:t>
            </a:r>
          </a:p>
        </p:txBody>
      </p:sp>
    </p:spTree>
    <p:extLst>
      <p:ext uri="{BB962C8B-B14F-4D97-AF65-F5344CB8AC3E}">
        <p14:creationId xmlns:p14="http://schemas.microsoft.com/office/powerpoint/2010/main" val="916257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In python, the pandas library is one useful option (but there are many!):</a:t>
            </a:r>
          </a:p>
          <a:p>
            <a:pPr marL="0" indent="0">
              <a:buNone/>
            </a:pPr>
            <a:r>
              <a:rPr lang="en-US" sz="3200" i="1" dirty="0"/>
              <a:t>(may need to first do: </a:t>
            </a:r>
            <a:r>
              <a:rPr lang="en-US" sz="3200" i="1" dirty="0" err="1"/>
              <a:t>conda</a:t>
            </a:r>
            <a:r>
              <a:rPr lang="en-US" sz="3200" i="1" dirty="0"/>
              <a:t> install pandas)</a:t>
            </a:r>
          </a:p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r>
              <a:rPr lang="en-US" sz="3200" dirty="0" err="1"/>
              <a:t>mydf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(“week2.csv”)</a:t>
            </a:r>
          </a:p>
          <a:p>
            <a:pPr marL="0" indent="0">
              <a:buNone/>
            </a:pPr>
            <a:r>
              <a:rPr lang="en-US" sz="3200" dirty="0" err="1"/>
              <a:t>mydf.head</a:t>
            </a:r>
            <a:r>
              <a:rPr lang="en-US" sz="3200" dirty="0"/>
              <a:t>(5)</a:t>
            </a:r>
          </a:p>
          <a:p>
            <a:pPr marL="0" indent="0">
              <a:buNone/>
            </a:pPr>
            <a:r>
              <a:rPr lang="en-US" sz="3200" dirty="0"/>
              <a:t>[can do additional operations to manipulate the file]</a:t>
            </a:r>
          </a:p>
          <a:p>
            <a:pPr marL="0" indent="0">
              <a:buNone/>
            </a:pPr>
            <a:r>
              <a:rPr lang="en-US" sz="3200" dirty="0" err="1"/>
              <a:t>mydf.to_csv</a:t>
            </a:r>
            <a:r>
              <a:rPr lang="en-US" sz="3200" dirty="0"/>
              <a:t>(“week2_updated.csv”, index=False)</a:t>
            </a:r>
          </a:p>
        </p:txBody>
      </p:sp>
    </p:spTree>
    <p:extLst>
      <p:ext uri="{BB962C8B-B14F-4D97-AF65-F5344CB8AC3E}">
        <p14:creationId xmlns:p14="http://schemas.microsoft.com/office/powerpoint/2010/main" val="3278773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(x):</a:t>
            </a:r>
          </a:p>
          <a:p>
            <a:pPr marL="0" indent="0">
              <a:buNone/>
            </a:pPr>
            <a:r>
              <a:rPr lang="en-US" sz="3200" dirty="0"/>
              <a:t>	y=x+10</a:t>
            </a:r>
          </a:p>
          <a:p>
            <a:pPr marL="0" indent="0">
              <a:buNone/>
            </a:pPr>
            <a:r>
              <a:rPr lang="en-US" sz="3200" dirty="0"/>
              <a:t>	print(y)</a:t>
            </a:r>
          </a:p>
          <a:p>
            <a:pPr marL="0" indent="0">
              <a:buNone/>
            </a:pPr>
            <a:r>
              <a:rPr lang="en-US" sz="3200" dirty="0"/>
              <a:t>	return 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a=</a:t>
            </a:r>
            <a:r>
              <a:rPr lang="en-US" sz="3200" dirty="0" err="1"/>
              <a:t>my_function</a:t>
            </a:r>
            <a:r>
              <a:rPr lang="en-US" sz="3200" dirty="0"/>
              <a:t>(1)</a:t>
            </a:r>
          </a:p>
          <a:p>
            <a:pPr marL="0" indent="0">
              <a:buNone/>
            </a:pPr>
            <a:r>
              <a:rPr lang="en-US" sz="3200" dirty="0"/>
              <a:t>print(a)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4949C-891E-A947-B5B6-A79292497A1F}"/>
              </a:ext>
            </a:extLst>
          </p:cNvPr>
          <p:cNvSpPr txBox="1"/>
          <p:nvPr/>
        </p:nvSpPr>
        <p:spPr>
          <a:xfrm>
            <a:off x="4253948" y="2157160"/>
            <a:ext cx="756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definition </a:t>
            </a:r>
            <a:r>
              <a:rPr lang="en-US" sz="3200" dirty="0" err="1">
                <a:solidFill>
                  <a:srgbClr val="FF0000"/>
                </a:solidFill>
              </a:rPr>
              <a:t>function_name</a:t>
            </a:r>
            <a:r>
              <a:rPr lang="en-US" sz="3200" dirty="0">
                <a:solidFill>
                  <a:srgbClr val="FF0000"/>
                </a:solidFill>
              </a:rPr>
              <a:t>(input 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6471E-EA35-0D46-93A5-0BE0E33BAAC4}"/>
              </a:ext>
            </a:extLst>
          </p:cNvPr>
          <p:cNvSpPr txBox="1"/>
          <p:nvPr/>
        </p:nvSpPr>
        <p:spPr>
          <a:xfrm>
            <a:off x="4253947" y="2844225"/>
            <a:ext cx="7580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you want the function to do with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1A621-0BF9-014D-8CD3-A34F3C3F50A5}"/>
              </a:ext>
            </a:extLst>
          </p:cNvPr>
          <p:cNvSpPr txBox="1"/>
          <p:nvPr/>
        </p:nvSpPr>
        <p:spPr>
          <a:xfrm>
            <a:off x="4253947" y="3409038"/>
            <a:ext cx="7580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you want the function to do with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BE35B-11A2-3B46-9F25-4C36A5545FD3}"/>
              </a:ext>
            </a:extLst>
          </p:cNvPr>
          <p:cNvSpPr txBox="1"/>
          <p:nvPr/>
        </p:nvSpPr>
        <p:spPr>
          <a:xfrm>
            <a:off x="4253947" y="4003338"/>
            <a:ext cx="630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you want it to return (optional)</a:t>
            </a:r>
          </a:p>
        </p:txBody>
      </p:sp>
    </p:spTree>
    <p:extLst>
      <p:ext uri="{BB962C8B-B14F-4D97-AF65-F5344CB8AC3E}">
        <p14:creationId xmlns:p14="http://schemas.microsoft.com/office/powerpoint/2010/main" val="2881955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PYTHON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546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Here we used </a:t>
            </a:r>
            <a:r>
              <a:rPr lang="en-US" sz="3200" dirty="0" err="1"/>
              <a:t>jupyter</a:t>
            </a:r>
            <a:r>
              <a:rPr lang="en-US" sz="3200" dirty="0"/>
              <a:t> notebook because it is a quick and easy way for you to get started with short commands and seeing output quickly</a:t>
            </a:r>
          </a:p>
          <a:p>
            <a:r>
              <a:rPr lang="en-US" sz="3200" dirty="0"/>
              <a:t>For more involved programming (e.g., many lines of code), you would use something more like Spyder (also in Anaconda Navigator)</a:t>
            </a:r>
          </a:p>
          <a:p>
            <a:r>
              <a:rPr lang="en-US" sz="3200" dirty="0"/>
              <a:t>We briefly looked at Spyder in the lab, as you may use it later in the class </a:t>
            </a:r>
            <a:r>
              <a:rPr lang="en-US" sz="3200" dirty="0">
                <a:sym typeface="Wingdings" pitchFamily="2" charset="2"/>
              </a:rPr>
              <a:t> you will see your variables, can debug, etc.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978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9BEA-6D33-0545-A516-4B88CD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967A-CEA3-AE47-A757-3969531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5873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One of the most important parts of programming is learning to figure out errors and think through logic on your own!</a:t>
            </a:r>
          </a:p>
          <a:p>
            <a:r>
              <a:rPr lang="en-US" sz="3200" dirty="0"/>
              <a:t>Here we gave you most of the code, but you can play around, try different inputs, tweak the commands slightly, etc. </a:t>
            </a:r>
          </a:p>
          <a:p>
            <a:r>
              <a:rPr lang="en-US" sz="3200" b="1" u="sng" dirty="0"/>
              <a:t>Try the assignment to write your own function</a:t>
            </a:r>
            <a:r>
              <a:rPr lang="en-US" sz="3200" b="1" dirty="0"/>
              <a:t> </a:t>
            </a:r>
            <a:r>
              <a:rPr lang="en-US" sz="3200" dirty="0"/>
              <a:t>to will output whether the number you give your function is greater than equal to 10 or not</a:t>
            </a:r>
          </a:p>
          <a:p>
            <a:r>
              <a:rPr lang="en-US" sz="3200" dirty="0"/>
              <a:t> </a:t>
            </a:r>
            <a:r>
              <a:rPr lang="en-US" sz="3200" b="1" u="sng" dirty="0"/>
              <a:t>Write the function and three test cases </a:t>
            </a:r>
            <a:r>
              <a:rPr lang="en-US" sz="3200" dirty="0"/>
              <a:t>(how would you know if it works correctly or not)</a:t>
            </a:r>
          </a:p>
        </p:txBody>
      </p:sp>
    </p:spTree>
    <p:extLst>
      <p:ext uri="{BB962C8B-B14F-4D97-AF65-F5344CB8AC3E}">
        <p14:creationId xmlns:p14="http://schemas.microsoft.com/office/powerpoint/2010/main" val="2352882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9BEA-6D33-0545-A516-4B88CD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967A-CEA3-AE47-A757-3969531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29608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If you get an error, or don’t know how to do something, Google is your best friend </a:t>
            </a:r>
            <a:r>
              <a:rPr lang="en-US" sz="3200" dirty="0">
                <a:sym typeface="Wingdings" pitchFamily="2" charset="2"/>
              </a:rPr>
              <a:t> </a:t>
            </a:r>
          </a:p>
          <a:p>
            <a:r>
              <a:rPr lang="en-US" sz="3200" dirty="0">
                <a:sym typeface="Wingdings" pitchFamily="2" charset="2"/>
              </a:rPr>
              <a:t>Google the language + the error in quotes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5C06A7-5DF7-914A-AF9B-422D2A46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800" y="1820801"/>
            <a:ext cx="7619760" cy="4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2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9BEA-6D33-0545-A516-4B88CD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967A-CEA3-AE47-A757-3969531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29608" cy="3649133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StackOverflow</a:t>
            </a:r>
            <a:r>
              <a:rPr lang="en-US" sz="3200" dirty="0"/>
              <a:t> is your friend!</a:t>
            </a:r>
          </a:p>
          <a:p>
            <a:r>
              <a:rPr lang="en-US" sz="3200" dirty="0">
                <a:sym typeface="Wingdings" pitchFamily="2" charset="2"/>
              </a:rPr>
              <a:t>Googling questions also helps you to learn the right way to ask questions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370EB-8F5B-CA4B-ADD0-73EB1081B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6"/>
          <a:stretch/>
        </p:blipFill>
        <p:spPr>
          <a:xfrm>
            <a:off x="4671391" y="0"/>
            <a:ext cx="7520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9BEA-6D33-0545-A516-4B88CD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967A-CEA3-AE47-A757-3969531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64913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Programming is SO MUCH trial and error, and googling every thing you want to do</a:t>
            </a:r>
          </a:p>
          <a:p>
            <a:r>
              <a:rPr lang="en-US" sz="3200" dirty="0">
                <a:sym typeface="Wingdings" pitchFamily="2" charset="2"/>
              </a:rPr>
              <a:t>Once you do it for a long time, you start to remember specific commands, and learn how to find the information that you need</a:t>
            </a:r>
          </a:p>
          <a:p>
            <a:r>
              <a:rPr lang="en-US" sz="3200" dirty="0">
                <a:sym typeface="Wingdings" pitchFamily="2" charset="2"/>
              </a:rPr>
              <a:t>I still google most things that I want to do, unless I do them ALL the time  </a:t>
            </a:r>
          </a:p>
          <a:p>
            <a:endParaRPr lang="en-US" sz="3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055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4633609"/>
          </a:xfrm>
        </p:spPr>
        <p:txBody>
          <a:bodyPr>
            <a:normAutofit/>
          </a:bodyPr>
          <a:lstStyle/>
          <a:p>
            <a:r>
              <a:rPr lang="en-US" sz="3200" dirty="0"/>
              <a:t>Anaconda Navigator is a GUI (graphical user interface)</a:t>
            </a:r>
          </a:p>
          <a:p>
            <a:r>
              <a:rPr lang="en-US" sz="3200" dirty="0"/>
              <a:t>We can open Anaconda Navigator &gt;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r>
              <a:rPr lang="en-US" sz="3000" dirty="0"/>
              <a:t>But, we can also use a CLI (command line interface) to open </a:t>
            </a:r>
            <a:r>
              <a:rPr lang="en-US" sz="3000" dirty="0" err="1"/>
              <a:t>Jupyter</a:t>
            </a:r>
            <a:r>
              <a:rPr lang="en-US" sz="3000" dirty="0"/>
              <a:t> Notebook </a:t>
            </a:r>
          </a:p>
          <a:p>
            <a:pPr lvl="1"/>
            <a:r>
              <a:rPr lang="en-US" sz="2800" dirty="0"/>
              <a:t>Typing a line of code will have the same effect as pressing a button/clicking an icon</a:t>
            </a:r>
          </a:p>
        </p:txBody>
      </p:sp>
    </p:spTree>
    <p:extLst>
      <p:ext uri="{BB962C8B-B14F-4D97-AF65-F5344CB8AC3E}">
        <p14:creationId xmlns:p14="http://schemas.microsoft.com/office/powerpoint/2010/main" val="99228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4633609"/>
          </a:xfrm>
        </p:spPr>
        <p:txBody>
          <a:bodyPr>
            <a:normAutofit/>
          </a:bodyPr>
          <a:lstStyle/>
          <a:p>
            <a:r>
              <a:rPr lang="en-US" sz="3200" dirty="0"/>
              <a:t>The CLI may look/be different based on your operating system (</a:t>
            </a:r>
            <a:r>
              <a:rPr lang="en-US" sz="3200" i="1" dirty="0"/>
              <a:t>Mac, Windows, Linux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Mac:</a:t>
            </a:r>
          </a:p>
          <a:p>
            <a:pPr lvl="1"/>
            <a:r>
              <a:rPr lang="en-US" sz="3000" dirty="0"/>
              <a:t>Click the search icon at the top right corner</a:t>
            </a:r>
          </a:p>
          <a:p>
            <a:pPr lvl="1"/>
            <a:r>
              <a:rPr lang="en-US" sz="3000" dirty="0"/>
              <a:t>Type in “Terminal”</a:t>
            </a:r>
          </a:p>
          <a:p>
            <a:pPr lvl="1"/>
            <a:r>
              <a:rPr lang="en-US" sz="3000" dirty="0"/>
              <a:t>Open the “Terminal” application</a:t>
            </a:r>
          </a:p>
          <a:p>
            <a:pPr lvl="1"/>
            <a:r>
              <a:rPr lang="en-US" sz="3000" dirty="0"/>
              <a:t>Type in “</a:t>
            </a:r>
            <a:r>
              <a:rPr lang="en-US" sz="3000" dirty="0" err="1"/>
              <a:t>jupyter</a:t>
            </a:r>
            <a:r>
              <a:rPr lang="en-US" sz="3000" dirty="0"/>
              <a:t> notebook” at the prompt (all lowercase)</a:t>
            </a:r>
          </a:p>
          <a:p>
            <a:endParaRPr lang="en-US" sz="3000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F8AB3C8-DCFC-544C-9E73-29EC37E97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97"/>
          <a:stretch/>
        </p:blipFill>
        <p:spPr>
          <a:xfrm>
            <a:off x="6096000" y="349240"/>
            <a:ext cx="5874327" cy="1479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38DFBD-6018-DC47-99F1-96B66DB23A15}"/>
              </a:ext>
            </a:extLst>
          </p:cNvPr>
          <p:cNvSpPr/>
          <p:nvPr/>
        </p:nvSpPr>
        <p:spPr>
          <a:xfrm>
            <a:off x="6096000" y="1401288"/>
            <a:ext cx="3107377" cy="1904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F4410-648E-B142-88E1-7979D6EA5AD0}"/>
              </a:ext>
            </a:extLst>
          </p:cNvPr>
          <p:cNvSpPr txBox="1"/>
          <p:nvPr/>
        </p:nvSpPr>
        <p:spPr>
          <a:xfrm>
            <a:off x="6428510" y="1507107"/>
            <a:ext cx="27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Command Line 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1A176-F0A8-ED41-AE7F-162018D0B76F}"/>
              </a:ext>
            </a:extLst>
          </p:cNvPr>
          <p:cNvSpPr txBox="1"/>
          <p:nvPr/>
        </p:nvSpPr>
        <p:spPr>
          <a:xfrm>
            <a:off x="9310254" y="1530034"/>
            <a:ext cx="13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4D0DD-15B4-A944-A3E1-412C2A4D8991}"/>
              </a:ext>
            </a:extLst>
          </p:cNvPr>
          <p:cNvSpPr/>
          <p:nvPr/>
        </p:nvSpPr>
        <p:spPr>
          <a:xfrm>
            <a:off x="9203377" y="1400165"/>
            <a:ext cx="1425039" cy="1904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46336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Windows:</a:t>
            </a:r>
          </a:p>
          <a:p>
            <a:pPr lvl="1"/>
            <a:r>
              <a:rPr lang="en-US" sz="3000" dirty="0"/>
              <a:t>Click the start/search button at the bottom right corner</a:t>
            </a:r>
          </a:p>
          <a:p>
            <a:pPr lvl="1"/>
            <a:r>
              <a:rPr lang="en-US" sz="3000" dirty="0"/>
              <a:t>Type in “Anaconda Prompt”</a:t>
            </a:r>
          </a:p>
          <a:p>
            <a:pPr lvl="1"/>
            <a:r>
              <a:rPr lang="en-US" sz="3000" dirty="0"/>
              <a:t>Open the “Anaconda Prompt” application</a:t>
            </a:r>
          </a:p>
          <a:p>
            <a:pPr lvl="1"/>
            <a:r>
              <a:rPr lang="en-US" sz="3000" dirty="0"/>
              <a:t>Type in “</a:t>
            </a:r>
            <a:r>
              <a:rPr lang="en-US" sz="3000" dirty="0" err="1"/>
              <a:t>jupyter</a:t>
            </a:r>
            <a:r>
              <a:rPr lang="en-US" sz="3000" dirty="0"/>
              <a:t> notebook” (all lowercase)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701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46336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Linux:</a:t>
            </a:r>
          </a:p>
          <a:p>
            <a:pPr lvl="1"/>
            <a:r>
              <a:rPr lang="en-US" sz="3000" dirty="0"/>
              <a:t>Open the native terminal</a:t>
            </a:r>
          </a:p>
          <a:p>
            <a:pPr lvl="1"/>
            <a:r>
              <a:rPr lang="en-US" sz="3000" dirty="0"/>
              <a:t>Type in “</a:t>
            </a:r>
            <a:r>
              <a:rPr lang="en-US" sz="3000" dirty="0" err="1"/>
              <a:t>jupyter</a:t>
            </a:r>
            <a:r>
              <a:rPr lang="en-US" sz="3000" dirty="0"/>
              <a:t> notebook” (all lowercase)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57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Prompts &amp; your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4633609"/>
          </a:xfrm>
        </p:spPr>
        <p:txBody>
          <a:bodyPr>
            <a:normAutofit/>
          </a:bodyPr>
          <a:lstStyle/>
          <a:p>
            <a:r>
              <a:rPr lang="en-US" sz="3000" dirty="0"/>
              <a:t>Mac has a native Linux-like system built in plus a more friendly GUI-based system on top of it</a:t>
            </a:r>
          </a:p>
          <a:p>
            <a:r>
              <a:rPr lang="en-US" sz="3000" dirty="0"/>
              <a:t>Windows does not really have native terminal access</a:t>
            </a:r>
          </a:p>
          <a:p>
            <a:r>
              <a:rPr lang="en-US" sz="3000" dirty="0"/>
              <a:t>Another difference is file paths (/ on mac vs \ on windows)</a:t>
            </a:r>
          </a:p>
          <a:p>
            <a:r>
              <a:rPr lang="en-US" sz="3000" dirty="0"/>
              <a:t>Therefore, in this class, since there are a mix of OS, we will use language-specific IDEs (Python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dirty="0" err="1">
                <a:sym typeface="Wingdings" pitchFamily="2" charset="2"/>
              </a:rPr>
              <a:t>Jupyter</a:t>
            </a:r>
            <a:r>
              <a:rPr lang="en-US" sz="3000" dirty="0">
                <a:sym typeface="Wingdings" pitchFamily="2" charset="2"/>
              </a:rPr>
              <a:t> Notebook, Spyder) </a:t>
            </a:r>
            <a:r>
              <a:rPr lang="en-US" sz="3000" dirty="0"/>
              <a:t>so we don’t have to show everything on Windows vs Mac </a:t>
            </a:r>
          </a:p>
        </p:txBody>
      </p:sp>
    </p:spTree>
    <p:extLst>
      <p:ext uri="{BB962C8B-B14F-4D97-AF65-F5344CB8AC3E}">
        <p14:creationId xmlns:p14="http://schemas.microsoft.com/office/powerpoint/2010/main" val="55036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9DA-A0B0-3849-AF5F-0F6399DC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3EF-07D0-9B49-8A64-5D8524F4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In addition to binary to understand what you’re typing, computers also need to know what </a:t>
            </a:r>
            <a:r>
              <a:rPr lang="en-US" sz="3200" b="1" u="sng" dirty="0"/>
              <a:t>data type</a:t>
            </a:r>
            <a:r>
              <a:rPr lang="en-US" sz="3200" dirty="0"/>
              <a:t> the input you provided is</a:t>
            </a:r>
          </a:p>
          <a:p>
            <a:r>
              <a:rPr lang="en-US" sz="3200" dirty="0"/>
              <a:t>Each data type has different properties, rules, and operations</a:t>
            </a:r>
          </a:p>
          <a:p>
            <a:r>
              <a:rPr lang="en-US" sz="3200" dirty="0"/>
              <a:t>Pause here to watch this short </a:t>
            </a:r>
            <a:r>
              <a:rPr lang="en-US" sz="3200" dirty="0" err="1"/>
              <a:t>Youtube</a:t>
            </a:r>
            <a:r>
              <a:rPr lang="en-US" sz="3200" dirty="0"/>
              <a:t> video (also included in the </a:t>
            </a:r>
            <a:r>
              <a:rPr lang="en-US" sz="3200" dirty="0" err="1"/>
              <a:t>Youtube</a:t>
            </a:r>
            <a:r>
              <a:rPr lang="en-US" sz="3200" dirty="0"/>
              <a:t> description):</a:t>
            </a:r>
          </a:p>
          <a:p>
            <a:r>
              <a:rPr lang="en-US" sz="2800" dirty="0">
                <a:hlinkClick r:id="rId2"/>
              </a:rPr>
              <a:t>https://www.youtube.com/watch?v=A37-3lflh8I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8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{577B3E9A-2A79-4F49-B901-F777BFD3A459}tf10001058</Template>
  <TotalTime>2429</TotalTime>
  <Words>2180</Words>
  <Application>Microsoft Macintosh PowerPoint</Application>
  <PresentationFormat>Widescreen</PresentationFormat>
  <Paragraphs>218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Celestial</vt:lpstr>
      <vt:lpstr>Software: Computer Programming Basics II </vt:lpstr>
      <vt:lpstr>Review of last week</vt:lpstr>
      <vt:lpstr>OBJECTIVES THIS WEEK</vt:lpstr>
      <vt:lpstr>Command Line Prompts</vt:lpstr>
      <vt:lpstr>Command Line Prompts</vt:lpstr>
      <vt:lpstr>Command Line Prompts</vt:lpstr>
      <vt:lpstr>Command Line Prompts</vt:lpstr>
      <vt:lpstr>Command Line Prompts &amp; your OS</vt:lpstr>
      <vt:lpstr>Basic Data Types</vt:lpstr>
      <vt:lpstr>Basic Data Types</vt:lpstr>
      <vt:lpstr>Basic Data Types</vt:lpstr>
      <vt:lpstr>VARIABLES</vt:lpstr>
      <vt:lpstr>CONDITIONALS</vt:lpstr>
      <vt:lpstr>Syntax</vt:lpstr>
      <vt:lpstr>CONDITIONAL STATEMENTS</vt:lpstr>
      <vt:lpstr>If Statements</vt:lpstr>
      <vt:lpstr>If/ELSE (also called if/Then) Statements</vt:lpstr>
      <vt:lpstr>If/ELSE (also called if/Then) Statements</vt:lpstr>
      <vt:lpstr>If/ELSE (also called if/Then) Statements</vt:lpstr>
      <vt:lpstr>IF/ELSE REVIEW</vt:lpstr>
      <vt:lpstr>For/WHILE Loops</vt:lpstr>
      <vt:lpstr>WHILE Loops</vt:lpstr>
      <vt:lpstr>Basic Functions</vt:lpstr>
      <vt:lpstr>BASIC functions</vt:lpstr>
      <vt:lpstr>Example: The RANGE() FUNCTION</vt:lpstr>
      <vt:lpstr>Example: The RANGE() FUNCTION IN A FOR LOOP</vt:lpstr>
      <vt:lpstr>MODULES, PACKAGES, and LIBRARIES</vt:lpstr>
      <vt:lpstr>MODULES, PACKAGES, and LIBRARIES</vt:lpstr>
      <vt:lpstr>INSTALLING PACKAGES</vt:lpstr>
      <vt:lpstr>MODULES, PACKAGES, and LIBRARIES</vt:lpstr>
      <vt:lpstr>INPUTs &amp; OUTPUTS</vt:lpstr>
      <vt:lpstr>READING AND WRITING CSV FILES</vt:lpstr>
      <vt:lpstr>READING AND WRITING CSV FILES</vt:lpstr>
      <vt:lpstr>WRITING YOUR OWN FUNCTION</vt:lpstr>
      <vt:lpstr>OTHER PYTHON IDES</vt:lpstr>
      <vt:lpstr>ASSIGNMENT AND TROUBLESHOOTING</vt:lpstr>
      <vt:lpstr>TROUBLESHOOTING</vt:lpstr>
      <vt:lpstr>TROUBLESHOOTING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Software: Computer Programming Basics II </dc:title>
  <dc:creator>Sook-Lei Liew</dc:creator>
  <cp:lastModifiedBy>Sook-Lei Liew</cp:lastModifiedBy>
  <cp:revision>67</cp:revision>
  <dcterms:created xsi:type="dcterms:W3CDTF">2021-01-07T06:28:18Z</dcterms:created>
  <dcterms:modified xsi:type="dcterms:W3CDTF">2021-01-17T23:18:44Z</dcterms:modified>
</cp:coreProperties>
</file>