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8" r:id="rId3"/>
    <p:sldId id="259" r:id="rId4"/>
    <p:sldId id="267" r:id="rId5"/>
    <p:sldId id="266" r:id="rId6"/>
    <p:sldId id="261" r:id="rId7"/>
    <p:sldId id="262" r:id="rId8"/>
    <p:sldId id="263" r:id="rId9"/>
    <p:sldId id="260" r:id="rId10"/>
    <p:sldId id="264" r:id="rId11"/>
    <p:sldId id="268" r:id="rId12"/>
    <p:sldId id="265" r:id="rId13"/>
  </p:sldIdLst>
  <p:sldSz cx="9144000" cy="5143500" type="screen16x9"/>
  <p:notesSz cx="6858000" cy="9144000"/>
  <p:embeddedFontLst>
    <p:embeddedFont>
      <p:font typeface="Gill Sans" panose="020B0600070205080204" charset="0"/>
      <p:regular r:id="rId15"/>
      <p:bold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3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A7FB6-7CA3-4101-9B6C-13C0ECF9324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1B6188-4781-4EBE-A071-7C3266275E18}">
      <dgm:prSet/>
      <dgm:spPr/>
      <dgm:t>
        <a:bodyPr/>
        <a:lstStyle/>
        <a:p>
          <a:r>
            <a:rPr kumimoji="1" lang="ja-JP" b="0" i="0" dirty="0"/>
            <a:t>環境構築</a:t>
          </a:r>
          <a:r>
            <a:rPr kumimoji="1" lang="en-US" b="0" i="0" dirty="0"/>
            <a:t>/</a:t>
          </a:r>
          <a:r>
            <a:rPr kumimoji="1" lang="en-US" b="0" i="0" dirty="0" err="1"/>
            <a:t>Ptyhon</a:t>
          </a:r>
          <a:r>
            <a:rPr kumimoji="1" lang="ja-JP" b="0" i="0" dirty="0"/>
            <a:t>学習</a:t>
          </a:r>
          <a:endParaRPr lang="ja-JP" dirty="0"/>
        </a:p>
      </dgm:t>
    </dgm:pt>
    <dgm:pt modelId="{620864CB-74F8-4618-876A-7D7CCD5E226E}" type="parTrans" cxnId="{0548754F-9925-46A5-ADB7-EE77F4C0EC30}">
      <dgm:prSet/>
      <dgm:spPr/>
      <dgm:t>
        <a:bodyPr/>
        <a:lstStyle/>
        <a:p>
          <a:endParaRPr kumimoji="1" lang="ja-JP" altLang="en-US"/>
        </a:p>
      </dgm:t>
    </dgm:pt>
    <dgm:pt modelId="{23EF77DB-9223-44E4-AADC-2001942F93D0}" type="sibTrans" cxnId="{0548754F-9925-46A5-ADB7-EE77F4C0EC30}">
      <dgm:prSet/>
      <dgm:spPr/>
      <dgm:t>
        <a:bodyPr/>
        <a:lstStyle/>
        <a:p>
          <a:endParaRPr kumimoji="1" lang="ja-JP" altLang="en-US"/>
        </a:p>
      </dgm:t>
    </dgm:pt>
    <dgm:pt modelId="{B466AA8A-87C6-4798-B643-7043927CE7E0}">
      <dgm:prSet/>
      <dgm:spPr/>
      <dgm:t>
        <a:bodyPr/>
        <a:lstStyle/>
        <a:p>
          <a:r>
            <a:rPr kumimoji="1" lang="en-US" b="0" i="0" dirty="0"/>
            <a:t>N</a:t>
          </a:r>
          <a:r>
            <a:rPr kumimoji="1" lang="ja-JP" b="0" i="0" dirty="0"/>
            <a:t>予備校 </a:t>
          </a:r>
          <a:r>
            <a:rPr lang="ja-JP" b="0" i="0" dirty="0"/>
            <a:t>機械学習 第</a:t>
          </a:r>
          <a:r>
            <a:rPr lang="en-US" b="0" i="0" dirty="0"/>
            <a:t>1</a:t>
          </a:r>
          <a:r>
            <a:rPr lang="ja-JP" b="0" i="0" dirty="0"/>
            <a:t>章 </a:t>
          </a:r>
          <a:r>
            <a:rPr lang="en-US" b="0" i="0" dirty="0"/>
            <a:t>Python</a:t>
          </a:r>
          <a:r>
            <a:rPr lang="ja-JP" b="0" i="0" dirty="0"/>
            <a:t>基礎講座</a:t>
          </a:r>
          <a:r>
            <a:rPr lang="ja-JP" altLang="en-US" b="0" i="0" dirty="0"/>
            <a:t>　</a:t>
          </a:r>
          <a:r>
            <a:rPr lang="en-US" altLang="ja-JP" b="0" i="0" dirty="0"/>
            <a:t>8</a:t>
          </a:r>
          <a:r>
            <a:rPr lang="ja-JP" altLang="en-US" b="0" i="0" dirty="0"/>
            <a:t>まで</a:t>
          </a:r>
          <a:endParaRPr lang="ja-JP" dirty="0"/>
        </a:p>
      </dgm:t>
    </dgm:pt>
    <dgm:pt modelId="{59392486-2F18-4751-AB14-1C30AD8743A7}" type="parTrans" cxnId="{588A28DB-33A4-4DC6-A7E8-46DC8B6C1A05}">
      <dgm:prSet/>
      <dgm:spPr/>
      <dgm:t>
        <a:bodyPr/>
        <a:lstStyle/>
        <a:p>
          <a:endParaRPr kumimoji="1" lang="ja-JP" altLang="en-US"/>
        </a:p>
      </dgm:t>
    </dgm:pt>
    <dgm:pt modelId="{F808AEFB-50AA-4919-B804-0F310215AAA1}" type="sibTrans" cxnId="{588A28DB-33A4-4DC6-A7E8-46DC8B6C1A05}">
      <dgm:prSet/>
      <dgm:spPr/>
      <dgm:t>
        <a:bodyPr/>
        <a:lstStyle/>
        <a:p>
          <a:endParaRPr kumimoji="1" lang="ja-JP" altLang="en-US"/>
        </a:p>
      </dgm:t>
    </dgm:pt>
    <dgm:pt modelId="{19735A38-9A29-4BCE-B4C3-4FA46A31D338}">
      <dgm:prSet/>
      <dgm:spPr/>
      <dgm:t>
        <a:bodyPr/>
        <a:lstStyle/>
        <a:p>
          <a:r>
            <a:rPr kumimoji="1" lang="en-US" b="0" i="0"/>
            <a:t>Pygame</a:t>
          </a:r>
          <a:r>
            <a:rPr kumimoji="1" lang="ja-JP" b="0" i="0"/>
            <a:t>学習</a:t>
          </a:r>
          <a:endParaRPr lang="ja-JP"/>
        </a:p>
      </dgm:t>
    </dgm:pt>
    <dgm:pt modelId="{497845ED-BB2B-4A8C-8F59-DE96898DB872}" type="parTrans" cxnId="{98AABA42-2EE5-4096-9B07-467A00688313}">
      <dgm:prSet/>
      <dgm:spPr/>
      <dgm:t>
        <a:bodyPr/>
        <a:lstStyle/>
        <a:p>
          <a:endParaRPr kumimoji="1" lang="ja-JP" altLang="en-US"/>
        </a:p>
      </dgm:t>
    </dgm:pt>
    <dgm:pt modelId="{089C2612-3C71-47E8-996B-54F844D4AFC8}" type="sibTrans" cxnId="{98AABA42-2EE5-4096-9B07-467A00688313}">
      <dgm:prSet/>
      <dgm:spPr/>
      <dgm:t>
        <a:bodyPr/>
        <a:lstStyle/>
        <a:p>
          <a:endParaRPr kumimoji="1" lang="ja-JP" altLang="en-US"/>
        </a:p>
      </dgm:t>
    </dgm:pt>
    <dgm:pt modelId="{903FBDBA-0AA6-47AF-AB46-B89ECAE30242}">
      <dgm:prSet/>
      <dgm:spPr/>
      <dgm:t>
        <a:bodyPr/>
        <a:lstStyle/>
        <a:p>
          <a:r>
            <a:rPr kumimoji="1" lang="ja-JP" b="0" i="0"/>
            <a:t>ゲームの基本を理解しよう</a:t>
          </a:r>
          <a:r>
            <a:rPr kumimoji="1" lang="en-US" b="0" i="0"/>
            <a:t>.ipynb</a:t>
          </a:r>
          <a:endParaRPr lang="ja-JP"/>
        </a:p>
      </dgm:t>
    </dgm:pt>
    <dgm:pt modelId="{532EFB22-83C9-4302-AB4B-7D0D9DBE1442}" type="parTrans" cxnId="{BE713967-6DAA-4F7E-9B6A-3B8EA438203D}">
      <dgm:prSet/>
      <dgm:spPr/>
      <dgm:t>
        <a:bodyPr/>
        <a:lstStyle/>
        <a:p>
          <a:endParaRPr kumimoji="1" lang="ja-JP" altLang="en-US"/>
        </a:p>
      </dgm:t>
    </dgm:pt>
    <dgm:pt modelId="{7D210A17-28E5-4F2F-953F-EE94E474189F}" type="sibTrans" cxnId="{BE713967-6DAA-4F7E-9B6A-3B8EA438203D}">
      <dgm:prSet/>
      <dgm:spPr/>
      <dgm:t>
        <a:bodyPr/>
        <a:lstStyle/>
        <a:p>
          <a:endParaRPr kumimoji="1" lang="ja-JP" altLang="en-US"/>
        </a:p>
      </dgm:t>
    </dgm:pt>
    <dgm:pt modelId="{BC0AB7D9-9AEF-4A46-8C87-5E8489D3C251}">
      <dgm:prSet/>
      <dgm:spPr/>
      <dgm:t>
        <a:bodyPr/>
        <a:lstStyle/>
        <a:p>
          <a:r>
            <a:rPr kumimoji="1" lang="en-US" b="0" i="0"/>
            <a:t>pygame_</a:t>
          </a:r>
          <a:r>
            <a:rPr kumimoji="1" lang="ja-JP" b="0" i="0"/>
            <a:t>ブロック崩し</a:t>
          </a:r>
          <a:r>
            <a:rPr kumimoji="1" lang="en-US" b="0" i="0"/>
            <a:t>.ipynb</a:t>
          </a:r>
          <a:endParaRPr lang="ja-JP"/>
        </a:p>
      </dgm:t>
    </dgm:pt>
    <dgm:pt modelId="{24AF739C-03F3-41FF-AC32-C08FAC59C31C}" type="parTrans" cxnId="{5A58DE81-B97C-4F3D-AB0A-EEE8C13E38AB}">
      <dgm:prSet/>
      <dgm:spPr/>
      <dgm:t>
        <a:bodyPr/>
        <a:lstStyle/>
        <a:p>
          <a:endParaRPr kumimoji="1" lang="ja-JP" altLang="en-US"/>
        </a:p>
      </dgm:t>
    </dgm:pt>
    <dgm:pt modelId="{8EDF7D6F-CC8D-4A1E-A984-55934CB8AA02}" type="sibTrans" cxnId="{5A58DE81-B97C-4F3D-AB0A-EEE8C13E38AB}">
      <dgm:prSet/>
      <dgm:spPr/>
      <dgm:t>
        <a:bodyPr/>
        <a:lstStyle/>
        <a:p>
          <a:endParaRPr kumimoji="1" lang="ja-JP" altLang="en-US"/>
        </a:p>
      </dgm:t>
    </dgm:pt>
    <dgm:pt modelId="{9CCC7FEE-9098-411B-858D-7165C16A02ED}">
      <dgm:prSet/>
      <dgm:spPr/>
      <dgm:t>
        <a:bodyPr/>
        <a:lstStyle/>
        <a:p>
          <a:r>
            <a:rPr kumimoji="1" lang="ja-JP" b="0" i="0"/>
            <a:t>ゲーム作成</a:t>
          </a:r>
          <a:endParaRPr lang="ja-JP"/>
        </a:p>
      </dgm:t>
    </dgm:pt>
    <dgm:pt modelId="{B2BFBBC2-9633-40B9-A4DE-9CD9139EECCC}" type="parTrans" cxnId="{E3741B17-3ADA-4E32-9076-3BB360D2F037}">
      <dgm:prSet/>
      <dgm:spPr/>
      <dgm:t>
        <a:bodyPr/>
        <a:lstStyle/>
        <a:p>
          <a:endParaRPr kumimoji="1" lang="ja-JP" altLang="en-US"/>
        </a:p>
      </dgm:t>
    </dgm:pt>
    <dgm:pt modelId="{6BD88FB4-8BF1-471D-B5FC-9DAD0F0FA58C}" type="sibTrans" cxnId="{E3741B17-3ADA-4E32-9076-3BB360D2F037}">
      <dgm:prSet/>
      <dgm:spPr/>
      <dgm:t>
        <a:bodyPr/>
        <a:lstStyle/>
        <a:p>
          <a:endParaRPr kumimoji="1" lang="ja-JP" altLang="en-US"/>
        </a:p>
      </dgm:t>
    </dgm:pt>
    <dgm:pt modelId="{72E8E371-AA72-4D83-828E-238D918FF735}">
      <dgm:prSet/>
      <dgm:spPr/>
      <dgm:t>
        <a:bodyPr/>
        <a:lstStyle/>
        <a:p>
          <a:r>
            <a:rPr kumimoji="1" lang="ja-JP" b="0" i="0" dirty="0"/>
            <a:t>ブロック崩しに色んな機能を追加する</a:t>
          </a:r>
          <a:r>
            <a:rPr kumimoji="1" lang="ja-JP" altLang="en-US" b="0" i="0" dirty="0"/>
            <a:t>。</a:t>
          </a:r>
          <a:endParaRPr lang="ja-JP" dirty="0"/>
        </a:p>
      </dgm:t>
    </dgm:pt>
    <dgm:pt modelId="{67B27D57-7084-41EB-A24A-3D8CCD2E9102}" type="parTrans" cxnId="{B972A500-C43D-4466-900A-4F4DB6A1423F}">
      <dgm:prSet/>
      <dgm:spPr/>
      <dgm:t>
        <a:bodyPr/>
        <a:lstStyle/>
        <a:p>
          <a:endParaRPr kumimoji="1" lang="ja-JP" altLang="en-US"/>
        </a:p>
      </dgm:t>
    </dgm:pt>
    <dgm:pt modelId="{A2F41C74-01E0-40C6-B383-6FE69C2BA26C}" type="sibTrans" cxnId="{B972A500-C43D-4466-900A-4F4DB6A1423F}">
      <dgm:prSet/>
      <dgm:spPr/>
      <dgm:t>
        <a:bodyPr/>
        <a:lstStyle/>
        <a:p>
          <a:endParaRPr kumimoji="1" lang="ja-JP" altLang="en-US"/>
        </a:p>
      </dgm:t>
    </dgm:pt>
    <dgm:pt modelId="{2D244A07-9000-494E-9CE4-158B074E568B}">
      <dgm:prSet/>
      <dgm:spPr/>
      <dgm:t>
        <a:bodyPr/>
        <a:lstStyle/>
        <a:p>
          <a:r>
            <a:rPr kumimoji="1" lang="ja-JP" altLang="en-US" b="0" i="0" dirty="0"/>
            <a:t>あるいは、</a:t>
          </a:r>
          <a:r>
            <a:rPr kumimoji="1" lang="ja-JP" b="0" i="0" dirty="0"/>
            <a:t>全く別のゲームを位置から作成する</a:t>
          </a:r>
          <a:r>
            <a:rPr kumimoji="1" lang="ja-JP" altLang="en-US" b="0" i="0" dirty="0"/>
            <a:t>。</a:t>
          </a:r>
          <a:endParaRPr lang="ja-JP" dirty="0"/>
        </a:p>
      </dgm:t>
    </dgm:pt>
    <dgm:pt modelId="{D6DAC08F-F47D-415F-89B5-6314AA6F0D1C}" type="parTrans" cxnId="{A92FA653-CBE9-4E72-B63F-3806BB9106F6}">
      <dgm:prSet/>
      <dgm:spPr/>
      <dgm:t>
        <a:bodyPr/>
        <a:lstStyle/>
        <a:p>
          <a:endParaRPr kumimoji="1" lang="ja-JP" altLang="en-US"/>
        </a:p>
      </dgm:t>
    </dgm:pt>
    <dgm:pt modelId="{D91EB337-DC2C-44A2-8230-6DDFA70C5E5E}" type="sibTrans" cxnId="{A92FA653-CBE9-4E72-B63F-3806BB9106F6}">
      <dgm:prSet/>
      <dgm:spPr/>
      <dgm:t>
        <a:bodyPr/>
        <a:lstStyle/>
        <a:p>
          <a:endParaRPr kumimoji="1" lang="ja-JP" altLang="en-US"/>
        </a:p>
      </dgm:t>
    </dgm:pt>
    <dgm:pt modelId="{16FE310F-A2C4-494C-9EE1-8C96842A93DF}">
      <dgm:prSet/>
      <dgm:spPr/>
      <dgm:t>
        <a:bodyPr/>
        <a:lstStyle/>
        <a:p>
          <a:r>
            <a:rPr kumimoji="1" lang="ja-JP" b="0" i="0"/>
            <a:t>発表資料</a:t>
          </a:r>
          <a:endParaRPr lang="ja-JP"/>
        </a:p>
      </dgm:t>
    </dgm:pt>
    <dgm:pt modelId="{B77B2854-337F-4DB3-9BAA-8E210DA08655}" type="parTrans" cxnId="{95C02056-E82D-4A8C-B170-28C5024E9EF7}">
      <dgm:prSet/>
      <dgm:spPr/>
      <dgm:t>
        <a:bodyPr/>
        <a:lstStyle/>
        <a:p>
          <a:endParaRPr kumimoji="1" lang="ja-JP" altLang="en-US"/>
        </a:p>
      </dgm:t>
    </dgm:pt>
    <dgm:pt modelId="{5F659ED4-13BF-444B-959F-FBE883F464E1}" type="sibTrans" cxnId="{95C02056-E82D-4A8C-B170-28C5024E9EF7}">
      <dgm:prSet/>
      <dgm:spPr/>
      <dgm:t>
        <a:bodyPr/>
        <a:lstStyle/>
        <a:p>
          <a:endParaRPr kumimoji="1" lang="ja-JP" altLang="en-US"/>
        </a:p>
      </dgm:t>
    </dgm:pt>
    <dgm:pt modelId="{1C866FCB-38E5-4EC9-A63A-5FF6F0DC95A7}">
      <dgm:prSet/>
      <dgm:spPr/>
      <dgm:t>
        <a:bodyPr/>
        <a:lstStyle/>
        <a:p>
          <a:r>
            <a:rPr kumimoji="1" lang="ja-JP" b="0" i="0" dirty="0"/>
            <a:t>作ったゲーム、学んだことを整理する。</a:t>
          </a:r>
          <a:endParaRPr lang="ja-JP" dirty="0"/>
        </a:p>
      </dgm:t>
    </dgm:pt>
    <dgm:pt modelId="{953B198A-BC28-475C-BD7F-574500174F7E}" type="parTrans" cxnId="{2F2B43BC-6AE2-423B-8A74-C32E9A0277B2}">
      <dgm:prSet/>
      <dgm:spPr/>
      <dgm:t>
        <a:bodyPr/>
        <a:lstStyle/>
        <a:p>
          <a:endParaRPr kumimoji="1" lang="ja-JP" altLang="en-US"/>
        </a:p>
      </dgm:t>
    </dgm:pt>
    <dgm:pt modelId="{9CECE999-5506-409E-B6A2-EAAE15DE0B41}" type="sibTrans" cxnId="{2F2B43BC-6AE2-423B-8A74-C32E9A0277B2}">
      <dgm:prSet/>
      <dgm:spPr/>
      <dgm:t>
        <a:bodyPr/>
        <a:lstStyle/>
        <a:p>
          <a:endParaRPr kumimoji="1" lang="ja-JP" altLang="en-US"/>
        </a:p>
      </dgm:t>
    </dgm:pt>
    <dgm:pt modelId="{821CDCE9-4141-474A-A157-D0FF9AAB0BF7}" type="pres">
      <dgm:prSet presAssocID="{9BCA7FB6-7CA3-4101-9B6C-13C0ECF9324E}" presName="Name0" presStyleCnt="0">
        <dgm:presLayoutVars>
          <dgm:dir/>
          <dgm:animLvl val="lvl"/>
          <dgm:resizeHandles val="exact"/>
        </dgm:presLayoutVars>
      </dgm:prSet>
      <dgm:spPr/>
    </dgm:pt>
    <dgm:pt modelId="{9A6A14C2-627D-4408-8378-6FB652B46887}" type="pres">
      <dgm:prSet presAssocID="{CD1B6188-4781-4EBE-A071-7C3266275E18}" presName="linNode" presStyleCnt="0"/>
      <dgm:spPr/>
    </dgm:pt>
    <dgm:pt modelId="{723DC7BC-81D9-4519-A1DD-3D5565267AE0}" type="pres">
      <dgm:prSet presAssocID="{CD1B6188-4781-4EBE-A071-7C3266275E18}" presName="parentText" presStyleLbl="node1" presStyleIdx="0" presStyleCnt="4">
        <dgm:presLayoutVars>
          <dgm:chMax val="1"/>
          <dgm:bulletEnabled val="1"/>
        </dgm:presLayoutVars>
      </dgm:prSet>
      <dgm:spPr/>
    </dgm:pt>
    <dgm:pt modelId="{7C483050-2FCE-48B4-8E81-6F71DA5B9725}" type="pres">
      <dgm:prSet presAssocID="{CD1B6188-4781-4EBE-A071-7C3266275E18}" presName="descendantText" presStyleLbl="alignAccFollowNode1" presStyleIdx="0" presStyleCnt="4">
        <dgm:presLayoutVars>
          <dgm:bulletEnabled val="1"/>
        </dgm:presLayoutVars>
      </dgm:prSet>
      <dgm:spPr/>
    </dgm:pt>
    <dgm:pt modelId="{7E3D2CAD-5D32-4680-9A1F-3768EF4216B2}" type="pres">
      <dgm:prSet presAssocID="{23EF77DB-9223-44E4-AADC-2001942F93D0}" presName="sp" presStyleCnt="0"/>
      <dgm:spPr/>
    </dgm:pt>
    <dgm:pt modelId="{E88DC6C1-E4AD-4327-ABC9-2FEA7A265612}" type="pres">
      <dgm:prSet presAssocID="{19735A38-9A29-4BCE-B4C3-4FA46A31D338}" presName="linNode" presStyleCnt="0"/>
      <dgm:spPr/>
    </dgm:pt>
    <dgm:pt modelId="{1193A695-91DF-4C22-A4DD-C4829CCE9F19}" type="pres">
      <dgm:prSet presAssocID="{19735A38-9A29-4BCE-B4C3-4FA46A31D338}" presName="parentText" presStyleLbl="node1" presStyleIdx="1" presStyleCnt="4">
        <dgm:presLayoutVars>
          <dgm:chMax val="1"/>
          <dgm:bulletEnabled val="1"/>
        </dgm:presLayoutVars>
      </dgm:prSet>
      <dgm:spPr/>
    </dgm:pt>
    <dgm:pt modelId="{AD53213E-D105-47F5-BC3D-B2A2616557F5}" type="pres">
      <dgm:prSet presAssocID="{19735A38-9A29-4BCE-B4C3-4FA46A31D338}" presName="descendantText" presStyleLbl="alignAccFollowNode1" presStyleIdx="1" presStyleCnt="4">
        <dgm:presLayoutVars>
          <dgm:bulletEnabled val="1"/>
        </dgm:presLayoutVars>
      </dgm:prSet>
      <dgm:spPr/>
    </dgm:pt>
    <dgm:pt modelId="{CF359A9A-60CE-4EEE-BCE4-BADC81877F36}" type="pres">
      <dgm:prSet presAssocID="{089C2612-3C71-47E8-996B-54F844D4AFC8}" presName="sp" presStyleCnt="0"/>
      <dgm:spPr/>
    </dgm:pt>
    <dgm:pt modelId="{B8B0CAA9-0C7C-4AF4-9A2A-3C0ED5685DE1}" type="pres">
      <dgm:prSet presAssocID="{9CCC7FEE-9098-411B-858D-7165C16A02ED}" presName="linNode" presStyleCnt="0"/>
      <dgm:spPr/>
    </dgm:pt>
    <dgm:pt modelId="{BF01832C-8E28-4C6E-B031-B4D69A83D524}" type="pres">
      <dgm:prSet presAssocID="{9CCC7FEE-9098-411B-858D-7165C16A02ED}" presName="parentText" presStyleLbl="node1" presStyleIdx="2" presStyleCnt="4">
        <dgm:presLayoutVars>
          <dgm:chMax val="1"/>
          <dgm:bulletEnabled val="1"/>
        </dgm:presLayoutVars>
      </dgm:prSet>
      <dgm:spPr/>
    </dgm:pt>
    <dgm:pt modelId="{60157898-0CB4-468C-93B4-C4D6574F4658}" type="pres">
      <dgm:prSet presAssocID="{9CCC7FEE-9098-411B-858D-7165C16A02ED}" presName="descendantText" presStyleLbl="alignAccFollowNode1" presStyleIdx="2" presStyleCnt="4">
        <dgm:presLayoutVars>
          <dgm:bulletEnabled val="1"/>
        </dgm:presLayoutVars>
      </dgm:prSet>
      <dgm:spPr/>
    </dgm:pt>
    <dgm:pt modelId="{A152D832-37E7-4836-9F67-25E247F8E98B}" type="pres">
      <dgm:prSet presAssocID="{6BD88FB4-8BF1-471D-B5FC-9DAD0F0FA58C}" presName="sp" presStyleCnt="0"/>
      <dgm:spPr/>
    </dgm:pt>
    <dgm:pt modelId="{7A48D585-459E-48D0-9CCC-90EC3EA9782E}" type="pres">
      <dgm:prSet presAssocID="{16FE310F-A2C4-494C-9EE1-8C96842A93DF}" presName="linNode" presStyleCnt="0"/>
      <dgm:spPr/>
    </dgm:pt>
    <dgm:pt modelId="{913284CA-BE53-4447-8A34-9BE72875CE1A}" type="pres">
      <dgm:prSet presAssocID="{16FE310F-A2C4-494C-9EE1-8C96842A93DF}" presName="parentText" presStyleLbl="node1" presStyleIdx="3" presStyleCnt="4">
        <dgm:presLayoutVars>
          <dgm:chMax val="1"/>
          <dgm:bulletEnabled val="1"/>
        </dgm:presLayoutVars>
      </dgm:prSet>
      <dgm:spPr/>
    </dgm:pt>
    <dgm:pt modelId="{590FE6D2-60DF-4216-BD61-53F8C1124C10}" type="pres">
      <dgm:prSet presAssocID="{16FE310F-A2C4-494C-9EE1-8C96842A93DF}" presName="descendantText" presStyleLbl="alignAccFollowNode1" presStyleIdx="3" presStyleCnt="4">
        <dgm:presLayoutVars>
          <dgm:bulletEnabled val="1"/>
        </dgm:presLayoutVars>
      </dgm:prSet>
      <dgm:spPr/>
    </dgm:pt>
  </dgm:ptLst>
  <dgm:cxnLst>
    <dgm:cxn modelId="{B972A500-C43D-4466-900A-4F4DB6A1423F}" srcId="{9CCC7FEE-9098-411B-858D-7165C16A02ED}" destId="{72E8E371-AA72-4D83-828E-238D918FF735}" srcOrd="0" destOrd="0" parTransId="{67B27D57-7084-41EB-A24A-3D8CCD2E9102}" sibTransId="{A2F41C74-01E0-40C6-B383-6FE69C2BA26C}"/>
    <dgm:cxn modelId="{8327D407-D301-4BEA-ABF5-5B5031C8073B}" type="presOf" srcId="{9BCA7FB6-7CA3-4101-9B6C-13C0ECF9324E}" destId="{821CDCE9-4141-474A-A157-D0FF9AAB0BF7}" srcOrd="0" destOrd="0" presId="urn:microsoft.com/office/officeart/2005/8/layout/vList5"/>
    <dgm:cxn modelId="{41FC600A-943C-4D0D-8EE0-34F2DCA26715}" type="presOf" srcId="{19735A38-9A29-4BCE-B4C3-4FA46A31D338}" destId="{1193A695-91DF-4C22-A4DD-C4829CCE9F19}" srcOrd="0" destOrd="0" presId="urn:microsoft.com/office/officeart/2005/8/layout/vList5"/>
    <dgm:cxn modelId="{E3741B17-3ADA-4E32-9076-3BB360D2F037}" srcId="{9BCA7FB6-7CA3-4101-9B6C-13C0ECF9324E}" destId="{9CCC7FEE-9098-411B-858D-7165C16A02ED}" srcOrd="2" destOrd="0" parTransId="{B2BFBBC2-9633-40B9-A4DE-9CD9139EECCC}" sibTransId="{6BD88FB4-8BF1-471D-B5FC-9DAD0F0FA58C}"/>
    <dgm:cxn modelId="{E625C01A-E706-4344-B815-4261D5E0E124}" type="presOf" srcId="{16FE310F-A2C4-494C-9EE1-8C96842A93DF}" destId="{913284CA-BE53-4447-8A34-9BE72875CE1A}" srcOrd="0" destOrd="0" presId="urn:microsoft.com/office/officeart/2005/8/layout/vList5"/>
    <dgm:cxn modelId="{F5B52A5C-E0E1-42A1-A1FD-211720CEF77A}" type="presOf" srcId="{903FBDBA-0AA6-47AF-AB46-B89ECAE30242}" destId="{AD53213E-D105-47F5-BC3D-B2A2616557F5}" srcOrd="0" destOrd="0" presId="urn:microsoft.com/office/officeart/2005/8/layout/vList5"/>
    <dgm:cxn modelId="{98AABA42-2EE5-4096-9B07-467A00688313}" srcId="{9BCA7FB6-7CA3-4101-9B6C-13C0ECF9324E}" destId="{19735A38-9A29-4BCE-B4C3-4FA46A31D338}" srcOrd="1" destOrd="0" parTransId="{497845ED-BB2B-4A8C-8F59-DE96898DB872}" sibTransId="{089C2612-3C71-47E8-996B-54F844D4AFC8}"/>
    <dgm:cxn modelId="{BE713967-6DAA-4F7E-9B6A-3B8EA438203D}" srcId="{19735A38-9A29-4BCE-B4C3-4FA46A31D338}" destId="{903FBDBA-0AA6-47AF-AB46-B89ECAE30242}" srcOrd="0" destOrd="0" parTransId="{532EFB22-83C9-4302-AB4B-7D0D9DBE1442}" sibTransId="{7D210A17-28E5-4F2F-953F-EE94E474189F}"/>
    <dgm:cxn modelId="{C1C7D26C-55B9-4976-AB02-1DF9A743D357}" type="presOf" srcId="{72E8E371-AA72-4D83-828E-238D918FF735}" destId="{60157898-0CB4-468C-93B4-C4D6574F4658}" srcOrd="0" destOrd="0" presId="urn:microsoft.com/office/officeart/2005/8/layout/vList5"/>
    <dgm:cxn modelId="{0548754F-9925-46A5-ADB7-EE77F4C0EC30}" srcId="{9BCA7FB6-7CA3-4101-9B6C-13C0ECF9324E}" destId="{CD1B6188-4781-4EBE-A071-7C3266275E18}" srcOrd="0" destOrd="0" parTransId="{620864CB-74F8-4618-876A-7D7CCD5E226E}" sibTransId="{23EF77DB-9223-44E4-AADC-2001942F93D0}"/>
    <dgm:cxn modelId="{A92FA653-CBE9-4E72-B63F-3806BB9106F6}" srcId="{9CCC7FEE-9098-411B-858D-7165C16A02ED}" destId="{2D244A07-9000-494E-9CE4-158B074E568B}" srcOrd="1" destOrd="0" parTransId="{D6DAC08F-F47D-415F-89B5-6314AA6F0D1C}" sibTransId="{D91EB337-DC2C-44A2-8230-6DDFA70C5E5E}"/>
    <dgm:cxn modelId="{95C02056-E82D-4A8C-B170-28C5024E9EF7}" srcId="{9BCA7FB6-7CA3-4101-9B6C-13C0ECF9324E}" destId="{16FE310F-A2C4-494C-9EE1-8C96842A93DF}" srcOrd="3" destOrd="0" parTransId="{B77B2854-337F-4DB3-9BAA-8E210DA08655}" sibTransId="{5F659ED4-13BF-444B-959F-FBE883F464E1}"/>
    <dgm:cxn modelId="{ED5AE558-784E-474E-A7A6-79DAEC2AAE9D}" type="presOf" srcId="{BC0AB7D9-9AEF-4A46-8C87-5E8489D3C251}" destId="{AD53213E-D105-47F5-BC3D-B2A2616557F5}" srcOrd="0" destOrd="1" presId="urn:microsoft.com/office/officeart/2005/8/layout/vList5"/>
    <dgm:cxn modelId="{5A58DE81-B97C-4F3D-AB0A-EEE8C13E38AB}" srcId="{19735A38-9A29-4BCE-B4C3-4FA46A31D338}" destId="{BC0AB7D9-9AEF-4A46-8C87-5E8489D3C251}" srcOrd="1" destOrd="0" parTransId="{24AF739C-03F3-41FF-AC32-C08FAC59C31C}" sibTransId="{8EDF7D6F-CC8D-4A1E-A984-55934CB8AA02}"/>
    <dgm:cxn modelId="{1E14BD88-941F-40F4-ADE4-58254277E801}" type="presOf" srcId="{B466AA8A-87C6-4798-B643-7043927CE7E0}" destId="{7C483050-2FCE-48B4-8E81-6F71DA5B9725}" srcOrd="0" destOrd="0" presId="urn:microsoft.com/office/officeart/2005/8/layout/vList5"/>
    <dgm:cxn modelId="{D4F376A2-F47E-4D50-BCA6-648C0C494846}" type="presOf" srcId="{CD1B6188-4781-4EBE-A071-7C3266275E18}" destId="{723DC7BC-81D9-4519-A1DD-3D5565267AE0}" srcOrd="0" destOrd="0" presId="urn:microsoft.com/office/officeart/2005/8/layout/vList5"/>
    <dgm:cxn modelId="{43A50BB3-8A87-4959-9EAF-78BE337BA407}" type="presOf" srcId="{2D244A07-9000-494E-9CE4-158B074E568B}" destId="{60157898-0CB4-468C-93B4-C4D6574F4658}" srcOrd="0" destOrd="1" presId="urn:microsoft.com/office/officeart/2005/8/layout/vList5"/>
    <dgm:cxn modelId="{2F2B43BC-6AE2-423B-8A74-C32E9A0277B2}" srcId="{16FE310F-A2C4-494C-9EE1-8C96842A93DF}" destId="{1C866FCB-38E5-4EC9-A63A-5FF6F0DC95A7}" srcOrd="0" destOrd="0" parTransId="{953B198A-BC28-475C-BD7F-574500174F7E}" sibTransId="{9CECE999-5506-409E-B6A2-EAAE15DE0B41}"/>
    <dgm:cxn modelId="{372A45D5-0627-4C5E-B647-06805A10C7CA}" type="presOf" srcId="{1C866FCB-38E5-4EC9-A63A-5FF6F0DC95A7}" destId="{590FE6D2-60DF-4216-BD61-53F8C1124C10}" srcOrd="0" destOrd="0" presId="urn:microsoft.com/office/officeart/2005/8/layout/vList5"/>
    <dgm:cxn modelId="{985A5AD6-DDC5-4E6C-97B7-0EC260E91010}" type="presOf" srcId="{9CCC7FEE-9098-411B-858D-7165C16A02ED}" destId="{BF01832C-8E28-4C6E-B031-B4D69A83D524}" srcOrd="0" destOrd="0" presId="urn:microsoft.com/office/officeart/2005/8/layout/vList5"/>
    <dgm:cxn modelId="{588A28DB-33A4-4DC6-A7E8-46DC8B6C1A05}" srcId="{CD1B6188-4781-4EBE-A071-7C3266275E18}" destId="{B466AA8A-87C6-4798-B643-7043927CE7E0}" srcOrd="0" destOrd="0" parTransId="{59392486-2F18-4751-AB14-1C30AD8743A7}" sibTransId="{F808AEFB-50AA-4919-B804-0F310215AAA1}"/>
    <dgm:cxn modelId="{D25E0418-34D9-4633-9846-97AF225E0879}" type="presParOf" srcId="{821CDCE9-4141-474A-A157-D0FF9AAB0BF7}" destId="{9A6A14C2-627D-4408-8378-6FB652B46887}" srcOrd="0" destOrd="0" presId="urn:microsoft.com/office/officeart/2005/8/layout/vList5"/>
    <dgm:cxn modelId="{5322E992-A51D-4CDA-BA55-B4B0F01DAD8A}" type="presParOf" srcId="{9A6A14C2-627D-4408-8378-6FB652B46887}" destId="{723DC7BC-81D9-4519-A1DD-3D5565267AE0}" srcOrd="0" destOrd="0" presId="urn:microsoft.com/office/officeart/2005/8/layout/vList5"/>
    <dgm:cxn modelId="{DDB724AB-5404-4843-AADE-9B32D94CB55D}" type="presParOf" srcId="{9A6A14C2-627D-4408-8378-6FB652B46887}" destId="{7C483050-2FCE-48B4-8E81-6F71DA5B9725}" srcOrd="1" destOrd="0" presId="urn:microsoft.com/office/officeart/2005/8/layout/vList5"/>
    <dgm:cxn modelId="{A094DE53-CAF1-4502-9515-FA8511D4568E}" type="presParOf" srcId="{821CDCE9-4141-474A-A157-D0FF9AAB0BF7}" destId="{7E3D2CAD-5D32-4680-9A1F-3768EF4216B2}" srcOrd="1" destOrd="0" presId="urn:microsoft.com/office/officeart/2005/8/layout/vList5"/>
    <dgm:cxn modelId="{3274D955-60A8-47DB-B9F1-2C60C0068AAB}" type="presParOf" srcId="{821CDCE9-4141-474A-A157-D0FF9AAB0BF7}" destId="{E88DC6C1-E4AD-4327-ABC9-2FEA7A265612}" srcOrd="2" destOrd="0" presId="urn:microsoft.com/office/officeart/2005/8/layout/vList5"/>
    <dgm:cxn modelId="{FAB25830-FF95-4641-9457-46D464E3C2AC}" type="presParOf" srcId="{E88DC6C1-E4AD-4327-ABC9-2FEA7A265612}" destId="{1193A695-91DF-4C22-A4DD-C4829CCE9F19}" srcOrd="0" destOrd="0" presId="urn:microsoft.com/office/officeart/2005/8/layout/vList5"/>
    <dgm:cxn modelId="{AE707BBA-37B0-4355-BD28-B692A047633D}" type="presParOf" srcId="{E88DC6C1-E4AD-4327-ABC9-2FEA7A265612}" destId="{AD53213E-D105-47F5-BC3D-B2A2616557F5}" srcOrd="1" destOrd="0" presId="urn:microsoft.com/office/officeart/2005/8/layout/vList5"/>
    <dgm:cxn modelId="{2DD6B5CA-E44F-477E-B3D6-C44613759A1E}" type="presParOf" srcId="{821CDCE9-4141-474A-A157-D0FF9AAB0BF7}" destId="{CF359A9A-60CE-4EEE-BCE4-BADC81877F36}" srcOrd="3" destOrd="0" presId="urn:microsoft.com/office/officeart/2005/8/layout/vList5"/>
    <dgm:cxn modelId="{5EF9103E-C108-4E7D-962C-7908CAF8451A}" type="presParOf" srcId="{821CDCE9-4141-474A-A157-D0FF9AAB0BF7}" destId="{B8B0CAA9-0C7C-4AF4-9A2A-3C0ED5685DE1}" srcOrd="4" destOrd="0" presId="urn:microsoft.com/office/officeart/2005/8/layout/vList5"/>
    <dgm:cxn modelId="{18A697CB-424B-49D3-91BD-E38E1E7096CB}" type="presParOf" srcId="{B8B0CAA9-0C7C-4AF4-9A2A-3C0ED5685DE1}" destId="{BF01832C-8E28-4C6E-B031-B4D69A83D524}" srcOrd="0" destOrd="0" presId="urn:microsoft.com/office/officeart/2005/8/layout/vList5"/>
    <dgm:cxn modelId="{1C67E3C2-0410-4232-9F73-B75A942B796C}" type="presParOf" srcId="{B8B0CAA9-0C7C-4AF4-9A2A-3C0ED5685DE1}" destId="{60157898-0CB4-468C-93B4-C4D6574F4658}" srcOrd="1" destOrd="0" presId="urn:microsoft.com/office/officeart/2005/8/layout/vList5"/>
    <dgm:cxn modelId="{E8BE8214-E2AE-41DC-9CE2-EA5A9CE3F69F}" type="presParOf" srcId="{821CDCE9-4141-474A-A157-D0FF9AAB0BF7}" destId="{A152D832-37E7-4836-9F67-25E247F8E98B}" srcOrd="5" destOrd="0" presId="urn:microsoft.com/office/officeart/2005/8/layout/vList5"/>
    <dgm:cxn modelId="{24F9EE3D-9E8F-4507-93B5-D884B812AD36}" type="presParOf" srcId="{821CDCE9-4141-474A-A157-D0FF9AAB0BF7}" destId="{7A48D585-459E-48D0-9CCC-90EC3EA9782E}" srcOrd="6" destOrd="0" presId="urn:microsoft.com/office/officeart/2005/8/layout/vList5"/>
    <dgm:cxn modelId="{1721F098-4AAD-4A57-98B3-A6D5A64EED7E}" type="presParOf" srcId="{7A48D585-459E-48D0-9CCC-90EC3EA9782E}" destId="{913284CA-BE53-4447-8A34-9BE72875CE1A}" srcOrd="0" destOrd="0" presId="urn:microsoft.com/office/officeart/2005/8/layout/vList5"/>
    <dgm:cxn modelId="{8ADD6603-E71F-4F8D-A2F4-493B3564FE75}" type="presParOf" srcId="{7A48D585-459E-48D0-9CCC-90EC3EA9782E}" destId="{590FE6D2-60DF-4216-BD61-53F8C1124C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3050-2FCE-48B4-8E81-6F71DA5B9725}">
      <dsp:nvSpPr>
        <dsp:cNvPr id="0" name=""/>
        <dsp:cNvSpPr/>
      </dsp:nvSpPr>
      <dsp:spPr>
        <a:xfrm rot="5400000">
          <a:off x="5048726" y="-2129323"/>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0" i="0" kern="1200" dirty="0"/>
            <a:t>N</a:t>
          </a:r>
          <a:r>
            <a:rPr kumimoji="1" lang="ja-JP" sz="1500" b="0" i="0" kern="1200" dirty="0"/>
            <a:t>予備校 </a:t>
          </a:r>
          <a:r>
            <a:rPr lang="ja-JP" sz="1500" b="0" i="0" kern="1200" dirty="0"/>
            <a:t>機械学習 第</a:t>
          </a:r>
          <a:r>
            <a:rPr lang="en-US" sz="1500" b="0" i="0" kern="1200" dirty="0"/>
            <a:t>1</a:t>
          </a:r>
          <a:r>
            <a:rPr lang="ja-JP" sz="1500" b="0" i="0" kern="1200" dirty="0"/>
            <a:t>章 </a:t>
          </a:r>
          <a:r>
            <a:rPr lang="en-US" sz="1500" b="0" i="0" kern="1200" dirty="0"/>
            <a:t>Python</a:t>
          </a:r>
          <a:r>
            <a:rPr lang="ja-JP" sz="1500" b="0" i="0" kern="1200" dirty="0"/>
            <a:t>基礎講座</a:t>
          </a:r>
          <a:r>
            <a:rPr lang="ja-JP" altLang="en-US" sz="1500" b="0" i="0" kern="1200" dirty="0"/>
            <a:t>　</a:t>
          </a:r>
          <a:r>
            <a:rPr lang="en-US" altLang="ja-JP" sz="1500" b="0" i="0" kern="1200" dirty="0"/>
            <a:t>8</a:t>
          </a:r>
          <a:r>
            <a:rPr lang="ja-JP" altLang="en-US" sz="1500" b="0" i="0" kern="1200" dirty="0"/>
            <a:t>まで</a:t>
          </a:r>
          <a:endParaRPr lang="ja-JP" sz="1500" kern="1200" dirty="0"/>
        </a:p>
      </dsp:txBody>
      <dsp:txXfrm rot="-5400000">
        <a:off x="2839212" y="110870"/>
        <a:ext cx="5016809" cy="567101"/>
      </dsp:txXfrm>
    </dsp:sp>
    <dsp:sp modelId="{723DC7BC-81D9-4519-A1DD-3D5565267AE0}">
      <dsp:nvSpPr>
        <dsp:cNvPr id="0" name=""/>
        <dsp:cNvSpPr/>
      </dsp:nvSpPr>
      <dsp:spPr>
        <a:xfrm>
          <a:off x="0" y="1633"/>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dirty="0"/>
            <a:t>環境構築</a:t>
          </a:r>
          <a:r>
            <a:rPr kumimoji="1" lang="en-US" sz="2100" b="0" i="0" kern="1200" dirty="0"/>
            <a:t>/</a:t>
          </a:r>
          <a:r>
            <a:rPr kumimoji="1" lang="en-US" sz="2100" b="0" i="0" kern="1200" dirty="0" err="1"/>
            <a:t>Ptyhon</a:t>
          </a:r>
          <a:r>
            <a:rPr kumimoji="1" lang="ja-JP" sz="2100" b="0" i="0" kern="1200" dirty="0"/>
            <a:t>学習</a:t>
          </a:r>
          <a:endParaRPr lang="ja-JP" sz="2100" kern="1200" dirty="0"/>
        </a:p>
      </dsp:txBody>
      <dsp:txXfrm>
        <a:off x="38349" y="39982"/>
        <a:ext cx="2762514" cy="708876"/>
      </dsp:txXfrm>
    </dsp:sp>
    <dsp:sp modelId="{AD53213E-D105-47F5-BC3D-B2A2616557F5}">
      <dsp:nvSpPr>
        <dsp:cNvPr id="0" name=""/>
        <dsp:cNvSpPr/>
      </dsp:nvSpPr>
      <dsp:spPr>
        <a:xfrm rot="5400000">
          <a:off x="5048726" y="-1304470"/>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a:t>ゲームの基本を理解しよう</a:t>
          </a:r>
          <a:r>
            <a:rPr kumimoji="1" lang="en-US" sz="1500" b="0" i="0" kern="1200"/>
            <a:t>.ipynb</a:t>
          </a:r>
          <a:endParaRPr lang="ja-JP" sz="1500" kern="1200"/>
        </a:p>
        <a:p>
          <a:pPr marL="114300" lvl="1" indent="-114300" algn="l" defTabSz="666750">
            <a:lnSpc>
              <a:spcPct val="90000"/>
            </a:lnSpc>
            <a:spcBef>
              <a:spcPct val="0"/>
            </a:spcBef>
            <a:spcAft>
              <a:spcPct val="15000"/>
            </a:spcAft>
            <a:buChar char="•"/>
          </a:pPr>
          <a:r>
            <a:rPr kumimoji="1" lang="en-US" sz="1500" b="0" i="0" kern="1200"/>
            <a:t>pygame_</a:t>
          </a:r>
          <a:r>
            <a:rPr kumimoji="1" lang="ja-JP" sz="1500" b="0" i="0" kern="1200"/>
            <a:t>ブロック崩し</a:t>
          </a:r>
          <a:r>
            <a:rPr kumimoji="1" lang="en-US" sz="1500" b="0" i="0" kern="1200"/>
            <a:t>.ipynb</a:t>
          </a:r>
          <a:endParaRPr lang="ja-JP" sz="1500" kern="1200"/>
        </a:p>
      </dsp:txBody>
      <dsp:txXfrm rot="-5400000">
        <a:off x="2839212" y="935723"/>
        <a:ext cx="5016809" cy="567101"/>
      </dsp:txXfrm>
    </dsp:sp>
    <dsp:sp modelId="{1193A695-91DF-4C22-A4DD-C4829CCE9F19}">
      <dsp:nvSpPr>
        <dsp:cNvPr id="0" name=""/>
        <dsp:cNvSpPr/>
      </dsp:nvSpPr>
      <dsp:spPr>
        <a:xfrm>
          <a:off x="0" y="826486"/>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en-US" sz="2100" b="0" i="0" kern="1200"/>
            <a:t>Pygame</a:t>
          </a:r>
          <a:r>
            <a:rPr kumimoji="1" lang="ja-JP" sz="2100" b="0" i="0" kern="1200"/>
            <a:t>学習</a:t>
          </a:r>
          <a:endParaRPr lang="ja-JP" sz="2100" kern="1200"/>
        </a:p>
      </dsp:txBody>
      <dsp:txXfrm>
        <a:off x="38349" y="864835"/>
        <a:ext cx="2762514" cy="708876"/>
      </dsp:txXfrm>
    </dsp:sp>
    <dsp:sp modelId="{60157898-0CB4-468C-93B4-C4D6574F4658}">
      <dsp:nvSpPr>
        <dsp:cNvPr id="0" name=""/>
        <dsp:cNvSpPr/>
      </dsp:nvSpPr>
      <dsp:spPr>
        <a:xfrm rot="5400000">
          <a:off x="5048726" y="-479617"/>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dirty="0"/>
            <a:t>ブロック崩しに色んな機能を追加する</a:t>
          </a:r>
          <a:r>
            <a:rPr kumimoji="1" lang="ja-JP" altLang="en-US" sz="1500" b="0" i="0" kern="1200" dirty="0"/>
            <a:t>。</a:t>
          </a:r>
          <a:endParaRPr lang="ja-JP" sz="1500" kern="1200" dirty="0"/>
        </a:p>
        <a:p>
          <a:pPr marL="114300" lvl="1" indent="-114300" algn="l" defTabSz="666750">
            <a:lnSpc>
              <a:spcPct val="90000"/>
            </a:lnSpc>
            <a:spcBef>
              <a:spcPct val="0"/>
            </a:spcBef>
            <a:spcAft>
              <a:spcPct val="15000"/>
            </a:spcAft>
            <a:buChar char="•"/>
          </a:pPr>
          <a:r>
            <a:rPr kumimoji="1" lang="ja-JP" altLang="en-US" sz="1500" b="0" i="0" kern="1200" dirty="0"/>
            <a:t>あるいは、</a:t>
          </a:r>
          <a:r>
            <a:rPr kumimoji="1" lang="ja-JP" sz="1500" b="0" i="0" kern="1200" dirty="0"/>
            <a:t>全く別のゲームを位置から作成する</a:t>
          </a:r>
          <a:r>
            <a:rPr kumimoji="1" lang="ja-JP" altLang="en-US" sz="1500" b="0" i="0" kern="1200" dirty="0"/>
            <a:t>。</a:t>
          </a:r>
          <a:endParaRPr lang="ja-JP" sz="1500" kern="1200" dirty="0"/>
        </a:p>
      </dsp:txBody>
      <dsp:txXfrm rot="-5400000">
        <a:off x="2839212" y="1760576"/>
        <a:ext cx="5016809" cy="567101"/>
      </dsp:txXfrm>
    </dsp:sp>
    <dsp:sp modelId="{BF01832C-8E28-4C6E-B031-B4D69A83D524}">
      <dsp:nvSpPr>
        <dsp:cNvPr id="0" name=""/>
        <dsp:cNvSpPr/>
      </dsp:nvSpPr>
      <dsp:spPr>
        <a:xfrm>
          <a:off x="0" y="1651339"/>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a:t>ゲーム作成</a:t>
          </a:r>
          <a:endParaRPr lang="ja-JP" sz="2100" kern="1200"/>
        </a:p>
      </dsp:txBody>
      <dsp:txXfrm>
        <a:off x="38349" y="1689688"/>
        <a:ext cx="2762514" cy="708876"/>
      </dsp:txXfrm>
    </dsp:sp>
    <dsp:sp modelId="{590FE6D2-60DF-4216-BD61-53F8C1124C10}">
      <dsp:nvSpPr>
        <dsp:cNvPr id="0" name=""/>
        <dsp:cNvSpPr/>
      </dsp:nvSpPr>
      <dsp:spPr>
        <a:xfrm rot="5400000">
          <a:off x="5048726" y="345235"/>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dirty="0"/>
            <a:t>作ったゲーム、学んだことを整理する。</a:t>
          </a:r>
          <a:endParaRPr lang="ja-JP" sz="1500" kern="1200" dirty="0"/>
        </a:p>
      </dsp:txBody>
      <dsp:txXfrm rot="-5400000">
        <a:off x="2839212" y="2585429"/>
        <a:ext cx="5016809" cy="567101"/>
      </dsp:txXfrm>
    </dsp:sp>
    <dsp:sp modelId="{913284CA-BE53-4447-8A34-9BE72875CE1A}">
      <dsp:nvSpPr>
        <dsp:cNvPr id="0" name=""/>
        <dsp:cNvSpPr/>
      </dsp:nvSpPr>
      <dsp:spPr>
        <a:xfrm>
          <a:off x="0" y="2476192"/>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a:t>発表資料</a:t>
          </a:r>
          <a:endParaRPr lang="ja-JP" sz="2100" kern="1200"/>
        </a:p>
      </dsp:txBody>
      <dsp:txXfrm>
        <a:off x="38349" y="2514541"/>
        <a:ext cx="2762514" cy="7088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1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1.xm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ja-JP" altLang="en-US" sz="3200" dirty="0"/>
              <a:t>ゲームコース紹介</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月</a:t>
            </a:r>
            <a:r>
              <a:rPr lang="ja" sz="1500" b="1" dirty="0">
                <a:solidFill>
                  <a:srgbClr val="595959"/>
                </a:solidFill>
              </a:rPr>
              <a:t>1</a:t>
            </a:r>
            <a:r>
              <a:rPr lang="en-US" altLang="ja" sz="1500" b="1" dirty="0">
                <a:solidFill>
                  <a:srgbClr val="595959"/>
                </a:solidFill>
              </a:rPr>
              <a:t>5</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コースフロー</a:t>
            </a:r>
          </a:p>
        </p:txBody>
      </p:sp>
      <p:graphicFrame>
        <p:nvGraphicFramePr>
          <p:cNvPr id="9" name="図表 8">
            <a:extLst>
              <a:ext uri="{FF2B5EF4-FFF2-40B4-BE49-F238E27FC236}">
                <a16:creationId xmlns:a16="http://schemas.microsoft.com/office/drawing/2014/main" id="{5AD7A0F4-0D85-E11C-772C-085D38C2115C}"/>
              </a:ext>
            </a:extLst>
          </p:cNvPr>
          <p:cNvGraphicFramePr/>
          <p:nvPr>
            <p:extLst>
              <p:ext uri="{D42A27DB-BD31-4B8C-83A1-F6EECF244321}">
                <p14:modId xmlns:p14="http://schemas.microsoft.com/office/powerpoint/2010/main" val="126542369"/>
              </p:ext>
            </p:extLst>
          </p:nvPr>
        </p:nvGraphicFramePr>
        <p:xfrm>
          <a:off x="718705" y="1528546"/>
          <a:ext cx="7886700" cy="326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05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■物理演算っぽいコードを書きたい</a:t>
            </a:r>
            <a:endParaRPr kumimoji="1" lang="en-US" altLang="ja-JP" dirty="0"/>
          </a:p>
          <a:p>
            <a:pPr marL="139700" indent="0">
              <a:buNone/>
            </a:pPr>
            <a:r>
              <a:rPr kumimoji="1" lang="en-US" altLang="ja-JP" dirty="0" err="1"/>
              <a:t>pygame</a:t>
            </a:r>
            <a:r>
              <a:rPr kumimoji="1" lang="ja-JP" altLang="en-US" dirty="0"/>
              <a:t>はシンプルなライブラリなので物理演算エンジンは搭載されていないです。ここでは自分で物理演算っぽいコードを書いてみましょう。</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物理演算もどき</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19595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fontScale="92500" lnSpcReduction="20000"/>
          </a:bodyPr>
          <a:lstStyle/>
          <a:p>
            <a:pPr marL="139700" indent="0">
              <a:buNone/>
            </a:pPr>
            <a:r>
              <a:rPr kumimoji="1" lang="ja-JP" altLang="en-US" dirty="0"/>
              <a:t>■よりプロっぽいコードを書きたい！</a:t>
            </a:r>
            <a:endParaRPr kumimoji="1" lang="en-US" altLang="ja-JP" dirty="0"/>
          </a:p>
          <a:p>
            <a:pPr marL="139700" indent="0">
              <a:buNone/>
            </a:pPr>
            <a:r>
              <a:rPr kumimoji="1" lang="ja-JP" altLang="en-US" dirty="0"/>
              <a:t>ブロック崩しのコードを関数を用いてきれいに書き直すための教材を追加しました！！ぜひ挑戦してみてください。</a:t>
            </a:r>
            <a:endParaRPr kumimoji="1" lang="en-US" altLang="ja-JP" dirty="0"/>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10.</a:t>
            </a:r>
            <a:r>
              <a:rPr lang="ja-JP" altLang="en-US" dirty="0"/>
              <a:t>関数</a:t>
            </a:r>
            <a:endParaRPr kumimoji="1" lang="en-US" altLang="ja-JP" dirty="0"/>
          </a:p>
          <a:p>
            <a:pPr marL="139700" indent="0">
              <a:buNone/>
            </a:pPr>
            <a:r>
              <a:rPr kumimoji="1" lang="en-US" altLang="ja-JP" dirty="0"/>
              <a:t>	</a:t>
            </a:r>
            <a:r>
              <a:rPr kumimoji="1" lang="ja-JP" altLang="en-US" dirty="0"/>
              <a:t>・ファイル名：</a:t>
            </a:r>
            <a:r>
              <a:rPr kumimoji="1" lang="en-US" altLang="ja-JP" dirty="0" err="1"/>
              <a:t>pygame</a:t>
            </a:r>
            <a:r>
              <a:rPr kumimoji="1" lang="en-US" altLang="ja-JP" dirty="0"/>
              <a:t>_</a:t>
            </a:r>
            <a:r>
              <a:rPr kumimoji="1" lang="ja-JP" altLang="en-US" dirty="0"/>
              <a:t>関数化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r>
              <a:rPr kumimoji="1" lang="ja-JP" altLang="en-US" dirty="0"/>
              <a:t>■さらにプロっぽいコードを書きたい！</a:t>
            </a:r>
            <a:endParaRPr kumimoji="1" lang="en-US" altLang="ja-JP" dirty="0"/>
          </a:p>
          <a:p>
            <a:pPr marL="139700" indent="0">
              <a:buNone/>
            </a:pPr>
            <a:r>
              <a:rPr kumimoji="1" lang="ja-JP" altLang="en-US" dirty="0"/>
              <a:t>クラスを用いてさらにきれいに書き直す。</a:t>
            </a:r>
            <a:endParaRPr kumimoji="1" lang="en-US" altLang="ja-JP" dirty="0"/>
          </a:p>
          <a:p>
            <a:pPr marL="139700" indent="0">
              <a:buNone/>
            </a:pPr>
            <a:r>
              <a:rPr kumimoji="1" lang="ja-JP" altLang="en-US" dirty="0"/>
              <a:t>いやもはや綺麗かどうかよりもよりプロっぽいことを目指す</a:t>
            </a:r>
            <a:r>
              <a:rPr kumimoji="1" lang="en-US" altLang="ja-JP" dirty="0"/>
              <a:t>(</a:t>
            </a:r>
            <a:r>
              <a:rPr kumimoji="1" lang="ja-JP" altLang="en-US" dirty="0"/>
              <a:t>難易度高！！</a:t>
            </a:r>
            <a:r>
              <a:rPr kumimoji="1" lang="en-US" altLang="ja-JP" dirty="0"/>
              <a:t>)</a:t>
            </a:r>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11.</a:t>
            </a:r>
            <a:r>
              <a:rPr lang="ja-JP" altLang="en-US" dirty="0"/>
              <a:t>クラス</a:t>
            </a:r>
            <a:endParaRPr kumimoji="1" lang="en-US" altLang="ja-JP" dirty="0"/>
          </a:p>
          <a:p>
            <a:pPr marL="139700" indent="0">
              <a:buNone/>
            </a:pPr>
            <a:r>
              <a:rPr kumimoji="1" lang="en-US" altLang="ja-JP" dirty="0"/>
              <a:t>	</a:t>
            </a:r>
            <a:r>
              <a:rPr kumimoji="1" lang="ja-JP" altLang="en-US" dirty="0"/>
              <a:t>・ファイル名：</a:t>
            </a:r>
            <a:r>
              <a:rPr kumimoji="1" lang="en-US" altLang="ja-JP" dirty="0"/>
              <a:t> </a:t>
            </a:r>
            <a:r>
              <a:rPr kumimoji="1" lang="en-US" altLang="ja-JP" dirty="0" err="1"/>
              <a:t>pygame</a:t>
            </a:r>
            <a:r>
              <a:rPr kumimoji="1" lang="en-US" altLang="ja-JP" dirty="0"/>
              <a:t>_</a:t>
            </a:r>
            <a:r>
              <a:rPr kumimoji="1" lang="ja-JP" altLang="en-US" dirty="0"/>
              <a:t>クラス化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3999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lstStyle/>
          <a:p>
            <a:r>
              <a:rPr kumimoji="1" lang="ja-JP" altLang="en-US" sz="2400" dirty="0">
                <a:hlinkClick r:id="rId2" action="ppaction://hlinksldjump"/>
              </a:rPr>
              <a:t>コース概要</a:t>
            </a:r>
            <a:endParaRPr kumimoji="1" lang="en-US" altLang="ja-JP" sz="2400" dirty="0"/>
          </a:p>
          <a:p>
            <a:r>
              <a:rPr kumimoji="1" lang="ja-JP" altLang="en-US" sz="2400" dirty="0">
                <a:hlinkClick r:id="rId3" action="ppaction://hlinksldjump"/>
              </a:rPr>
              <a:t>チャート</a:t>
            </a:r>
            <a:endParaRPr kumimoji="1" lang="en-US" altLang="ja-JP" sz="2400" dirty="0"/>
          </a:p>
          <a:p>
            <a:r>
              <a:rPr kumimoji="1" lang="ja-JP" altLang="en-US" sz="2400" dirty="0">
                <a:hlinkClick r:id="rId4" action="ppaction://hlinksldjump"/>
              </a:rPr>
              <a:t>コーススケジュール</a:t>
            </a:r>
            <a:endParaRPr kumimoji="1" lang="en-US" altLang="ja-JP" sz="2400" dirty="0"/>
          </a:p>
          <a:p>
            <a:r>
              <a:rPr kumimoji="1" lang="en-US" altLang="ja-JP" sz="2400" dirty="0">
                <a:hlinkClick r:id="rId5" action="ppaction://hlinksldjump"/>
              </a:rPr>
              <a:t>Python</a:t>
            </a:r>
            <a:r>
              <a:rPr kumimoji="1" lang="ja-JP" altLang="en-US" sz="2400" dirty="0">
                <a:hlinkClick r:id="rId5" action="ppaction://hlinksldjump"/>
              </a:rPr>
              <a:t>とは？</a:t>
            </a:r>
            <a:endParaRPr kumimoji="1" lang="en-US" altLang="ja-JP" sz="2400" dirty="0"/>
          </a:p>
          <a:p>
            <a:r>
              <a:rPr kumimoji="1" lang="en-US" altLang="ja-JP" sz="2400" dirty="0">
                <a:hlinkClick r:id="rId6" action="ppaction://hlinksldjump"/>
              </a:rPr>
              <a:t>pygame</a:t>
            </a:r>
            <a:r>
              <a:rPr kumimoji="1" lang="ja-JP" altLang="en-US" sz="2400" dirty="0">
                <a:hlinkClick r:id="rId6" action="ppaction://hlinksldjump"/>
              </a:rPr>
              <a:t>とは？</a:t>
            </a:r>
            <a:endParaRPr kumimoji="1" lang="en-US" altLang="ja-JP" sz="2400" dirty="0"/>
          </a:p>
          <a:p>
            <a:r>
              <a:rPr kumimoji="1" lang="en-US" altLang="ja-JP" sz="2400" dirty="0">
                <a:hlinkClick r:id="rId7" action="ppaction://hlinksldjump"/>
              </a:rPr>
              <a:t>Jupyter Notebook</a:t>
            </a:r>
            <a:r>
              <a:rPr kumimoji="1" lang="ja-JP" altLang="en-US" sz="2400" dirty="0">
                <a:hlinkClick r:id="rId7" action="ppaction://hlinksldjump"/>
              </a:rPr>
              <a:t>とは？</a:t>
            </a: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ja-JP" altLang="en-US" dirty="0">
                <a:latin typeface="Arial" panose="020B0604020202020204" pitchFamily="34" charset="0"/>
                <a:cs typeface="Arial" panose="020B0604020202020204" pitchFamily="34" charset="0"/>
              </a:rPr>
              <a:t>コース概要</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lnSpcReduction="10000"/>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dirty="0">
                <a:latin typeface="Arial" panose="020B0604020202020204" pitchFamily="34" charset="0"/>
                <a:cs typeface="Arial" panose="020B0604020202020204" pitchFamily="34" charset="0"/>
              </a:rPr>
              <a:t>の</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を使って、</a:t>
            </a:r>
            <a:endParaRPr kumimoji="1" lang="en-US" altLang="ja-JP" sz="2400" dirty="0">
              <a:latin typeface="Arial" panose="020B0604020202020204" pitchFamily="34" charset="0"/>
              <a:cs typeface="Arial" panose="020B0604020202020204" pitchFamily="34" charset="0"/>
            </a:endParaRPr>
          </a:p>
          <a:p>
            <a:pPr marL="139700" indent="0">
              <a:buNone/>
            </a:pPr>
            <a:r>
              <a:rPr kumimoji="1" lang="en-US" altLang="ja-JP" sz="2400" dirty="0">
                <a:latin typeface="Arial" panose="020B0604020202020204" pitchFamily="34" charset="0"/>
                <a:cs typeface="Arial" panose="020B0604020202020204" pitchFamily="34" charset="0"/>
              </a:rPr>
              <a:t>2D</a:t>
            </a:r>
            <a:r>
              <a:rPr kumimoji="1" lang="ja-JP" altLang="en-US" sz="2400" dirty="0">
                <a:latin typeface="Arial" panose="020B0604020202020204" pitchFamily="34" charset="0"/>
                <a:cs typeface="Arial" panose="020B0604020202020204" pitchFamily="34" charset="0"/>
              </a:rPr>
              <a:t>ゲームプログラミングを行う！！</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ブロック崩しを作りながら学んでいこう。</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■本コースのポイント</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a:t>
            </a:r>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を習得できる。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・ゲームライブラリに触れられる。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・ゲームの構造を知ることができる。</a:t>
            </a:r>
            <a:endParaRPr kumimoji="1" lang="en-US" altLang="ja-JP" dirty="0">
              <a:latin typeface="Arial" panose="020B0604020202020204" pitchFamily="34" charset="0"/>
              <a:cs typeface="Arial" panose="020B0604020202020204" pitchFamily="34" charset="0"/>
            </a:endParaRPr>
          </a:p>
        </p:txBody>
      </p:sp>
      <p:pic>
        <p:nvPicPr>
          <p:cNvPr id="9" name="図 8">
            <a:extLst>
              <a:ext uri="{FF2B5EF4-FFF2-40B4-BE49-F238E27FC236}">
                <a16:creationId xmlns:a16="http://schemas.microsoft.com/office/drawing/2014/main" id="{B59CA5B5-60EC-F7D7-B2E3-F443035A485C}"/>
              </a:ext>
            </a:extLst>
          </p:cNvPr>
          <p:cNvPicPr>
            <a:picLocks noChangeAspect="1"/>
          </p:cNvPicPr>
          <p:nvPr/>
        </p:nvPicPr>
        <p:blipFill>
          <a:blip r:embed="rId2"/>
          <a:stretch>
            <a:fillRect/>
          </a:stretch>
        </p:blipFill>
        <p:spPr>
          <a:xfrm>
            <a:off x="6810387" y="2564828"/>
            <a:ext cx="1993231" cy="2067791"/>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9BCD4-E55D-2D34-7962-2AA07210119D}"/>
              </a:ext>
            </a:extLst>
          </p:cNvPr>
          <p:cNvSpPr>
            <a:spLocks noGrp="1"/>
          </p:cNvSpPr>
          <p:nvPr>
            <p:ph type="title"/>
          </p:nvPr>
        </p:nvSpPr>
        <p:spPr/>
        <p:txBody>
          <a:bodyPr/>
          <a:lstStyle/>
          <a:p>
            <a:r>
              <a:rPr kumimoji="1" lang="ja-JP" altLang="en-US" dirty="0"/>
              <a:t>コースの概要</a:t>
            </a:r>
          </a:p>
        </p:txBody>
      </p:sp>
      <p:sp>
        <p:nvSpPr>
          <p:cNvPr id="3" name="テキスト プレースホルダー 2">
            <a:extLst>
              <a:ext uri="{FF2B5EF4-FFF2-40B4-BE49-F238E27FC236}">
                <a16:creationId xmlns:a16="http://schemas.microsoft.com/office/drawing/2014/main" id="{A4F583AD-D425-797B-CE53-DBC4A37F6FF0}"/>
              </a:ext>
            </a:extLst>
          </p:cNvPr>
          <p:cNvSpPr>
            <a:spLocks noGrp="1"/>
          </p:cNvSpPr>
          <p:nvPr>
            <p:ph type="body" idx="1"/>
          </p:nvPr>
        </p:nvSpPr>
        <p:spPr>
          <a:xfrm>
            <a:off x="628650" y="1165860"/>
            <a:ext cx="7886700" cy="3703795"/>
          </a:xfrm>
        </p:spPr>
        <p:txBody>
          <a:bodyPr>
            <a:normAutofit/>
          </a:bodyPr>
          <a:lstStyle/>
          <a:p>
            <a:pPr marL="139700" indent="0">
              <a:buNone/>
            </a:pPr>
            <a:r>
              <a:rPr kumimoji="1" lang="ja-JP" altLang="en-US" dirty="0"/>
              <a:t>本コース</a:t>
            </a:r>
            <a:r>
              <a:rPr kumimoji="1" lang="ja-JP" altLang="en-US" b="1" dirty="0"/>
              <a:t>の</a:t>
            </a:r>
            <a:r>
              <a:rPr kumimoji="1" lang="ja-JP" altLang="en-US" dirty="0"/>
              <a:t>目的はゲームをマスターすることではなく</a:t>
            </a:r>
            <a:endParaRPr kumimoji="1" lang="en-US" altLang="ja-JP" dirty="0"/>
          </a:p>
          <a:p>
            <a:pPr marL="139700" indent="0">
              <a:buNone/>
            </a:pPr>
            <a:endParaRPr kumimoji="1" lang="en-US" altLang="ja-JP" b="1" dirty="0"/>
          </a:p>
          <a:p>
            <a:pPr marL="139700" indent="0">
              <a:buNone/>
            </a:pPr>
            <a:r>
              <a:rPr kumimoji="1" lang="ja-JP" altLang="en-US" sz="2800" b="1" dirty="0"/>
              <a:t>プログラミングの習熟度を上げる！！ことです。</a:t>
            </a:r>
            <a:endParaRPr kumimoji="1" lang="en-US" altLang="ja-JP" sz="2800" b="1" dirty="0"/>
          </a:p>
          <a:p>
            <a:pPr marL="139700" indent="0">
              <a:buNone/>
            </a:pPr>
            <a:endParaRPr kumimoji="1" lang="en-US" altLang="ja-JP" sz="800" dirty="0"/>
          </a:p>
          <a:p>
            <a:pPr marL="139700" indent="0">
              <a:buNone/>
            </a:pPr>
            <a:r>
              <a:rPr kumimoji="1" lang="en-US" altLang="ja-JP" dirty="0"/>
              <a:t>	</a:t>
            </a:r>
            <a:r>
              <a:rPr kumimoji="1" lang="ja-JP" altLang="en-US" sz="1400" dirty="0"/>
              <a:t>・ｉｆ文、ｆｏｒ文などのプログラミングの基本の総復習</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・ライブラリをつかったコーディング</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a:t>
            </a:r>
            <a:r>
              <a:rPr kumimoji="1" lang="en-US" altLang="ja-JP" sz="1400" dirty="0"/>
              <a:t>web</a:t>
            </a:r>
            <a:r>
              <a:rPr kumimoji="1" lang="ja-JP" altLang="en-US" sz="1400" dirty="0"/>
              <a:t>プログラミング以外のプログラミングを知る</a:t>
            </a:r>
            <a:endParaRPr kumimoji="1" lang="en-US" altLang="ja-JP" sz="1400" dirty="0"/>
          </a:p>
          <a:p>
            <a:pPr marL="139700" indent="0">
              <a:buNone/>
            </a:pPr>
            <a:endParaRPr kumimoji="1" lang="en-US" altLang="ja-JP" sz="1400" dirty="0"/>
          </a:p>
          <a:p>
            <a:pPr marL="139700" indent="0">
              <a:buNone/>
            </a:pPr>
            <a:r>
              <a:rPr kumimoji="1" lang="ja-JP" altLang="en-US" dirty="0"/>
              <a:t>なので、</a:t>
            </a:r>
            <a:r>
              <a:rPr kumimoji="1" lang="ja-JP" altLang="en-US" sz="2000" b="1" u="sng" dirty="0"/>
              <a:t>作りたいものがなくて悩んでいる人</a:t>
            </a:r>
            <a:r>
              <a:rPr kumimoji="1" lang="ja-JP" altLang="en-US" dirty="0"/>
              <a:t>にもおすすめです！！</a:t>
            </a:r>
          </a:p>
        </p:txBody>
      </p:sp>
    </p:spTree>
    <p:extLst>
      <p:ext uri="{BB962C8B-B14F-4D97-AF65-F5344CB8AC3E}">
        <p14:creationId xmlns:p14="http://schemas.microsoft.com/office/powerpoint/2010/main" val="25082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9E40D-DFCF-C01A-4723-09404BC62B18}"/>
              </a:ext>
            </a:extLst>
          </p:cNvPr>
          <p:cNvSpPr>
            <a:spLocks noGrp="1"/>
          </p:cNvSpPr>
          <p:nvPr>
            <p:ph type="title"/>
          </p:nvPr>
        </p:nvSpPr>
        <p:spPr>
          <a:xfrm>
            <a:off x="423588" y="390094"/>
            <a:ext cx="7886700" cy="350410"/>
          </a:xfrm>
        </p:spPr>
        <p:txBody>
          <a:bodyPr>
            <a:normAutofit fontScale="90000"/>
          </a:bodyPr>
          <a:lstStyle/>
          <a:p>
            <a:r>
              <a:rPr kumimoji="1" lang="ja-JP" altLang="en-US" dirty="0"/>
              <a:t>チャート</a:t>
            </a:r>
          </a:p>
        </p:txBody>
      </p:sp>
      <p:sp>
        <p:nvSpPr>
          <p:cNvPr id="155" name="正方形/長方形 154">
            <a:extLst>
              <a:ext uri="{FF2B5EF4-FFF2-40B4-BE49-F238E27FC236}">
                <a16:creationId xmlns:a16="http://schemas.microsoft.com/office/drawing/2014/main" id="{45E1C5A1-7B23-E511-04C6-B3364242E2DE}"/>
              </a:ext>
            </a:extLst>
          </p:cNvPr>
          <p:cNvSpPr/>
          <p:nvPr/>
        </p:nvSpPr>
        <p:spPr>
          <a:xfrm>
            <a:off x="151198" y="4823114"/>
            <a:ext cx="8806564" cy="45923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3C15A6E-3E51-7C64-2491-A261BAC2FFBE}"/>
              </a:ext>
            </a:extLst>
          </p:cNvPr>
          <p:cNvSpPr/>
          <p:nvPr/>
        </p:nvSpPr>
        <p:spPr>
          <a:xfrm>
            <a:off x="553408" y="2847081"/>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ゲームのコードは書いたことがある。</a:t>
            </a:r>
            <a:endParaRPr kumimoji="1" lang="en-US" altLang="ja-JP" dirty="0"/>
          </a:p>
        </p:txBody>
      </p:sp>
      <p:sp>
        <p:nvSpPr>
          <p:cNvPr id="6" name="四角形: 角を丸くする 5">
            <a:extLst>
              <a:ext uri="{FF2B5EF4-FFF2-40B4-BE49-F238E27FC236}">
                <a16:creationId xmlns:a16="http://schemas.microsoft.com/office/drawing/2014/main" id="{B4E78046-B029-182C-3F75-43849ABB9F33}"/>
              </a:ext>
            </a:extLst>
          </p:cNvPr>
          <p:cNvSpPr/>
          <p:nvPr/>
        </p:nvSpPr>
        <p:spPr>
          <a:xfrm>
            <a:off x="6397087" y="5833726"/>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2" action="ppaction://hlinksldjump"/>
              </a:rPr>
              <a:t>本コースの勉強資料</a:t>
            </a:r>
            <a:endParaRPr kumimoji="1" lang="en-US" altLang="ja-JP" b="1" dirty="0"/>
          </a:p>
        </p:txBody>
      </p:sp>
      <p:sp>
        <p:nvSpPr>
          <p:cNvPr id="9" name="四角形: 角を丸くする 8">
            <a:extLst>
              <a:ext uri="{FF2B5EF4-FFF2-40B4-BE49-F238E27FC236}">
                <a16:creationId xmlns:a16="http://schemas.microsoft.com/office/drawing/2014/main" id="{E35068AE-F0DC-E060-92FF-2F4606EB7BFB}"/>
              </a:ext>
            </a:extLst>
          </p:cNvPr>
          <p:cNvSpPr/>
          <p:nvPr/>
        </p:nvSpPr>
        <p:spPr>
          <a:xfrm>
            <a:off x="553407" y="384755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継続して作っているものがある</a:t>
            </a:r>
            <a:endParaRPr kumimoji="1" lang="en-US" altLang="ja-JP" dirty="0"/>
          </a:p>
        </p:txBody>
      </p:sp>
      <p:cxnSp>
        <p:nvCxnSpPr>
          <p:cNvPr id="12" name="コネクタ: カギ線 11">
            <a:extLst>
              <a:ext uri="{FF2B5EF4-FFF2-40B4-BE49-F238E27FC236}">
                <a16:creationId xmlns:a16="http://schemas.microsoft.com/office/drawing/2014/main" id="{F0ECCD09-E088-BB23-EFE2-A81D6D9D5AAC}"/>
              </a:ext>
            </a:extLst>
          </p:cNvPr>
          <p:cNvCxnSpPr>
            <a:cxnSpLocks/>
            <a:stCxn id="5" idx="2"/>
            <a:endCxn id="9" idx="0"/>
          </p:cNvCxnSpPr>
          <p:nvPr/>
        </p:nvCxnSpPr>
        <p:spPr>
          <a:xfrm rot="5400000">
            <a:off x="1535366" y="3625899"/>
            <a:ext cx="44330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0734E5BC-0E23-F7E8-DAAC-39FA532514FF}"/>
              </a:ext>
            </a:extLst>
          </p:cNvPr>
          <p:cNvCxnSpPr>
            <a:cxnSpLocks/>
            <a:stCxn id="9" idx="2"/>
            <a:endCxn id="19" idx="0"/>
          </p:cNvCxnSpPr>
          <p:nvPr/>
        </p:nvCxnSpPr>
        <p:spPr>
          <a:xfrm rot="5400000">
            <a:off x="176469" y="5746904"/>
            <a:ext cx="3161100"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E2DE53DB-8DA5-A796-0BE3-37F74ABEFE0A}"/>
              </a:ext>
            </a:extLst>
          </p:cNvPr>
          <p:cNvSpPr/>
          <p:nvPr/>
        </p:nvSpPr>
        <p:spPr>
          <a:xfrm>
            <a:off x="553406" y="732745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今やっていることを継続</a:t>
            </a:r>
            <a:endParaRPr kumimoji="1" lang="en-US" altLang="ja-JP" dirty="0"/>
          </a:p>
        </p:txBody>
      </p:sp>
      <p:cxnSp>
        <p:nvCxnSpPr>
          <p:cNvPr id="22" name="コネクタ: カギ線 21">
            <a:extLst>
              <a:ext uri="{FF2B5EF4-FFF2-40B4-BE49-F238E27FC236}">
                <a16:creationId xmlns:a16="http://schemas.microsoft.com/office/drawing/2014/main" id="{910FB273-FA25-69E7-9459-3F05EBCC63DE}"/>
              </a:ext>
            </a:extLst>
          </p:cNvPr>
          <p:cNvCxnSpPr>
            <a:cxnSpLocks/>
            <a:stCxn id="9" idx="3"/>
            <a:endCxn id="31" idx="1"/>
          </p:cNvCxnSpPr>
          <p:nvPr/>
        </p:nvCxnSpPr>
        <p:spPr>
          <a:xfrm>
            <a:off x="2960630" y="4006954"/>
            <a:ext cx="200484" cy="523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5CD08080-B246-61C7-8BF9-701A69EA4441}"/>
              </a:ext>
            </a:extLst>
          </p:cNvPr>
          <p:cNvSpPr/>
          <p:nvPr/>
        </p:nvSpPr>
        <p:spPr>
          <a:xfrm>
            <a:off x="3161114" y="385278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易しい内容からじっくりやりたい</a:t>
            </a:r>
            <a:endParaRPr kumimoji="1" lang="en-US" altLang="ja-JP" dirty="0"/>
          </a:p>
        </p:txBody>
      </p:sp>
      <p:cxnSp>
        <p:nvCxnSpPr>
          <p:cNvPr id="35" name="コネクタ: カギ線 34">
            <a:extLst>
              <a:ext uri="{FF2B5EF4-FFF2-40B4-BE49-F238E27FC236}">
                <a16:creationId xmlns:a16="http://schemas.microsoft.com/office/drawing/2014/main" id="{F757D55E-0B41-12D7-B804-8651F0C147E9}"/>
              </a:ext>
            </a:extLst>
          </p:cNvPr>
          <p:cNvCxnSpPr>
            <a:cxnSpLocks/>
            <a:stCxn id="31" idx="2"/>
            <a:endCxn id="49" idx="0"/>
          </p:cNvCxnSpPr>
          <p:nvPr/>
        </p:nvCxnSpPr>
        <p:spPr>
          <a:xfrm rot="16200000" flipH="1">
            <a:off x="4162482" y="4373828"/>
            <a:ext cx="405271" cy="78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EC61B249-5DE4-6987-435D-D9F4AF94E2C4}"/>
              </a:ext>
            </a:extLst>
          </p:cNvPr>
          <p:cNvCxnSpPr>
            <a:cxnSpLocks/>
            <a:stCxn id="5" idx="3"/>
            <a:endCxn id="31" idx="0"/>
          </p:cNvCxnSpPr>
          <p:nvPr/>
        </p:nvCxnSpPr>
        <p:spPr>
          <a:xfrm>
            <a:off x="2960631" y="3125663"/>
            <a:ext cx="1404095" cy="72712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2720F62-7CC9-9E83-8990-AFC93FF95EE9}"/>
              </a:ext>
            </a:extLst>
          </p:cNvPr>
          <p:cNvSpPr/>
          <p:nvPr/>
        </p:nvSpPr>
        <p:spPr>
          <a:xfrm>
            <a:off x="3161896" y="4576855"/>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ブロック崩しは作ったことがある</a:t>
            </a:r>
            <a:endParaRPr kumimoji="1" lang="en-US" altLang="ja-JP" dirty="0"/>
          </a:p>
        </p:txBody>
      </p:sp>
      <p:cxnSp>
        <p:nvCxnSpPr>
          <p:cNvPr id="79" name="コネクタ: カギ線 78">
            <a:extLst>
              <a:ext uri="{FF2B5EF4-FFF2-40B4-BE49-F238E27FC236}">
                <a16:creationId xmlns:a16="http://schemas.microsoft.com/office/drawing/2014/main" id="{2018803B-2601-A348-644F-2F0EE633B99A}"/>
              </a:ext>
            </a:extLst>
          </p:cNvPr>
          <p:cNvCxnSpPr>
            <a:cxnSpLocks/>
            <a:stCxn id="49" idx="2"/>
            <a:endCxn id="80" idx="0"/>
          </p:cNvCxnSpPr>
          <p:nvPr/>
        </p:nvCxnSpPr>
        <p:spPr>
          <a:xfrm rot="5400000">
            <a:off x="4209612" y="5289133"/>
            <a:ext cx="311011" cy="783"/>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四角形: 角を丸くする 79">
            <a:extLst>
              <a:ext uri="{FF2B5EF4-FFF2-40B4-BE49-F238E27FC236}">
                <a16:creationId xmlns:a16="http://schemas.microsoft.com/office/drawing/2014/main" id="{7062721E-EF73-8C43-EB34-B6BEF0455020}"/>
              </a:ext>
            </a:extLst>
          </p:cNvPr>
          <p:cNvSpPr/>
          <p:nvPr/>
        </p:nvSpPr>
        <p:spPr>
          <a:xfrm>
            <a:off x="3161113" y="5445030"/>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en-US" altLang="ja-JP" dirty="0"/>
              <a:t>Python</a:t>
            </a:r>
            <a:r>
              <a:rPr kumimoji="1" lang="ja-JP" altLang="en-US" dirty="0"/>
              <a:t>をやってみたい。</a:t>
            </a:r>
            <a:endParaRPr kumimoji="1" lang="en-US" altLang="ja-JP" dirty="0"/>
          </a:p>
          <a:p>
            <a:pPr algn="ctr"/>
            <a:r>
              <a:rPr kumimoji="1" lang="ja-JP" altLang="en-US" dirty="0"/>
              <a:t>もしくはやったことがある。</a:t>
            </a:r>
            <a:endParaRPr kumimoji="1" lang="en-US" altLang="ja-JP" dirty="0"/>
          </a:p>
        </p:txBody>
      </p:sp>
      <p:cxnSp>
        <p:nvCxnSpPr>
          <p:cNvPr id="84" name="コネクタ: カギ線 83">
            <a:extLst>
              <a:ext uri="{FF2B5EF4-FFF2-40B4-BE49-F238E27FC236}">
                <a16:creationId xmlns:a16="http://schemas.microsoft.com/office/drawing/2014/main" id="{A6B42213-FCF9-36F3-EF8E-09AC325BD19C}"/>
              </a:ext>
            </a:extLst>
          </p:cNvPr>
          <p:cNvCxnSpPr>
            <a:cxnSpLocks/>
            <a:stCxn id="80" idx="2"/>
            <a:endCxn id="91" idx="0"/>
          </p:cNvCxnSpPr>
          <p:nvPr/>
        </p:nvCxnSpPr>
        <p:spPr>
          <a:xfrm rot="5400000">
            <a:off x="4166655" y="6200260"/>
            <a:ext cx="396137" cy="5"/>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D87A9CB4-D8A5-592F-396F-CD1F97375B4E}"/>
              </a:ext>
            </a:extLst>
          </p:cNvPr>
          <p:cNvSpPr/>
          <p:nvPr/>
        </p:nvSpPr>
        <p:spPr>
          <a:xfrm>
            <a:off x="3161109" y="7112486"/>
            <a:ext cx="2407223" cy="557164"/>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3" action="ppaction://hlinksldjump"/>
              </a:rPr>
              <a:t>本コースの追加資料</a:t>
            </a:r>
            <a:endParaRPr kumimoji="1" lang="en-US" altLang="ja-JP" b="1" dirty="0"/>
          </a:p>
          <a:p>
            <a:pPr algn="ctr"/>
            <a:r>
              <a:rPr kumimoji="1" lang="en-US" altLang="ja-JP" b="1" dirty="0"/>
              <a:t>(</a:t>
            </a:r>
            <a:r>
              <a:rPr kumimoji="1" lang="ja-JP" altLang="en-US" b="1" dirty="0"/>
              <a:t>関数</a:t>
            </a:r>
            <a:r>
              <a:rPr kumimoji="1" lang="en-US" altLang="ja-JP" b="1" dirty="0"/>
              <a:t>/</a:t>
            </a:r>
            <a:r>
              <a:rPr kumimoji="1" lang="ja-JP" altLang="en-US" b="1" dirty="0"/>
              <a:t>クラスについて、など</a:t>
            </a:r>
            <a:r>
              <a:rPr kumimoji="1" lang="en-US" altLang="ja-JP" b="1" dirty="0"/>
              <a:t>)</a:t>
            </a:r>
          </a:p>
        </p:txBody>
      </p:sp>
      <p:sp>
        <p:nvSpPr>
          <p:cNvPr id="91" name="四角形: 角を丸くする 90">
            <a:extLst>
              <a:ext uri="{FF2B5EF4-FFF2-40B4-BE49-F238E27FC236}">
                <a16:creationId xmlns:a16="http://schemas.microsoft.com/office/drawing/2014/main" id="{57930B3D-436D-B193-95E3-E92478B68DE7}"/>
              </a:ext>
            </a:extLst>
          </p:cNvPr>
          <p:cNvSpPr/>
          <p:nvPr/>
        </p:nvSpPr>
        <p:spPr>
          <a:xfrm>
            <a:off x="3124809" y="6398331"/>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よりプロっぽいコードを書きたい</a:t>
            </a:r>
            <a:endParaRPr kumimoji="1" lang="en-US" altLang="ja-JP" dirty="0"/>
          </a:p>
        </p:txBody>
      </p:sp>
      <p:cxnSp>
        <p:nvCxnSpPr>
          <p:cNvPr id="119" name="コネクタ: カギ線 118">
            <a:extLst>
              <a:ext uri="{FF2B5EF4-FFF2-40B4-BE49-F238E27FC236}">
                <a16:creationId xmlns:a16="http://schemas.microsoft.com/office/drawing/2014/main" id="{D53F96AF-45D8-4F61-BA0B-1A817B2E1DFA}"/>
              </a:ext>
            </a:extLst>
          </p:cNvPr>
          <p:cNvCxnSpPr>
            <a:cxnSpLocks/>
            <a:stCxn id="49" idx="3"/>
            <a:endCxn id="6" idx="1"/>
          </p:cNvCxnSpPr>
          <p:nvPr/>
        </p:nvCxnSpPr>
        <p:spPr>
          <a:xfrm>
            <a:off x="5569119" y="4855437"/>
            <a:ext cx="827968" cy="113769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E09BE1C-058E-4701-0E57-495F706D10FB}"/>
              </a:ext>
            </a:extLst>
          </p:cNvPr>
          <p:cNvCxnSpPr>
            <a:cxnSpLocks/>
            <a:stCxn id="31" idx="3"/>
            <a:endCxn id="123" idx="1"/>
          </p:cNvCxnSpPr>
          <p:nvPr/>
        </p:nvCxnSpPr>
        <p:spPr>
          <a:xfrm>
            <a:off x="5568337" y="4012184"/>
            <a:ext cx="518702" cy="839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四角形: 角を丸くする 122">
            <a:extLst>
              <a:ext uri="{FF2B5EF4-FFF2-40B4-BE49-F238E27FC236}">
                <a16:creationId xmlns:a16="http://schemas.microsoft.com/office/drawing/2014/main" id="{118C44C4-E6A1-F39D-A405-48AC38A3CA75}"/>
              </a:ext>
            </a:extLst>
          </p:cNvPr>
          <p:cNvSpPr/>
          <p:nvPr/>
        </p:nvSpPr>
        <p:spPr>
          <a:xfrm>
            <a:off x="6087039" y="3861178"/>
            <a:ext cx="2538426"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b="1" dirty="0"/>
              <a:t>やりたい言語やライブラリがある。</a:t>
            </a:r>
            <a:endParaRPr kumimoji="1" lang="en-US" altLang="ja-JP" b="1" dirty="0"/>
          </a:p>
        </p:txBody>
      </p:sp>
      <p:cxnSp>
        <p:nvCxnSpPr>
          <p:cNvPr id="126" name="コネクタ: カギ線 125">
            <a:extLst>
              <a:ext uri="{FF2B5EF4-FFF2-40B4-BE49-F238E27FC236}">
                <a16:creationId xmlns:a16="http://schemas.microsoft.com/office/drawing/2014/main" id="{A8B8F1A6-6DA7-C229-E797-8EFF2FAA7AF8}"/>
              </a:ext>
            </a:extLst>
          </p:cNvPr>
          <p:cNvCxnSpPr>
            <a:cxnSpLocks/>
            <a:stCxn id="123" idx="2"/>
            <a:endCxn id="134" idx="0"/>
          </p:cNvCxnSpPr>
          <p:nvPr/>
        </p:nvCxnSpPr>
        <p:spPr>
          <a:xfrm rot="5400000">
            <a:off x="7209666" y="4323463"/>
            <a:ext cx="290070" cy="3103"/>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4" name="四角形: 角を丸くする 133">
            <a:extLst>
              <a:ext uri="{FF2B5EF4-FFF2-40B4-BE49-F238E27FC236}">
                <a16:creationId xmlns:a16="http://schemas.microsoft.com/office/drawing/2014/main" id="{C2586937-36BC-16E9-F026-F27AFAA39C2F}"/>
              </a:ext>
            </a:extLst>
          </p:cNvPr>
          <p:cNvSpPr/>
          <p:nvPr/>
        </p:nvSpPr>
        <p:spPr>
          <a:xfrm>
            <a:off x="6149537" y="4470049"/>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やりたいことをやる</a:t>
            </a:r>
            <a:endParaRPr kumimoji="1" lang="en-US" altLang="ja-JP" b="1" dirty="0"/>
          </a:p>
        </p:txBody>
      </p:sp>
      <p:cxnSp>
        <p:nvCxnSpPr>
          <p:cNvPr id="138" name="コネクタ: カギ線 137">
            <a:extLst>
              <a:ext uri="{FF2B5EF4-FFF2-40B4-BE49-F238E27FC236}">
                <a16:creationId xmlns:a16="http://schemas.microsoft.com/office/drawing/2014/main" id="{209B22CF-06E5-5E3A-BF10-6DB6CF13AA1D}"/>
              </a:ext>
            </a:extLst>
          </p:cNvPr>
          <p:cNvCxnSpPr>
            <a:cxnSpLocks/>
            <a:stCxn id="123" idx="3"/>
            <a:endCxn id="6" idx="0"/>
          </p:cNvCxnSpPr>
          <p:nvPr/>
        </p:nvCxnSpPr>
        <p:spPr>
          <a:xfrm flipH="1">
            <a:off x="7600699" y="4020579"/>
            <a:ext cx="1024766" cy="1813147"/>
          </a:xfrm>
          <a:prstGeom prst="bentConnector4">
            <a:avLst>
              <a:gd name="adj1" fmla="val -22308"/>
              <a:gd name="adj2" fmla="val 6385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A869BFA5-F449-9299-70DD-C188015165C1}"/>
              </a:ext>
            </a:extLst>
          </p:cNvPr>
          <p:cNvCxnSpPr>
            <a:cxnSpLocks/>
            <a:stCxn id="91" idx="2"/>
            <a:endCxn id="89" idx="0"/>
          </p:cNvCxnSpPr>
          <p:nvPr/>
        </p:nvCxnSpPr>
        <p:spPr>
          <a:xfrm rot="16200000" flipH="1">
            <a:off x="4167043" y="6914808"/>
            <a:ext cx="395354"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1C19B5C6-6D0E-AE13-27E8-76ED29D13E6E}"/>
              </a:ext>
            </a:extLst>
          </p:cNvPr>
          <p:cNvCxnSpPr>
            <a:cxnSpLocks/>
            <a:stCxn id="91" idx="3"/>
            <a:endCxn id="4" idx="1"/>
          </p:cNvCxnSpPr>
          <p:nvPr/>
        </p:nvCxnSpPr>
        <p:spPr>
          <a:xfrm>
            <a:off x="5604631" y="6557732"/>
            <a:ext cx="262134" cy="76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3" name="四角形: 角を丸くする 152">
            <a:extLst>
              <a:ext uri="{FF2B5EF4-FFF2-40B4-BE49-F238E27FC236}">
                <a16:creationId xmlns:a16="http://schemas.microsoft.com/office/drawing/2014/main" id="{A4D02FBB-7AC8-676B-9F18-4A82DC75DC80}"/>
              </a:ext>
            </a:extLst>
          </p:cNvPr>
          <p:cNvSpPr/>
          <p:nvPr/>
        </p:nvSpPr>
        <p:spPr>
          <a:xfrm>
            <a:off x="5939364" y="8120883"/>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どうするか相談しましょう！！</a:t>
            </a:r>
            <a:endParaRPr kumimoji="1" lang="en-US" altLang="ja-JP" b="1" dirty="0"/>
          </a:p>
        </p:txBody>
      </p:sp>
      <p:cxnSp>
        <p:nvCxnSpPr>
          <p:cNvPr id="224" name="コネクタ: カギ線 223">
            <a:extLst>
              <a:ext uri="{FF2B5EF4-FFF2-40B4-BE49-F238E27FC236}">
                <a16:creationId xmlns:a16="http://schemas.microsoft.com/office/drawing/2014/main" id="{B2E3E798-EBBF-011D-3F0C-2A8F56BAC51C}"/>
              </a:ext>
            </a:extLst>
          </p:cNvPr>
          <p:cNvCxnSpPr>
            <a:cxnSpLocks/>
            <a:stCxn id="80" idx="3"/>
            <a:endCxn id="123" idx="1"/>
          </p:cNvCxnSpPr>
          <p:nvPr/>
        </p:nvCxnSpPr>
        <p:spPr>
          <a:xfrm flipV="1">
            <a:off x="5568336" y="4020579"/>
            <a:ext cx="518703" cy="17030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6" name="テキスト プレースホルダー 2">
            <a:extLst>
              <a:ext uri="{FF2B5EF4-FFF2-40B4-BE49-F238E27FC236}">
                <a16:creationId xmlns:a16="http://schemas.microsoft.com/office/drawing/2014/main" id="{7C31AAA6-D514-E8C0-2AD8-4E368D5AC38D}"/>
              </a:ext>
            </a:extLst>
          </p:cNvPr>
          <p:cNvSpPr>
            <a:spLocks noGrp="1"/>
          </p:cNvSpPr>
          <p:nvPr>
            <p:ph type="body" idx="1"/>
          </p:nvPr>
        </p:nvSpPr>
        <p:spPr>
          <a:xfrm>
            <a:off x="553406" y="949804"/>
            <a:ext cx="7886700" cy="1267352"/>
          </a:xfrm>
        </p:spPr>
        <p:txBody>
          <a:bodyPr>
            <a:normAutofit/>
          </a:bodyPr>
          <a:lstStyle/>
          <a:p>
            <a:pPr marL="139700" indent="0">
              <a:buNone/>
            </a:pPr>
            <a:r>
              <a:rPr kumimoji="1" lang="ja-JP" altLang="en-US" dirty="0">
                <a:latin typeface="Arial" panose="020B0604020202020204" pitchFamily="34" charset="0"/>
                <a:cs typeface="Arial" panose="020B0604020202020204" pitchFamily="34" charset="0"/>
              </a:rPr>
              <a:t>ゲームコースを選んだのはいいけど、どうしようか悩んでいる人は、</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下記チャートを参考にしてみてください。</a:t>
            </a:r>
            <a:endParaRPr kumimoji="1" lang="en-US" altLang="ja-JP"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p:txBody>
      </p:sp>
      <p:cxnSp>
        <p:nvCxnSpPr>
          <p:cNvPr id="247" name="コネクタ: カギ線 246">
            <a:extLst>
              <a:ext uri="{FF2B5EF4-FFF2-40B4-BE49-F238E27FC236}">
                <a16:creationId xmlns:a16="http://schemas.microsoft.com/office/drawing/2014/main" id="{816EC1E3-1CFA-12D9-D95E-87FEE8922FAE}"/>
              </a:ext>
            </a:extLst>
          </p:cNvPr>
          <p:cNvCxnSpPr>
            <a:cxnSpLocks/>
          </p:cNvCxnSpPr>
          <p:nvPr/>
        </p:nvCxnSpPr>
        <p:spPr>
          <a:xfrm>
            <a:off x="883895" y="2142900"/>
            <a:ext cx="386105" cy="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9" name="テキスト ボックス 248">
            <a:extLst>
              <a:ext uri="{FF2B5EF4-FFF2-40B4-BE49-F238E27FC236}">
                <a16:creationId xmlns:a16="http://schemas.microsoft.com/office/drawing/2014/main" id="{0D99A1F4-6639-6F82-E8EE-88B6A7556928}"/>
              </a:ext>
            </a:extLst>
          </p:cNvPr>
          <p:cNvSpPr txBox="1"/>
          <p:nvPr/>
        </p:nvSpPr>
        <p:spPr>
          <a:xfrm>
            <a:off x="1270000" y="1986251"/>
            <a:ext cx="545342" cy="307777"/>
          </a:xfrm>
          <a:prstGeom prst="rect">
            <a:avLst/>
          </a:prstGeom>
          <a:noFill/>
        </p:spPr>
        <p:txBody>
          <a:bodyPr wrap="none" rtlCol="0">
            <a:spAutoFit/>
          </a:bodyPr>
          <a:lstStyle/>
          <a:p>
            <a:r>
              <a:rPr kumimoji="1" lang="en-US" altLang="ja-JP" dirty="0"/>
              <a:t>YES</a:t>
            </a:r>
            <a:endParaRPr kumimoji="1" lang="ja-JP" altLang="en-US" dirty="0"/>
          </a:p>
        </p:txBody>
      </p:sp>
      <p:sp>
        <p:nvSpPr>
          <p:cNvPr id="250" name="テキスト ボックス 249">
            <a:extLst>
              <a:ext uri="{FF2B5EF4-FFF2-40B4-BE49-F238E27FC236}">
                <a16:creationId xmlns:a16="http://schemas.microsoft.com/office/drawing/2014/main" id="{CD56742F-7410-6D1D-F22B-741D3FE8FC1E}"/>
              </a:ext>
            </a:extLst>
          </p:cNvPr>
          <p:cNvSpPr txBox="1"/>
          <p:nvPr/>
        </p:nvSpPr>
        <p:spPr>
          <a:xfrm>
            <a:off x="1315686" y="2251273"/>
            <a:ext cx="453970" cy="307777"/>
          </a:xfrm>
          <a:prstGeom prst="rect">
            <a:avLst/>
          </a:prstGeom>
          <a:noFill/>
        </p:spPr>
        <p:txBody>
          <a:bodyPr wrap="none" rtlCol="0">
            <a:spAutoFit/>
          </a:bodyPr>
          <a:lstStyle/>
          <a:p>
            <a:r>
              <a:rPr kumimoji="1" lang="en-US" altLang="ja-JP" dirty="0"/>
              <a:t>NO</a:t>
            </a:r>
            <a:endParaRPr kumimoji="1" lang="ja-JP" altLang="en-US" dirty="0"/>
          </a:p>
        </p:txBody>
      </p:sp>
      <p:cxnSp>
        <p:nvCxnSpPr>
          <p:cNvPr id="251" name="コネクタ: カギ線 250">
            <a:extLst>
              <a:ext uri="{FF2B5EF4-FFF2-40B4-BE49-F238E27FC236}">
                <a16:creationId xmlns:a16="http://schemas.microsoft.com/office/drawing/2014/main" id="{874A6E35-F36C-3B48-7358-723D180FDFB4}"/>
              </a:ext>
            </a:extLst>
          </p:cNvPr>
          <p:cNvCxnSpPr>
            <a:cxnSpLocks/>
          </p:cNvCxnSpPr>
          <p:nvPr/>
        </p:nvCxnSpPr>
        <p:spPr>
          <a:xfrm>
            <a:off x="883894" y="2429479"/>
            <a:ext cx="386105" cy="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E442D50A-2F6C-413C-BCEF-976BA924A01F}"/>
              </a:ext>
            </a:extLst>
          </p:cNvPr>
          <p:cNvSpPr/>
          <p:nvPr/>
        </p:nvSpPr>
        <p:spPr>
          <a:xfrm>
            <a:off x="5866765" y="6399097"/>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物理演算っぽいものを書きたい</a:t>
            </a:r>
            <a:endParaRPr kumimoji="1" lang="en-US" altLang="ja-JP" dirty="0"/>
          </a:p>
        </p:txBody>
      </p:sp>
      <p:cxnSp>
        <p:nvCxnSpPr>
          <p:cNvPr id="8" name="コネクタ: カギ線 7">
            <a:extLst>
              <a:ext uri="{FF2B5EF4-FFF2-40B4-BE49-F238E27FC236}">
                <a16:creationId xmlns:a16="http://schemas.microsoft.com/office/drawing/2014/main" id="{09D5C435-A05B-BDAD-DF7E-DE0891C590EB}"/>
              </a:ext>
            </a:extLst>
          </p:cNvPr>
          <p:cNvCxnSpPr>
            <a:cxnSpLocks/>
            <a:stCxn id="4" idx="2"/>
            <a:endCxn id="20" idx="0"/>
          </p:cNvCxnSpPr>
          <p:nvPr/>
        </p:nvCxnSpPr>
        <p:spPr>
          <a:xfrm rot="16200000" flipH="1">
            <a:off x="6913572" y="6911001"/>
            <a:ext cx="38620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4523224-FFAB-A860-7E9B-F5431E41FD75}"/>
              </a:ext>
            </a:extLst>
          </p:cNvPr>
          <p:cNvCxnSpPr>
            <a:cxnSpLocks/>
            <a:stCxn id="4" idx="3"/>
            <a:endCxn id="153" idx="3"/>
          </p:cNvCxnSpPr>
          <p:nvPr/>
        </p:nvCxnSpPr>
        <p:spPr>
          <a:xfrm>
            <a:off x="8346587" y="6558498"/>
            <a:ext cx="12700" cy="1721786"/>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5487267-B314-D977-9AA8-012B9C460DA3}"/>
              </a:ext>
            </a:extLst>
          </p:cNvPr>
          <p:cNvSpPr/>
          <p:nvPr/>
        </p:nvSpPr>
        <p:spPr>
          <a:xfrm>
            <a:off x="5903065" y="7104106"/>
            <a:ext cx="2407223" cy="557164"/>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4" action="ppaction://hlinksldjump"/>
              </a:rPr>
              <a:t>本コースの追加資料</a:t>
            </a:r>
            <a:endParaRPr kumimoji="1" lang="en-US" altLang="ja-JP" b="1" dirty="0"/>
          </a:p>
          <a:p>
            <a:pPr algn="ctr"/>
            <a:r>
              <a:rPr kumimoji="1" lang="en-US" altLang="ja-JP" b="1" dirty="0"/>
              <a:t>(</a:t>
            </a:r>
            <a:r>
              <a:rPr kumimoji="1" lang="ja-JP" altLang="en-US" b="1" dirty="0"/>
              <a:t>物理演算もどき</a:t>
            </a:r>
            <a:r>
              <a:rPr kumimoji="1" lang="en-US" altLang="ja-JP" b="1" dirty="0"/>
              <a:t>)</a:t>
            </a:r>
          </a:p>
        </p:txBody>
      </p:sp>
    </p:spTree>
    <p:extLst>
      <p:ext uri="{BB962C8B-B14F-4D97-AF65-F5344CB8AC3E}">
        <p14:creationId xmlns:p14="http://schemas.microsoft.com/office/powerpoint/2010/main" val="29888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a:latin typeface="+mn-lt"/>
              </a:rPr>
              <a:t>Python</a:t>
            </a:r>
            <a:r>
              <a:rPr kumimoji="1" lang="ja-JP" altLang="en-US" dirty="0">
                <a:latin typeface="+mn-lt"/>
              </a:rPr>
              <a:t>とは？</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読みやすく、それでいて効率もよい、</a:t>
            </a:r>
            <a:endParaRPr kumimoji="1" lang="en-US" altLang="ja-JP" dirty="0">
              <a:latin typeface="+mn-lt"/>
            </a:endParaRPr>
          </a:p>
          <a:p>
            <a:pPr marL="139700" indent="0">
              <a:buNone/>
            </a:pPr>
            <a:r>
              <a:rPr kumimoji="1" lang="ja-JP" altLang="en-US" dirty="0">
                <a:latin typeface="+mn-lt"/>
              </a:rPr>
              <a:t>コードをなるべく簡単に書けるようにするという思想で</a:t>
            </a:r>
            <a:endParaRPr kumimoji="1" lang="en-US" altLang="ja-JP" dirty="0">
              <a:latin typeface="+mn-lt"/>
            </a:endParaRPr>
          </a:p>
          <a:p>
            <a:pPr marL="139700" indent="0">
              <a:buNone/>
            </a:pPr>
            <a:r>
              <a:rPr kumimoji="1" lang="ja-JP" altLang="en-US" dirty="0">
                <a:latin typeface="+mn-lt"/>
              </a:rPr>
              <a:t>作られたプログラミング言語</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機械学習、データサイエンス、</a:t>
            </a:r>
            <a:r>
              <a:rPr kumimoji="1" lang="en-US" altLang="ja-JP" dirty="0">
                <a:latin typeface="+mn-lt"/>
              </a:rPr>
              <a:t>Web</a:t>
            </a:r>
            <a:r>
              <a:rPr kumimoji="1" lang="ja-JP" altLang="en-US" dirty="0">
                <a:latin typeface="+mn-lt"/>
              </a:rPr>
              <a:t>アプリなど</a:t>
            </a:r>
            <a:endParaRPr kumimoji="1" lang="en-US" altLang="ja-JP" dirty="0">
              <a:latin typeface="+mn-lt"/>
            </a:endParaRPr>
          </a:p>
          <a:p>
            <a:pPr marL="139700" indent="0">
              <a:buNone/>
            </a:pPr>
            <a:r>
              <a:rPr kumimoji="1" lang="ja-JP" altLang="en-US" dirty="0">
                <a:latin typeface="+mn-lt"/>
              </a:rPr>
              <a:t>様々な分野で使われている。</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人気プログラミング言語ランキング</a:t>
            </a:r>
            <a:r>
              <a:rPr kumimoji="1" lang="en-US" altLang="ja-JP" dirty="0">
                <a:latin typeface="+mn-lt"/>
              </a:rPr>
              <a:t>1</a:t>
            </a:r>
            <a:r>
              <a:rPr kumimoji="1" lang="ja-JP" altLang="en-US" dirty="0">
                <a:latin typeface="+mn-lt"/>
              </a:rPr>
              <a:t>位</a:t>
            </a:r>
            <a:r>
              <a:rPr kumimoji="1" lang="en-US" altLang="ja-JP" dirty="0">
                <a:latin typeface="+mn-lt"/>
              </a:rPr>
              <a:t>(*)</a:t>
            </a:r>
          </a:p>
          <a:p>
            <a:pPr marL="139700" indent="0">
              <a:buNone/>
            </a:pPr>
            <a:r>
              <a:rPr kumimoji="1" lang="en-US" altLang="ja-JP" sz="1050" i="0" dirty="0">
                <a:solidFill>
                  <a:srgbClr val="3C3C3C"/>
                </a:solidFill>
                <a:effectLst/>
                <a:latin typeface="+mn-lt"/>
              </a:rPr>
              <a:t>*</a:t>
            </a:r>
            <a:r>
              <a:rPr lang="en-US" altLang="ja-JP" sz="1050" i="0" dirty="0">
                <a:solidFill>
                  <a:srgbClr val="3C3C3C"/>
                </a:solidFill>
                <a:effectLst/>
                <a:latin typeface="+mn-lt"/>
              </a:rPr>
              <a:t>TIOBE</a:t>
            </a:r>
            <a:r>
              <a:rPr lang="ja-JP" altLang="en-US" sz="1050" i="0" dirty="0">
                <a:solidFill>
                  <a:srgbClr val="3C3C3C"/>
                </a:solidFill>
                <a:effectLst/>
                <a:latin typeface="+mn-lt"/>
              </a:rPr>
              <a:t>プログラミングコミュニティーインデックス</a:t>
            </a:r>
            <a:r>
              <a:rPr kumimoji="1" lang="en-US" altLang="ja-JP" sz="1050" i="0" dirty="0">
                <a:solidFill>
                  <a:srgbClr val="3C3C3C"/>
                </a:solidFill>
                <a:effectLst/>
                <a:latin typeface="+mn-lt"/>
              </a:rPr>
              <a:t> </a:t>
            </a:r>
            <a:r>
              <a:rPr lang="en-US" altLang="ja-JP" sz="1050" i="0" dirty="0">
                <a:solidFill>
                  <a:srgbClr val="3C3C3C"/>
                </a:solidFill>
                <a:effectLst/>
                <a:latin typeface="+mn-lt"/>
              </a:rPr>
              <a:t>2023</a:t>
            </a:r>
            <a:r>
              <a:rPr lang="ja-JP" altLang="en-US" sz="1050" i="0" dirty="0">
                <a:solidFill>
                  <a:srgbClr val="3C3C3C"/>
                </a:solidFill>
                <a:effectLst/>
                <a:latin typeface="+mn-lt"/>
              </a:rPr>
              <a:t>年</a:t>
            </a:r>
            <a:r>
              <a:rPr lang="en-US" altLang="ja-JP" sz="1050" i="0" dirty="0">
                <a:solidFill>
                  <a:srgbClr val="3C3C3C"/>
                </a:solidFill>
                <a:effectLst/>
                <a:latin typeface="+mn-lt"/>
              </a:rPr>
              <a:t>3</a:t>
            </a:r>
            <a:r>
              <a:rPr lang="ja-JP" altLang="en-US" sz="1050" i="0" dirty="0">
                <a:solidFill>
                  <a:srgbClr val="3C3C3C"/>
                </a:solidFill>
                <a:effectLst/>
                <a:latin typeface="+mn-lt"/>
              </a:rPr>
              <a:t>月</a:t>
            </a:r>
            <a:endParaRPr kumimoji="1" lang="en-US" altLang="ja-JP" sz="1050" dirty="0">
              <a:latin typeface="+mn-lt"/>
            </a:endParaRPr>
          </a:p>
        </p:txBody>
      </p:sp>
      <p:pic>
        <p:nvPicPr>
          <p:cNvPr id="5" name="図 4">
            <a:extLst>
              <a:ext uri="{FF2B5EF4-FFF2-40B4-BE49-F238E27FC236}">
                <a16:creationId xmlns:a16="http://schemas.microsoft.com/office/drawing/2014/main" id="{0676B3A6-3849-46AA-7EC6-490695F805E4}"/>
              </a:ext>
            </a:extLst>
          </p:cNvPr>
          <p:cNvPicPr>
            <a:picLocks noChangeAspect="1"/>
          </p:cNvPicPr>
          <p:nvPr/>
        </p:nvPicPr>
        <p:blipFill>
          <a:blip r:embed="rId2"/>
          <a:stretch>
            <a:fillRect/>
          </a:stretch>
        </p:blipFill>
        <p:spPr>
          <a:xfrm>
            <a:off x="6882868" y="1610198"/>
            <a:ext cx="1225613" cy="1390721"/>
          </a:xfrm>
          <a:prstGeom prst="rect">
            <a:avLst/>
          </a:prstGeom>
        </p:spPr>
      </p:pic>
    </p:spTree>
    <p:extLst>
      <p:ext uri="{BB962C8B-B14F-4D97-AF65-F5344CB8AC3E}">
        <p14:creationId xmlns:p14="http://schemas.microsoft.com/office/powerpoint/2010/main" val="395343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　　　　　　　　　 とは？</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p:txBody>
          <a:bodyPr/>
          <a:lstStyle/>
          <a:p>
            <a:pPr marL="139700" indent="0" algn="l">
              <a:buNone/>
            </a:pP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a:t>
            </a:r>
            <a:r>
              <a:rPr lang="en-US" altLang="ja-JP" b="0" i="0" dirty="0">
                <a:solidFill>
                  <a:srgbClr val="333333"/>
                </a:solidFill>
                <a:effectLst/>
                <a:latin typeface="Open Sans" panose="020B0604020202020204" pitchFamily="34" charset="0"/>
              </a:rPr>
              <a:t>2D</a:t>
            </a:r>
            <a:r>
              <a:rPr lang="ja-JP" altLang="en-US" b="0" i="0" dirty="0">
                <a:solidFill>
                  <a:srgbClr val="333333"/>
                </a:solidFill>
                <a:effectLst/>
                <a:latin typeface="Open Sans" panose="020B0604020202020204" pitchFamily="34" charset="0"/>
              </a:rPr>
              <a:t>ゲーム開発を行うためのライブラリ</a:t>
            </a:r>
            <a:endParaRPr lang="en-US" altLang="ja-JP" b="0" i="0" dirty="0">
              <a:solidFill>
                <a:srgbClr val="333333"/>
              </a:solidFill>
              <a:effectLst/>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音声、グラフィックの操作ができる。</a:t>
            </a:r>
            <a:endParaRPr lang="en-US" altLang="ja-JP" b="0" i="0" dirty="0">
              <a:solidFill>
                <a:srgbClr val="333333"/>
              </a:solidFill>
              <a:effectLst/>
              <a:latin typeface="Open Sans" panose="020B0604020202020204" pitchFamily="34" charset="0"/>
            </a:endParaRPr>
          </a:p>
          <a:p>
            <a:pPr marL="139700" indent="0" algn="l">
              <a:buNone/>
            </a:pPr>
            <a:r>
              <a:rPr lang="en-US" altLang="ja-JP" b="0" i="0" dirty="0">
                <a:solidFill>
                  <a:srgbClr val="333333"/>
                </a:solidFill>
                <a:effectLst/>
                <a:latin typeface="Open Sans" panose="020B0604020202020204" pitchFamily="34" charset="0"/>
              </a:rPr>
              <a:t>GUI</a:t>
            </a:r>
            <a:r>
              <a:rPr lang="ja-JP" altLang="en-US" b="0" i="0" dirty="0">
                <a:solidFill>
                  <a:srgbClr val="333333"/>
                </a:solidFill>
                <a:effectLst/>
                <a:latin typeface="Open Sans" panose="020B0604020202020204" pitchFamily="34" charset="0"/>
              </a:rPr>
              <a:t>アプリを</a:t>
            </a: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で作りたいときにも使える。</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サンプルゲーム画面→</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pic>
        <p:nvPicPr>
          <p:cNvPr id="7" name="図 6">
            <a:extLst>
              <a:ext uri="{FF2B5EF4-FFF2-40B4-BE49-F238E27FC236}">
                <a16:creationId xmlns:a16="http://schemas.microsoft.com/office/drawing/2014/main" id="{3BF09FBC-A159-684A-6BE3-945FEBE98C54}"/>
              </a:ext>
            </a:extLst>
          </p:cNvPr>
          <p:cNvPicPr>
            <a:picLocks noChangeAspect="1"/>
          </p:cNvPicPr>
          <p:nvPr/>
        </p:nvPicPr>
        <p:blipFill>
          <a:blip r:embed="rId2"/>
          <a:stretch>
            <a:fillRect/>
          </a:stretch>
        </p:blipFill>
        <p:spPr>
          <a:xfrm>
            <a:off x="628650" y="191560"/>
            <a:ext cx="3400957" cy="942498"/>
          </a:xfrm>
          <a:prstGeom prst="rect">
            <a:avLst/>
          </a:prstGeom>
        </p:spPr>
      </p:pic>
      <p:pic>
        <p:nvPicPr>
          <p:cNvPr id="2056" name="Picture 8" descr="PythonをインストールしてPygameを動かすまで - Qiita">
            <a:extLst>
              <a:ext uri="{FF2B5EF4-FFF2-40B4-BE49-F238E27FC236}">
                <a16:creationId xmlns:a16="http://schemas.microsoft.com/office/drawing/2014/main" id="{CE2A3D10-AA2C-C844-4A0F-237BA62FF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549" y="2416997"/>
            <a:ext cx="2879475" cy="229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4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en-US" altLang="ja-JP" dirty="0"/>
              <a:t>Jupyter Notebook</a:t>
            </a:r>
            <a:r>
              <a:rPr kumimoji="1" lang="ja-JP" altLang="en-US" dirty="0"/>
              <a:t>とは？</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ブラウザ上で動作するプログラム実行環境</a:t>
            </a:r>
            <a:endParaRPr kumimoji="1" lang="en-US" altLang="ja-JP" dirty="0"/>
          </a:p>
          <a:p>
            <a:pPr marL="139700" indent="0">
              <a:buNone/>
            </a:pPr>
            <a:r>
              <a:rPr kumimoji="1" lang="en-US" altLang="ja-JP" dirty="0"/>
              <a:t>VSCODE</a:t>
            </a:r>
            <a:r>
              <a:rPr kumimoji="1" lang="ja-JP" altLang="en-US" dirty="0"/>
              <a:t>でも実行可能</a:t>
            </a:r>
            <a:endParaRPr kumimoji="1" lang="en-US" altLang="ja-JP" dirty="0"/>
          </a:p>
          <a:p>
            <a:pPr marL="139700" indent="0">
              <a:buNone/>
            </a:pPr>
            <a:r>
              <a:rPr kumimoji="1" lang="ja-JP" altLang="en-US" dirty="0"/>
              <a:t>拡張機能の“</a:t>
            </a:r>
            <a:r>
              <a:rPr kumimoji="1" lang="en-US" altLang="ja-JP" dirty="0" err="1"/>
              <a:t>jupyter</a:t>
            </a:r>
            <a:r>
              <a:rPr kumimoji="1" lang="ja-JP" altLang="en-US" dirty="0"/>
              <a:t>”を入れましょう。</a:t>
            </a:r>
            <a:endParaRPr kumimoji="1" lang="en-US" altLang="ja-JP" dirty="0"/>
          </a:p>
          <a:p>
            <a:pPr marL="139700" indent="0">
              <a:buNone/>
            </a:pPr>
            <a:endParaRPr kumimoji="1" lang="en-US" altLang="ja-JP" dirty="0"/>
          </a:p>
          <a:p>
            <a:pPr marL="139700" indent="0">
              <a:buNone/>
            </a:pPr>
            <a:r>
              <a:rPr kumimoji="1" lang="ja-JP" altLang="en-US" dirty="0"/>
              <a:t>説明資料とコードを併記できる。</a:t>
            </a:r>
            <a:endParaRPr kumimoji="1" lang="en-US" altLang="ja-JP" dirty="0"/>
          </a:p>
          <a:p>
            <a:pPr marL="139700" indent="0">
              <a:buNone/>
            </a:pPr>
            <a:r>
              <a:rPr kumimoji="1" lang="ja-JP" altLang="en-US" dirty="0"/>
              <a:t>コードはセルというブロック単位で</a:t>
            </a:r>
            <a:endParaRPr kumimoji="1" lang="en-US" altLang="ja-JP" dirty="0"/>
          </a:p>
          <a:p>
            <a:pPr marL="139700" indent="0">
              <a:buNone/>
            </a:pPr>
            <a:r>
              <a:rPr kumimoji="1" lang="ja-JP" altLang="en-US" dirty="0"/>
              <a:t>実行できるのでデバッグしやすい。</a:t>
            </a:r>
            <a:endParaRPr kumimoji="1" lang="en-US" altLang="ja-JP" dirty="0"/>
          </a:p>
          <a:p>
            <a:pPr marL="139700" indent="0">
              <a:buNone/>
            </a:pPr>
            <a:endParaRPr kumimoji="1" lang="en-US" altLang="ja-JP" dirty="0"/>
          </a:p>
          <a:p>
            <a:pPr marL="139700" indent="0">
              <a:buNone/>
            </a:pPr>
            <a:r>
              <a:rPr kumimoji="1" lang="ja-JP" altLang="en-US" dirty="0"/>
              <a:t>ただ</a:t>
            </a:r>
            <a:r>
              <a:rPr kumimoji="1" lang="en-US" altLang="ja-JP" dirty="0"/>
              <a:t>…pygame</a:t>
            </a:r>
            <a:r>
              <a:rPr kumimoji="1" lang="ja-JP" altLang="en-US" dirty="0"/>
              <a:t>と相性が悪いのが欠点</a:t>
            </a:r>
            <a:endParaRPr kumimoji="1" lang="en-US" altLang="ja-JP" dirty="0"/>
          </a:p>
          <a:p>
            <a:pPr marL="139700" indent="0">
              <a:buNone/>
            </a:pPr>
            <a:endParaRPr kumimoji="1" lang="en-US" altLang="ja-JP" dirty="0"/>
          </a:p>
        </p:txBody>
      </p:sp>
      <p:pic>
        <p:nvPicPr>
          <p:cNvPr id="4098" name="Picture 2">
            <a:extLst>
              <a:ext uri="{FF2B5EF4-FFF2-40B4-BE49-F238E27FC236}">
                <a16:creationId xmlns:a16="http://schemas.microsoft.com/office/drawing/2014/main" id="{AB35943A-14C0-784A-536F-F3FB4CE6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051" y="273844"/>
            <a:ext cx="1247933" cy="1446468"/>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32AAB5AB-9AF4-D144-8EDF-B97D786EC213}"/>
              </a:ext>
            </a:extLst>
          </p:cNvPr>
          <p:cNvPicPr>
            <a:picLocks noChangeAspect="1"/>
          </p:cNvPicPr>
          <p:nvPr/>
        </p:nvPicPr>
        <p:blipFill>
          <a:blip r:embed="rId3"/>
          <a:stretch>
            <a:fillRect/>
          </a:stretch>
        </p:blipFill>
        <p:spPr>
          <a:xfrm>
            <a:off x="4675689" y="1954716"/>
            <a:ext cx="4258724" cy="2779078"/>
          </a:xfrm>
          <a:prstGeom prst="rect">
            <a:avLst/>
          </a:prstGeom>
        </p:spPr>
      </p:pic>
    </p:spTree>
    <p:extLst>
      <p:ext uri="{BB962C8B-B14F-4D97-AF65-F5344CB8AC3E}">
        <p14:creationId xmlns:p14="http://schemas.microsoft.com/office/powerpoint/2010/main" val="237009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コーススケジュール</a:t>
            </a:r>
          </a:p>
        </p:txBody>
      </p:sp>
      <p:graphicFrame>
        <p:nvGraphicFramePr>
          <p:cNvPr id="4" name="表 4">
            <a:extLst>
              <a:ext uri="{FF2B5EF4-FFF2-40B4-BE49-F238E27FC236}">
                <a16:creationId xmlns:a16="http://schemas.microsoft.com/office/drawing/2014/main" id="{3E66E9F7-92B1-B64E-4B33-B315B77043DC}"/>
              </a:ext>
            </a:extLst>
          </p:cNvPr>
          <p:cNvGraphicFramePr>
            <a:graphicFrameLocks noGrp="1"/>
          </p:cNvGraphicFramePr>
          <p:nvPr>
            <p:extLst>
              <p:ext uri="{D42A27DB-BD31-4B8C-83A1-F6EECF244321}">
                <p14:modId xmlns:p14="http://schemas.microsoft.com/office/powerpoint/2010/main" val="2489806836"/>
              </p:ext>
            </p:extLst>
          </p:nvPr>
        </p:nvGraphicFramePr>
        <p:xfrm>
          <a:off x="628650" y="1459230"/>
          <a:ext cx="7835187" cy="2225040"/>
        </p:xfrm>
        <a:graphic>
          <a:graphicData uri="http://schemas.openxmlformats.org/drawingml/2006/table">
            <a:tbl>
              <a:tblPr firstRow="1" bandRow="1">
                <a:tableStyleId>{5C22544A-7EE6-4342-B048-85BDC9FD1C3A}</a:tableStyleId>
              </a:tblPr>
              <a:tblGrid>
                <a:gridCol w="1347354">
                  <a:extLst>
                    <a:ext uri="{9D8B030D-6E8A-4147-A177-3AD203B41FA5}">
                      <a16:colId xmlns:a16="http://schemas.microsoft.com/office/drawing/2014/main" val="3766019175"/>
                    </a:ext>
                  </a:extLst>
                </a:gridCol>
                <a:gridCol w="589803">
                  <a:extLst>
                    <a:ext uri="{9D8B030D-6E8A-4147-A177-3AD203B41FA5}">
                      <a16:colId xmlns:a16="http://schemas.microsoft.com/office/drawing/2014/main" val="2123102281"/>
                    </a:ext>
                  </a:extLst>
                </a:gridCol>
                <a:gridCol w="589803">
                  <a:extLst>
                    <a:ext uri="{9D8B030D-6E8A-4147-A177-3AD203B41FA5}">
                      <a16:colId xmlns:a16="http://schemas.microsoft.com/office/drawing/2014/main" val="2096339768"/>
                    </a:ext>
                  </a:extLst>
                </a:gridCol>
                <a:gridCol w="589803">
                  <a:extLst>
                    <a:ext uri="{9D8B030D-6E8A-4147-A177-3AD203B41FA5}">
                      <a16:colId xmlns:a16="http://schemas.microsoft.com/office/drawing/2014/main" val="1195156734"/>
                    </a:ext>
                  </a:extLst>
                </a:gridCol>
                <a:gridCol w="589803">
                  <a:extLst>
                    <a:ext uri="{9D8B030D-6E8A-4147-A177-3AD203B41FA5}">
                      <a16:colId xmlns:a16="http://schemas.microsoft.com/office/drawing/2014/main" val="2955682945"/>
                    </a:ext>
                  </a:extLst>
                </a:gridCol>
                <a:gridCol w="589803">
                  <a:extLst>
                    <a:ext uri="{9D8B030D-6E8A-4147-A177-3AD203B41FA5}">
                      <a16:colId xmlns:a16="http://schemas.microsoft.com/office/drawing/2014/main" val="510459631"/>
                    </a:ext>
                  </a:extLst>
                </a:gridCol>
                <a:gridCol w="589803">
                  <a:extLst>
                    <a:ext uri="{9D8B030D-6E8A-4147-A177-3AD203B41FA5}">
                      <a16:colId xmlns:a16="http://schemas.microsoft.com/office/drawing/2014/main" val="2646855902"/>
                    </a:ext>
                  </a:extLst>
                </a:gridCol>
                <a:gridCol w="589803">
                  <a:extLst>
                    <a:ext uri="{9D8B030D-6E8A-4147-A177-3AD203B41FA5}">
                      <a16:colId xmlns:a16="http://schemas.microsoft.com/office/drawing/2014/main" val="2354806849"/>
                    </a:ext>
                  </a:extLst>
                </a:gridCol>
                <a:gridCol w="589803">
                  <a:extLst>
                    <a:ext uri="{9D8B030D-6E8A-4147-A177-3AD203B41FA5}">
                      <a16:colId xmlns:a16="http://schemas.microsoft.com/office/drawing/2014/main" val="1345805478"/>
                    </a:ext>
                  </a:extLst>
                </a:gridCol>
                <a:gridCol w="589803">
                  <a:extLst>
                    <a:ext uri="{9D8B030D-6E8A-4147-A177-3AD203B41FA5}">
                      <a16:colId xmlns:a16="http://schemas.microsoft.com/office/drawing/2014/main" val="1969549955"/>
                    </a:ext>
                  </a:extLst>
                </a:gridCol>
                <a:gridCol w="589803">
                  <a:extLst>
                    <a:ext uri="{9D8B030D-6E8A-4147-A177-3AD203B41FA5}">
                      <a16:colId xmlns:a16="http://schemas.microsoft.com/office/drawing/2014/main" val="4287513069"/>
                    </a:ext>
                  </a:extLst>
                </a:gridCol>
                <a:gridCol w="589803">
                  <a:extLst>
                    <a:ext uri="{9D8B030D-6E8A-4147-A177-3AD203B41FA5}">
                      <a16:colId xmlns:a16="http://schemas.microsoft.com/office/drawing/2014/main" val="2167327611"/>
                    </a:ext>
                  </a:extLst>
                </a:gridCol>
              </a:tblGrid>
              <a:tr h="370840">
                <a:tc>
                  <a:txBody>
                    <a:bodyPr/>
                    <a:lstStyle/>
                    <a:p>
                      <a:endParaRPr kumimoji="1" lang="ja-JP" altLang="en-US" dirty="0"/>
                    </a:p>
                  </a:txBody>
                  <a:tcPr/>
                </a:tc>
                <a:tc>
                  <a:txBody>
                    <a:bodyPr/>
                    <a:lstStyle/>
                    <a:p>
                      <a:pPr algn="ctr"/>
                      <a:r>
                        <a:rPr kumimoji="1" lang="en-US" altLang="ja-JP" dirty="0"/>
                        <a:t>1</a:t>
                      </a:r>
                    </a:p>
                  </a:txBody>
                  <a:tcPr>
                    <a:lnB w="38100" cmpd="sng">
                      <a:noFill/>
                    </a:lnB>
                  </a:tcPr>
                </a:tc>
                <a:tc>
                  <a:txBody>
                    <a:bodyPr/>
                    <a:lstStyle/>
                    <a:p>
                      <a:pPr algn="ctr"/>
                      <a:r>
                        <a:rPr kumimoji="1" lang="en-US" altLang="ja-JP" dirty="0"/>
                        <a:t>2</a:t>
                      </a:r>
                      <a:endParaRPr kumimoji="1" lang="ja-JP" altLang="en-US" dirty="0"/>
                    </a:p>
                  </a:txBody>
                  <a:tcPr>
                    <a:lnB w="38100" cmpd="sng">
                      <a:noFill/>
                    </a:lnB>
                  </a:tcPr>
                </a:tc>
                <a:tc>
                  <a:txBody>
                    <a:bodyPr/>
                    <a:lstStyle/>
                    <a:p>
                      <a:pPr algn="ctr"/>
                      <a:r>
                        <a:rPr kumimoji="1" lang="en-US" altLang="ja-JP" dirty="0"/>
                        <a:t>3</a:t>
                      </a:r>
                      <a:endParaRPr kumimoji="1" lang="ja-JP" altLang="en-US" dirty="0"/>
                    </a:p>
                  </a:txBody>
                  <a:tcPr>
                    <a:lnB w="38100" cmpd="sng">
                      <a:noFill/>
                    </a:lnB>
                  </a:tcPr>
                </a:tc>
                <a:tc>
                  <a:txBody>
                    <a:bodyPr/>
                    <a:lstStyle/>
                    <a:p>
                      <a:pPr algn="ctr"/>
                      <a:r>
                        <a:rPr kumimoji="1" lang="en-US" altLang="ja-JP" dirty="0"/>
                        <a:t>4</a:t>
                      </a:r>
                      <a:endParaRPr kumimoji="1" lang="ja-JP" altLang="en-US" dirty="0"/>
                    </a:p>
                  </a:txBody>
                  <a:tcPr>
                    <a:lnB w="38100" cmpd="sng">
                      <a:noFill/>
                    </a:lnB>
                  </a:tcPr>
                </a:tc>
                <a:tc>
                  <a:txBody>
                    <a:bodyPr/>
                    <a:lstStyle/>
                    <a:p>
                      <a:pPr algn="ctr"/>
                      <a:r>
                        <a:rPr kumimoji="1" lang="en-US" altLang="ja-JP" dirty="0"/>
                        <a:t>5</a:t>
                      </a:r>
                      <a:endParaRPr kumimoji="1" lang="ja-JP" altLang="en-US" dirty="0"/>
                    </a:p>
                  </a:txBody>
                  <a:tcPr>
                    <a:lnB w="38100" cmpd="sng">
                      <a:noFill/>
                    </a:lnB>
                  </a:tcPr>
                </a:tc>
                <a:tc>
                  <a:txBody>
                    <a:bodyPr/>
                    <a:lstStyle/>
                    <a:p>
                      <a:pPr algn="ctr"/>
                      <a:r>
                        <a:rPr kumimoji="1" lang="en-US" altLang="ja-JP" dirty="0"/>
                        <a:t>6</a:t>
                      </a:r>
                      <a:endParaRPr kumimoji="1" lang="ja-JP" altLang="en-US" dirty="0"/>
                    </a:p>
                  </a:txBody>
                  <a:tcPr>
                    <a:lnB w="38100" cmpd="sng">
                      <a:noFill/>
                    </a:lnB>
                  </a:tcPr>
                </a:tc>
                <a:tc>
                  <a:txBody>
                    <a:bodyPr/>
                    <a:lstStyle/>
                    <a:p>
                      <a:pPr algn="ctr"/>
                      <a:r>
                        <a:rPr kumimoji="1" lang="en-US" altLang="ja-JP" dirty="0"/>
                        <a:t>7</a:t>
                      </a:r>
                      <a:endParaRPr kumimoji="1" lang="ja-JP" altLang="en-US" dirty="0"/>
                    </a:p>
                  </a:txBody>
                  <a:tcPr>
                    <a:lnB w="38100" cmpd="sng">
                      <a:noFill/>
                    </a:lnB>
                  </a:tcPr>
                </a:tc>
                <a:tc>
                  <a:txBody>
                    <a:bodyPr/>
                    <a:lstStyle/>
                    <a:p>
                      <a:pPr algn="ctr"/>
                      <a:r>
                        <a:rPr kumimoji="1" lang="en-US" altLang="ja-JP" dirty="0"/>
                        <a:t>8</a:t>
                      </a:r>
                      <a:endParaRPr kumimoji="1" lang="ja-JP" altLang="en-US" dirty="0"/>
                    </a:p>
                  </a:txBody>
                  <a:tcPr>
                    <a:lnB w="38100" cmpd="sng">
                      <a:noFill/>
                    </a:lnB>
                  </a:tcPr>
                </a:tc>
                <a:tc>
                  <a:txBody>
                    <a:bodyPr/>
                    <a:lstStyle/>
                    <a:p>
                      <a:pPr algn="ctr"/>
                      <a:r>
                        <a:rPr kumimoji="1" lang="en-US" altLang="ja-JP" dirty="0"/>
                        <a:t>9</a:t>
                      </a:r>
                      <a:endParaRPr kumimoji="1" lang="ja-JP" altLang="en-US" dirty="0"/>
                    </a:p>
                  </a:txBody>
                  <a:tcPr>
                    <a:lnB w="38100" cmpd="sng">
                      <a:noFill/>
                    </a:lnB>
                  </a:tcPr>
                </a:tc>
                <a:tc>
                  <a:txBody>
                    <a:bodyPr/>
                    <a:lstStyle/>
                    <a:p>
                      <a:pPr algn="ctr"/>
                      <a:r>
                        <a:rPr kumimoji="1" lang="en-US" altLang="ja-JP" dirty="0"/>
                        <a:t>10</a:t>
                      </a:r>
                      <a:endParaRPr kumimoji="1" lang="ja-JP" altLang="en-US" dirty="0"/>
                    </a:p>
                  </a:txBody>
                  <a:tcPr>
                    <a:lnB w="38100" cmpd="sng">
                      <a:noFill/>
                    </a:lnB>
                  </a:tcPr>
                </a:tc>
                <a:tc>
                  <a:txBody>
                    <a:bodyPr/>
                    <a:lstStyle/>
                    <a:p>
                      <a:pPr algn="ctr"/>
                      <a:r>
                        <a:rPr kumimoji="1" lang="en-US" altLang="ja-JP" dirty="0"/>
                        <a:t>11</a:t>
                      </a:r>
                      <a:endParaRPr kumimoji="1" lang="ja-JP" altLang="en-US" dirty="0"/>
                    </a:p>
                  </a:txBody>
                  <a:tcPr>
                    <a:lnB w="38100" cmpd="sng">
                      <a:noFill/>
                    </a:lnB>
                  </a:tcPr>
                </a:tc>
                <a:extLst>
                  <a:ext uri="{0D108BD9-81ED-4DB2-BD59-A6C34878D82A}">
                    <a16:rowId xmlns:a16="http://schemas.microsoft.com/office/drawing/2014/main" val="1255988096"/>
                  </a:ext>
                </a:extLst>
              </a:tr>
              <a:tr h="370840">
                <a:tc>
                  <a:txBody>
                    <a:bodyPr/>
                    <a:lstStyle/>
                    <a:p>
                      <a:r>
                        <a:rPr kumimoji="1" lang="ja-JP" altLang="en-US" dirty="0"/>
                        <a:t>環境構築</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1718273"/>
                  </a:ext>
                </a:extLst>
              </a:tr>
              <a:tr h="370840">
                <a:tc>
                  <a:txBody>
                    <a:bodyPr/>
                    <a:lstStyle/>
                    <a:p>
                      <a:r>
                        <a:rPr kumimoji="1" lang="en-US" altLang="ja-JP" dirty="0" err="1"/>
                        <a:t>Ptyhon</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8625094"/>
                  </a:ext>
                </a:extLst>
              </a:tr>
              <a:tr h="370840">
                <a:tc>
                  <a:txBody>
                    <a:bodyPr/>
                    <a:lstStyle/>
                    <a:p>
                      <a:r>
                        <a:rPr kumimoji="1" lang="en-US" altLang="ja-JP" dirty="0"/>
                        <a:t>Pygame</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1136913"/>
                  </a:ext>
                </a:extLst>
              </a:tr>
              <a:tr h="370840">
                <a:tc>
                  <a:txBody>
                    <a:bodyPr/>
                    <a:lstStyle/>
                    <a:p>
                      <a:r>
                        <a:rPr kumimoji="1" lang="ja-JP" altLang="en-US" dirty="0"/>
                        <a:t>ゲーム作成</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4675451"/>
                  </a:ext>
                </a:extLst>
              </a:tr>
              <a:tr h="370840">
                <a:tc>
                  <a:txBody>
                    <a:bodyPr/>
                    <a:lstStyle/>
                    <a:p>
                      <a:r>
                        <a:rPr kumimoji="1" lang="ja-JP" altLang="en-US" dirty="0"/>
                        <a:t>発表資料</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8189613"/>
                  </a:ext>
                </a:extLst>
              </a:tr>
            </a:tbl>
          </a:graphicData>
        </a:graphic>
      </p:graphicFrame>
      <p:sp>
        <p:nvSpPr>
          <p:cNvPr id="5" name="吹き出し: 円形 4">
            <a:extLst>
              <a:ext uri="{FF2B5EF4-FFF2-40B4-BE49-F238E27FC236}">
                <a16:creationId xmlns:a16="http://schemas.microsoft.com/office/drawing/2014/main" id="{C88EC3B4-AF84-E6C1-82C1-E3D02B52136D}"/>
              </a:ext>
            </a:extLst>
          </p:cNvPr>
          <p:cNvSpPr/>
          <p:nvPr/>
        </p:nvSpPr>
        <p:spPr>
          <a:xfrm>
            <a:off x="1055634" y="1129694"/>
            <a:ext cx="957582" cy="321653"/>
          </a:xfrm>
          <a:prstGeom prst="wedgeEllipseCallout">
            <a:avLst>
              <a:gd name="adj1" fmla="val 52991"/>
              <a:gd name="adj2" fmla="val 911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week</a:t>
            </a:r>
            <a:endParaRPr kumimoji="1" lang="ja-JP" altLang="en-US" dirty="0"/>
          </a:p>
        </p:txBody>
      </p:sp>
      <p:sp>
        <p:nvSpPr>
          <p:cNvPr id="7" name="テキスト ボックス 6">
            <a:extLst>
              <a:ext uri="{FF2B5EF4-FFF2-40B4-BE49-F238E27FC236}">
                <a16:creationId xmlns:a16="http://schemas.microsoft.com/office/drawing/2014/main" id="{B7164759-7210-D9AA-6995-88938A92BF19}"/>
              </a:ext>
            </a:extLst>
          </p:cNvPr>
          <p:cNvSpPr txBox="1"/>
          <p:nvPr/>
        </p:nvSpPr>
        <p:spPr>
          <a:xfrm>
            <a:off x="628650" y="3721567"/>
            <a:ext cx="6640055" cy="954107"/>
          </a:xfrm>
          <a:prstGeom prst="rect">
            <a:avLst/>
          </a:prstGeom>
          <a:noFill/>
        </p:spPr>
        <p:txBody>
          <a:bodyPr wrap="square" rtlCol="0">
            <a:spAutoFit/>
          </a:bodyPr>
          <a:lstStyle/>
          <a:p>
            <a:r>
              <a:rPr kumimoji="1" lang="en-US" altLang="ja-JP" dirty="0"/>
              <a:t>Python</a:t>
            </a:r>
            <a:r>
              <a:rPr kumimoji="1" lang="ja-JP" altLang="en-US" dirty="0"/>
              <a:t>学習</a:t>
            </a:r>
            <a:r>
              <a:rPr kumimoji="1" lang="en-US" altLang="ja-JP" dirty="0"/>
              <a:t>		</a:t>
            </a:r>
            <a:r>
              <a:rPr kumimoji="1" lang="ja-JP" altLang="en-US" dirty="0"/>
              <a:t>：</a:t>
            </a:r>
            <a:r>
              <a:rPr kumimoji="1" lang="en-US" altLang="ja-JP" dirty="0"/>
              <a:t>N</a:t>
            </a:r>
            <a:r>
              <a:rPr kumimoji="1" lang="ja-JP" altLang="en-US" dirty="0"/>
              <a:t>予備校の機械学習コースで</a:t>
            </a:r>
            <a:r>
              <a:rPr kumimoji="1" lang="en-US" altLang="ja-JP" dirty="0"/>
              <a:t>Python</a:t>
            </a:r>
            <a:r>
              <a:rPr kumimoji="1" lang="ja-JP" altLang="en-US" dirty="0"/>
              <a:t>の文法を学習</a:t>
            </a:r>
            <a:endParaRPr kumimoji="1" lang="en-US" altLang="ja-JP" dirty="0"/>
          </a:p>
          <a:p>
            <a:r>
              <a:rPr kumimoji="1" lang="en-US" altLang="ja-JP" dirty="0"/>
              <a:t>Pygame</a:t>
            </a:r>
            <a:r>
              <a:rPr kumimoji="1" lang="ja-JP" altLang="en-US" dirty="0"/>
              <a:t>学習</a:t>
            </a:r>
            <a:r>
              <a:rPr kumimoji="1" lang="en-US" altLang="ja-JP" dirty="0"/>
              <a:t>	</a:t>
            </a:r>
            <a:r>
              <a:rPr kumimoji="1" lang="ja-JP" altLang="en-US" dirty="0"/>
              <a:t>：</a:t>
            </a:r>
            <a:r>
              <a:rPr kumimoji="1" lang="en-US" altLang="ja-JP" dirty="0" err="1"/>
              <a:t>JupyterNoteBook</a:t>
            </a:r>
            <a:r>
              <a:rPr kumimoji="1" lang="ja-JP" altLang="en-US" dirty="0"/>
              <a:t>で作成した</a:t>
            </a:r>
            <a:r>
              <a:rPr kumimoji="1" lang="en-US" altLang="ja-JP" dirty="0"/>
              <a:t>TR+</a:t>
            </a:r>
            <a:r>
              <a:rPr kumimoji="1" lang="ja-JP" altLang="en-US" dirty="0"/>
              <a:t>オリジナル教材</a:t>
            </a:r>
            <a:endParaRPr kumimoji="1" lang="en-US" altLang="ja-JP" dirty="0"/>
          </a:p>
          <a:p>
            <a:r>
              <a:rPr kumimoji="1" lang="ja-JP" altLang="en-US" dirty="0"/>
              <a:t>ゲーム作成</a:t>
            </a:r>
            <a:r>
              <a:rPr kumimoji="1" lang="en-US" altLang="ja-JP" dirty="0"/>
              <a:t>		</a:t>
            </a:r>
            <a:r>
              <a:rPr kumimoji="1" lang="ja-JP" altLang="en-US" dirty="0"/>
              <a:t>：自分のゲームを作成する。</a:t>
            </a:r>
            <a:endParaRPr kumimoji="1" lang="en-US" altLang="ja-JP" dirty="0"/>
          </a:p>
          <a:p>
            <a:r>
              <a:rPr kumimoji="1" lang="ja-JP" altLang="en-US" dirty="0"/>
              <a:t>発表資料</a:t>
            </a:r>
            <a:r>
              <a:rPr kumimoji="1" lang="en-US" altLang="ja-JP" dirty="0"/>
              <a:t>		</a:t>
            </a:r>
            <a:r>
              <a:rPr kumimoji="1" lang="ja-JP" altLang="en-US" dirty="0"/>
              <a:t>：最終発表会用の資料の作成</a:t>
            </a:r>
          </a:p>
        </p:txBody>
      </p:sp>
    </p:spTree>
    <p:extLst>
      <p:ext uri="{BB962C8B-B14F-4D97-AF65-F5344CB8AC3E}">
        <p14:creationId xmlns:p14="http://schemas.microsoft.com/office/powerpoint/2010/main" val="13269769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4497</TotalTime>
  <Words>739</Words>
  <Application>Microsoft Office PowerPoint</Application>
  <PresentationFormat>画面に合わせる (16:9)</PresentationFormat>
  <Paragraphs>132</Paragraphs>
  <Slides>12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Open Sans</vt:lpstr>
      <vt:lpstr>Gill Sans</vt:lpstr>
      <vt:lpstr>Arial</vt:lpstr>
      <vt:lpstr>Simple Light</vt:lpstr>
      <vt:lpstr>ゲームコース紹介</vt:lpstr>
      <vt:lpstr>アジェンダ</vt:lpstr>
      <vt:lpstr>コース概要</vt:lpstr>
      <vt:lpstr>コースの概要</vt:lpstr>
      <vt:lpstr>チャート</vt:lpstr>
      <vt:lpstr>Pythonとは？</vt:lpstr>
      <vt:lpstr>　　　　　　　　　 とは？</vt:lpstr>
      <vt:lpstr>Jupyter Notebookとは？</vt:lpstr>
      <vt:lpstr>コーススケジュール</vt:lpstr>
      <vt:lpstr>コースフロー</vt:lpstr>
      <vt:lpstr>さらに戦う者たちへ(追加資料)</vt:lpstr>
      <vt:lpstr>さらに戦う者たちへ(追加資料)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cp:lastModifiedBy>高橋 克直</cp:lastModifiedBy>
  <cp:revision>46</cp:revision>
  <dcterms:modified xsi:type="dcterms:W3CDTF">2023-07-22T06:32:26Z</dcterms:modified>
</cp:coreProperties>
</file>