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3" r:id="rId6"/>
    <p:sldId id="259" r:id="rId7"/>
    <p:sldId id="260" r:id="rId8"/>
    <p:sldId id="269" r:id="rId9"/>
    <p:sldId id="270" r:id="rId10"/>
    <p:sldId id="262" r:id="rId11"/>
    <p:sldId id="261" r:id="rId12"/>
    <p:sldId id="265" r:id="rId13"/>
    <p:sldId id="266" r:id="rId14"/>
    <p:sldId id="26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4256" autoAdjust="0"/>
  </p:normalViewPr>
  <p:slideViewPr>
    <p:cSldViewPr>
      <p:cViewPr varScale="1">
        <p:scale>
          <a:sx n="69" d="100"/>
          <a:sy n="69" d="100"/>
        </p:scale>
        <p:origin x="-30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AF9C-474C-480E-8A5C-E7CCC48839FC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222CD-D892-4623-9D09-A21219AC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use train and bus downtown or the more compact Lakeside/North</a:t>
            </a:r>
            <a:r>
              <a:rPr lang="en-US" baseline="0" dirty="0" smtClean="0"/>
              <a:t> side area.  Cars are more expensive for those with lower income,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they typically pay higher interest rates for a depreciating asset, sometimes ending upside down on a loan.  Car figures centrally into financial difficulties and social anxieties.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can cause a</a:t>
            </a:r>
            <a:r>
              <a:rPr lang="en-US" baseline="0" dirty="0" smtClean="0"/>
              <a:t> nuisance, taking up limited neighborhood parking, causing increased pollution (for example, leaking oil), decreasing real estate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cleaning:  Removed 16k values marked as duplicates, 0 for all days parked values greater than 1000 and less than 0 (negatives are not meaningful), 0 for unknown wards transit score, 0 for makes that are trailers, motorcycles, or unknown. 4k are still open, SAS rejected 15k as incomplete.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Therefore, analysis performed on 48k/80k records.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8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popular colors are Black,</a:t>
            </a:r>
            <a:r>
              <a:rPr lang="en-US" baseline="0" dirty="0" smtClean="0"/>
              <a:t> Silver, Gray, White, Red = 1.</a:t>
            </a:r>
          </a:p>
          <a:p>
            <a:r>
              <a:rPr lang="en-US" baseline="0" dirty="0" smtClean="0"/>
              <a:t>Most common actions are “Vehicle was moved from original address requested”, “Need Vehicle Tow Report”.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vehicle is towed it remains as open, work in progress until it is redeemed, transferred or disposed of. </a:t>
            </a:r>
            <a:r>
              <a:rPr lang="en-US" baseline="0" dirty="0" smtClean="0"/>
              <a:t>Duplicates were removed.</a:t>
            </a:r>
          </a:p>
          <a:p>
            <a:r>
              <a:rPr lang="en-US" baseline="0" dirty="0" smtClean="0"/>
              <a:t>Transit score by Citizens Taking Action, a public transportation advocacy.</a:t>
            </a:r>
          </a:p>
          <a:p>
            <a:r>
              <a:rPr lang="en-US" baseline="0" dirty="0" smtClean="0"/>
              <a:t>For thoroughfare, downtown = 1, major street = 2, and 0 = side </a:t>
            </a:r>
            <a:r>
              <a:rPr lang="en-US" baseline="0" dirty="0" smtClean="0"/>
              <a:t>street.</a:t>
            </a:r>
          </a:p>
          <a:p>
            <a:r>
              <a:rPr lang="en-US" baseline="0" dirty="0" err="1" smtClean="0"/>
              <a:t>ComplaintActiveTime</a:t>
            </a:r>
            <a:r>
              <a:rPr lang="en-US" baseline="0" dirty="0" smtClean="0"/>
              <a:t> coded to 1 = over 3 weeks, 0 is less than or still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 reporting bias,</a:t>
            </a:r>
            <a:r>
              <a:rPr lang="en-US" baseline="0" dirty="0" smtClean="0"/>
              <a:t> also some bias due to incomplete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 score of 1 is the worst, 10 is best.  0 is </a:t>
            </a:r>
            <a:r>
              <a:rPr lang="en-US" smtClean="0"/>
              <a:t>data without a 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the mean and median round up to 3 weeks, so that was used as the cutoff to determine whether the time intervals took a long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streets and side streets are all approximately the same, with chi-</a:t>
            </a:r>
            <a:r>
              <a:rPr lang="en-US" baseline="0" dirty="0" err="1" smtClean="0"/>
              <a:t>sq</a:t>
            </a:r>
            <a:r>
              <a:rPr lang="en-US" baseline="0" dirty="0" smtClean="0"/>
              <a:t> less than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22CD-D892-4623-9D09-A21219AC70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B1F515-45FC-41A3-B60C-115AF914E0E6}" type="datetimeFigureOut">
              <a:rPr lang="en-US" smtClean="0"/>
              <a:t>03/14/16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Service-Requests/311-Service-Requests-Abandoned-Vehicles/3c9v-pn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581400"/>
            <a:ext cx="7620000" cy="2057400"/>
          </a:xfrm>
          <a:ln w="762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 smtClean="0"/>
              <a:t>Chicago’s Abandoned Cars</a:t>
            </a:r>
            <a:br>
              <a:rPr lang="en-US" sz="4000" b="1" i="1" dirty="0" smtClean="0"/>
            </a:br>
            <a:r>
              <a:rPr lang="en-US" sz="4000" b="1" i="1" dirty="0"/>
              <a:t/>
            </a:r>
            <a:br>
              <a:rPr lang="en-US" sz="4000" b="1" i="1" dirty="0"/>
            </a:b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530741" y="608312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 442 Natasha </a:t>
            </a:r>
            <a:r>
              <a:rPr lang="en-US" dirty="0" err="1" smtClean="0"/>
              <a:t>Polishchuk</a:t>
            </a:r>
            <a:r>
              <a:rPr lang="en-US" dirty="0"/>
              <a:t> </a:t>
            </a:r>
            <a:r>
              <a:rPr lang="en-US" dirty="0" smtClean="0"/>
              <a:t>March 14, 2015</a:t>
            </a:r>
            <a:endParaRPr lang="en-US" dirty="0"/>
          </a:p>
        </p:txBody>
      </p:sp>
      <p:pic>
        <p:nvPicPr>
          <p:cNvPr id="1026" name="Picture 2" descr="Cross_Bronx_Abandoned_C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48089"/>
            <a:ext cx="5818028" cy="315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6452454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Image: http://www.streetsblog.org/2006/08/01/eyes-on-the-street-above-the-cross-bronx-expressway/</a:t>
            </a:r>
          </a:p>
        </p:txBody>
      </p:sp>
    </p:spTree>
    <p:extLst>
      <p:ext uri="{BB962C8B-B14F-4D97-AF65-F5344CB8AC3E}">
        <p14:creationId xmlns:p14="http://schemas.microsoft.com/office/powerpoint/2010/main" val="1931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Thoroughfare vs. Response Time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Chi-square is 120.97 (</a:t>
            </a:r>
            <a:r>
              <a:rPr lang="en-US" dirty="0" err="1" smtClean="0"/>
              <a:t>df</a:t>
            </a:r>
            <a:r>
              <a:rPr lang="en-US" dirty="0" smtClean="0"/>
              <a:t> = 2, p &lt;0.0001)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For downtown areas, the abandoned cars complaints are resolved much faster than expected, with cell chi-</a:t>
            </a:r>
            <a:r>
              <a:rPr lang="en-US" dirty="0" err="1" smtClean="0"/>
              <a:t>sq</a:t>
            </a:r>
            <a:r>
              <a:rPr lang="en-US" dirty="0" smtClean="0"/>
              <a:t> 43.40 for less than 3 weeks and 62.67 for greater.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city responds fastest to vehicles downtown.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371600"/>
            <a:ext cx="5212080" cy="4651248"/>
          </a:xfrm>
        </p:spPr>
        <p:txBody>
          <a:bodyPr>
            <a:normAutofit/>
          </a:bodyPr>
          <a:lstStyle/>
          <a:p>
            <a:r>
              <a:rPr lang="en-US" dirty="0" smtClean="0"/>
              <a:t>Analyze duplicates to test whether they affect response time</a:t>
            </a:r>
            <a:endParaRPr lang="en-US" dirty="0"/>
          </a:p>
          <a:p>
            <a:r>
              <a:rPr lang="en-US" dirty="0" smtClean="0"/>
              <a:t>Compare to Chicago suburbs</a:t>
            </a:r>
          </a:p>
        </p:txBody>
      </p:sp>
      <p:pic>
        <p:nvPicPr>
          <p:cNvPr id="7170" name="Picture 2" descr="C:\Users\npolishchuk\AppData\Local\Microsoft\Windows\Temporary Internet Files\Content.IE5\I4XVZU59\road_png_stock_by_doloresdevelde-d55c9nc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273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year data</a:t>
            </a:r>
          </a:p>
          <a:p>
            <a:r>
              <a:rPr lang="en-US" sz="3200" dirty="0" smtClean="0"/>
              <a:t>No model</a:t>
            </a:r>
          </a:p>
          <a:p>
            <a:r>
              <a:rPr lang="en-US" sz="3200" dirty="0" smtClean="0"/>
              <a:t>Missing values</a:t>
            </a:r>
          </a:p>
          <a:p>
            <a:endParaRPr lang="en-US" sz="3200" dirty="0"/>
          </a:p>
        </p:txBody>
      </p:sp>
      <p:pic>
        <p:nvPicPr>
          <p:cNvPr id="8194" name="Picture 2" descr="C:\Users\npolishchuk\AppData\Local\Microsoft\Windows\Temporary Internet Files\Content.IE5\I4XVZU59\ryanlerch-Loose-stones-on-the-road-roadsig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72103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336280" cy="4651248"/>
          </a:xfrm>
        </p:spPr>
        <p:txBody>
          <a:bodyPr>
            <a:no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0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48600" cy="9906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Examine the problem of abandoned cars.</a:t>
            </a:r>
          </a:p>
          <a:p>
            <a:r>
              <a:rPr lang="en-US" sz="3600" dirty="0" smtClean="0"/>
              <a:t>Characterize the cars reported to 311</a:t>
            </a:r>
          </a:p>
          <a:p>
            <a:r>
              <a:rPr lang="en-US" sz="3600" dirty="0" smtClean="0"/>
              <a:t>Characterize their locations</a:t>
            </a:r>
          </a:p>
          <a:p>
            <a:r>
              <a:rPr lang="en-US" sz="3600" dirty="0" smtClean="0"/>
              <a:t>Form a model for the city’s response</a:t>
            </a:r>
          </a:p>
        </p:txBody>
      </p:sp>
    </p:spTree>
    <p:extLst>
      <p:ext uri="{BB962C8B-B14F-4D97-AF65-F5344CB8AC3E}">
        <p14:creationId xmlns:p14="http://schemas.microsoft.com/office/powerpoint/2010/main" val="3698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Why have a car?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3800" y="1676400"/>
            <a:ext cx="4800600" cy="22860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Transportation not equal in city limits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Vulnerable to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Vulnerable to hit and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Access outside of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Transport small children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C:\Users\npolishchuk\AppData\Local\Microsoft\Windows\Temporary Internet Files\Content.IE5\0B11HZPC\Gerald-G-Driving-a-ca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5029772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5486400" cy="566738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are cars abandoned?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676400"/>
            <a:ext cx="3581400" cy="3962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Arrest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Broken down/Disrepair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 money for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Illness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2051" name="Picture 3" descr="C:\Users\npolishchuk\AppData\Local\Microsoft\Windows\Temporary Internet Files\Content.IE5\0B11HZPC\voiture-parlerfrancais-a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241800" cy="32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498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City of Chicago Data Portal</a:t>
            </a:r>
          </a:p>
          <a:p>
            <a:pPr marL="36576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data.cityofchicago.org/Service-Requests/311-Service-Requests-Abandoned-Vehicles/3c9v-pnva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A vehicle can be classified as abandoned if it meets one or more of the following criteria: </a:t>
            </a:r>
            <a:endParaRPr lang="en-US" dirty="0" smtClean="0"/>
          </a:p>
          <a:p>
            <a:pPr marL="550926" indent="-514350">
              <a:buAutoNum type="arabicParenR"/>
            </a:pPr>
            <a:r>
              <a:rPr lang="en-US" dirty="0" err="1" smtClean="0"/>
              <a:t>Undriveable</a:t>
            </a:r>
            <a:r>
              <a:rPr lang="en-US" dirty="0" smtClean="0"/>
              <a:t>. </a:t>
            </a:r>
          </a:p>
          <a:p>
            <a:pPr marL="550926" indent="-514350">
              <a:buAutoNum type="arabicParenR"/>
            </a:pPr>
            <a:r>
              <a:rPr lang="en-US" dirty="0" smtClean="0"/>
              <a:t>Has </a:t>
            </a:r>
            <a:r>
              <a:rPr lang="en-US" dirty="0"/>
              <a:t>not been moved or used for more than </a:t>
            </a:r>
            <a:r>
              <a:rPr lang="en-US" dirty="0" smtClean="0"/>
              <a:t>7 days. </a:t>
            </a:r>
          </a:p>
          <a:p>
            <a:pPr marL="550926" indent="-514350">
              <a:buAutoNum type="arabicParenR"/>
            </a:pPr>
            <a:r>
              <a:rPr lang="en-US" dirty="0" smtClean="0"/>
              <a:t>No state </a:t>
            </a:r>
            <a:r>
              <a:rPr lang="en-US" dirty="0"/>
              <a:t>registration </a:t>
            </a:r>
            <a:r>
              <a:rPr lang="en-US" dirty="0" smtClean="0"/>
              <a:t>for more than 2 days</a:t>
            </a:r>
            <a:r>
              <a:rPr lang="en-US" dirty="0"/>
              <a:t>. </a:t>
            </a:r>
            <a:endParaRPr lang="en-US" dirty="0" smtClean="0"/>
          </a:p>
          <a:p>
            <a:pPr marL="550926" indent="-514350">
              <a:buAutoNum type="arabicParenR"/>
            </a:pPr>
            <a:r>
              <a:rPr lang="en-US" dirty="0" smtClean="0"/>
              <a:t>Hazardous.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N = 63,386. Population = All Chicago abandoned cars since 2013 in the city limits.  Like </a:t>
            </a:r>
            <a:r>
              <a:rPr lang="en-US" dirty="0" smtClean="0"/>
              <a:t>all real-world data, there are missing values, duplicates, and garbage.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09600" y="1524000"/>
            <a:ext cx="3931920" cy="3489960"/>
          </a:xfrm>
        </p:spPr>
        <p:txBody>
          <a:bodyPr>
            <a:normAutofit/>
          </a:bodyPr>
          <a:lstStyle/>
          <a:p>
            <a:r>
              <a:rPr lang="en-US" dirty="0" smtClean="0"/>
              <a:t>Completion Date – Creation Date = </a:t>
            </a:r>
            <a:r>
              <a:rPr lang="en-US" dirty="0" err="1" smtClean="0"/>
              <a:t>ComplaintActiveTime</a:t>
            </a:r>
            <a:endParaRPr lang="en-US" dirty="0" smtClean="0"/>
          </a:p>
          <a:p>
            <a:r>
              <a:rPr lang="en-US" dirty="0" smtClean="0"/>
              <a:t>Days Parked</a:t>
            </a:r>
          </a:p>
          <a:p>
            <a:r>
              <a:rPr lang="en-US" dirty="0" smtClean="0"/>
              <a:t>Plate (Out of State, Unknown/IL)</a:t>
            </a:r>
          </a:p>
          <a:p>
            <a:r>
              <a:rPr lang="en-US" dirty="0" smtClean="0"/>
              <a:t>Make (European, Domestic, Asian, Other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Color (Popular, Other)</a:t>
            </a:r>
          </a:p>
          <a:p>
            <a:r>
              <a:rPr lang="en-US" sz="2200" dirty="0" smtClean="0"/>
              <a:t>Status (Open, Closed)</a:t>
            </a:r>
          </a:p>
          <a:p>
            <a:r>
              <a:rPr lang="en-US" sz="2200" dirty="0" smtClean="0"/>
              <a:t>Most Recent Action</a:t>
            </a:r>
          </a:p>
          <a:p>
            <a:r>
              <a:rPr lang="en-US" sz="2200" dirty="0" smtClean="0"/>
              <a:t>Ward (Used to Code Transit Score)</a:t>
            </a:r>
          </a:p>
          <a:p>
            <a:r>
              <a:rPr lang="en-US" sz="2200" dirty="0" smtClean="0"/>
              <a:t>Thoroughfare (Downtown, Major Street, Side Street)</a:t>
            </a:r>
          </a:p>
          <a:p>
            <a:endParaRPr lang="en-US" sz="2200" dirty="0" smtClean="0"/>
          </a:p>
        </p:txBody>
      </p:sp>
      <p:pic>
        <p:nvPicPr>
          <p:cNvPr id="3075" name="Picture 3" descr="C:\Program Files (x86)\Microsoft Office\MEDIA\CAGCAT10\j02788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0"/>
            <a:ext cx="905256" cy="9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3505200"/>
            <a:ext cx="3053868" cy="27138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Characteristics of Abandoned Vehicles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9368"/>
              </p:ext>
            </p:extLst>
          </p:nvPr>
        </p:nvGraphicFramePr>
        <p:xfrm>
          <a:off x="914400" y="533400"/>
          <a:ext cx="4343400" cy="563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3886"/>
                <a:gridCol w="1319514"/>
              </a:tblGrid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Origin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Out Of State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447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 State or Unknown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99.5%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447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Maker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Asian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25.0%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Domestic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58.6%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European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7.2%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447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Other/Unknown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9.1%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447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Color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6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Common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62.0%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447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Other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38.0%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1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3505200"/>
            <a:ext cx="3053868" cy="27138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Characteristics of Locations</a:t>
            </a:r>
            <a:endParaRPr lang="en-US" sz="36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71671"/>
              </p:ext>
            </p:extLst>
          </p:nvPr>
        </p:nvGraphicFramePr>
        <p:xfrm>
          <a:off x="914400" y="838194"/>
          <a:ext cx="4038600" cy="5410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683"/>
                <a:gridCol w="1226917"/>
              </a:tblGrid>
              <a:tr h="327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Location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0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Side Street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89.6%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Main Thoroughfare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Downtown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Transit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20.4%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4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3505200"/>
            <a:ext cx="3053868" cy="27138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Intervals</a:t>
            </a:r>
            <a:endParaRPr lang="en-US" sz="3600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99220"/>
              </p:ext>
            </p:extLst>
          </p:nvPr>
        </p:nvGraphicFramePr>
        <p:xfrm>
          <a:off x="609601" y="2362200"/>
          <a:ext cx="7315199" cy="1524160"/>
        </p:xfrm>
        <a:graphic>
          <a:graphicData uri="http://schemas.openxmlformats.org/drawingml/2006/table">
            <a:tbl>
              <a:tblPr/>
              <a:tblGrid>
                <a:gridCol w="2557318"/>
                <a:gridCol w="834736"/>
                <a:gridCol w="834736"/>
                <a:gridCol w="954809"/>
                <a:gridCol w="990600"/>
                <a:gridCol w="1143000"/>
              </a:tblGrid>
              <a:tr h="51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Skewness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9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ComplaintActiveTime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DaysParked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223</TotalTime>
  <Words>708</Words>
  <Application>Microsoft Office PowerPoint</Application>
  <PresentationFormat>On-screen Show (4:3)</PresentationFormat>
  <Paragraphs>160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  Chicago’s Abandoned Cars  </vt:lpstr>
      <vt:lpstr>Purpose</vt:lpstr>
      <vt:lpstr>Why have a car?</vt:lpstr>
      <vt:lpstr>Why are cars abandoned?</vt:lpstr>
      <vt:lpstr>Data Source</vt:lpstr>
      <vt:lpstr>Variables</vt:lpstr>
      <vt:lpstr>Characteristics of Abandoned Vehicles</vt:lpstr>
      <vt:lpstr>Characteristics of Locations</vt:lpstr>
      <vt:lpstr>Time Intervals</vt:lpstr>
      <vt:lpstr>City Response</vt:lpstr>
      <vt:lpstr>Correlation Results</vt:lpstr>
      <vt:lpstr>Conclusions</vt:lpstr>
      <vt:lpstr>Recommendations</vt:lpstr>
      <vt:lpstr>Limitations</vt:lpstr>
      <vt:lpstr>Works Cited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Could raising Chicago’s high school graduation rates improve women’s health?</dc:title>
  <dc:creator>Natasha Polishchuk</dc:creator>
  <cp:lastModifiedBy>Natasha Polishchuk</cp:lastModifiedBy>
  <cp:revision>27</cp:revision>
  <dcterms:created xsi:type="dcterms:W3CDTF">2015-11-22T20:10:39Z</dcterms:created>
  <dcterms:modified xsi:type="dcterms:W3CDTF">2016-03-14T17:06:15Z</dcterms:modified>
</cp:coreProperties>
</file>