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B1F515-45FC-41A3-B60C-115AF914E0E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5D19E7-C0EE-4549-AACD-F0ABB3B36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1219200"/>
            <a:ext cx="3505200" cy="4419600"/>
          </a:xfrm>
          <a:ln w="76200">
            <a:noFill/>
          </a:ln>
        </p:spPr>
        <p:txBody>
          <a:bodyPr>
            <a:normAutofit fontScale="90000"/>
          </a:bodyPr>
          <a:lstStyle/>
          <a:p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 smtClean="0"/>
              <a:t>Could </a:t>
            </a:r>
            <a:r>
              <a:rPr lang="en-US" sz="4000" b="1" i="1" dirty="0"/>
              <a:t>raising Chicago’s high school graduation rates improve women’s health</a:t>
            </a:r>
            <a:r>
              <a:rPr lang="en-US" sz="4000" b="1" i="1" dirty="0" smtClean="0"/>
              <a:t>?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3395039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28800" y="6096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Natasha </a:t>
            </a:r>
            <a:r>
              <a:rPr lang="en-US" dirty="0" err="1" smtClean="0"/>
              <a:t>Polishchuk</a:t>
            </a:r>
            <a:r>
              <a:rPr lang="en-US" dirty="0"/>
              <a:t> </a:t>
            </a:r>
            <a:r>
              <a:rPr lang="en-US" dirty="0" smtClean="0"/>
              <a:t>November 23,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5212080" cy="46512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still provide more high school resources to places like Gage Park and South Lawndale, </a:t>
            </a:r>
            <a:r>
              <a:rPr lang="en-US" dirty="0" smtClean="0"/>
              <a:t>but </a:t>
            </a:r>
            <a:r>
              <a:rPr lang="en-US" dirty="0"/>
              <a:t>more direct approach </a:t>
            </a:r>
            <a:r>
              <a:rPr lang="en-US" dirty="0" smtClean="0"/>
              <a:t>required.  </a:t>
            </a:r>
          </a:p>
          <a:p>
            <a:r>
              <a:rPr lang="en-US" dirty="0"/>
              <a:t>E</a:t>
            </a:r>
            <a:r>
              <a:rPr lang="en-US" dirty="0" smtClean="0"/>
              <a:t>stablish </a:t>
            </a:r>
            <a:r>
              <a:rPr lang="en-US" dirty="0"/>
              <a:t>healthier sex practices, nutrition, and </a:t>
            </a:r>
            <a:r>
              <a:rPr lang="en-US" dirty="0" smtClean="0"/>
              <a:t>exercise.  </a:t>
            </a:r>
          </a:p>
          <a:p>
            <a:r>
              <a:rPr lang="en-US" dirty="0" smtClean="0"/>
              <a:t>Can be </a:t>
            </a:r>
            <a:r>
              <a:rPr lang="en-US" dirty="0"/>
              <a:t>implemented in high schools, </a:t>
            </a:r>
            <a:r>
              <a:rPr lang="en-US" dirty="0" smtClean="0"/>
              <a:t>if retention </a:t>
            </a:r>
            <a:r>
              <a:rPr lang="en-US" dirty="0"/>
              <a:t>rate </a:t>
            </a:r>
            <a:r>
              <a:rPr lang="en-US" dirty="0" smtClean="0"/>
              <a:t>addressed. </a:t>
            </a:r>
          </a:p>
          <a:p>
            <a:r>
              <a:rPr lang="en-US" dirty="0" smtClean="0"/>
              <a:t>Other </a:t>
            </a:r>
            <a:r>
              <a:rPr lang="en-US" dirty="0"/>
              <a:t>options to reach a broad audience include bus or radio campaigns.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824346"/>
            <a:ext cx="27852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</a:t>
            </a:r>
            <a:r>
              <a:rPr lang="en-US" sz="3200" dirty="0" smtClean="0"/>
              <a:t>race </a:t>
            </a:r>
            <a:r>
              <a:rPr lang="en-US" sz="3200" dirty="0"/>
              <a:t>and ethnic </a:t>
            </a:r>
            <a:r>
              <a:rPr lang="en-US" sz="3200" dirty="0" smtClean="0"/>
              <a:t>makeup.  </a:t>
            </a:r>
          </a:p>
          <a:p>
            <a:r>
              <a:rPr lang="en-US" sz="3200" dirty="0" smtClean="0"/>
              <a:t>No college </a:t>
            </a:r>
            <a:r>
              <a:rPr lang="en-US" sz="3200" dirty="0"/>
              <a:t>and graduate school </a:t>
            </a:r>
            <a:r>
              <a:rPr lang="en-US" sz="3200" dirty="0" smtClean="0"/>
              <a:t>rates.</a:t>
            </a:r>
          </a:p>
          <a:p>
            <a:r>
              <a:rPr lang="en-US" sz="3200" dirty="0" smtClean="0"/>
              <a:t>Gonorrhea rates not </a:t>
            </a:r>
            <a:r>
              <a:rPr lang="en-US" sz="3200" dirty="0"/>
              <a:t>available for every neighborhood.  </a:t>
            </a:r>
            <a:endParaRPr lang="en-US" sz="3200" dirty="0" smtClean="0"/>
          </a:p>
          <a:p>
            <a:r>
              <a:rPr lang="en-US" sz="3200" dirty="0" smtClean="0"/>
              <a:t>No confidence </a:t>
            </a:r>
            <a:r>
              <a:rPr lang="en-US" sz="3200" dirty="0"/>
              <a:t>intervals around each estimate, including US </a:t>
            </a:r>
            <a:r>
              <a:rPr lang="en-US" sz="3200" dirty="0" smtClean="0"/>
              <a:t>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8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336280" cy="4651248"/>
          </a:xfrm>
        </p:spPr>
        <p:txBody>
          <a:bodyPr>
            <a:noAutofit/>
          </a:bodyPr>
          <a:lstStyle/>
          <a:p>
            <a:r>
              <a:rPr lang="en-US" sz="1050" dirty="0"/>
              <a:t> </a:t>
            </a:r>
            <a:r>
              <a:rPr lang="en-US" sz="1000" dirty="0"/>
              <a:t>Bird CE, AM Fremont, AS </a:t>
            </a:r>
            <a:r>
              <a:rPr lang="en-US" sz="1000" dirty="0" err="1"/>
              <a:t>Bierman</a:t>
            </a:r>
            <a:r>
              <a:rPr lang="en-US" sz="1000" dirty="0"/>
              <a:t>, S </a:t>
            </a:r>
            <a:r>
              <a:rPr lang="en-US" sz="1000" dirty="0" err="1"/>
              <a:t>Wickstrom</a:t>
            </a:r>
            <a:r>
              <a:rPr lang="en-US" sz="1000" dirty="0"/>
              <a:t>, M Shah, T Rector, T </a:t>
            </a:r>
            <a:r>
              <a:rPr lang="en-US" sz="1000" dirty="0" err="1"/>
              <a:t>Horstman</a:t>
            </a:r>
            <a:r>
              <a:rPr lang="en-US" sz="1000" dirty="0"/>
              <a:t>, and JJ </a:t>
            </a:r>
            <a:r>
              <a:rPr lang="en-US" sz="1000" dirty="0" err="1"/>
              <a:t>Escarce</a:t>
            </a:r>
            <a:r>
              <a:rPr lang="en-US" sz="1000" dirty="0"/>
              <a:t>. "Does quality of care for cardiovascular disease and diabetes differ by gender for enrollees in managed care plans?" Women's Health Issues : Official Publication of the Jacobs Institute of Women's Health, 2007: 17(3</a:t>
            </a:r>
            <a:r>
              <a:rPr lang="en-US" sz="1000" dirty="0" smtClean="0"/>
              <a:t>).</a:t>
            </a:r>
          </a:p>
          <a:p>
            <a:endParaRPr lang="en-US" sz="1000" dirty="0"/>
          </a:p>
          <a:p>
            <a:r>
              <a:rPr lang="en-US" sz="1000" dirty="0"/>
              <a:t>  Division of Diabetes Translation, National Center for Chronic Disease Prevention and Health Promotion. Diabetes Public Health Resource. December 2, 2012. Accessed November 21, 2015.  http://www.cdc.gov.ezproxy.depaul.edu/diabetes/statistics/mobility/health_status/fig4.htm</a:t>
            </a:r>
            <a:r>
              <a:rPr lang="en-US" sz="1000" dirty="0" smtClean="0"/>
              <a:t>.</a:t>
            </a:r>
          </a:p>
          <a:p>
            <a:endParaRPr lang="en-US" sz="1000" dirty="0"/>
          </a:p>
          <a:p>
            <a:r>
              <a:rPr lang="en-US" sz="1000" dirty="0"/>
              <a:t>   Gebel, PhD, Erika. "How Diabetes Differs for Men and Women." Diabetes Forecast. October 1, 2011. Accessed November 21, 2015. http://www.diabetesforecast.org/2011/oct/how-diabetes-differs-for-men-and-women.html.</a:t>
            </a:r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Steenland</a:t>
            </a:r>
            <a:r>
              <a:rPr lang="en-US" sz="1000" dirty="0"/>
              <a:t> K, J Henley, and M Thun. 2002. "All-cause and cause-specific death rates by educational status for two million people in two American Cancer Society cohorts, 1959-1996". American Journal of Epidemiology. 156 (1): 11-21.</a:t>
            </a:r>
          </a:p>
          <a:p>
            <a:endParaRPr lang="en-US" sz="1000" dirty="0"/>
          </a:p>
          <a:p>
            <a:r>
              <a:rPr lang="en-US" sz="1000" dirty="0"/>
              <a:t>  Kinsey, T., A. </a:t>
            </a:r>
            <a:r>
              <a:rPr lang="en-US" sz="1000" dirty="0" err="1"/>
              <a:t>Jemal</a:t>
            </a:r>
            <a:r>
              <a:rPr lang="en-US" sz="1000" dirty="0"/>
              <a:t>, J. </a:t>
            </a:r>
            <a:r>
              <a:rPr lang="en-US" sz="1000" dirty="0" err="1"/>
              <a:t>Liff</a:t>
            </a:r>
            <a:r>
              <a:rPr lang="en-US" sz="1000" dirty="0"/>
              <a:t>, E. Ward, and M. Thun. "Secular Trends in Mortality From Common Cancers in the United States by Educational Attainment, 1993-2001." JNCI Journal of the National Cancer Institute 100, no. 14 (2008): 1003-1012. doi:10.1093/</a:t>
            </a:r>
            <a:r>
              <a:rPr lang="en-US" sz="1000" dirty="0" err="1"/>
              <a:t>jnci</a:t>
            </a:r>
            <a:r>
              <a:rPr lang="en-US" sz="1000" dirty="0"/>
              <a:t>/djn207.</a:t>
            </a:r>
          </a:p>
          <a:p>
            <a:endParaRPr lang="en-US" sz="1000" dirty="0"/>
          </a:p>
          <a:p>
            <a:r>
              <a:rPr lang="en-US" sz="1000" dirty="0"/>
              <a:t>  Roth, Jeffrey, Jo Hendrickson, Max Schilling, and Daniel W. </a:t>
            </a:r>
            <a:r>
              <a:rPr lang="en-US" sz="1000" dirty="0" err="1"/>
              <a:t>Stowell</a:t>
            </a:r>
            <a:r>
              <a:rPr lang="en-US" sz="1000" dirty="0"/>
              <a:t>. 1998. "The Risk of Teen Mothers Having Low Birth Weight Babies: Implications of Recent Medical Research for School Health Personnel". Journal of School Health. 68 (7): 271-275.</a:t>
            </a:r>
          </a:p>
          <a:p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Basch</a:t>
            </a:r>
            <a:r>
              <a:rPr lang="en-US" sz="1000" dirty="0"/>
              <a:t>, Charles E. 2011. "Teen Pregnancy and the Achievement Gap Among Urban Minority Youth". Journal of School Health. 81 (10): 614-618.</a:t>
            </a:r>
          </a:p>
          <a:p>
            <a:endParaRPr lang="en-US" sz="1000" dirty="0"/>
          </a:p>
          <a:p>
            <a:r>
              <a:rPr lang="en-US" sz="1000" dirty="0"/>
              <a:t>  Walker CK, and RL Sweet. 2011. "Gonorrhea infection in women: prevalence, effects, screening, and management". International Journal of Women's Health. 3: 197-206.</a:t>
            </a:r>
          </a:p>
        </p:txBody>
      </p:sp>
    </p:spTree>
    <p:extLst>
      <p:ext uri="{BB962C8B-B14F-4D97-AF65-F5344CB8AC3E}">
        <p14:creationId xmlns:p14="http://schemas.microsoft.com/office/powerpoint/2010/main" val="2320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48600" cy="9906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To test for links </a:t>
            </a:r>
            <a:r>
              <a:rPr lang="en-US" sz="2800" dirty="0" smtClean="0"/>
              <a:t>between no high school diploma to:</a:t>
            </a:r>
          </a:p>
          <a:p>
            <a:r>
              <a:rPr lang="en-US" sz="2800" dirty="0" smtClean="0"/>
              <a:t>gonorrhea incidence in females </a:t>
            </a:r>
            <a:r>
              <a:rPr lang="en-US" sz="2800" dirty="0"/>
              <a:t>per 100,000 persons aged 15 to 44 </a:t>
            </a:r>
            <a:r>
              <a:rPr lang="en-US" sz="2800" dirty="0" smtClean="0"/>
              <a:t>years</a:t>
            </a:r>
          </a:p>
          <a:p>
            <a:r>
              <a:rPr lang="en-US" sz="2800" dirty="0" smtClean="0"/>
              <a:t>teen </a:t>
            </a:r>
            <a:r>
              <a:rPr lang="en-US" sz="2800" dirty="0"/>
              <a:t>birth rate per 1,000 females aged </a:t>
            </a:r>
            <a:r>
              <a:rPr lang="en-US" sz="2800" dirty="0" smtClean="0"/>
              <a:t>15-19</a:t>
            </a:r>
            <a:endParaRPr lang="en-US" sz="2800" dirty="0"/>
          </a:p>
          <a:p>
            <a:r>
              <a:rPr lang="en-US" sz="2800" dirty="0"/>
              <a:t>the diabetes-related mortality rate per 100,000 </a:t>
            </a:r>
            <a:r>
              <a:rPr lang="en-US" sz="2800" dirty="0" smtClean="0"/>
              <a:t>persons</a:t>
            </a:r>
          </a:p>
          <a:p>
            <a:r>
              <a:rPr lang="en-US" sz="2800" dirty="0"/>
              <a:t>the breast cancer in females mortality rate per 100,000 females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8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"Public Health Statistics- Selected Public Health Indicators by Chicago Community Area." City of Chicago | Data Portal. June 4, 2013. Accessed November 22, 2015. https://data.cityofchicago.org/Health-Human-Services/Public-Health-Statistics-Selected-public-health-in/iqnk-2tcu.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linked document provides a description of the data source here:</a:t>
            </a:r>
          </a:p>
          <a:p>
            <a:pPr marL="0" indent="0">
              <a:buNone/>
            </a:pPr>
            <a:r>
              <a:rPr lang="en-US" u="sng" dirty="0"/>
              <a:t>https://data.cityofchicago.org/api/assets/2107948F-357D-4ED7-ACC2-2E9266BBFFA2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Chicago regions coded using the divisions here:</a:t>
            </a:r>
          </a:p>
          <a:p>
            <a:pPr marL="0" indent="0">
              <a:buNone/>
            </a:pPr>
            <a:r>
              <a:rPr lang="en-US" dirty="0"/>
              <a:t>"Chicago Neighborhoods." The Chicago 77. 2015. Accessed November 22, 2015. http://www.thechicago77.com/chicago-neighborhoods/.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18271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include diabetes?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676400"/>
            <a:ext cx="5294312" cy="2819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W</a:t>
            </a:r>
            <a:r>
              <a:rPr lang="en-US" sz="1900" dirty="0" smtClean="0">
                <a:solidFill>
                  <a:schemeClr val="tx1"/>
                </a:solidFill>
              </a:rPr>
              <a:t>omen </a:t>
            </a:r>
            <a:r>
              <a:rPr lang="en-US" sz="1900" dirty="0">
                <a:solidFill>
                  <a:schemeClr val="tx1"/>
                </a:solidFill>
              </a:rPr>
              <a:t>reported greater mobility limitations and visual impairment than men. </a:t>
            </a: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</a:t>
            </a:r>
            <a:r>
              <a:rPr lang="en-US" sz="1900" dirty="0" smtClean="0">
                <a:solidFill>
                  <a:schemeClr val="tx1"/>
                </a:solidFill>
              </a:rPr>
              <a:t>iabetic </a:t>
            </a:r>
            <a:r>
              <a:rPr lang="en-US" sz="1900" dirty="0">
                <a:solidFill>
                  <a:schemeClr val="tx1"/>
                </a:solidFill>
              </a:rPr>
              <a:t>women </a:t>
            </a:r>
            <a:r>
              <a:rPr lang="en-US" sz="1900" dirty="0" smtClean="0">
                <a:solidFill>
                  <a:schemeClr val="tx1"/>
                </a:solidFill>
              </a:rPr>
              <a:t>lifespan reduced </a:t>
            </a:r>
            <a:r>
              <a:rPr lang="en-US" sz="1900" dirty="0"/>
              <a:t>on </a:t>
            </a:r>
            <a:r>
              <a:rPr lang="en-US" sz="1900" dirty="0">
                <a:solidFill>
                  <a:schemeClr val="tx1"/>
                </a:solidFill>
              </a:rPr>
              <a:t>average by 8.2 years as compared to 7.5 years for men</a:t>
            </a:r>
            <a:r>
              <a:rPr lang="en-US" sz="19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1980s and 1990s diabetes incidence was increasing faster in those with less education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30" name="Picture 6" descr="White Doctor Co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19200"/>
            <a:ext cx="165963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1600" y="5151429"/>
            <a:ext cx="6393873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All factors higher than </a:t>
            </a:r>
            <a:r>
              <a:rPr lang="en-US" dirty="0" err="1" smtClean="0"/>
              <a:t>nat’l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, except diabetes-related </a:t>
            </a:r>
            <a:r>
              <a:rPr lang="en-US" dirty="0"/>
              <a:t>mortality (µ = 71.9, σ = 21.5, standard error = 2.4</a:t>
            </a:r>
            <a:r>
              <a:rPr lang="en-US" dirty="0" smtClean="0"/>
              <a:t>).  US Mean = 73.1.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Sexual Health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Gonorrhea Infection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Teen Birth Rates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09600" y="1524000"/>
            <a:ext cx="3931920" cy="34899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higher rates in women</a:t>
            </a:r>
          </a:p>
          <a:p>
            <a:r>
              <a:rPr lang="en-US" dirty="0" smtClean="0"/>
              <a:t>Early stages asymptomatic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Paired t-test for male v. female rates, no significant difference in mean 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 = 63, t = 1.24, p = </a:t>
            </a:r>
            <a:r>
              <a:rPr lang="en-US" dirty="0" smtClean="0"/>
              <a:t>0.2185)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10-12% less likely to finish high </a:t>
            </a:r>
            <a:r>
              <a:rPr lang="en-US" sz="2200" dirty="0" smtClean="0"/>
              <a:t>school</a:t>
            </a:r>
          </a:p>
          <a:p>
            <a:r>
              <a:rPr lang="en-US" sz="2200" dirty="0" smtClean="0"/>
              <a:t>Lower birth weight infants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Low birth weight was confirmed with correlation </a:t>
            </a:r>
            <a:r>
              <a:rPr lang="en-US" sz="2200" dirty="0"/>
              <a:t>r </a:t>
            </a:r>
            <a:r>
              <a:rPr lang="en-US" sz="2200" dirty="0" smtClean="0"/>
              <a:t>= 0.6229</a:t>
            </a:r>
            <a:r>
              <a:rPr lang="en-US" sz="2200" dirty="0"/>
              <a:t>, </a:t>
            </a:r>
            <a:r>
              <a:rPr lang="en-US" sz="2200" dirty="0" smtClean="0"/>
              <a:t>p </a:t>
            </a:r>
            <a:r>
              <a:rPr lang="en-US" sz="2200" dirty="0"/>
              <a:t>&lt; 0.0001.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9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Cancer Mortality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71600" y="685800"/>
            <a:ext cx="4419600" cy="4038600"/>
          </a:xfrm>
        </p:spPr>
        <p:txBody>
          <a:bodyPr>
            <a:no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Possibly less decrease according to education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American Cancer Society study found weak link between increased breast cancer and more education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207264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1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Best: </a:t>
            </a:r>
            <a:r>
              <a:rPr lang="en-US" dirty="0" smtClean="0"/>
              <a:t>Lakeview (N) at </a:t>
            </a:r>
            <a:r>
              <a:rPr lang="en-US" dirty="0"/>
              <a:t>2.9% without a high school </a:t>
            </a:r>
            <a:r>
              <a:rPr lang="en-US" dirty="0" smtClean="0"/>
              <a:t>diploma, low in all other criteria.  Mount Greenwood (FSW) at 3.1% poverty rate, with low teen birth rate and diabetes but high breast cancer.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Worst: </a:t>
            </a:r>
            <a:r>
              <a:rPr lang="en-US" dirty="0" smtClean="0"/>
              <a:t>South Lawndale (W) at 58.7% no diploma, but low breast cancer, diabetes, and gonorrhea with high teen birth rate. Riverdale (FS) at 61.4% poverty with low breast cancer but high teen birth rate and diabetes.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Important relationships:</a:t>
            </a:r>
          </a:p>
          <a:p>
            <a:pPr marL="304038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high school – Teen birth rate</a:t>
            </a:r>
          </a:p>
          <a:p>
            <a:pPr marL="304038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Teen birth rate – Gonorrhea, Diabetes</a:t>
            </a:r>
          </a:p>
          <a:p>
            <a:pPr marL="304038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Diabetes - Gonorrhea</a:t>
            </a:r>
          </a:p>
          <a:p>
            <a:endParaRPr lang="en-US" sz="2000" dirty="0"/>
          </a:p>
          <a:p>
            <a:r>
              <a:rPr lang="en-US" sz="2000" dirty="0" smtClean="0"/>
              <a:t>Adjusting for poverty: Same relationships, smaller r values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81093"/>
              </p:ext>
            </p:extLst>
          </p:nvPr>
        </p:nvGraphicFramePr>
        <p:xfrm>
          <a:off x="533400" y="1187202"/>
          <a:ext cx="4876801" cy="3900672"/>
        </p:xfrm>
        <a:graphic>
          <a:graphicData uri="http://schemas.openxmlformats.org/drawingml/2006/table">
            <a:tbl>
              <a:tblPr/>
              <a:tblGrid>
                <a:gridCol w="1422871"/>
                <a:gridCol w="765743"/>
                <a:gridCol w="702721"/>
                <a:gridCol w="538753"/>
                <a:gridCol w="751242"/>
                <a:gridCol w="695471"/>
              </a:tblGrid>
              <a:tr h="57548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Pearson Correlation Coefficients</a:t>
                      </a:r>
                      <a:b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Prob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 &gt; |r| under H0: Rho=0</a:t>
                      </a:r>
                      <a:b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Number of Observations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TeenBirthRt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BrstCancer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Diabetes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FGonorrhea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NoDiploma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575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TeenBirthRt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1.00000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0.31911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0.0047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0.72123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0.74511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0.53778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23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BrstCancer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0.31911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0.0047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1.00000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0.32657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0.0037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0.44146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0.0002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-0.18455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0.1081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Diabetes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0.72123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0.32657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0.0037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1.00000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0.69022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0.27491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0.0155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FGonorrhea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0.74511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0.44146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0.0002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0.69022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1.00000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0.01931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0.8787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NoDiploma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0.53778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&lt;.0001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-0.18455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0.1081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0.27491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0.0155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0.01931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0.8787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1.00000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tantia"/>
                          <a:ea typeface="Calibri"/>
                          <a:cs typeface="Times New Roman"/>
                        </a:rPr>
                        <a:t>77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een </a:t>
            </a:r>
            <a:r>
              <a:rPr lang="en-US" dirty="0"/>
              <a:t>birth rate </a:t>
            </a:r>
            <a:r>
              <a:rPr lang="en-US" dirty="0" smtClean="0"/>
              <a:t>correlates </a:t>
            </a:r>
            <a:r>
              <a:rPr lang="en-US" dirty="0"/>
              <a:t>to education </a:t>
            </a:r>
            <a:r>
              <a:rPr lang="en-US" dirty="0" smtClean="0"/>
              <a:t>level but cannot determine </a:t>
            </a:r>
            <a:r>
              <a:rPr lang="en-US" dirty="0"/>
              <a:t>which factor causes the other.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between teen birth rate and female </a:t>
            </a:r>
            <a:r>
              <a:rPr lang="en-US" dirty="0" smtClean="0"/>
              <a:t>gonorrhea </a:t>
            </a:r>
          </a:p>
          <a:p>
            <a:r>
              <a:rPr lang="en-US" dirty="0"/>
              <a:t>D</a:t>
            </a:r>
            <a:r>
              <a:rPr lang="en-US" dirty="0" smtClean="0"/>
              <a:t>iabetes </a:t>
            </a:r>
            <a:r>
              <a:rPr lang="en-US" dirty="0"/>
              <a:t>mortality rate also </a:t>
            </a:r>
            <a:r>
              <a:rPr lang="en-US" dirty="0" smtClean="0"/>
              <a:t>has relates to </a:t>
            </a:r>
            <a:r>
              <a:rPr lang="en-US" dirty="0"/>
              <a:t>these </a:t>
            </a:r>
            <a:r>
              <a:rPr lang="en-US" dirty="0" smtClean="0"/>
              <a:t>2 </a:t>
            </a:r>
            <a:r>
              <a:rPr lang="en-US" dirty="0"/>
              <a:t>factors, </a:t>
            </a:r>
            <a:r>
              <a:rPr lang="en-US" dirty="0" smtClean="0"/>
              <a:t>unclear why.  </a:t>
            </a:r>
          </a:p>
          <a:p>
            <a:r>
              <a:rPr lang="en-US" dirty="0"/>
              <a:t>T</a:t>
            </a:r>
            <a:r>
              <a:rPr lang="en-US" dirty="0" smtClean="0"/>
              <a:t>hese 3 health </a:t>
            </a:r>
            <a:r>
              <a:rPr lang="en-US" dirty="0"/>
              <a:t>factors are all </a:t>
            </a:r>
            <a:r>
              <a:rPr lang="en-US" dirty="0" smtClean="0"/>
              <a:t>controllable/preventable by lifestyle; breast cancer may be due to genetics.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122</TotalTime>
  <Words>971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  Could raising Chicago’s high school graduation rates improve women’s health?</vt:lpstr>
      <vt:lpstr>Purpose</vt:lpstr>
      <vt:lpstr>Data Sources</vt:lpstr>
      <vt:lpstr>Why include diabetes?</vt:lpstr>
      <vt:lpstr>Sexual Health</vt:lpstr>
      <vt:lpstr>Breast Cancer Mortality</vt:lpstr>
      <vt:lpstr>Highlights</vt:lpstr>
      <vt:lpstr>Correlation Results</vt:lpstr>
      <vt:lpstr>Conclusions</vt:lpstr>
      <vt:lpstr>Recommendations</vt:lpstr>
      <vt:lpstr>Limitations</vt:lpstr>
      <vt:lpstr>Works Cited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raising Chicago’s high school graduation rates improve women’s health?</dc:title>
  <dc:creator>Natasha Polishchuk</dc:creator>
  <cp:lastModifiedBy>Natasha Polishchuk</cp:lastModifiedBy>
  <cp:revision>14</cp:revision>
  <dcterms:created xsi:type="dcterms:W3CDTF">2015-11-22T20:10:39Z</dcterms:created>
  <dcterms:modified xsi:type="dcterms:W3CDTF">2015-11-22T22:13:30Z</dcterms:modified>
</cp:coreProperties>
</file>