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4"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4" autoAdjust="0"/>
    <p:restoredTop sz="75769" autoAdjust="0"/>
  </p:normalViewPr>
  <p:slideViewPr>
    <p:cSldViewPr>
      <p:cViewPr varScale="1">
        <p:scale>
          <a:sx n="62" d="100"/>
          <a:sy n="62" d="100"/>
        </p:scale>
        <p:origin x="-96"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7525C1-E910-4EF9-BCC4-7BBBEBB73E74}" type="datetimeFigureOut">
              <a:rPr lang="en-US" smtClean="0"/>
              <a:t>06/06/16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BA32C-18D8-4942-8178-4EB342DE1685}" type="slidenum">
              <a:rPr lang="en-US" smtClean="0"/>
              <a:t>‹#›</a:t>
            </a:fld>
            <a:endParaRPr lang="en-US"/>
          </a:p>
        </p:txBody>
      </p:sp>
    </p:spTree>
    <p:extLst>
      <p:ext uri="{BB962C8B-B14F-4D97-AF65-F5344CB8AC3E}">
        <p14:creationId xmlns:p14="http://schemas.microsoft.com/office/powerpoint/2010/main" val="137208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venus.census.gov/cdrom/lookup/CMD=LIST/DB=C90STF3B/LEV=ZI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Jon Birger:  </a:t>
            </a:r>
            <a:r>
              <a:rPr lang="en-US" sz="1200" kern="1200" dirty="0" smtClean="0">
                <a:solidFill>
                  <a:schemeClr val="tx1"/>
                </a:solidFill>
                <a:effectLst/>
                <a:latin typeface="+mn-lt"/>
                <a:ea typeface="+mn-ea"/>
                <a:cs typeface="+mn-cs"/>
              </a:rPr>
              <a:t>(Date-</a:t>
            </a:r>
            <a:r>
              <a:rPr lang="en-US" sz="1200" kern="1200" dirty="0" err="1" smtClean="0">
                <a:solidFill>
                  <a:schemeClr val="tx1"/>
                </a:solidFill>
                <a:effectLst/>
                <a:latin typeface="+mn-lt"/>
                <a:ea typeface="+mn-ea"/>
                <a:cs typeface="+mn-cs"/>
              </a:rPr>
              <a:t>onomics</a:t>
            </a:r>
            <a:r>
              <a:rPr lang="en-US" sz="1200" kern="1200" dirty="0" smtClean="0">
                <a:solidFill>
                  <a:schemeClr val="tx1"/>
                </a:solidFill>
                <a:effectLst/>
                <a:latin typeface="+mn-lt"/>
                <a:ea typeface="+mn-ea"/>
                <a:cs typeface="+mn-cs"/>
              </a:rPr>
              <a:t> — How Skewed Sex Ratios on College Campuses Are Affecting Courtship and Marriage) </a:t>
            </a:r>
            <a:r>
              <a:rPr lang="en-US" dirty="0" smtClean="0"/>
              <a:t>Men lag behind</a:t>
            </a:r>
            <a:r>
              <a:rPr lang="en-US" baseline="0" dirty="0" smtClean="0"/>
              <a:t> in educational development as teenagers.  Women seek partners who are similar to them, including in educational level.  Even in graduate school (60% female), men are less motivated to complete schooling, so Ambition a related and desired attribute?  San Jose, Seattle, San Francisco better.  Competition has side effects of eating disorders, plastic surgery, indicating need emphasis on appearance.</a:t>
            </a:r>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2</a:t>
            </a:fld>
            <a:endParaRPr lang="en-US"/>
          </a:p>
        </p:txBody>
      </p:sp>
    </p:spTree>
    <p:extLst>
      <p:ext uri="{BB962C8B-B14F-4D97-AF65-F5344CB8AC3E}">
        <p14:creationId xmlns:p14="http://schemas.microsoft.com/office/powerpoint/2010/main" val="2078374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First attempt, the Average Change, Maximum Change, and Criterion Change begin to increase on the 23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iteration, leading to suspicion of a degenerate solution</a:t>
            </a:r>
            <a:r>
              <a:rPr lang="en-US" sz="1200" i="1" kern="1200" dirty="0" smtClean="0">
                <a:solidFill>
                  <a:schemeClr val="tx1"/>
                </a:solidFill>
                <a:effectLst/>
                <a:latin typeface="+mn-lt"/>
                <a:ea typeface="+mn-ea"/>
                <a:cs typeface="+mn-cs"/>
              </a:rPr>
              <a:t>. Abridged Iteration History with Single Missing Value Estimated as Mean. </a:t>
            </a:r>
            <a:r>
              <a:rPr lang="en-US" sz="1200" kern="1200" dirty="0" smtClean="0">
                <a:solidFill>
                  <a:schemeClr val="tx1"/>
                </a:solidFill>
                <a:effectLst/>
                <a:latin typeface="+mn-lt"/>
                <a:ea typeface="+mn-ea"/>
                <a:cs typeface="+mn-cs"/>
              </a:rPr>
              <a:t>The algorithm does not converge, however the criterion change is small enough to indicate that more iterations are unlikely to have a significant effect.  The variance increase is unchanged, still increasing from 0.51 to 0.65. </a:t>
            </a:r>
            <a:endParaRPr lang="en-US" sz="120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11</a:t>
            </a:fld>
            <a:endParaRPr lang="en-US"/>
          </a:p>
        </p:txBody>
      </p:sp>
    </p:spTree>
    <p:extLst>
      <p:ext uri="{BB962C8B-B14F-4D97-AF65-F5344CB8AC3E}">
        <p14:creationId xmlns:p14="http://schemas.microsoft.com/office/powerpoint/2010/main" val="1713846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Figure 5, thirteen judges point to the right and slightly down (between 3 and 4 ‘o’ clock) in a tight vector grouping, with a few women (200, 212, 195, 208) projecting a short distance down the vectors.  This grouping indicates the judges have similar preference patterns, but only moderate interest in these women.  These women are all in their mid-20s, American, and rated higher than average on all attributes with the exception that 195 received a lower rating on ambition.  They rated themselves higher than average on all attributes, and liked sports. This group is labeled “Confident Athletes”. The four judges grouped between 1 and 2 ‘o’ clock seem to be somewhat less selective, as six women are clustered within or around these vectors.  Five of the six came from New York or New Jersey, and one was from Cameroon.  With the exception of subject 199, all said they went out several times a week or twice a week.  This group is labeled the “Northeastern Party Girls”.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few women are isolated on the right side of the map (198, 194, 196) with no admirers.  These women received lower than average rankings in all attributes.  194 and 198 received only 4.6 for Attractiveness, a full 2 points less than average (6.5 with a standard deviation 0.99 for the other women at the same event).  Only two judges have any strong preferences for the women; M233 for 210, and M224 for 197 and 211.  No clear descriptive values appear as to how the women are grouped on the chart, though component 2 may be a weak race variable.  Women on the top half are 70% White, 15% Hispanic, with one Asian and one Black woman.  Women on the bottom half are 43% White, 29% Black, and one Asian and one Other woman.</a:t>
            </a:r>
          </a:p>
        </p:txBody>
      </p:sp>
      <p:sp>
        <p:nvSpPr>
          <p:cNvPr id="4" name="Slide Number Placeholder 3"/>
          <p:cNvSpPr>
            <a:spLocks noGrp="1"/>
          </p:cNvSpPr>
          <p:nvPr>
            <p:ph type="sldNum" sz="quarter" idx="10"/>
          </p:nvPr>
        </p:nvSpPr>
        <p:spPr/>
        <p:txBody>
          <a:bodyPr/>
          <a:lstStyle/>
          <a:p>
            <a:fld id="{6D4BA32C-18D8-4942-8178-4EB342DE1685}" type="slidenum">
              <a:rPr lang="en-US" smtClean="0"/>
              <a:t>12</a:t>
            </a:fld>
            <a:endParaRPr lang="en-US"/>
          </a:p>
        </p:txBody>
      </p:sp>
    </p:spTree>
    <p:extLst>
      <p:ext uri="{BB962C8B-B14F-4D97-AF65-F5344CB8AC3E}">
        <p14:creationId xmlns:p14="http://schemas.microsoft.com/office/powerpoint/2010/main" val="148650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Women closer to the top of an attribute rating received more favorable appraisals.  Because the vectors are so tightly clustered, it seems men do not make a large distinction between attribute ratings and Dimension 1 captures most of these rankings.</a:t>
            </a:r>
          </a:p>
          <a:p>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13</a:t>
            </a:fld>
            <a:endParaRPr lang="en-US"/>
          </a:p>
        </p:txBody>
      </p:sp>
    </p:spTree>
    <p:extLst>
      <p:ext uri="{BB962C8B-B14F-4D97-AF65-F5344CB8AC3E}">
        <p14:creationId xmlns:p14="http://schemas.microsoft.com/office/powerpoint/2010/main" val="1811594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Again, there are a large number of judges (11 in this case) grouped between 3 and 5 ‘o’ clock, with a moderate preference for a handful of subjects (231, 214, 229, 227, 219) and one stronger preference for subject 226 by judge F202.  This cluster of men is confident, rating themselves higher than average on self-assessments, particularly in intelligence and ambition.  Five out of the six are white, with one Hispanic subject.  They are also from large cities in the US, with one exception from Spain, city not provided.  Sixty-four percent of the judges in this area are also white, with 18% Asian and 18% Hispanic. Race plays a small but noticeable role in partner selection.  This set is labeled the “Confident Urbanites”. A smaller group of six judges shows a moderate preference for subjects 223, 233, 225, 217, 215.  This cluster is rated less attractive than the previous group, aged in their mid to late 20s, and with no majority of race. This group is called the “Mature Career-seekers”.  This group and the “Confident Urbanites” are also the more selective judge cluster who only moderately liked four women. About half plan to pursue banking/finance, but this may not be relevant as 18/51</a:t>
            </a:r>
            <a:r>
              <a:rPr lang="en-US" sz="1200" kern="1200" baseline="0" dirty="0" smtClean="0">
                <a:solidFill>
                  <a:schemeClr val="tx1"/>
                </a:solidFill>
                <a:effectLst/>
                <a:latin typeface="+mn-lt"/>
                <a:ea typeface="+mn-ea"/>
                <a:cs typeface="+mn-cs"/>
              </a:rPr>
              <a:t> men plan to do this. </a:t>
            </a:r>
            <a:r>
              <a:rPr lang="en-US" sz="1200" kern="1200" dirty="0" smtClean="0">
                <a:solidFill>
                  <a:schemeClr val="tx1"/>
                </a:solidFill>
                <a:effectLst/>
                <a:latin typeface="+mn-lt"/>
                <a:ea typeface="+mn-ea"/>
                <a:cs typeface="+mn-cs"/>
              </a:rPr>
              <a:t>Another cluster of four men (220, 221, 224, 228) is visible at the top of the chart, where three of the four are from other countries, and all received higher than average intelligence rankings.  No judge vectors touch these directly, so it was possible that women admired their intellect but did not personally connect with the men.  This set is labeled the “Solid Brains”.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Judges F205 and F197 face off into their own separate direction, with the latter showing a strong preference for subject 216.  A couple men are not favored at all (222, 230).  Subject 230 was the oldest at 42 years old. Although 232 was not well rated by most of the women and is distant from the other vectors, judge F197 rated him a 10 on the “Like” scale, so it is possible he is a divisive figure.  Similarly, judge F205 gave 222 a 10 ranking, though most responded unfavorably to him.  He received the lowest average rating on Attractiveness (3.2 as compared to an average of 5.97 with a standard deviation of 1.29 for men in Wave 9), but higher than average men in his group on Intelligence (8.2 as compared to 7.86 with a standard deviation of 0.56).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4BA32C-18D8-4942-8178-4EB342DE1685}" type="slidenum">
              <a:rPr lang="en-US" smtClean="0"/>
              <a:t>14</a:t>
            </a:fld>
            <a:endParaRPr lang="en-US"/>
          </a:p>
        </p:txBody>
      </p:sp>
    </p:spTree>
    <p:extLst>
      <p:ext uri="{BB962C8B-B14F-4D97-AF65-F5344CB8AC3E}">
        <p14:creationId xmlns:p14="http://schemas.microsoft.com/office/powerpoint/2010/main" val="148650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Figure 9 shows a broader  than Figure 7.  Rather than being clustered in a narrow thirty degree slice, the attributes are now distributed throughout the upper right quadrant.  Intelligence and Sincerity point directly in the positive direction on Dimension 2, and Fun points directly in the positive direction in Dimension 1.  The group we labeled “Confident Urbanites” is higher on the Shared Interests, Attractiveness, and Fun attributes, but is not favorably seen in the Intelligence and Sincerity categories.  The “Mature Career-seekers”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higher on the Intelligence and Sincerity attributes, and still on the positive side of all other attributes. The final group, the “Solid Brains”, are also high on these two attributes, but thought to be less Fun, and is on the more negative side of Shared Interests and Attractiveness.</a:t>
            </a:r>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15</a:t>
            </a:fld>
            <a:endParaRPr lang="en-US"/>
          </a:p>
        </p:txBody>
      </p:sp>
    </p:spTree>
    <p:extLst>
      <p:ext uri="{BB962C8B-B14F-4D97-AF65-F5344CB8AC3E}">
        <p14:creationId xmlns:p14="http://schemas.microsoft.com/office/powerpoint/2010/main" val="1811594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 </a:t>
            </a:r>
            <a:r>
              <a:rPr lang="en-US" sz="1200" kern="1200" dirty="0" smtClean="0">
                <a:solidFill>
                  <a:schemeClr val="tx1"/>
                </a:solidFill>
                <a:effectLst/>
                <a:latin typeface="+mn-lt"/>
                <a:ea typeface="+mn-ea"/>
                <a:cs typeface="+mn-cs"/>
              </a:rPr>
              <a:t>Attractiveness heavily influenced selection, though the effect of race is murky.  Men were narrower in their rankings, probably ranking women similarly in all attributes if they liked them as a whole.  </a:t>
            </a:r>
          </a:p>
          <a:p>
            <a:r>
              <a:rPr lang="en-US" sz="1200" kern="1200" dirty="0" smtClean="0">
                <a:solidFill>
                  <a:schemeClr val="tx1"/>
                </a:solidFill>
                <a:effectLst/>
                <a:latin typeface="+mn-lt"/>
                <a:ea typeface="+mn-ea"/>
                <a:cs typeface="+mn-cs"/>
              </a:rPr>
              <a:t>Women:  Majority of women liked mostly white (4/5)</a:t>
            </a:r>
            <a:r>
              <a:rPr lang="en-US" sz="1200" kern="1200" baseline="0" dirty="0" smtClean="0">
                <a:solidFill>
                  <a:schemeClr val="tx1"/>
                </a:solidFill>
                <a:effectLst/>
                <a:latin typeface="+mn-lt"/>
                <a:ea typeface="+mn-ea"/>
                <a:cs typeface="+mn-cs"/>
              </a:rPr>
              <a:t> group of men.  Next group diverse in race.</a:t>
            </a:r>
          </a:p>
          <a:p>
            <a:r>
              <a:rPr lang="en-US" sz="1200" kern="1200" dirty="0" smtClean="0">
                <a:solidFill>
                  <a:schemeClr val="tx1"/>
                </a:solidFill>
                <a:effectLst/>
                <a:latin typeface="+mn-lt"/>
                <a:ea typeface="+mn-ea"/>
                <a:cs typeface="+mn-cs"/>
              </a:rPr>
              <a:t>High Intelligence and Sincerity</a:t>
            </a:r>
            <a:r>
              <a:rPr lang="en-US" sz="1200" kern="1200" baseline="0" dirty="0" smtClean="0">
                <a:solidFill>
                  <a:schemeClr val="tx1"/>
                </a:solidFill>
                <a:effectLst/>
                <a:latin typeface="+mn-lt"/>
                <a:ea typeface="+mn-ea"/>
                <a:cs typeface="+mn-cs"/>
              </a:rPr>
              <a:t> with Low</a:t>
            </a:r>
            <a:r>
              <a:rPr lang="en-US" sz="1200" kern="1200" dirty="0" smtClean="0">
                <a:solidFill>
                  <a:schemeClr val="tx1"/>
                </a:solidFill>
                <a:effectLst/>
                <a:latin typeface="+mn-lt"/>
                <a:ea typeface="+mn-ea"/>
                <a:cs typeface="+mn-cs"/>
              </a:rPr>
              <a:t> Attractiveness = few</a:t>
            </a:r>
            <a:r>
              <a:rPr lang="en-US" sz="1200" kern="1200" baseline="0" dirty="0" smtClean="0">
                <a:solidFill>
                  <a:schemeClr val="tx1"/>
                </a:solidFill>
                <a:effectLst/>
                <a:latin typeface="+mn-lt"/>
                <a:ea typeface="+mn-ea"/>
                <a:cs typeface="+mn-cs"/>
              </a:rPr>
              <a:t> takers</a:t>
            </a:r>
            <a:r>
              <a:rPr lang="en-US" sz="1200" kern="1200" dirty="0" smtClean="0">
                <a:solidFill>
                  <a:schemeClr val="tx1"/>
                </a:solidFill>
                <a:effectLst/>
                <a:latin typeface="+mn-lt"/>
                <a:ea typeface="+mn-ea"/>
                <a:cs typeface="+mn-cs"/>
              </a:rPr>
              <a:t>.  Older man (42 years old)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liked by only one judge.   Fewer men in dead zone</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Both sexes prefer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good-looking people.  Some men also want women who share their interest in sports or go out frequently.  People in the desirable groups are more selective, but a</a:t>
            </a:r>
            <a:r>
              <a:rPr lang="en-US" sz="1200" kern="1200" baseline="0" dirty="0" smtClean="0">
                <a:solidFill>
                  <a:schemeClr val="tx1"/>
                </a:solidFill>
                <a:effectLst/>
                <a:latin typeface="+mn-lt"/>
                <a:ea typeface="+mn-ea"/>
                <a:cs typeface="+mn-cs"/>
              </a:rPr>
              <a:t> greater fraction of men are considered desirable than women</a:t>
            </a:r>
            <a:r>
              <a:rPr lang="en-US" sz="1200" kern="1200" dirty="0" smtClean="0">
                <a:solidFill>
                  <a:schemeClr val="tx1"/>
                </a:solidFill>
                <a:effectLst/>
                <a:latin typeface="+mn-lt"/>
                <a:ea typeface="+mn-ea"/>
                <a:cs typeface="+mn-cs"/>
              </a:rPr>
              <a:t>.  Some women place greater emphasis on men being smart and driven rather than their hobbies, but few would select a smart man who was not decent-looking. Confidence, origin, and age may be factors. Race</a:t>
            </a:r>
            <a:r>
              <a:rPr lang="en-US" sz="1200" kern="1200" baseline="0" dirty="0" smtClean="0">
                <a:solidFill>
                  <a:schemeClr val="tx1"/>
                </a:solidFill>
                <a:effectLst/>
                <a:latin typeface="+mn-lt"/>
                <a:ea typeface="+mn-ea"/>
                <a:cs typeface="+mn-cs"/>
              </a:rPr>
              <a:t> may be factor for women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4BA32C-18D8-4942-8178-4EB342DE1685}" type="slidenum">
              <a:rPr lang="en-US" smtClean="0"/>
              <a:t>16</a:t>
            </a:fld>
            <a:endParaRPr lang="en-US"/>
          </a:p>
        </p:txBody>
      </p:sp>
    </p:spTree>
    <p:extLst>
      <p:ext uri="{BB962C8B-B14F-4D97-AF65-F5344CB8AC3E}">
        <p14:creationId xmlns:p14="http://schemas.microsoft.com/office/powerpoint/2010/main" val="2147379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sample size, hard logistically</a:t>
            </a:r>
            <a:r>
              <a:rPr lang="en-US" baseline="0" dirty="0" smtClean="0"/>
              <a:t> to increase.  Compare to other waves to look for similar patterns. Wave 6: 5 men, 5 women.  Men don’t like any of these women much, rated low for attractiveness, but high on other factors.  2 female judges really liked: </a:t>
            </a:r>
            <a:r>
              <a:rPr lang="en-US" sz="1200" kern="1200" dirty="0" smtClean="0">
                <a:solidFill>
                  <a:schemeClr val="tx1"/>
                </a:solidFill>
                <a:effectLst/>
                <a:latin typeface="+mn-lt"/>
                <a:ea typeface="+mn-ea"/>
                <a:cs typeface="+mn-cs"/>
              </a:rPr>
              <a:t>F133 responding to subject 137, who shared her race (Asian), went</a:t>
            </a:r>
            <a:r>
              <a:rPr lang="en-US" sz="1200" kern="1200" baseline="0" dirty="0" smtClean="0">
                <a:solidFill>
                  <a:schemeClr val="tx1"/>
                </a:solidFill>
                <a:effectLst/>
                <a:latin typeface="+mn-lt"/>
                <a:ea typeface="+mn-ea"/>
                <a:cs typeface="+mn-cs"/>
              </a:rPr>
              <a:t> out more</a:t>
            </a:r>
            <a:r>
              <a:rPr lang="en-US" sz="1200" kern="1200" dirty="0" smtClean="0">
                <a:solidFill>
                  <a:schemeClr val="tx1"/>
                </a:solidFill>
                <a:effectLst/>
                <a:latin typeface="+mn-lt"/>
                <a:ea typeface="+mn-ea"/>
                <a:cs typeface="+mn-cs"/>
              </a:rPr>
              <a:t>, rated himself higher than she did, and from wealthy NY</a:t>
            </a:r>
            <a:r>
              <a:rPr lang="en-US" sz="1200" kern="1200" baseline="0" dirty="0" smtClean="0">
                <a:solidFill>
                  <a:schemeClr val="tx1"/>
                </a:solidFill>
                <a:effectLst/>
                <a:latin typeface="+mn-lt"/>
                <a:ea typeface="+mn-ea"/>
                <a:cs typeface="+mn-cs"/>
              </a:rPr>
              <a:t> zip and </a:t>
            </a:r>
            <a:r>
              <a:rPr lang="en-US" sz="1200" kern="1200" dirty="0" smtClean="0">
                <a:solidFill>
                  <a:schemeClr val="tx1"/>
                </a:solidFill>
                <a:effectLst/>
                <a:latin typeface="+mn-lt"/>
                <a:ea typeface="+mn-ea"/>
                <a:cs typeface="+mn-cs"/>
              </a:rPr>
              <a:t>F136 liked subject 138.  She did not complete survey, so unknown, but subject 138 rated highly in all categories, aged 32, White, wealthy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CT zip, Banking/Finance, and rated himself slightly higher</a:t>
            </a:r>
            <a:r>
              <a:rPr lang="en-US" sz="1200" kern="1200" baseline="0" dirty="0" smtClean="0">
                <a:solidFill>
                  <a:schemeClr val="tx1"/>
                </a:solidFill>
                <a:effectLst/>
                <a:latin typeface="+mn-lt"/>
                <a:ea typeface="+mn-ea"/>
                <a:cs typeface="+mn-cs"/>
              </a:rPr>
              <a:t> than </a:t>
            </a:r>
            <a:r>
              <a:rPr lang="en-US" sz="1200" kern="1200" baseline="0" dirty="0" err="1" smtClean="0">
                <a:solidFill>
                  <a:schemeClr val="tx1"/>
                </a:solidFill>
                <a:effectLst/>
                <a:latin typeface="+mn-lt"/>
                <a:ea typeface="+mn-ea"/>
                <a:cs typeface="+mn-cs"/>
              </a:rPr>
              <a:t>avg</a:t>
            </a:r>
            <a:r>
              <a:rPr lang="en-US" sz="1200" kern="1200" dirty="0" smtClean="0">
                <a:solidFill>
                  <a:schemeClr val="tx1"/>
                </a:solidFill>
                <a:effectLst/>
                <a:latin typeface="+mn-lt"/>
                <a:ea typeface="+mn-ea"/>
                <a:cs typeface="+mn-cs"/>
              </a:rPr>
              <a:t> on Attractiveness, Intelligence, and Ambition. Subject 141 least-liked, Hispanic and the female non-Hispanic participants rated the importance of race highly (8 or greater).</a:t>
            </a:r>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17</a:t>
            </a:fld>
            <a:endParaRPr lang="en-US"/>
          </a:p>
        </p:txBody>
      </p:sp>
    </p:spTree>
    <p:extLst>
      <p:ext uri="{BB962C8B-B14F-4D97-AF65-F5344CB8AC3E}">
        <p14:creationId xmlns:p14="http://schemas.microsoft.com/office/powerpoint/2010/main" val="3623240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Six of the sixteen men (37.5%)  very selective, only mild preference for Subjects 150 and 149:</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both American, white, received slightly higher ratings than average, 28 and 30 years old.</a:t>
            </a:r>
            <a:r>
              <a:rPr lang="en-US" sz="1200" kern="1200" baseline="0" dirty="0" smtClean="0">
                <a:solidFill>
                  <a:schemeClr val="tx1"/>
                </a:solidFill>
                <a:effectLst/>
                <a:latin typeface="+mn-lt"/>
                <a:ea typeface="+mn-ea"/>
                <a:cs typeface="+mn-cs"/>
              </a:rPr>
              <a:t> 5</a:t>
            </a:r>
            <a:r>
              <a:rPr lang="en-US" sz="1200" kern="1200" dirty="0" smtClean="0">
                <a:solidFill>
                  <a:schemeClr val="tx1"/>
                </a:solidFill>
                <a:effectLst/>
                <a:latin typeface="+mn-lt"/>
                <a:ea typeface="+mn-ea"/>
                <a:cs typeface="+mn-cs"/>
              </a:rPr>
              <a:t> judges between 4 and 5 ‘o’ clock liked 5</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who were from big cities, went out multiple</a:t>
            </a:r>
            <a:r>
              <a:rPr lang="en-US" sz="1200" kern="1200" baseline="0" dirty="0" smtClean="0">
                <a:solidFill>
                  <a:schemeClr val="tx1"/>
                </a:solidFill>
                <a:effectLst/>
                <a:latin typeface="+mn-lt"/>
                <a:ea typeface="+mn-ea"/>
                <a:cs typeface="+mn-cs"/>
              </a:rPr>
              <a:t> times weekly</a:t>
            </a:r>
            <a:r>
              <a:rPr lang="en-US" sz="1200" kern="1200" dirty="0" smtClean="0">
                <a:solidFill>
                  <a:schemeClr val="tx1"/>
                </a:solidFill>
                <a:effectLst/>
                <a:latin typeface="+mn-lt"/>
                <a:ea typeface="+mn-ea"/>
                <a:cs typeface="+mn-cs"/>
              </a:rPr>
              <a:t>, rate themselves highly, and are rated attractive. 2 women with average ratings but were well-liked by judges M165 and M166.  These women also went out frequently, liked sports more than the average, but did not rate themselves as highly as the previous group.  Subject 143 was liked the least, and she was rated lowest on Attractiveness, Fun, and Shared Interests.  She was also older at 33, did not date or go out frequently, but did rate herself highly, with scores between 8 and 10 on most attributes.</a:t>
            </a:r>
          </a:p>
          <a:p>
            <a:r>
              <a:rPr lang="en-US" sz="1200" kern="1200" dirty="0" smtClean="0">
                <a:solidFill>
                  <a:schemeClr val="tx1"/>
                </a:solidFill>
                <a:effectLst/>
                <a:latin typeface="+mn-lt"/>
                <a:ea typeface="+mn-ea"/>
                <a:cs typeface="+mn-cs"/>
              </a:rPr>
              <a:t>10 female judges between 1 and 3 ‘o’ clock showed preference for 5 men who had been in the more selective group.  Above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average Intelligence and Sincerity, and average to above average on Attractiveness.  White, rated themselves high, except for a Londoner, who had highest rating for Ambition.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Subjects 164, 162, and 167 were in a group between two judges, but not especially liked by any female.  Subjects 162 and 167 were rated average or below average on all rankings, though Subject 164 was rated highly on all categories but Ambition and was from Los Angeles.  All three rated themselves lower than average, so may have been lacking confidence.  The least liked subject was the 23 year old astrophysicist coded as 158, who had lowest Fun and Shared Interests, and below average ratings in the other categories.</a:t>
            </a:r>
          </a:p>
        </p:txBody>
      </p:sp>
      <p:sp>
        <p:nvSpPr>
          <p:cNvPr id="4" name="Slide Number Placeholder 3"/>
          <p:cNvSpPr>
            <a:spLocks noGrp="1"/>
          </p:cNvSpPr>
          <p:nvPr>
            <p:ph type="sldNum" sz="quarter" idx="10"/>
          </p:nvPr>
        </p:nvSpPr>
        <p:spPr/>
        <p:txBody>
          <a:bodyPr/>
          <a:lstStyle/>
          <a:p>
            <a:fld id="{6D4BA32C-18D8-4942-8178-4EB342DE1685}" type="slidenum">
              <a:rPr lang="en-US" smtClean="0"/>
              <a:t>18</a:t>
            </a:fld>
            <a:endParaRPr lang="en-US"/>
          </a:p>
        </p:txBody>
      </p:sp>
    </p:spTree>
    <p:extLst>
      <p:ext uri="{BB962C8B-B14F-4D97-AF65-F5344CB8AC3E}">
        <p14:creationId xmlns:p14="http://schemas.microsoft.com/office/powerpoint/2010/main" val="3623240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Most men didn’t like the women much.  Cluster of 5,</a:t>
            </a:r>
            <a:r>
              <a:rPr lang="en-US" sz="1200" kern="1200" baseline="0" dirty="0" smtClean="0">
                <a:solidFill>
                  <a:schemeClr val="tx1"/>
                </a:solidFill>
                <a:effectLst/>
                <a:latin typeface="+mn-lt"/>
                <a:ea typeface="+mn-ea"/>
                <a:cs typeface="+mn-cs"/>
              </a:rPr>
              <a:t> are 5 lowest on attractiveness, don’t like sports, but from urban areas. </a:t>
            </a:r>
            <a:r>
              <a:rPr lang="en-US" sz="1200" kern="1200" dirty="0" smtClean="0">
                <a:solidFill>
                  <a:schemeClr val="tx1"/>
                </a:solidFill>
                <a:effectLst/>
                <a:latin typeface="+mn-lt"/>
                <a:ea typeface="+mn-ea"/>
                <a:cs typeface="+mn-cs"/>
              </a:rPr>
              <a:t>M188 &lt;3 180, an Asian woman from Taiwan,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high Attractiveness and Fun. 4 judges loved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subject 179, rated highest in Attractiveness, Fun, Ambition, and Intellect, a 30 </a:t>
            </a:r>
            <a:r>
              <a:rPr lang="en-US" sz="1200" kern="1200" dirty="0" err="1" smtClean="0">
                <a:solidFill>
                  <a:schemeClr val="tx1"/>
                </a:solidFill>
                <a:effectLst/>
                <a:latin typeface="+mn-lt"/>
                <a:ea typeface="+mn-ea"/>
                <a:cs typeface="+mn-cs"/>
              </a:rPr>
              <a:t>yo</a:t>
            </a:r>
            <a:r>
              <a:rPr lang="en-US" sz="1200" kern="1200" dirty="0" smtClean="0">
                <a:solidFill>
                  <a:schemeClr val="tx1"/>
                </a:solidFill>
                <a:effectLst/>
                <a:latin typeface="+mn-lt"/>
                <a:ea typeface="+mn-ea"/>
                <a:cs typeface="+mn-cs"/>
              </a:rPr>
              <a:t> Hispanic woman from a wealthy area in California who did not date or go out often, and did not rate herself especially highly.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She</a:t>
            </a:r>
            <a:r>
              <a:rPr lang="en-US" sz="1200" kern="1200" baseline="0" dirty="0" smtClean="0">
                <a:solidFill>
                  <a:schemeClr val="tx1"/>
                </a:solidFill>
                <a:effectLst/>
                <a:latin typeface="+mn-lt"/>
                <a:ea typeface="+mn-ea"/>
                <a:cs typeface="+mn-cs"/>
              </a:rPr>
              <a:t> didn’t like any of the men</a:t>
            </a:r>
            <a:r>
              <a:rPr lang="en-US" sz="1200" kern="1200" dirty="0" smtClean="0">
                <a:solidFill>
                  <a:schemeClr val="tx1"/>
                </a:solidFill>
                <a:effectLst/>
                <a:latin typeface="+mn-lt"/>
                <a:ea typeface="+mn-ea"/>
                <a:cs typeface="+mn-cs"/>
              </a:rPr>
              <a:t>.  4 judges didn’t like anyone</a:t>
            </a:r>
            <a:r>
              <a:rPr lang="en-US" sz="1200" kern="1200" baseline="0" dirty="0" smtClean="0">
                <a:solidFill>
                  <a:schemeClr val="tx1"/>
                </a:solidFill>
                <a:effectLst/>
                <a:latin typeface="+mn-lt"/>
                <a:ea typeface="+mn-ea"/>
                <a:cs typeface="+mn-cs"/>
              </a:rPr>
              <a:t> much</a:t>
            </a:r>
            <a:r>
              <a:rPr lang="en-US" sz="1200" kern="1200" dirty="0" smtClean="0">
                <a:solidFill>
                  <a:schemeClr val="tx1"/>
                </a:solidFill>
                <a:effectLst/>
                <a:latin typeface="+mn-lt"/>
                <a:ea typeface="+mn-ea"/>
                <a:cs typeface="+mn-cs"/>
              </a:rPr>
              <a:t>.  One judge (F182) gave the highest “Like” rating to the two men that had the lowest ratings in all categories.  They were both White men from New York and Atlanta who go out several times a week, herself a black female from New Jersey who only went out once a week.  Some unknown factor? Subject 185 least-liked, rated himself a 10 on Attractiveness and Sincerity, 25 year old Asian man from Queens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rated below average on every ranking.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4BA32C-18D8-4942-8178-4EB342DE1685}" type="slidenum">
              <a:rPr lang="en-US" smtClean="0"/>
              <a:t>19</a:t>
            </a:fld>
            <a:endParaRPr lang="en-US"/>
          </a:p>
        </p:txBody>
      </p:sp>
    </p:spTree>
    <p:extLst>
      <p:ext uri="{BB962C8B-B14F-4D97-AF65-F5344CB8AC3E}">
        <p14:creationId xmlns:p14="http://schemas.microsoft.com/office/powerpoint/2010/main" val="3623240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a:t>
            </a:r>
            <a:r>
              <a:rPr lang="en-US" baseline="0" dirty="0" smtClean="0"/>
              <a:t> not appear to be strong race preference in men.  Women do have this, possibly also for age.  Less uniformity across rankings than men.  Look for Ambition, Intelligence, and slightly less focused on looks, with a few judges every time who like those rated low for Attractiveness.  If men have either of these desirable traits, they are more selective.  Somewhat true but less so for women.  Not as simple as Jon Birger interview, but visible selection patterns.</a:t>
            </a:r>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20</a:t>
            </a:fld>
            <a:endParaRPr lang="en-US"/>
          </a:p>
        </p:txBody>
      </p:sp>
    </p:spTree>
    <p:extLst>
      <p:ext uri="{BB962C8B-B14F-4D97-AF65-F5344CB8AC3E}">
        <p14:creationId xmlns:p14="http://schemas.microsoft.com/office/powerpoint/2010/main" val="186463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could not be explained by more shared interests or perception that the shared race was more attractive, but the subject’s place of origin did strongly influence this. .  The author used the General Social Survey (GSS) and World Values Survey (WVS) to determine which places were less tolerant, and found that subjects from these regions had similar outlooks.  Additionally, subjects who were themselves physically attractive cared were less likely to exhibit this preference.</a:t>
            </a:r>
          </a:p>
          <a:p>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3</a:t>
            </a:fld>
            <a:endParaRPr lang="en-US"/>
          </a:p>
        </p:txBody>
      </p:sp>
    </p:spTree>
    <p:extLst>
      <p:ext uri="{BB962C8B-B14F-4D97-AF65-F5344CB8AC3E}">
        <p14:creationId xmlns:p14="http://schemas.microsoft.com/office/powerpoint/2010/main" val="976260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additional</a:t>
            </a:r>
            <a:r>
              <a:rPr lang="en-US" baseline="0" dirty="0" smtClean="0"/>
              <a:t> qualities or factors that can </a:t>
            </a:r>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4</a:t>
            </a:fld>
            <a:endParaRPr lang="en-US"/>
          </a:p>
        </p:txBody>
      </p:sp>
    </p:spTree>
    <p:extLst>
      <p:ext uri="{BB962C8B-B14F-4D97-AF65-F5344CB8AC3E}">
        <p14:creationId xmlns:p14="http://schemas.microsoft.com/office/powerpoint/2010/main" val="88475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Equal number of men and women at</a:t>
            </a:r>
            <a:r>
              <a:rPr lang="en-US" baseline="0" dirty="0" smtClean="0"/>
              <a:t> each event, atmosphere held constant at each, alcohol not served but otherwise similar to actual events held by the company Hurry Date. </a:t>
            </a:r>
            <a:r>
              <a:rPr lang="en-US" dirty="0" smtClean="0"/>
              <a:t>For each date, they also circled “yes” or “no” indicating whether they wanted to meet the person again</a:t>
            </a:r>
            <a:r>
              <a:rPr lang="en-US" baseline="0" dirty="0" smtClean="0"/>
              <a:t> (not used in this analysis, as focus was more on preference ratings than outcome).  Two events held each night, so some self-selection may have occurred based on time of event, but this was not provided.</a:t>
            </a:r>
            <a:endParaRPr lang="en-US" dirty="0" smtClean="0"/>
          </a:p>
        </p:txBody>
      </p:sp>
      <p:sp>
        <p:nvSpPr>
          <p:cNvPr id="4" name="Slide Number Placeholder 3"/>
          <p:cNvSpPr>
            <a:spLocks noGrp="1"/>
          </p:cNvSpPr>
          <p:nvPr>
            <p:ph type="sldNum" sz="quarter" idx="10"/>
          </p:nvPr>
        </p:nvSpPr>
        <p:spPr/>
        <p:txBody>
          <a:bodyPr/>
          <a:lstStyle/>
          <a:p>
            <a:fld id="{6D4BA32C-18D8-4942-8178-4EB342DE1685}" type="slidenum">
              <a:rPr lang="en-US" smtClean="0"/>
              <a:t>5</a:t>
            </a:fld>
            <a:endParaRPr lang="en-US"/>
          </a:p>
        </p:txBody>
      </p:sp>
    </p:spTree>
    <p:extLst>
      <p:ext uri="{BB962C8B-B14F-4D97-AF65-F5344CB8AC3E}">
        <p14:creationId xmlns:p14="http://schemas.microsoft.com/office/powerpoint/2010/main" val="1723337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variables collected in</a:t>
            </a:r>
            <a:r>
              <a:rPr lang="en-US" baseline="0" dirty="0" smtClean="0"/>
              <a:t> study were used. </a:t>
            </a:r>
            <a:r>
              <a:rPr lang="en-US" sz="1200" kern="1200" dirty="0" smtClean="0">
                <a:solidFill>
                  <a:schemeClr val="tx1"/>
                </a:solidFill>
                <a:effectLst/>
                <a:latin typeface="+mn-lt"/>
                <a:ea typeface="+mn-ea"/>
                <a:cs typeface="+mn-cs"/>
              </a:rPr>
              <a:t>Median household income based on </a:t>
            </a:r>
            <a:r>
              <a:rPr lang="en-US" sz="1200" kern="1200" dirty="0" err="1" smtClean="0">
                <a:solidFill>
                  <a:schemeClr val="tx1"/>
                </a:solidFill>
                <a:effectLst/>
                <a:latin typeface="+mn-lt"/>
                <a:ea typeface="+mn-ea"/>
                <a:cs typeface="+mn-cs"/>
              </a:rPr>
              <a:t>zipcode</a:t>
            </a:r>
            <a:r>
              <a:rPr lang="en-US" sz="1200" kern="1200" dirty="0" smtClean="0">
                <a:solidFill>
                  <a:schemeClr val="tx1"/>
                </a:solidFill>
                <a:effectLst/>
                <a:latin typeface="+mn-lt"/>
                <a:ea typeface="+mn-ea"/>
                <a:cs typeface="+mn-cs"/>
              </a:rPr>
              <a:t> using the Census Bureau website:</a:t>
            </a:r>
          </a:p>
          <a:p>
            <a:r>
              <a:rPr lang="en-US" sz="1200" kern="1200" dirty="0" smtClean="0">
                <a:solidFill>
                  <a:schemeClr val="tx1"/>
                </a:solidFill>
                <a:effectLst/>
                <a:latin typeface="+mn-lt"/>
                <a:ea typeface="+mn-ea"/>
                <a:cs typeface="+mn-cs"/>
                <a:hlinkClick r:id="rId3"/>
              </a:rPr>
              <a:t>http://venus.census.gov/cdrom/lookup/CMD=LIST/DB=C90STF3B/LEV=ZIP</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there is no income it means that they are either from abroad or did not enter their zip code. Interests were (Sports, Museums, Art, etc. 17 categories).  Self-assessment</a:t>
            </a:r>
            <a:r>
              <a:rPr lang="en-US" sz="1200" kern="1200" baseline="0" dirty="0" smtClean="0">
                <a:solidFill>
                  <a:schemeClr val="tx1"/>
                </a:solidFill>
                <a:effectLst/>
                <a:latin typeface="+mn-lt"/>
                <a:ea typeface="+mn-ea"/>
                <a:cs typeface="+mn-cs"/>
              </a:rPr>
              <a:t> on </a:t>
            </a:r>
            <a:r>
              <a:rPr lang="en-US" sz="1200" u="sng" kern="1200" dirty="0" smtClean="0">
                <a:solidFill>
                  <a:schemeClr val="tx1"/>
                </a:solidFill>
                <a:effectLst/>
                <a:latin typeface="+mn-lt"/>
                <a:ea typeface="+mn-ea"/>
                <a:cs typeface="+mn-cs"/>
              </a:rPr>
              <a:t>attr3_1 </a:t>
            </a:r>
            <a:r>
              <a:rPr lang="en-US" sz="1200" kern="1200" dirty="0" smtClean="0">
                <a:solidFill>
                  <a:schemeClr val="tx1"/>
                </a:solidFill>
                <a:effectLst/>
                <a:latin typeface="+mn-lt"/>
                <a:ea typeface="+mn-ea"/>
                <a:cs typeface="+mn-cs"/>
              </a:rPr>
              <a:t>Attractive,  </a:t>
            </a:r>
            <a:r>
              <a:rPr lang="en-US" sz="1200" u="sng" kern="1200" dirty="0" smtClean="0">
                <a:solidFill>
                  <a:schemeClr val="tx1"/>
                </a:solidFill>
                <a:effectLst/>
                <a:latin typeface="+mn-lt"/>
                <a:ea typeface="+mn-ea"/>
                <a:cs typeface="+mn-cs"/>
              </a:rPr>
              <a:t>sinc3_1</a:t>
            </a:r>
            <a:r>
              <a:rPr lang="en-US" sz="1200" kern="1200" dirty="0" smtClean="0">
                <a:solidFill>
                  <a:schemeClr val="tx1"/>
                </a:solidFill>
                <a:effectLst/>
                <a:latin typeface="+mn-lt"/>
                <a:ea typeface="+mn-ea"/>
                <a:cs typeface="+mn-cs"/>
              </a:rPr>
              <a:t> Sincere, </a:t>
            </a:r>
            <a:r>
              <a:rPr lang="en-US" sz="1200" u="sng" kern="1200" dirty="0" smtClean="0">
                <a:solidFill>
                  <a:schemeClr val="tx1"/>
                </a:solidFill>
                <a:effectLst/>
                <a:latin typeface="+mn-lt"/>
                <a:ea typeface="+mn-ea"/>
                <a:cs typeface="+mn-cs"/>
              </a:rPr>
              <a:t>int3_1</a:t>
            </a:r>
            <a:r>
              <a:rPr lang="en-US" sz="1200" kern="1200" dirty="0" smtClean="0">
                <a:solidFill>
                  <a:schemeClr val="tx1"/>
                </a:solidFill>
                <a:effectLst/>
                <a:latin typeface="+mn-lt"/>
                <a:ea typeface="+mn-ea"/>
                <a:cs typeface="+mn-cs"/>
              </a:rPr>
              <a:t> Intelligent, </a:t>
            </a:r>
            <a:r>
              <a:rPr lang="en-US" sz="1200" u="sng" kern="1200" dirty="0" smtClean="0">
                <a:solidFill>
                  <a:schemeClr val="tx1"/>
                </a:solidFill>
                <a:effectLst/>
                <a:latin typeface="+mn-lt"/>
                <a:ea typeface="+mn-ea"/>
                <a:cs typeface="+mn-cs"/>
              </a:rPr>
              <a:t>fun3_1</a:t>
            </a:r>
            <a:r>
              <a:rPr lang="en-US" sz="1200" kern="1200" dirty="0" smtClean="0">
                <a:solidFill>
                  <a:schemeClr val="tx1"/>
                </a:solidFill>
                <a:effectLst/>
                <a:latin typeface="+mn-lt"/>
                <a:ea typeface="+mn-ea"/>
                <a:cs typeface="+mn-cs"/>
              </a:rPr>
              <a:t> Fun, </a:t>
            </a:r>
            <a:r>
              <a:rPr lang="en-US" sz="1200" u="sng" kern="1200" dirty="0" smtClean="0">
                <a:solidFill>
                  <a:schemeClr val="tx1"/>
                </a:solidFill>
                <a:effectLst/>
                <a:latin typeface="+mn-lt"/>
                <a:ea typeface="+mn-ea"/>
                <a:cs typeface="+mn-cs"/>
              </a:rPr>
              <a:t>amb3_1</a:t>
            </a:r>
            <a:r>
              <a:rPr lang="en-US" sz="1200" kern="1200" dirty="0" smtClean="0">
                <a:solidFill>
                  <a:schemeClr val="tx1"/>
                </a:solidFill>
                <a:effectLst/>
                <a:latin typeface="+mn-lt"/>
                <a:ea typeface="+mn-ea"/>
                <a:cs typeface="+mn-cs"/>
              </a:rPr>
              <a:t> Ambitious</a:t>
            </a:r>
          </a:p>
          <a:p>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6</a:t>
            </a:fld>
            <a:endParaRPr lang="en-US"/>
          </a:p>
        </p:txBody>
      </p:sp>
    </p:spTree>
    <p:extLst>
      <p:ext uri="{BB962C8B-B14F-4D97-AF65-F5344CB8AC3E}">
        <p14:creationId xmlns:p14="http://schemas.microsoft.com/office/powerpoint/2010/main" val="3922093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because</a:t>
            </a:r>
            <a:r>
              <a:rPr lang="en-US" baseline="0" dirty="0" smtClean="0"/>
              <a:t> of complexity of interpretation, also in same week so seasonality or other time factors reduced.  Provides range of smaller and larger groups. </a:t>
            </a:r>
          </a:p>
          <a:p>
            <a:r>
              <a:rPr lang="en-US" sz="1200" kern="1200" dirty="0" smtClean="0">
                <a:solidFill>
                  <a:schemeClr val="tx1"/>
                </a:solidFill>
                <a:effectLst/>
                <a:latin typeface="+mn-lt"/>
                <a:ea typeface="+mn-ea"/>
                <a:cs typeface="+mn-cs"/>
              </a:rPr>
              <a:t>This technique is designed for visualizing opinion-based responses for multiple subjects by multiple judges. At each event, each female was rated by all of the other males in the group, then eigenvalue decomposition was used to convert the males’ preferences into principal component variables (Truxillo, 2015). By default, this procedure accounts for missing data using variable means as initial estimates (The PRINQUAL Procedure).  Because the data consisted of ordinal rankings, the MONOTONE option was selected for a nonmetric MDPREF analysis. Suspicion of a degenerate solution led to use of judges’ mean rankings for the few missing variables.</a:t>
            </a:r>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7</a:t>
            </a:fld>
            <a:endParaRPr lang="en-US"/>
          </a:p>
        </p:txBody>
      </p:sp>
    </p:spTree>
    <p:extLst>
      <p:ext uri="{BB962C8B-B14F-4D97-AF65-F5344CB8AC3E}">
        <p14:creationId xmlns:p14="http://schemas.microsoft.com/office/powerpoint/2010/main" val="375674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three most popular fields for both sexes were Business/Economics/Finance, Life Sciences, and Political Science. In Figure 2, Banking/Finance and Academic/Research are the most popular career plans for both sexes.  Men and women in this sample have similar mindsets on educational and professional aspirations.  Not important to dating.</a:t>
            </a:r>
          </a:p>
          <a:p>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8</a:t>
            </a:fld>
            <a:endParaRPr lang="en-US"/>
          </a:p>
        </p:txBody>
      </p:sp>
    </p:spTree>
    <p:extLst>
      <p:ext uri="{BB962C8B-B14F-4D97-AF65-F5344CB8AC3E}">
        <p14:creationId xmlns:p14="http://schemas.microsoft.com/office/powerpoint/2010/main" val="368273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average, women found themselves to be more attractive than men by almost a full point (8.02, standard deviation of 0.96) whereas men rated themselves lowest on attractiveness (7.06, standard deviation of 1.36).  Men also rated themselves more than a point less than women on Intelligence, and slightly lower on Ambition.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women saw themselves in a more favorable light, and rated themselves more highly in all categories than their dates.  Men were perceived as significantly less Attractive, Sincere, and Fun than their self-perceptions.  However, men were rated higher on Intelligence and Ambition than their own estimates.  In fact, men received slightly better ratings on these two variables than they gave women.  Self ratings did not correlate with good rankings.</a:t>
            </a:r>
          </a:p>
          <a:p>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9</a:t>
            </a:fld>
            <a:endParaRPr lang="en-US"/>
          </a:p>
        </p:txBody>
      </p:sp>
    </p:spTree>
    <p:extLst>
      <p:ext uri="{BB962C8B-B14F-4D97-AF65-F5344CB8AC3E}">
        <p14:creationId xmlns:p14="http://schemas.microsoft.com/office/powerpoint/2010/main" val="158883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4-d chart would be ideal, but difficult to construct and interpret in 2-D space.  Generally accepted in practice that 2 components explain majority of variance,</a:t>
            </a:r>
            <a:r>
              <a:rPr lang="en-US" baseline="0" dirty="0" smtClean="0"/>
              <a:t> and this is sufficient.</a:t>
            </a:r>
            <a:endParaRPr lang="en-US" dirty="0"/>
          </a:p>
        </p:txBody>
      </p:sp>
      <p:sp>
        <p:nvSpPr>
          <p:cNvPr id="4" name="Slide Number Placeholder 3"/>
          <p:cNvSpPr>
            <a:spLocks noGrp="1"/>
          </p:cNvSpPr>
          <p:nvPr>
            <p:ph type="sldNum" sz="quarter" idx="10"/>
          </p:nvPr>
        </p:nvSpPr>
        <p:spPr/>
        <p:txBody>
          <a:bodyPr/>
          <a:lstStyle/>
          <a:p>
            <a:fld id="{6D4BA32C-18D8-4942-8178-4EB342DE1685}" type="slidenum">
              <a:rPr lang="en-US" smtClean="0"/>
              <a:t>10</a:t>
            </a:fld>
            <a:endParaRPr lang="en-US"/>
          </a:p>
        </p:txBody>
      </p:sp>
    </p:spTree>
    <p:extLst>
      <p:ext uri="{BB962C8B-B14F-4D97-AF65-F5344CB8AC3E}">
        <p14:creationId xmlns:p14="http://schemas.microsoft.com/office/powerpoint/2010/main" val="209011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C51FAE4-8432-48FF-B4DD-31C0458C91B5}" type="datetimeFigureOut">
              <a:rPr lang="en-US" smtClean="0"/>
              <a:t>06/06/16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DB8BA2A-EC13-4AEB-B1AE-5C9441FC043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51FAE4-8432-48FF-B4DD-31C0458C91B5}" type="datetimeFigureOut">
              <a:rPr lang="en-US" smtClean="0"/>
              <a:t>06/06/16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BA2A-EC13-4AEB-B1AE-5C9441FC043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DB8BA2A-EC13-4AEB-B1AE-5C9441FC043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51FAE4-8432-48FF-B4DD-31C0458C91B5}" type="datetimeFigureOut">
              <a:rPr lang="en-US" smtClean="0"/>
              <a:t>06/06/16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51FAE4-8432-48FF-B4DD-31C0458C91B5}" type="datetimeFigureOut">
              <a:rPr lang="en-US" smtClean="0"/>
              <a:t>06/06/16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DB8BA2A-EC13-4AEB-B1AE-5C9441FC043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C51FAE4-8432-48FF-B4DD-31C0458C91B5}" type="datetimeFigureOut">
              <a:rPr lang="en-US" smtClean="0"/>
              <a:t>06/06/16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DB8BA2A-EC13-4AEB-B1AE-5C9441FC043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C51FAE4-8432-48FF-B4DD-31C0458C91B5}" type="datetimeFigureOut">
              <a:rPr lang="en-US" smtClean="0"/>
              <a:t>06/06/16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BA2A-EC13-4AEB-B1AE-5C9441FC043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C51FAE4-8432-48FF-B4DD-31C0458C91B5}" type="datetimeFigureOut">
              <a:rPr lang="en-US" smtClean="0"/>
              <a:t>06/06/16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DB8BA2A-EC13-4AEB-B1AE-5C9441FC043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51FAE4-8432-48FF-B4DD-31C0458C91B5}" type="datetimeFigureOut">
              <a:rPr lang="en-US" smtClean="0"/>
              <a:t>06/06/16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DB8BA2A-EC13-4AEB-B1AE-5C9441FC04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C51FAE4-8432-48FF-B4DD-31C0458C91B5}" type="datetimeFigureOut">
              <a:rPr lang="en-US" smtClean="0"/>
              <a:t>06/06/16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DB8BA2A-EC13-4AEB-B1AE-5C9441FC04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DB8BA2A-EC13-4AEB-B1AE-5C9441FC043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C51FAE4-8432-48FF-B4DD-31C0458C91B5}" type="datetimeFigureOut">
              <a:rPr lang="en-US" smtClean="0"/>
              <a:t>06/06/16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DB8BA2A-EC13-4AEB-B1AE-5C9441FC043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C51FAE4-8432-48FF-B4DD-31C0458C91B5}" type="datetimeFigureOut">
              <a:rPr lang="en-US" smtClean="0"/>
              <a:t>06/06/16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C51FAE4-8432-48FF-B4DD-31C0458C91B5}" type="datetimeFigureOut">
              <a:rPr lang="en-US" smtClean="0"/>
              <a:t>06/06/16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DB8BA2A-EC13-4AEB-B1AE-5C9441FC043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 Columbia University Speed Dating Experiment</a:t>
            </a:r>
          </a:p>
          <a:p>
            <a:endParaRPr lang="en-US" dirty="0"/>
          </a:p>
        </p:txBody>
      </p:sp>
      <p:sp>
        <p:nvSpPr>
          <p:cNvPr id="2" name="Title 1"/>
          <p:cNvSpPr>
            <a:spLocks noGrp="1"/>
          </p:cNvSpPr>
          <p:nvPr>
            <p:ph type="ctrTitle"/>
          </p:nvPr>
        </p:nvSpPr>
        <p:spPr/>
        <p:txBody>
          <a:bodyPr>
            <a:normAutofit/>
          </a:bodyPr>
          <a:lstStyle/>
          <a:p>
            <a:r>
              <a:rPr lang="en-US" dirty="0" smtClean="0"/>
              <a:t>Dating Preferences in Graduate Students</a:t>
            </a:r>
            <a:endParaRPr lang="en-US" dirty="0"/>
          </a:p>
        </p:txBody>
      </p:sp>
      <p:sp>
        <p:nvSpPr>
          <p:cNvPr id="4" name="TextBox 3"/>
          <p:cNvSpPr txBox="1"/>
          <p:nvPr/>
        </p:nvSpPr>
        <p:spPr>
          <a:xfrm>
            <a:off x="685800" y="6172200"/>
            <a:ext cx="7162800" cy="369332"/>
          </a:xfrm>
          <a:prstGeom prst="rect">
            <a:avLst/>
          </a:prstGeom>
          <a:noFill/>
        </p:spPr>
        <p:txBody>
          <a:bodyPr wrap="square" rtlCol="0">
            <a:spAutoFit/>
          </a:bodyPr>
          <a:lstStyle/>
          <a:p>
            <a:pPr algn="ctr"/>
            <a:r>
              <a:rPr lang="en-US" dirty="0" smtClean="0"/>
              <a:t>Natasha </a:t>
            </a:r>
            <a:r>
              <a:rPr lang="en-US" dirty="0" err="1" smtClean="0"/>
              <a:t>Polishchuk</a:t>
            </a:r>
            <a:r>
              <a:rPr lang="en-US" dirty="0"/>
              <a:t> </a:t>
            </a:r>
            <a:r>
              <a:rPr lang="en-US" dirty="0" smtClean="0"/>
              <a:t> MAT 443 Final Presentation</a:t>
            </a:r>
            <a:endParaRPr lang="en-US" dirty="0"/>
          </a:p>
        </p:txBody>
      </p:sp>
    </p:spTree>
    <p:extLst>
      <p:ext uri="{BB962C8B-B14F-4D97-AF65-F5344CB8AC3E}">
        <p14:creationId xmlns:p14="http://schemas.microsoft.com/office/powerpoint/2010/main" val="153359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p:pic>
        <p:nvPicPr>
          <p:cNvPr id="6" name="Content Placeholder 5"/>
          <p:cNvPicPr>
            <a:picLocks noGrp="1"/>
          </p:cNvPicPr>
          <p:nvPr>
            <p:ph sz="quarter" idx="1"/>
          </p:nvPr>
        </p:nvPicPr>
        <p:blipFill>
          <a:blip r:embed="rId3"/>
          <a:stretch>
            <a:fillRect/>
          </a:stretch>
        </p:blipFill>
        <p:spPr>
          <a:xfrm>
            <a:off x="257432" y="1600200"/>
            <a:ext cx="4267200" cy="2743200"/>
          </a:xfrm>
          <a:prstGeom prst="rect">
            <a:avLst/>
          </a:prstGeom>
        </p:spPr>
      </p:pic>
      <p:pic>
        <p:nvPicPr>
          <p:cNvPr id="7" name="Picture 6"/>
          <p:cNvPicPr/>
          <p:nvPr/>
        </p:nvPicPr>
        <p:blipFill>
          <a:blip r:embed="rId4"/>
          <a:stretch>
            <a:fillRect/>
          </a:stretch>
        </p:blipFill>
        <p:spPr>
          <a:xfrm>
            <a:off x="4648200" y="3645243"/>
            <a:ext cx="4114800" cy="2514600"/>
          </a:xfrm>
          <a:prstGeom prst="rect">
            <a:avLst/>
          </a:prstGeom>
        </p:spPr>
      </p:pic>
      <p:sp>
        <p:nvSpPr>
          <p:cNvPr id="8" name="TextBox 7"/>
          <p:cNvSpPr txBox="1"/>
          <p:nvPr/>
        </p:nvSpPr>
        <p:spPr>
          <a:xfrm>
            <a:off x="914400" y="4456670"/>
            <a:ext cx="2819400" cy="646331"/>
          </a:xfrm>
          <a:prstGeom prst="rect">
            <a:avLst/>
          </a:prstGeom>
          <a:noFill/>
        </p:spPr>
        <p:txBody>
          <a:bodyPr wrap="square" rtlCol="0">
            <a:spAutoFit/>
          </a:bodyPr>
          <a:lstStyle/>
          <a:p>
            <a:r>
              <a:rPr lang="en-US" dirty="0" smtClean="0"/>
              <a:t>Initial: 4 components explain ~70% of variance </a:t>
            </a:r>
            <a:endParaRPr lang="en-US" dirty="0"/>
          </a:p>
        </p:txBody>
      </p:sp>
      <p:sp>
        <p:nvSpPr>
          <p:cNvPr id="9" name="TextBox 8"/>
          <p:cNvSpPr txBox="1"/>
          <p:nvPr/>
        </p:nvSpPr>
        <p:spPr>
          <a:xfrm>
            <a:off x="5638800" y="2395835"/>
            <a:ext cx="2895600" cy="923330"/>
          </a:xfrm>
          <a:prstGeom prst="rect">
            <a:avLst/>
          </a:prstGeom>
          <a:noFill/>
        </p:spPr>
        <p:txBody>
          <a:bodyPr wrap="square" rtlCol="0">
            <a:spAutoFit/>
          </a:bodyPr>
          <a:lstStyle/>
          <a:p>
            <a:pPr algn="ctr"/>
            <a:r>
              <a:rPr lang="en-US" dirty="0" smtClean="0"/>
              <a:t>Final: 4 components </a:t>
            </a:r>
            <a:r>
              <a:rPr lang="en-US" dirty="0" smtClean="0"/>
              <a:t>explain ~80% of variance </a:t>
            </a:r>
          </a:p>
          <a:p>
            <a:pPr algn="ctr"/>
            <a:endParaRPr lang="en-US" dirty="0"/>
          </a:p>
        </p:txBody>
      </p:sp>
    </p:spTree>
    <p:extLst>
      <p:ext uri="{BB962C8B-B14F-4D97-AF65-F5344CB8AC3E}">
        <p14:creationId xmlns:p14="http://schemas.microsoft.com/office/powerpoint/2010/main" val="225487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PRINQUAL Transform</a:t>
            </a:r>
            <a:endParaRPr lang="en-US" dirty="0"/>
          </a:p>
        </p:txBody>
      </p:sp>
      <p:pic>
        <p:nvPicPr>
          <p:cNvPr id="4" name="Content Placeholder 3"/>
          <p:cNvPicPr>
            <a:picLocks noGrp="1"/>
          </p:cNvPicPr>
          <p:nvPr>
            <p:ph sz="quarter" idx="1"/>
          </p:nvPr>
        </p:nvPicPr>
        <p:blipFill>
          <a:blip r:embed="rId3"/>
          <a:stretch>
            <a:fillRect/>
          </a:stretch>
        </p:blipFill>
        <p:spPr>
          <a:xfrm>
            <a:off x="1981200" y="1447801"/>
            <a:ext cx="5715000" cy="2438400"/>
          </a:xfrm>
          <a:prstGeom prst="rect">
            <a:avLst/>
          </a:prstGeom>
        </p:spPr>
      </p:pic>
      <p:pic>
        <p:nvPicPr>
          <p:cNvPr id="5" name="Picture 4"/>
          <p:cNvPicPr/>
          <p:nvPr/>
        </p:nvPicPr>
        <p:blipFill>
          <a:blip r:embed="rId4"/>
          <a:stretch>
            <a:fillRect/>
          </a:stretch>
        </p:blipFill>
        <p:spPr>
          <a:xfrm>
            <a:off x="1981200" y="3962400"/>
            <a:ext cx="5791199" cy="2362200"/>
          </a:xfrm>
          <a:prstGeom prst="rect">
            <a:avLst/>
          </a:prstGeom>
        </p:spPr>
      </p:pic>
    </p:spTree>
    <p:extLst>
      <p:ext uri="{BB962C8B-B14F-4D97-AF65-F5344CB8AC3E}">
        <p14:creationId xmlns:p14="http://schemas.microsoft.com/office/powerpoint/2010/main" val="3628094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Biplot</a:t>
            </a:r>
            <a:r>
              <a:rPr lang="en-US" dirty="0" smtClean="0"/>
              <a:t> – Female Subjects in Wave 9</a:t>
            </a:r>
            <a:endParaRPr lang="en-US" dirty="0"/>
          </a:p>
        </p:txBody>
      </p:sp>
      <p:pic>
        <p:nvPicPr>
          <p:cNvPr id="4" name="Content Placeholder 3"/>
          <p:cNvPicPr>
            <a:picLocks noGrp="1"/>
          </p:cNvPicPr>
          <p:nvPr>
            <p:ph sz="quarter" idx="1"/>
          </p:nvPr>
        </p:nvPicPr>
        <p:blipFill>
          <a:blip r:embed="rId3"/>
          <a:stretch>
            <a:fillRect/>
          </a:stretch>
        </p:blipFill>
        <p:spPr>
          <a:xfrm>
            <a:off x="1066800" y="1371600"/>
            <a:ext cx="7315200" cy="5029200"/>
          </a:xfrm>
          <a:prstGeom prst="rect">
            <a:avLst/>
          </a:prstGeom>
        </p:spPr>
      </p:pic>
    </p:spTree>
    <p:extLst>
      <p:ext uri="{BB962C8B-B14F-4D97-AF65-F5344CB8AC3E}">
        <p14:creationId xmlns:p14="http://schemas.microsoft.com/office/powerpoint/2010/main" val="209406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dirty="0" smtClean="0"/>
              <a:t>Wave 9 - Preference Mapping for Female Subjects with Attribute Rankings</a:t>
            </a:r>
            <a:endParaRPr lang="en-US" dirty="0"/>
          </a:p>
        </p:txBody>
      </p:sp>
      <p:pic>
        <p:nvPicPr>
          <p:cNvPr id="4" name="Picture 3"/>
          <p:cNvPicPr/>
          <p:nvPr/>
        </p:nvPicPr>
        <p:blipFill>
          <a:blip r:embed="rId3"/>
          <a:stretch>
            <a:fillRect/>
          </a:stretch>
        </p:blipFill>
        <p:spPr>
          <a:xfrm>
            <a:off x="2057400" y="1447800"/>
            <a:ext cx="4785360" cy="4747895"/>
          </a:xfrm>
          <a:prstGeom prst="rect">
            <a:avLst/>
          </a:prstGeom>
        </p:spPr>
      </p:pic>
    </p:spTree>
    <p:extLst>
      <p:ext uri="{BB962C8B-B14F-4D97-AF65-F5344CB8AC3E}">
        <p14:creationId xmlns:p14="http://schemas.microsoft.com/office/powerpoint/2010/main" val="234263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Biplot</a:t>
            </a:r>
            <a:r>
              <a:rPr lang="en-US" dirty="0" smtClean="0"/>
              <a:t> – Female Subjects in Wave 9</a:t>
            </a:r>
            <a:endParaRPr lang="en-US" dirty="0"/>
          </a:p>
        </p:txBody>
      </p:sp>
      <p:pic>
        <p:nvPicPr>
          <p:cNvPr id="5" name="Picture 4"/>
          <p:cNvPicPr/>
          <p:nvPr/>
        </p:nvPicPr>
        <p:blipFill>
          <a:blip r:embed="rId3"/>
          <a:stretch>
            <a:fillRect/>
          </a:stretch>
        </p:blipFill>
        <p:spPr>
          <a:xfrm>
            <a:off x="685800" y="1295400"/>
            <a:ext cx="7162800" cy="5181600"/>
          </a:xfrm>
          <a:prstGeom prst="rect">
            <a:avLst/>
          </a:prstGeom>
        </p:spPr>
      </p:pic>
    </p:spTree>
    <p:extLst>
      <p:ext uri="{BB962C8B-B14F-4D97-AF65-F5344CB8AC3E}">
        <p14:creationId xmlns:p14="http://schemas.microsoft.com/office/powerpoint/2010/main" val="405995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07" y="381000"/>
            <a:ext cx="8534400" cy="758952"/>
          </a:xfrm>
        </p:spPr>
        <p:txBody>
          <a:bodyPr>
            <a:normAutofit fontScale="90000"/>
          </a:bodyPr>
          <a:lstStyle/>
          <a:p>
            <a:r>
              <a:rPr lang="en-US" dirty="0" smtClean="0"/>
              <a:t>Wave 9 - Preference Mapping of Male Subjects with Attribute Rankings</a:t>
            </a:r>
            <a:endParaRPr lang="en-US" dirty="0"/>
          </a:p>
        </p:txBody>
      </p:sp>
      <p:pic>
        <p:nvPicPr>
          <p:cNvPr id="5" name="Picture 4"/>
          <p:cNvPicPr/>
          <p:nvPr/>
        </p:nvPicPr>
        <p:blipFill>
          <a:blip r:embed="rId3"/>
          <a:stretch>
            <a:fillRect/>
          </a:stretch>
        </p:blipFill>
        <p:spPr>
          <a:xfrm>
            <a:off x="1371600" y="1436370"/>
            <a:ext cx="6292215" cy="4888230"/>
          </a:xfrm>
          <a:prstGeom prst="rect">
            <a:avLst/>
          </a:prstGeom>
        </p:spPr>
      </p:pic>
    </p:spTree>
    <p:extLst>
      <p:ext uri="{BB962C8B-B14F-4D97-AF65-F5344CB8AC3E}">
        <p14:creationId xmlns:p14="http://schemas.microsoft.com/office/powerpoint/2010/main" val="368726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9 Conclusions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65% men favored </a:t>
            </a:r>
            <a:r>
              <a:rPr lang="en-US" dirty="0"/>
              <a:t>a </a:t>
            </a:r>
            <a:r>
              <a:rPr lang="en-US" dirty="0" smtClean="0"/>
              <a:t>20</a:t>
            </a:r>
            <a:r>
              <a:rPr lang="en-US" dirty="0"/>
              <a:t>% </a:t>
            </a:r>
            <a:r>
              <a:rPr lang="en-US" dirty="0" smtClean="0"/>
              <a:t>of most attractive women who </a:t>
            </a:r>
            <a:r>
              <a:rPr lang="en-US" dirty="0"/>
              <a:t>shared their interest in </a:t>
            </a:r>
            <a:r>
              <a:rPr lang="en-US" dirty="0" smtClean="0"/>
              <a:t>sports</a:t>
            </a:r>
          </a:p>
          <a:p>
            <a:r>
              <a:rPr lang="en-US" dirty="0" smtClean="0"/>
              <a:t>20% less selective, liked 25% of women who </a:t>
            </a:r>
            <a:r>
              <a:rPr lang="en-US" dirty="0"/>
              <a:t>were </a:t>
            </a:r>
            <a:r>
              <a:rPr lang="en-US" dirty="0" smtClean="0"/>
              <a:t>from NE, average or above attractiveness, and </a:t>
            </a:r>
            <a:r>
              <a:rPr lang="en-US" dirty="0"/>
              <a:t>were socially active</a:t>
            </a:r>
            <a:r>
              <a:rPr lang="en-US" dirty="0" smtClean="0"/>
              <a:t>.</a:t>
            </a:r>
          </a:p>
          <a:p>
            <a:r>
              <a:rPr lang="en-US" dirty="0"/>
              <a:t>58% </a:t>
            </a:r>
            <a:r>
              <a:rPr lang="en-US" dirty="0" smtClean="0"/>
              <a:t> women favored </a:t>
            </a:r>
            <a:r>
              <a:rPr lang="en-US" dirty="0"/>
              <a:t>a </a:t>
            </a:r>
            <a:r>
              <a:rPr lang="en-US" dirty="0" smtClean="0"/>
              <a:t>30% of </a:t>
            </a:r>
            <a:r>
              <a:rPr lang="en-US" dirty="0"/>
              <a:t>men </a:t>
            </a:r>
            <a:r>
              <a:rPr lang="en-US" dirty="0" smtClean="0"/>
              <a:t>who rated themselves highly, were Fun</a:t>
            </a:r>
            <a:r>
              <a:rPr lang="en-US" dirty="0"/>
              <a:t>, and </a:t>
            </a:r>
            <a:r>
              <a:rPr lang="en-US" dirty="0" smtClean="0"/>
              <a:t>came from </a:t>
            </a:r>
            <a:r>
              <a:rPr lang="en-US" dirty="0"/>
              <a:t>urban areas</a:t>
            </a:r>
            <a:r>
              <a:rPr lang="en-US" dirty="0" smtClean="0"/>
              <a:t>.</a:t>
            </a:r>
          </a:p>
          <a:p>
            <a:r>
              <a:rPr lang="en-US" dirty="0" smtClean="0"/>
              <a:t>32% of </a:t>
            </a:r>
            <a:r>
              <a:rPr lang="en-US" dirty="0"/>
              <a:t>women </a:t>
            </a:r>
            <a:r>
              <a:rPr lang="en-US" dirty="0" smtClean="0"/>
              <a:t>liked 25% of men with high Intelligent</a:t>
            </a:r>
            <a:r>
              <a:rPr lang="en-US" dirty="0"/>
              <a:t>, Sincere, and Ambitious </a:t>
            </a:r>
            <a:r>
              <a:rPr lang="en-US" dirty="0" smtClean="0"/>
              <a:t>ratings, average or above average Attractiveness. </a:t>
            </a:r>
            <a:endParaRPr lang="en-US" dirty="0"/>
          </a:p>
        </p:txBody>
      </p:sp>
    </p:spTree>
    <p:extLst>
      <p:ext uri="{BB962C8B-B14F-4D97-AF65-F5344CB8AC3E}">
        <p14:creationId xmlns:p14="http://schemas.microsoft.com/office/powerpoint/2010/main" val="391869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 Wave 6</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8" y="1905000"/>
            <a:ext cx="4401331" cy="329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908" y="1905000"/>
            <a:ext cx="4361670" cy="329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66800" y="5519358"/>
            <a:ext cx="1981200" cy="369332"/>
          </a:xfrm>
          <a:prstGeom prst="rect">
            <a:avLst/>
          </a:prstGeom>
          <a:noFill/>
        </p:spPr>
        <p:txBody>
          <a:bodyPr wrap="square" rtlCol="0">
            <a:spAutoFit/>
          </a:bodyPr>
          <a:lstStyle/>
          <a:p>
            <a:pPr algn="ctr"/>
            <a:r>
              <a:rPr lang="en-US" dirty="0" smtClean="0"/>
              <a:t>Male Judges</a:t>
            </a:r>
            <a:endParaRPr lang="en-US" dirty="0"/>
          </a:p>
        </p:txBody>
      </p:sp>
      <p:sp>
        <p:nvSpPr>
          <p:cNvPr id="8" name="TextBox 7"/>
          <p:cNvSpPr txBox="1"/>
          <p:nvPr/>
        </p:nvSpPr>
        <p:spPr>
          <a:xfrm>
            <a:off x="6096000" y="5519365"/>
            <a:ext cx="1981200" cy="369332"/>
          </a:xfrm>
          <a:prstGeom prst="rect">
            <a:avLst/>
          </a:prstGeom>
          <a:noFill/>
        </p:spPr>
        <p:txBody>
          <a:bodyPr wrap="square" rtlCol="0">
            <a:spAutoFit/>
          </a:bodyPr>
          <a:lstStyle/>
          <a:p>
            <a:pPr algn="ctr"/>
            <a:r>
              <a:rPr lang="en-US" dirty="0" smtClean="0"/>
              <a:t>Female Judges</a:t>
            </a:r>
            <a:endParaRPr lang="en-US" dirty="0"/>
          </a:p>
        </p:txBody>
      </p:sp>
    </p:spTree>
    <p:extLst>
      <p:ext uri="{BB962C8B-B14F-4D97-AF65-F5344CB8AC3E}">
        <p14:creationId xmlns:p14="http://schemas.microsoft.com/office/powerpoint/2010/main" val="227990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 Wave 7</a:t>
            </a:r>
            <a:endParaRPr lang="en-US" dirty="0"/>
          </a:p>
        </p:txBody>
      </p:sp>
      <p:sp>
        <p:nvSpPr>
          <p:cNvPr id="5" name="TextBox 4"/>
          <p:cNvSpPr txBox="1"/>
          <p:nvPr/>
        </p:nvSpPr>
        <p:spPr>
          <a:xfrm>
            <a:off x="1295400" y="5519358"/>
            <a:ext cx="1981200" cy="369332"/>
          </a:xfrm>
          <a:prstGeom prst="rect">
            <a:avLst/>
          </a:prstGeom>
          <a:noFill/>
        </p:spPr>
        <p:txBody>
          <a:bodyPr wrap="square" rtlCol="0">
            <a:spAutoFit/>
          </a:bodyPr>
          <a:lstStyle/>
          <a:p>
            <a:pPr algn="ctr"/>
            <a:r>
              <a:rPr lang="en-US" dirty="0" smtClean="0"/>
              <a:t>Male Judges</a:t>
            </a:r>
            <a:endParaRPr lang="en-US" dirty="0"/>
          </a:p>
        </p:txBody>
      </p:sp>
      <p:sp>
        <p:nvSpPr>
          <p:cNvPr id="8" name="TextBox 7"/>
          <p:cNvSpPr txBox="1"/>
          <p:nvPr/>
        </p:nvSpPr>
        <p:spPr>
          <a:xfrm>
            <a:off x="6096000" y="5519365"/>
            <a:ext cx="1981200" cy="369332"/>
          </a:xfrm>
          <a:prstGeom prst="rect">
            <a:avLst/>
          </a:prstGeom>
          <a:noFill/>
        </p:spPr>
        <p:txBody>
          <a:bodyPr wrap="square" rtlCol="0">
            <a:spAutoFit/>
          </a:bodyPr>
          <a:lstStyle/>
          <a:p>
            <a:pPr algn="ctr"/>
            <a:r>
              <a:rPr lang="en-US" dirty="0" smtClean="0"/>
              <a:t>Female Judges</a:t>
            </a:r>
            <a:endParaRPr lang="en-US" dirty="0"/>
          </a:p>
        </p:txBody>
      </p:sp>
      <p:pic>
        <p:nvPicPr>
          <p:cNvPr id="7" name="Picture 6"/>
          <p:cNvPicPr/>
          <p:nvPr/>
        </p:nvPicPr>
        <p:blipFill>
          <a:blip r:embed="rId3"/>
          <a:stretch>
            <a:fillRect/>
          </a:stretch>
        </p:blipFill>
        <p:spPr>
          <a:xfrm>
            <a:off x="228600" y="1752600"/>
            <a:ext cx="4419600" cy="3444601"/>
          </a:xfrm>
          <a:prstGeom prst="rect">
            <a:avLst/>
          </a:prstGeom>
        </p:spPr>
      </p:pic>
      <p:pic>
        <p:nvPicPr>
          <p:cNvPr id="9" name="Picture 8"/>
          <p:cNvPicPr/>
          <p:nvPr/>
        </p:nvPicPr>
        <p:blipFill>
          <a:blip r:embed="rId4"/>
          <a:stretch>
            <a:fillRect/>
          </a:stretch>
        </p:blipFill>
        <p:spPr>
          <a:xfrm>
            <a:off x="4654378" y="1781432"/>
            <a:ext cx="4337222" cy="3415769"/>
          </a:xfrm>
          <a:prstGeom prst="rect">
            <a:avLst/>
          </a:prstGeom>
        </p:spPr>
      </p:pic>
    </p:spTree>
    <p:extLst>
      <p:ext uri="{BB962C8B-B14F-4D97-AF65-F5344CB8AC3E}">
        <p14:creationId xmlns:p14="http://schemas.microsoft.com/office/powerpoint/2010/main" val="887703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 Wave 8</a:t>
            </a:r>
            <a:endParaRPr lang="en-US" dirty="0"/>
          </a:p>
        </p:txBody>
      </p:sp>
      <p:sp>
        <p:nvSpPr>
          <p:cNvPr id="5" name="TextBox 4"/>
          <p:cNvSpPr txBox="1"/>
          <p:nvPr/>
        </p:nvSpPr>
        <p:spPr>
          <a:xfrm>
            <a:off x="1295400" y="5519358"/>
            <a:ext cx="1981200" cy="369332"/>
          </a:xfrm>
          <a:prstGeom prst="rect">
            <a:avLst/>
          </a:prstGeom>
          <a:noFill/>
        </p:spPr>
        <p:txBody>
          <a:bodyPr wrap="square" rtlCol="0">
            <a:spAutoFit/>
          </a:bodyPr>
          <a:lstStyle/>
          <a:p>
            <a:pPr algn="ctr"/>
            <a:r>
              <a:rPr lang="en-US" dirty="0" smtClean="0"/>
              <a:t>Male Judges</a:t>
            </a:r>
            <a:endParaRPr lang="en-US" dirty="0"/>
          </a:p>
        </p:txBody>
      </p:sp>
      <p:sp>
        <p:nvSpPr>
          <p:cNvPr id="8" name="TextBox 7"/>
          <p:cNvSpPr txBox="1"/>
          <p:nvPr/>
        </p:nvSpPr>
        <p:spPr>
          <a:xfrm>
            <a:off x="6096000" y="5519365"/>
            <a:ext cx="1981200" cy="369332"/>
          </a:xfrm>
          <a:prstGeom prst="rect">
            <a:avLst/>
          </a:prstGeom>
          <a:noFill/>
        </p:spPr>
        <p:txBody>
          <a:bodyPr wrap="square" rtlCol="0">
            <a:spAutoFit/>
          </a:bodyPr>
          <a:lstStyle/>
          <a:p>
            <a:pPr algn="ctr"/>
            <a:r>
              <a:rPr lang="en-US" dirty="0" smtClean="0"/>
              <a:t>Female Judges</a:t>
            </a:r>
            <a:endParaRPr lang="en-US" dirty="0"/>
          </a:p>
        </p:txBody>
      </p:sp>
      <p:pic>
        <p:nvPicPr>
          <p:cNvPr id="10" name="Picture 9"/>
          <p:cNvPicPr/>
          <p:nvPr/>
        </p:nvPicPr>
        <p:blipFill>
          <a:blip r:embed="rId3"/>
          <a:stretch>
            <a:fillRect/>
          </a:stretch>
        </p:blipFill>
        <p:spPr>
          <a:xfrm>
            <a:off x="84137" y="1826740"/>
            <a:ext cx="4485803" cy="3507260"/>
          </a:xfrm>
          <a:prstGeom prst="rect">
            <a:avLst/>
          </a:prstGeom>
        </p:spPr>
      </p:pic>
      <p:pic>
        <p:nvPicPr>
          <p:cNvPr id="11" name="Picture 10"/>
          <p:cNvPicPr/>
          <p:nvPr/>
        </p:nvPicPr>
        <p:blipFill>
          <a:blip r:embed="rId4"/>
          <a:stretch>
            <a:fillRect/>
          </a:stretch>
        </p:blipFill>
        <p:spPr>
          <a:xfrm>
            <a:off x="4569940" y="1826739"/>
            <a:ext cx="4345460" cy="3507261"/>
          </a:xfrm>
          <a:prstGeom prst="rect">
            <a:avLst/>
          </a:prstGeom>
        </p:spPr>
      </p:pic>
    </p:spTree>
    <p:extLst>
      <p:ext uri="{BB962C8B-B14F-4D97-AF65-F5344CB8AC3E}">
        <p14:creationId xmlns:p14="http://schemas.microsoft.com/office/powerpoint/2010/main" val="100087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Ratio of </a:t>
            </a:r>
            <a:r>
              <a:rPr lang="en-US" dirty="0" err="1" smtClean="0"/>
              <a:t>women:men</a:t>
            </a:r>
            <a:r>
              <a:rPr lang="en-US" dirty="0" smtClean="0"/>
              <a:t>:</a:t>
            </a:r>
          </a:p>
          <a:p>
            <a:pPr marL="0" indent="0">
              <a:buNone/>
            </a:pPr>
            <a:r>
              <a:rPr lang="en-US" dirty="0" smtClean="0"/>
              <a:t>	- 5:4 in mid ’90s</a:t>
            </a:r>
          </a:p>
          <a:p>
            <a:pPr marL="0" indent="0">
              <a:buNone/>
            </a:pPr>
            <a:r>
              <a:rPr lang="en-US" dirty="0"/>
              <a:t>	</a:t>
            </a:r>
            <a:r>
              <a:rPr lang="en-US" dirty="0" smtClean="0"/>
              <a:t>- 4:3 in mid ‘00s</a:t>
            </a:r>
          </a:p>
          <a:p>
            <a:r>
              <a:rPr lang="en-US" dirty="0" smtClean="0"/>
              <a:t>Attributed to emphasis on high school performance</a:t>
            </a:r>
          </a:p>
          <a:p>
            <a:r>
              <a:rPr lang="en-US" dirty="0" smtClean="0"/>
              <a:t>Larger cities New York, Los Angeles, Chicago particularly competitive</a:t>
            </a:r>
          </a:p>
          <a:p>
            <a:r>
              <a:rPr lang="en-US" dirty="0" smtClean="0"/>
              <a:t>Women feel men have more detached approach</a:t>
            </a:r>
          </a:p>
          <a:p>
            <a:r>
              <a:rPr lang="en-US" dirty="0" smtClean="0"/>
              <a:t>Competitive environment also seen in Mormon and Orthodox Jewish communities </a:t>
            </a:r>
            <a:endParaRPr lang="en-US" dirty="0"/>
          </a:p>
        </p:txBody>
      </p:sp>
    </p:spTree>
    <p:extLst>
      <p:ext uri="{BB962C8B-B14F-4D97-AF65-F5344CB8AC3E}">
        <p14:creationId xmlns:p14="http://schemas.microsoft.com/office/powerpoint/2010/main" val="2467566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numCol="2"/>
          <a:lstStyle/>
          <a:p>
            <a:pPr marL="0" indent="0">
              <a:buNone/>
            </a:pPr>
            <a:r>
              <a:rPr lang="en-US" dirty="0" smtClean="0"/>
              <a:t>Male selection:</a:t>
            </a:r>
          </a:p>
          <a:p>
            <a:r>
              <a:rPr lang="en-US" dirty="0" smtClean="0"/>
              <a:t>Beauty: desired half choose top most attractive women</a:t>
            </a:r>
          </a:p>
          <a:p>
            <a:r>
              <a:rPr lang="en-US" dirty="0" smtClean="0"/>
              <a:t>Hangout: minority choose average or above average looking women who are fun or like sports</a:t>
            </a:r>
          </a:p>
          <a:p>
            <a:r>
              <a:rPr lang="en-US" dirty="0" smtClean="0"/>
              <a:t>Less attractive women not selected</a:t>
            </a:r>
          </a:p>
          <a:p>
            <a:pPr marL="0" indent="0">
              <a:buNone/>
            </a:pPr>
            <a:r>
              <a:rPr lang="en-US" dirty="0" smtClean="0"/>
              <a:t>Female selection:</a:t>
            </a:r>
          </a:p>
          <a:p>
            <a:r>
              <a:rPr lang="en-US" dirty="0" smtClean="0"/>
              <a:t>Charm:  half of women choose top most attractive, confident men</a:t>
            </a:r>
          </a:p>
          <a:p>
            <a:r>
              <a:rPr lang="en-US" dirty="0" smtClean="0"/>
              <a:t>Brains: minority </a:t>
            </a:r>
            <a:r>
              <a:rPr lang="en-US" dirty="0"/>
              <a:t>choose average or above average looking </a:t>
            </a:r>
            <a:r>
              <a:rPr lang="en-US" dirty="0" smtClean="0"/>
              <a:t>men who are smart and ambitious</a:t>
            </a:r>
            <a:endParaRPr lang="en-US" dirty="0"/>
          </a:p>
          <a:p>
            <a:r>
              <a:rPr lang="en-US" dirty="0" smtClean="0"/>
              <a:t> Less attractive men still have a few admirers</a:t>
            </a:r>
            <a:endParaRPr lang="en-US" dirty="0"/>
          </a:p>
        </p:txBody>
      </p:sp>
    </p:spTree>
    <p:extLst>
      <p:ext uri="{BB962C8B-B14F-4D97-AF65-F5344CB8AC3E}">
        <p14:creationId xmlns:p14="http://schemas.microsoft.com/office/powerpoint/2010/main" val="3689966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quarter" idx="1"/>
          </p:nvPr>
        </p:nvSpPr>
        <p:spPr/>
        <p:txBody>
          <a:bodyPr/>
          <a:lstStyle/>
          <a:p>
            <a:r>
              <a:rPr lang="en-US" dirty="0" smtClean="0"/>
              <a:t>Survey design favored first impressions – what results would 10 minute dates return? 30? 60?</a:t>
            </a:r>
          </a:p>
          <a:p>
            <a:r>
              <a:rPr lang="en-US" dirty="0" smtClean="0"/>
              <a:t>Control for people who are friends, acquaintances</a:t>
            </a:r>
          </a:p>
          <a:p>
            <a:r>
              <a:rPr lang="en-US" dirty="0" smtClean="0"/>
              <a:t>Other variables for rankings: Confidence, Grooming, Humor</a:t>
            </a:r>
          </a:p>
          <a:p>
            <a:r>
              <a:rPr lang="en-US" dirty="0" smtClean="0"/>
              <a:t>More detailed self-descriptors: Height, Speech, English</a:t>
            </a:r>
          </a:p>
          <a:p>
            <a:r>
              <a:rPr lang="en-US" dirty="0" smtClean="0"/>
              <a:t>How did follow up dates go?</a:t>
            </a:r>
            <a:endParaRPr lang="en-US" dirty="0"/>
          </a:p>
        </p:txBody>
      </p:sp>
    </p:spTree>
    <p:extLst>
      <p:ext uri="{BB962C8B-B14F-4D97-AF65-F5344CB8AC3E}">
        <p14:creationId xmlns:p14="http://schemas.microsoft.com/office/powerpoint/2010/main" val="2881561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sz="quarter" idx="1"/>
          </p:nvPr>
        </p:nvSpPr>
        <p:spPr/>
        <p:txBody>
          <a:bodyPr/>
          <a:lstStyle/>
          <a:p>
            <a:r>
              <a:rPr lang="en-US" dirty="0" smtClean="0"/>
              <a:t>Limited group </a:t>
            </a:r>
          </a:p>
          <a:p>
            <a:r>
              <a:rPr lang="en-US" dirty="0" smtClean="0"/>
              <a:t>Nonparametric, subjective testing </a:t>
            </a:r>
          </a:p>
          <a:p>
            <a:r>
              <a:rPr lang="en-US" dirty="0" smtClean="0"/>
              <a:t>Unknown conversation topics and mood of participants</a:t>
            </a:r>
          </a:p>
          <a:p>
            <a:r>
              <a:rPr lang="en-US" dirty="0" smtClean="0"/>
              <a:t>Small age range</a:t>
            </a:r>
          </a:p>
          <a:p>
            <a:r>
              <a:rPr lang="en-US" dirty="0" smtClean="0"/>
              <a:t>1</a:t>
            </a:r>
            <a:r>
              <a:rPr lang="en-US" baseline="30000" dirty="0" smtClean="0"/>
              <a:t>st</a:t>
            </a:r>
            <a:r>
              <a:rPr lang="en-US" dirty="0" smtClean="0"/>
              <a:t> 2 PCA components only explained ~60% of variance</a:t>
            </a:r>
          </a:p>
          <a:p>
            <a:endParaRPr lang="en-US" dirty="0" smtClean="0"/>
          </a:p>
          <a:p>
            <a:endParaRPr lang="en-US" dirty="0"/>
          </a:p>
        </p:txBody>
      </p:sp>
    </p:spTree>
    <p:extLst>
      <p:ext uri="{BB962C8B-B14F-4D97-AF65-F5344CB8AC3E}">
        <p14:creationId xmlns:p14="http://schemas.microsoft.com/office/powerpoint/2010/main" val="131704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study</a:t>
            </a:r>
            <a:endParaRPr lang="en-US" dirty="0"/>
          </a:p>
        </p:txBody>
      </p:sp>
      <p:sp>
        <p:nvSpPr>
          <p:cNvPr id="3" name="Content Placeholder 2"/>
          <p:cNvSpPr>
            <a:spLocks noGrp="1"/>
          </p:cNvSpPr>
          <p:nvPr>
            <p:ph sz="quarter" idx="1"/>
          </p:nvPr>
        </p:nvSpPr>
        <p:spPr/>
        <p:txBody>
          <a:bodyPr/>
          <a:lstStyle/>
          <a:p>
            <a:pPr marL="0" indent="0">
              <a:buNone/>
            </a:pPr>
            <a:r>
              <a:rPr lang="en-US" dirty="0" err="1" smtClean="0"/>
              <a:t>Fisman</a:t>
            </a:r>
            <a:r>
              <a:rPr lang="en-US" dirty="0" smtClean="0"/>
              <a:t> et al. (2008) found:</a:t>
            </a:r>
          </a:p>
          <a:p>
            <a:pPr lvl="1"/>
            <a:r>
              <a:rPr lang="en-US" dirty="0"/>
              <a:t> </a:t>
            </a:r>
            <a:r>
              <a:rPr lang="en-US" dirty="0" smtClean="0"/>
              <a:t>Women have strong preference for same-race, particularly minority</a:t>
            </a:r>
          </a:p>
          <a:p>
            <a:pPr lvl="1"/>
            <a:r>
              <a:rPr lang="en-US" dirty="0" smtClean="0"/>
              <a:t>Men do not as a whole</a:t>
            </a:r>
          </a:p>
          <a:p>
            <a:pPr lvl="1"/>
            <a:r>
              <a:rPr lang="en-US" dirty="0" smtClean="0"/>
              <a:t>Preference decreases with age</a:t>
            </a:r>
          </a:p>
          <a:p>
            <a:pPr lvl="1"/>
            <a:r>
              <a:rPr lang="en-US" dirty="0" smtClean="0"/>
              <a:t>Linked to a subject’s background.</a:t>
            </a:r>
            <a:endParaRPr lang="en-US" dirty="0"/>
          </a:p>
        </p:txBody>
      </p:sp>
      <p:pic>
        <p:nvPicPr>
          <p:cNvPr id="6146" name="Picture 2" descr="C:\Users\npolishchuk\AppData\Local\Microsoft\Windows\Temporary Internet Files\Content.IE5\1QFFV9B9\interracia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321026"/>
            <a:ext cx="3810000" cy="170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9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sz="quarter" idx="1"/>
          </p:nvPr>
        </p:nvSpPr>
        <p:spPr>
          <a:xfrm>
            <a:off x="381000" y="1412845"/>
            <a:ext cx="5184648" cy="4797552"/>
          </a:xfrm>
        </p:spPr>
        <p:txBody>
          <a:bodyPr/>
          <a:lstStyle/>
          <a:p>
            <a:r>
              <a:rPr lang="en-US" dirty="0" smtClean="0"/>
              <a:t>Hypothesis:  Because of the skewed sex ratio, women face a competitive environment in the Columbia graduate and professional student dating pool.  They place greater emphasis on Ambition and Race and are less selective otherwise, whereas men focus on Attractiveness and are more selective.</a:t>
            </a:r>
          </a:p>
          <a:p>
            <a:endParaRPr lang="en-US" dirty="0"/>
          </a:p>
          <a:p>
            <a:pPr marL="0" indent="0">
              <a:buNone/>
            </a:pPr>
            <a:endParaRPr lang="en-US" dirty="0"/>
          </a:p>
        </p:txBody>
      </p:sp>
      <p:pic>
        <p:nvPicPr>
          <p:cNvPr id="7170" name="Picture 2" descr="C:\Users\npolishchuk\AppData\Local\Microsoft\Windows\Temporary Internet Files\Content.IE5\T07OMMRC\GossipingWome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287621"/>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2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a:xfrm>
            <a:off x="5191840" y="1713930"/>
            <a:ext cx="3514525" cy="4763070"/>
          </a:xfrm>
        </p:spPr>
        <p:txBody>
          <a:bodyPr>
            <a:normAutofit fontScale="70000" lnSpcReduction="20000"/>
          </a:bodyPr>
          <a:lstStyle/>
          <a:p>
            <a:r>
              <a:rPr lang="en-US" dirty="0" smtClean="0"/>
              <a:t>Data set openly available with free registration at kaggle.com</a:t>
            </a:r>
          </a:p>
          <a:p>
            <a:r>
              <a:rPr lang="en-US" dirty="0" smtClean="0"/>
              <a:t>21 Speed Dating events between 2002 and 2004</a:t>
            </a:r>
          </a:p>
          <a:p>
            <a:r>
              <a:rPr lang="en-US" dirty="0" smtClean="0"/>
              <a:t>Students recruited via flyer, email</a:t>
            </a:r>
          </a:p>
          <a:p>
            <a:r>
              <a:rPr lang="en-US" dirty="0" smtClean="0"/>
              <a:t>Completed surveys before, during, and after</a:t>
            </a:r>
          </a:p>
          <a:p>
            <a:r>
              <a:rPr lang="en-US" dirty="0" smtClean="0"/>
              <a:t>Spoke to each opposite-sex participant for 4 minutes, with 1 minute breaks to complete: </a:t>
            </a:r>
          </a:p>
          <a:p>
            <a:pPr marL="0" indent="0">
              <a:buNone/>
            </a:pPr>
            <a:r>
              <a:rPr lang="en-US" dirty="0"/>
              <a:t>1-10 Likert </a:t>
            </a:r>
            <a:r>
              <a:rPr lang="en-US" dirty="0" smtClean="0"/>
              <a:t>item: </a:t>
            </a:r>
            <a:r>
              <a:rPr lang="en-US" dirty="0"/>
              <a:t>Attractive, Sincere, Intelligent, Fun, Ambitious, Shared Interests, and how much they liked them overall.  </a:t>
            </a:r>
            <a:endParaRPr lang="en-US" dirty="0"/>
          </a:p>
        </p:txBody>
      </p:sp>
      <p:pic>
        <p:nvPicPr>
          <p:cNvPr id="8195" name="Picture 3" descr="C:\Users\npolishchuk\AppData\Local\Microsoft\Windows\Temporary Internet Files\Content.IE5\0B11HZPC\romanticdinn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 y="1371600"/>
            <a:ext cx="5080001" cy="5257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39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Variables</a:t>
            </a:r>
            <a:endParaRPr lang="en-US" dirty="0"/>
          </a:p>
        </p:txBody>
      </p:sp>
      <p:sp>
        <p:nvSpPr>
          <p:cNvPr id="3" name="Content Placeholder 2"/>
          <p:cNvSpPr>
            <a:spLocks noGrp="1"/>
          </p:cNvSpPr>
          <p:nvPr>
            <p:ph sz="quarter" idx="1"/>
          </p:nvPr>
        </p:nvSpPr>
        <p:spPr/>
        <p:txBody>
          <a:bodyPr numCol="2"/>
          <a:lstStyle/>
          <a:p>
            <a:r>
              <a:rPr lang="en-US" dirty="0" smtClean="0"/>
              <a:t>Age</a:t>
            </a:r>
          </a:p>
          <a:p>
            <a:r>
              <a:rPr lang="en-US" dirty="0" smtClean="0"/>
              <a:t>Race</a:t>
            </a:r>
          </a:p>
          <a:p>
            <a:r>
              <a:rPr lang="en-US" dirty="0" smtClean="0"/>
              <a:t>Field</a:t>
            </a:r>
          </a:p>
          <a:p>
            <a:r>
              <a:rPr lang="en-US" dirty="0" smtClean="0"/>
              <a:t>Career Plan</a:t>
            </a:r>
          </a:p>
          <a:p>
            <a:r>
              <a:rPr lang="en-US" dirty="0" smtClean="0"/>
              <a:t>Importance of Race</a:t>
            </a:r>
          </a:p>
          <a:p>
            <a:r>
              <a:rPr lang="en-US" dirty="0" smtClean="0"/>
              <a:t>Importance of Religion</a:t>
            </a:r>
          </a:p>
          <a:p>
            <a:r>
              <a:rPr lang="en-US" dirty="0" smtClean="0"/>
              <a:t>Frequency of Dates</a:t>
            </a:r>
          </a:p>
          <a:p>
            <a:r>
              <a:rPr lang="en-US" dirty="0" smtClean="0"/>
              <a:t>Frequency of Social Outings</a:t>
            </a:r>
          </a:p>
          <a:p>
            <a:r>
              <a:rPr lang="en-US" dirty="0"/>
              <a:t>Zip</a:t>
            </a:r>
          </a:p>
          <a:p>
            <a:r>
              <a:rPr lang="en-US" dirty="0" smtClean="0"/>
              <a:t>Interests</a:t>
            </a:r>
          </a:p>
          <a:p>
            <a:r>
              <a:rPr lang="en-US" dirty="0" smtClean="0"/>
              <a:t>Expectation of happiness with the people to meet</a:t>
            </a:r>
          </a:p>
          <a:p>
            <a:r>
              <a:rPr lang="en-US" dirty="0" smtClean="0"/>
              <a:t>Self-assessment</a:t>
            </a:r>
          </a:p>
          <a:p>
            <a:pPr marL="0" indent="0">
              <a:buNone/>
            </a:pPr>
            <a:endParaRPr lang="en-US" dirty="0"/>
          </a:p>
        </p:txBody>
      </p:sp>
    </p:spTree>
    <p:extLst>
      <p:ext uri="{BB962C8B-B14F-4D97-AF65-F5344CB8AC3E}">
        <p14:creationId xmlns:p14="http://schemas.microsoft.com/office/powerpoint/2010/main" val="391296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lstStyle/>
          <a:p>
            <a:pPr marL="0" indent="0">
              <a:buNone/>
            </a:pPr>
            <a:r>
              <a:rPr lang="en-US" dirty="0" smtClean="0"/>
              <a:t>Analysis limited to four waves </a:t>
            </a:r>
          </a:p>
          <a:p>
            <a:endParaRPr lang="en-US" dirty="0" smtClean="0"/>
          </a:p>
          <a:p>
            <a:endParaRPr lang="en-US" dirty="0"/>
          </a:p>
          <a:p>
            <a:endParaRPr lang="en-US" dirty="0" smtClean="0"/>
          </a:p>
          <a:p>
            <a:endParaRPr lang="en-US" dirty="0"/>
          </a:p>
          <a:p>
            <a:r>
              <a:rPr lang="en-US" dirty="0" smtClean="0"/>
              <a:t>PCA and MDPREF used to map ratings based on ratings in the Like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0020549"/>
              </p:ext>
            </p:extLst>
          </p:nvPr>
        </p:nvGraphicFramePr>
        <p:xfrm>
          <a:off x="457200" y="2209800"/>
          <a:ext cx="7696200" cy="1640840"/>
        </p:xfrm>
        <a:graphic>
          <a:graphicData uri="http://schemas.openxmlformats.org/drawingml/2006/table">
            <a:tbl>
              <a:tblPr firstRow="1" firstCol="1" bandRow="1">
                <a:tableStyleId>{5C22544A-7EE6-4342-B048-85BDC9FD1C3A}</a:tableStyleId>
              </a:tblPr>
              <a:tblGrid>
                <a:gridCol w="1924050"/>
                <a:gridCol w="1924050"/>
                <a:gridCol w="1924050"/>
                <a:gridCol w="1924050"/>
              </a:tblGrid>
              <a:tr h="243840">
                <a:tc>
                  <a:txBody>
                    <a:bodyPr/>
                    <a:lstStyle/>
                    <a:p>
                      <a:pPr marL="0" marR="0">
                        <a:lnSpc>
                          <a:spcPct val="115000"/>
                        </a:lnSpc>
                        <a:spcBef>
                          <a:spcPts val="0"/>
                        </a:spcBef>
                        <a:spcAft>
                          <a:spcPts val="0"/>
                        </a:spcAft>
                      </a:pPr>
                      <a:r>
                        <a:rPr lang="en-US" sz="2000" dirty="0">
                          <a:effectLst/>
                        </a:rPr>
                        <a:t>Wave #</a:t>
                      </a:r>
                      <a:endParaRPr lang="en-US" sz="2000" dirty="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Date</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 Males</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 Females</a:t>
                      </a:r>
                      <a:endParaRPr lang="en-US" sz="2000">
                        <a:effectLst/>
                        <a:latin typeface="Calibri"/>
                        <a:ea typeface="Calibri"/>
                        <a:cs typeface="Times New Roman"/>
                      </a:endParaRPr>
                    </a:p>
                  </a:txBody>
                  <a:tcPr marL="66675" marR="66675" marT="0" marB="0"/>
                </a:tc>
              </a:tr>
              <a:tr h="243840">
                <a:tc>
                  <a:txBody>
                    <a:bodyPr/>
                    <a:lstStyle/>
                    <a:p>
                      <a:pPr marL="0" marR="0">
                        <a:lnSpc>
                          <a:spcPct val="115000"/>
                        </a:lnSpc>
                        <a:spcBef>
                          <a:spcPts val="0"/>
                        </a:spcBef>
                        <a:spcAft>
                          <a:spcPts val="0"/>
                        </a:spcAft>
                      </a:pPr>
                      <a:r>
                        <a:rPr lang="en-US" sz="2000">
                          <a:effectLst/>
                        </a:rPr>
                        <a:t>6</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March 26</a:t>
                      </a:r>
                      <a:r>
                        <a:rPr lang="en-US" sz="2000" baseline="30000">
                          <a:effectLst/>
                        </a:rPr>
                        <a:t>th </a:t>
                      </a:r>
                      <a:r>
                        <a:rPr lang="en-US" sz="2000">
                          <a:effectLst/>
                        </a:rPr>
                        <a:t>‘03</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5</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5</a:t>
                      </a:r>
                      <a:endParaRPr lang="en-US" sz="2000">
                        <a:effectLst/>
                        <a:latin typeface="Calibri"/>
                        <a:ea typeface="Calibri"/>
                        <a:cs typeface="Times New Roman"/>
                      </a:endParaRPr>
                    </a:p>
                  </a:txBody>
                  <a:tcPr marL="66675" marR="66675" marT="0" marB="0"/>
                </a:tc>
              </a:tr>
              <a:tr h="243840">
                <a:tc>
                  <a:txBody>
                    <a:bodyPr/>
                    <a:lstStyle/>
                    <a:p>
                      <a:pPr marL="0" marR="0">
                        <a:lnSpc>
                          <a:spcPct val="115000"/>
                        </a:lnSpc>
                        <a:spcBef>
                          <a:spcPts val="0"/>
                        </a:spcBef>
                        <a:spcAft>
                          <a:spcPts val="0"/>
                        </a:spcAft>
                      </a:pPr>
                      <a:r>
                        <a:rPr lang="en-US" sz="2000">
                          <a:effectLst/>
                        </a:rPr>
                        <a:t>7</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March 26</a:t>
                      </a:r>
                      <a:r>
                        <a:rPr lang="en-US" sz="2000" baseline="30000">
                          <a:effectLst/>
                        </a:rPr>
                        <a:t>th </a:t>
                      </a:r>
                      <a:r>
                        <a:rPr lang="en-US" sz="2000">
                          <a:effectLst/>
                        </a:rPr>
                        <a:t>‘03  </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16</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16</a:t>
                      </a:r>
                      <a:endParaRPr lang="en-US" sz="2000">
                        <a:effectLst/>
                        <a:latin typeface="Calibri"/>
                        <a:ea typeface="Calibri"/>
                        <a:cs typeface="Times New Roman"/>
                      </a:endParaRPr>
                    </a:p>
                  </a:txBody>
                  <a:tcPr marL="66675" marR="66675" marT="0" marB="0"/>
                </a:tc>
              </a:tr>
              <a:tr h="243840">
                <a:tc>
                  <a:txBody>
                    <a:bodyPr/>
                    <a:lstStyle/>
                    <a:p>
                      <a:pPr marL="0" marR="0">
                        <a:lnSpc>
                          <a:spcPct val="115000"/>
                        </a:lnSpc>
                        <a:spcBef>
                          <a:spcPts val="0"/>
                        </a:spcBef>
                        <a:spcAft>
                          <a:spcPts val="0"/>
                        </a:spcAft>
                      </a:pPr>
                      <a:r>
                        <a:rPr lang="en-US" sz="2000">
                          <a:effectLst/>
                        </a:rPr>
                        <a:t>8</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April 2</a:t>
                      </a:r>
                      <a:r>
                        <a:rPr lang="en-US" sz="2000" baseline="30000">
                          <a:effectLst/>
                        </a:rPr>
                        <a:t>nd </a:t>
                      </a:r>
                      <a:r>
                        <a:rPr lang="en-US" sz="2000">
                          <a:effectLst/>
                        </a:rPr>
                        <a:t>‘03  </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10</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10</a:t>
                      </a:r>
                      <a:endParaRPr lang="en-US" sz="2000">
                        <a:effectLst/>
                        <a:latin typeface="Calibri"/>
                        <a:ea typeface="Calibri"/>
                        <a:cs typeface="Times New Roman"/>
                      </a:endParaRPr>
                    </a:p>
                  </a:txBody>
                  <a:tcPr marL="66675" marR="66675" marT="0" marB="0"/>
                </a:tc>
              </a:tr>
              <a:tr h="243840">
                <a:tc>
                  <a:txBody>
                    <a:bodyPr/>
                    <a:lstStyle/>
                    <a:p>
                      <a:pPr marL="0" marR="0">
                        <a:lnSpc>
                          <a:spcPct val="115000"/>
                        </a:lnSpc>
                        <a:spcBef>
                          <a:spcPts val="0"/>
                        </a:spcBef>
                        <a:spcAft>
                          <a:spcPts val="0"/>
                        </a:spcAft>
                      </a:pPr>
                      <a:r>
                        <a:rPr lang="en-US" sz="2000">
                          <a:effectLst/>
                        </a:rPr>
                        <a:t>9</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dirty="0">
                          <a:effectLst/>
                        </a:rPr>
                        <a:t>April 2</a:t>
                      </a:r>
                      <a:r>
                        <a:rPr lang="en-US" sz="2000" baseline="30000" dirty="0">
                          <a:effectLst/>
                        </a:rPr>
                        <a:t>nd </a:t>
                      </a:r>
                      <a:r>
                        <a:rPr lang="en-US" sz="2000" dirty="0">
                          <a:effectLst/>
                        </a:rPr>
                        <a:t>‘03  </a:t>
                      </a:r>
                      <a:endParaRPr lang="en-US" sz="2000" dirty="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a:effectLst/>
                        </a:rPr>
                        <a:t>20</a:t>
                      </a:r>
                      <a:endParaRPr lang="en-US" sz="2000">
                        <a:effectLst/>
                        <a:latin typeface="Calibri"/>
                        <a:ea typeface="Calibri"/>
                        <a:cs typeface="Times New Roman"/>
                      </a:endParaRPr>
                    </a:p>
                  </a:txBody>
                  <a:tcPr marL="66675" marR="66675" marT="0" marB="0"/>
                </a:tc>
                <a:tc>
                  <a:txBody>
                    <a:bodyPr/>
                    <a:lstStyle/>
                    <a:p>
                      <a:pPr marL="0" marR="0">
                        <a:lnSpc>
                          <a:spcPct val="115000"/>
                        </a:lnSpc>
                        <a:spcBef>
                          <a:spcPts val="0"/>
                        </a:spcBef>
                        <a:spcAft>
                          <a:spcPts val="0"/>
                        </a:spcAft>
                      </a:pPr>
                      <a:r>
                        <a:rPr lang="en-US" sz="2000" dirty="0">
                          <a:effectLst/>
                        </a:rPr>
                        <a:t>20</a:t>
                      </a:r>
                      <a:endParaRPr lang="en-US" sz="2000" dirty="0">
                        <a:effectLst/>
                        <a:latin typeface="Calibri"/>
                        <a:ea typeface="Calibri"/>
                        <a:cs typeface="Times New Roman"/>
                      </a:endParaRPr>
                    </a:p>
                  </a:txBody>
                  <a:tcPr marL="66675" marR="66675" marT="0" marB="0"/>
                </a:tc>
              </a:tr>
            </a:tbl>
          </a:graphicData>
        </a:graphic>
      </p:graphicFrame>
    </p:spTree>
    <p:extLst>
      <p:ext uri="{BB962C8B-B14F-4D97-AF65-F5344CB8AC3E}">
        <p14:creationId xmlns:p14="http://schemas.microsoft.com/office/powerpoint/2010/main" val="28053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err="1" smtClean="0"/>
              <a:t>Descriptives</a:t>
            </a:r>
            <a:endParaRPr lang="en-US" dirty="0"/>
          </a:p>
        </p:txBody>
      </p:sp>
      <p:sp>
        <p:nvSpPr>
          <p:cNvPr id="5" name="Content Placeholder 4"/>
          <p:cNvSpPr>
            <a:spLocks noGrp="1"/>
          </p:cNvSpPr>
          <p:nvPr>
            <p:ph sz="quarter" idx="1"/>
          </p:nvPr>
        </p:nvSpPr>
        <p:spPr/>
        <p:txBody>
          <a:bodyPr/>
          <a:lstStyle/>
          <a:p>
            <a:r>
              <a:rPr lang="en-US" dirty="0" smtClean="0"/>
              <a:t>Around 26, 27 </a:t>
            </a:r>
            <a:r>
              <a:rPr lang="en-US" dirty="0" err="1" smtClean="0"/>
              <a:t>yo</a:t>
            </a:r>
            <a:endParaRPr lang="en-US" dirty="0" smtClean="0"/>
          </a:p>
          <a:p>
            <a:r>
              <a:rPr lang="en-US" dirty="0" smtClean="0"/>
              <a:t>Race and religion more important to women</a:t>
            </a:r>
          </a:p>
          <a:p>
            <a:r>
              <a:rPr lang="en-US" dirty="0" smtClean="0"/>
              <a:t>Date and go out with same frequency</a:t>
            </a:r>
          </a:p>
          <a:p>
            <a:r>
              <a:rPr lang="en-US" dirty="0" smtClean="0"/>
              <a:t>Expectation of happiness neutral for both</a:t>
            </a:r>
          </a:p>
          <a:p>
            <a:r>
              <a:rPr lang="en-US" dirty="0" smtClean="0"/>
              <a:t>Men placed more emphasis on Attractiveness</a:t>
            </a:r>
          </a:p>
          <a:p>
            <a:r>
              <a:rPr lang="en-US" dirty="0" smtClean="0"/>
              <a:t>Women more on Ambition</a:t>
            </a:r>
          </a:p>
          <a:p>
            <a:r>
              <a:rPr lang="en-US" dirty="0" smtClean="0"/>
              <a:t>Both placed highest weight on Intelligence</a:t>
            </a:r>
            <a:endParaRPr lang="en-US" dirty="0"/>
          </a:p>
        </p:txBody>
      </p:sp>
    </p:spTree>
    <p:extLst>
      <p:ext uri="{BB962C8B-B14F-4D97-AF65-F5344CB8AC3E}">
        <p14:creationId xmlns:p14="http://schemas.microsoft.com/office/powerpoint/2010/main" val="150277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err="1" smtClean="0"/>
              <a:t>Descriptives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51851451"/>
              </p:ext>
            </p:extLst>
          </p:nvPr>
        </p:nvGraphicFramePr>
        <p:xfrm>
          <a:off x="304800" y="1066800"/>
          <a:ext cx="8610602" cy="5621185"/>
        </p:xfrm>
        <a:graphic>
          <a:graphicData uri="http://schemas.openxmlformats.org/drawingml/2006/table">
            <a:tbl>
              <a:tblPr firstRow="1" firstCol="1" bandRow="1">
                <a:tableStyleId>{5C22544A-7EE6-4342-B048-85BDC9FD1C3A}</a:tableStyleId>
              </a:tblPr>
              <a:tblGrid>
                <a:gridCol w="1487284"/>
                <a:gridCol w="1487284"/>
                <a:gridCol w="939339"/>
                <a:gridCol w="939339"/>
                <a:gridCol w="939339"/>
                <a:gridCol w="939339"/>
                <a:gridCol w="939339"/>
                <a:gridCol w="939339"/>
              </a:tblGrid>
              <a:tr h="363385">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b"/>
                </a:tc>
                <a:tc gridSpan="6">
                  <a:txBody>
                    <a:bodyPr/>
                    <a:lstStyle/>
                    <a:p>
                      <a:pPr marL="0" marR="0" algn="ctr">
                        <a:lnSpc>
                          <a:spcPct val="115000"/>
                        </a:lnSpc>
                        <a:spcBef>
                          <a:spcPts val="0"/>
                        </a:spcBef>
                        <a:spcAft>
                          <a:spcPts val="0"/>
                        </a:spcAft>
                      </a:pPr>
                      <a:r>
                        <a:rPr lang="en-US" sz="2000" dirty="0">
                          <a:effectLst/>
                        </a:rPr>
                        <a:t>Ratings by the opposite sex</a:t>
                      </a:r>
                      <a:endParaRPr lang="en-US" sz="2000" dirty="0">
                        <a:effectLst/>
                        <a:latin typeface="Calibri"/>
                        <a:ea typeface="Calibri"/>
                        <a:cs typeface="Times New Roman"/>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6454">
                <a:tc rowSpan="3">
                  <a:txBody>
                    <a:bodyPr/>
                    <a:lstStyle/>
                    <a:p>
                      <a:pPr marL="0" marR="0" algn="ctr">
                        <a:lnSpc>
                          <a:spcPct val="115000"/>
                        </a:lnSpc>
                        <a:spcBef>
                          <a:spcPts val="0"/>
                        </a:spcBef>
                        <a:spcAft>
                          <a:spcPts val="0"/>
                        </a:spcAft>
                      </a:pPr>
                      <a:r>
                        <a:rPr lang="en-US" sz="2000" dirty="0">
                          <a:effectLst/>
                        </a:rPr>
                        <a:t>Females</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2000">
                          <a:effectLst/>
                        </a:rPr>
                        <a:t>Attr</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Sinc</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Intel</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Fun</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err="1">
                          <a:effectLst/>
                        </a:rPr>
                        <a:t>Amb</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Shar</a:t>
                      </a:r>
                      <a:endParaRPr lang="en-US" sz="2000">
                        <a:effectLst/>
                        <a:latin typeface="Calibri"/>
                        <a:ea typeface="Calibri"/>
                        <a:cs typeface="Times New Roman"/>
                      </a:endParaRPr>
                    </a:p>
                  </a:txBody>
                  <a:tcPr marL="68580" marR="68580" marT="0" marB="0" anchor="b"/>
                </a:tc>
              </a:tr>
              <a:tr h="336454">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rPr>
                        <a:t>Average</a:t>
                      </a:r>
                      <a:endParaRPr lang="en-US" sz="20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6.53</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7.34</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7.40</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6.51</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6.71</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5.58</a:t>
                      </a:r>
                      <a:endParaRPr lang="en-US" sz="2000">
                        <a:effectLst/>
                        <a:latin typeface="Calibri"/>
                        <a:ea typeface="Calibri"/>
                        <a:cs typeface="Times New Roman"/>
                      </a:endParaRPr>
                    </a:p>
                  </a:txBody>
                  <a:tcPr marL="68580" marR="68580" marT="0" marB="0" anchor="b"/>
                </a:tc>
              </a:tr>
              <a:tr h="336454">
                <a:tc vMerge="1">
                  <a:txBody>
                    <a:bodyPr/>
                    <a:lstStyle/>
                    <a:p>
                      <a:endParaRPr lang="en-US"/>
                    </a:p>
                  </a:txBody>
                  <a:tcPr/>
                </a:tc>
                <a:tc>
                  <a:txBody>
                    <a:bodyPr/>
                    <a:lstStyle/>
                    <a:p>
                      <a:pPr marL="0" marR="0" algn="ctr">
                        <a:lnSpc>
                          <a:spcPct val="115000"/>
                        </a:lnSpc>
                        <a:spcBef>
                          <a:spcPts val="0"/>
                        </a:spcBef>
                        <a:spcAft>
                          <a:spcPts val="0"/>
                        </a:spcAft>
                      </a:pPr>
                      <a:r>
                        <a:rPr lang="en-US" sz="2000">
                          <a:effectLst/>
                        </a:rPr>
                        <a:t>Std Dev</a:t>
                      </a:r>
                      <a:endParaRPr lang="en-US" sz="20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1.05</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0.61</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0.55</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0.87</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0.63</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0.75</a:t>
                      </a:r>
                      <a:endParaRPr lang="en-US" sz="2000">
                        <a:effectLst/>
                        <a:latin typeface="Calibri"/>
                        <a:ea typeface="Calibri"/>
                        <a:cs typeface="Times New Roman"/>
                      </a:endParaRPr>
                    </a:p>
                  </a:txBody>
                  <a:tcPr marL="68580" marR="68580" marT="0" marB="0" anchor="b"/>
                </a:tc>
              </a:tr>
              <a:tr h="336454">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b"/>
                </a:tc>
                <a:tc>
                  <a:txBody>
                    <a:bodyPr/>
                    <a:lstStyle/>
                    <a:p>
                      <a:pPr>
                        <a:lnSpc>
                          <a:spcPct val="115000"/>
                        </a:lnSpc>
                      </a:pPr>
                      <a:endParaRPr lang="en-US" sz="2000">
                        <a:effectLst/>
                        <a:latin typeface="Calibri"/>
                      </a:endParaRPr>
                    </a:p>
                  </a:txBody>
                  <a:tcPr marL="68580" marR="68580" marT="0" marB="0" anchor="b"/>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b"/>
                </a:tc>
                <a:tc>
                  <a:txBody>
                    <a:bodyPr/>
                    <a:lstStyle/>
                    <a:p>
                      <a:pPr>
                        <a:lnSpc>
                          <a:spcPct val="115000"/>
                        </a:lnSpc>
                      </a:pPr>
                      <a:endParaRPr lang="en-US" sz="2000">
                        <a:effectLst/>
                        <a:latin typeface="Calibri"/>
                      </a:endParaRPr>
                    </a:p>
                  </a:txBody>
                  <a:tcPr marL="68580" marR="68580" marT="0" marB="0" anchor="b"/>
                </a:tc>
                <a:tc>
                  <a:txBody>
                    <a:bodyPr/>
                    <a:lstStyle/>
                    <a:p>
                      <a:pPr>
                        <a:lnSpc>
                          <a:spcPct val="115000"/>
                        </a:lnSpc>
                      </a:pPr>
                      <a:endParaRPr lang="en-US" sz="2000">
                        <a:effectLst/>
                        <a:latin typeface="Calibri"/>
                      </a:endParaRPr>
                    </a:p>
                  </a:txBody>
                  <a:tcPr marL="68580" marR="68580" marT="0" marB="0" anchor="b"/>
                </a:tc>
                <a:tc>
                  <a:txBody>
                    <a:bodyPr/>
                    <a:lstStyle/>
                    <a:p>
                      <a:pPr>
                        <a:lnSpc>
                          <a:spcPct val="115000"/>
                        </a:lnSpc>
                      </a:pPr>
                      <a:endParaRPr lang="en-US" sz="2000">
                        <a:effectLst/>
                        <a:latin typeface="Calibri"/>
                      </a:endParaRPr>
                    </a:p>
                  </a:txBody>
                  <a:tcPr marL="68580" marR="68580" marT="0" marB="0" anchor="b"/>
                </a:tc>
                <a:tc>
                  <a:txBody>
                    <a:bodyPr/>
                    <a:lstStyle/>
                    <a:p>
                      <a:pPr>
                        <a:lnSpc>
                          <a:spcPct val="115000"/>
                        </a:lnSpc>
                      </a:pPr>
                      <a:endParaRPr lang="en-US" sz="2000" dirty="0">
                        <a:effectLst/>
                        <a:latin typeface="Calibri"/>
                      </a:endParaRPr>
                    </a:p>
                  </a:txBody>
                  <a:tcPr marL="68580" marR="68580" marT="0" marB="0" anchor="b"/>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b"/>
                </a:tc>
              </a:tr>
              <a:tr h="336454">
                <a:tc rowSpan="3">
                  <a:txBody>
                    <a:bodyPr/>
                    <a:lstStyle/>
                    <a:p>
                      <a:pPr marL="0" marR="0" algn="ctr">
                        <a:lnSpc>
                          <a:spcPct val="115000"/>
                        </a:lnSpc>
                        <a:spcBef>
                          <a:spcPts val="0"/>
                        </a:spcBef>
                        <a:spcAft>
                          <a:spcPts val="0"/>
                        </a:spcAft>
                      </a:pPr>
                      <a:r>
                        <a:rPr lang="en-US" sz="2000">
                          <a:effectLst/>
                        </a:rPr>
                        <a:t>Males</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2000">
                          <a:effectLst/>
                        </a:rPr>
                        <a:t>Attr</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Sinc</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Intel</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Fun</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err="1">
                          <a:effectLst/>
                        </a:rPr>
                        <a:t>Amb</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Shar</a:t>
                      </a:r>
                      <a:endParaRPr lang="en-US" sz="2000">
                        <a:effectLst/>
                        <a:latin typeface="Calibri"/>
                        <a:ea typeface="Calibri"/>
                        <a:cs typeface="Times New Roman"/>
                      </a:endParaRPr>
                    </a:p>
                  </a:txBody>
                  <a:tcPr marL="68580" marR="68580" marT="0" marB="0" anchor="b"/>
                </a:tc>
              </a:tr>
              <a:tr h="336454">
                <a:tc vMerge="1">
                  <a:txBody>
                    <a:bodyPr/>
                    <a:lstStyle/>
                    <a:p>
                      <a:endParaRPr lang="en-US"/>
                    </a:p>
                  </a:txBody>
                  <a:tcPr/>
                </a:tc>
                <a:tc>
                  <a:txBody>
                    <a:bodyPr/>
                    <a:lstStyle/>
                    <a:p>
                      <a:pPr marL="0" marR="0" algn="ctr">
                        <a:lnSpc>
                          <a:spcPct val="115000"/>
                        </a:lnSpc>
                        <a:spcBef>
                          <a:spcPts val="0"/>
                        </a:spcBef>
                        <a:spcAft>
                          <a:spcPts val="0"/>
                        </a:spcAft>
                      </a:pPr>
                      <a:r>
                        <a:rPr lang="en-US" sz="2000">
                          <a:effectLst/>
                        </a:rPr>
                        <a:t>Average</a:t>
                      </a:r>
                      <a:endParaRPr lang="en-US" sz="20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6.09</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7.32</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7.64</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6.62</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7.28</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5.91</a:t>
                      </a:r>
                      <a:endParaRPr lang="en-US" sz="2000">
                        <a:effectLst/>
                        <a:latin typeface="Calibri"/>
                        <a:ea typeface="Calibri"/>
                        <a:cs typeface="Times New Roman"/>
                      </a:endParaRPr>
                    </a:p>
                  </a:txBody>
                  <a:tcPr marL="68580" marR="68580" marT="0" marB="0" anchor="b"/>
                </a:tc>
              </a:tr>
              <a:tr h="336454">
                <a:tc vMerge="1">
                  <a:txBody>
                    <a:bodyPr/>
                    <a:lstStyle/>
                    <a:p>
                      <a:endParaRPr lang="en-US"/>
                    </a:p>
                  </a:txBody>
                  <a:tcPr/>
                </a:tc>
                <a:tc>
                  <a:txBody>
                    <a:bodyPr/>
                    <a:lstStyle/>
                    <a:p>
                      <a:pPr marL="0" marR="0" algn="ctr">
                        <a:lnSpc>
                          <a:spcPct val="115000"/>
                        </a:lnSpc>
                        <a:spcBef>
                          <a:spcPts val="0"/>
                        </a:spcBef>
                        <a:spcAft>
                          <a:spcPts val="0"/>
                        </a:spcAft>
                      </a:pPr>
                      <a:r>
                        <a:rPr lang="en-US" sz="2000">
                          <a:effectLst/>
                        </a:rPr>
                        <a:t>Std Dev</a:t>
                      </a:r>
                      <a:endParaRPr lang="en-US" sz="20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1.21</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0.58</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0.62</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1.03</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0.69</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0.85</a:t>
                      </a:r>
                      <a:endParaRPr lang="en-US" sz="2000">
                        <a:effectLst/>
                        <a:latin typeface="Calibri"/>
                        <a:ea typeface="Calibri"/>
                        <a:cs typeface="Times New Roman"/>
                      </a:endParaRPr>
                    </a:p>
                  </a:txBody>
                  <a:tcPr marL="68580" marR="68580" marT="0" marB="0" anchor="b"/>
                </a:tc>
              </a:tr>
              <a:tr h="336454">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b"/>
                </a:tc>
                <a:tc>
                  <a:txBody>
                    <a:bodyPr/>
                    <a:lstStyle/>
                    <a:p>
                      <a:pPr>
                        <a:lnSpc>
                          <a:spcPct val="115000"/>
                        </a:lnSpc>
                      </a:pPr>
                      <a:endParaRPr lang="en-US" sz="2000" b="1" dirty="0">
                        <a:effectLst/>
                        <a:latin typeface="Calibri"/>
                      </a:endParaRPr>
                    </a:p>
                  </a:txBody>
                  <a:tcPr marL="68580" marR="68580" marT="0" marB="0" anchor="b"/>
                </a:tc>
                <a:tc gridSpan="5">
                  <a:txBody>
                    <a:bodyPr/>
                    <a:lstStyle/>
                    <a:p>
                      <a:pPr marL="0" marR="0" algn="ctr">
                        <a:lnSpc>
                          <a:spcPct val="115000"/>
                        </a:lnSpc>
                        <a:spcBef>
                          <a:spcPts val="0"/>
                        </a:spcBef>
                        <a:spcAft>
                          <a:spcPts val="0"/>
                        </a:spcAft>
                      </a:pPr>
                      <a:r>
                        <a:rPr lang="en-US" sz="2000" b="1" dirty="0">
                          <a:effectLst/>
                        </a:rPr>
                        <a:t>Self-Ratings</a:t>
                      </a:r>
                      <a:endParaRPr lang="en-US" sz="2000" b="1" dirty="0">
                        <a:effectLst/>
                        <a:latin typeface="Calibri"/>
                        <a:ea typeface="Calibri"/>
                        <a:cs typeface="Times New Roman"/>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2000" b="1" dirty="0">
                          <a:effectLst/>
                        </a:rPr>
                        <a:t> </a:t>
                      </a:r>
                      <a:endParaRPr lang="en-US" sz="2000" b="1" dirty="0">
                        <a:effectLst/>
                        <a:latin typeface="Calibri"/>
                        <a:ea typeface="Calibri"/>
                        <a:cs typeface="Times New Roman"/>
                      </a:endParaRPr>
                    </a:p>
                  </a:txBody>
                  <a:tcPr marL="68580" marR="68580" marT="0" marB="0" anchor="b"/>
                </a:tc>
              </a:tr>
              <a:tr h="336454">
                <a:tc rowSpan="3">
                  <a:txBody>
                    <a:bodyPr/>
                    <a:lstStyle/>
                    <a:p>
                      <a:pPr marL="0" marR="0" algn="ctr">
                        <a:lnSpc>
                          <a:spcPct val="115000"/>
                        </a:lnSpc>
                        <a:spcBef>
                          <a:spcPts val="0"/>
                        </a:spcBef>
                        <a:spcAft>
                          <a:spcPts val="0"/>
                        </a:spcAft>
                      </a:pPr>
                      <a:r>
                        <a:rPr lang="en-US" sz="2000" dirty="0">
                          <a:effectLst/>
                        </a:rPr>
                        <a:t>Females</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2000" dirty="0" err="1">
                          <a:effectLst/>
                        </a:rPr>
                        <a:t>Attr</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err="1">
                          <a:effectLst/>
                        </a:rPr>
                        <a:t>Sinc</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Intel</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a:effectLst/>
                        </a:rPr>
                        <a:t>Fun</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err="1">
                          <a:effectLst/>
                        </a:rPr>
                        <a:t>Amb</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b"/>
                </a:tc>
              </a:tr>
              <a:tr h="336454">
                <a:tc vMerge="1">
                  <a:txBody>
                    <a:bodyPr/>
                    <a:lstStyle/>
                    <a:p>
                      <a:endParaRPr lang="en-US"/>
                    </a:p>
                  </a:txBody>
                  <a:tcPr/>
                </a:tc>
                <a:tc>
                  <a:txBody>
                    <a:bodyPr/>
                    <a:lstStyle/>
                    <a:p>
                      <a:pPr marL="0" marR="0" algn="ctr">
                        <a:lnSpc>
                          <a:spcPct val="115000"/>
                        </a:lnSpc>
                        <a:spcBef>
                          <a:spcPts val="0"/>
                        </a:spcBef>
                        <a:spcAft>
                          <a:spcPts val="0"/>
                        </a:spcAft>
                      </a:pPr>
                      <a:r>
                        <a:rPr lang="en-US" sz="2000">
                          <a:effectLst/>
                        </a:rPr>
                        <a:t>Average</a:t>
                      </a:r>
                      <a:endParaRPr lang="en-US" sz="20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8.02</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8.64</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8.42</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8.90</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8.22</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b"/>
                </a:tc>
              </a:tr>
              <a:tr h="336454">
                <a:tc vMerge="1">
                  <a:txBody>
                    <a:bodyPr/>
                    <a:lstStyle/>
                    <a:p>
                      <a:endParaRPr lang="en-US"/>
                    </a:p>
                  </a:txBody>
                  <a:tcPr/>
                </a:tc>
                <a:tc>
                  <a:txBody>
                    <a:bodyPr/>
                    <a:lstStyle/>
                    <a:p>
                      <a:pPr marL="0" marR="0" algn="ctr">
                        <a:lnSpc>
                          <a:spcPct val="115000"/>
                        </a:lnSpc>
                        <a:spcBef>
                          <a:spcPts val="0"/>
                        </a:spcBef>
                        <a:spcAft>
                          <a:spcPts val="0"/>
                        </a:spcAft>
                      </a:pPr>
                      <a:r>
                        <a:rPr lang="en-US" sz="2000">
                          <a:effectLst/>
                        </a:rPr>
                        <a:t>Std Dev</a:t>
                      </a:r>
                      <a:endParaRPr lang="en-US" sz="20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0.96</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1.19</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1.09</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0.86</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1.33</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b"/>
                </a:tc>
              </a:tr>
              <a:tr h="336454">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b"/>
                </a:tc>
                <a:tc>
                  <a:txBody>
                    <a:bodyPr/>
                    <a:lstStyle/>
                    <a:p>
                      <a:pPr>
                        <a:lnSpc>
                          <a:spcPct val="115000"/>
                        </a:lnSpc>
                      </a:pPr>
                      <a:endParaRPr lang="en-US" sz="2000">
                        <a:effectLst/>
                        <a:latin typeface="Calibri"/>
                      </a:endParaRPr>
                    </a:p>
                  </a:txBody>
                  <a:tcPr marL="68580" marR="68580" marT="0" marB="0" anchor="b"/>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b"/>
                </a:tc>
                <a:tc>
                  <a:txBody>
                    <a:bodyPr/>
                    <a:lstStyle/>
                    <a:p>
                      <a:pPr>
                        <a:lnSpc>
                          <a:spcPct val="115000"/>
                        </a:lnSpc>
                      </a:pPr>
                      <a:endParaRPr lang="en-US" sz="2000">
                        <a:effectLst/>
                        <a:latin typeface="Calibri"/>
                      </a:endParaRPr>
                    </a:p>
                  </a:txBody>
                  <a:tcPr marL="68580" marR="68580" marT="0" marB="0" anchor="b"/>
                </a:tc>
                <a:tc>
                  <a:txBody>
                    <a:bodyPr/>
                    <a:lstStyle/>
                    <a:p>
                      <a:pPr>
                        <a:lnSpc>
                          <a:spcPct val="115000"/>
                        </a:lnSpc>
                      </a:pPr>
                      <a:endParaRPr lang="en-US" sz="2000">
                        <a:effectLst/>
                        <a:latin typeface="Calibri"/>
                      </a:endParaRPr>
                    </a:p>
                  </a:txBody>
                  <a:tcPr marL="68580" marR="68580" marT="0" marB="0" anchor="b"/>
                </a:tc>
                <a:tc>
                  <a:txBody>
                    <a:bodyPr/>
                    <a:lstStyle/>
                    <a:p>
                      <a:pPr>
                        <a:lnSpc>
                          <a:spcPct val="115000"/>
                        </a:lnSpc>
                      </a:pPr>
                      <a:endParaRPr lang="en-US" sz="2000">
                        <a:effectLst/>
                        <a:latin typeface="Calibri"/>
                      </a:endParaRPr>
                    </a:p>
                  </a:txBody>
                  <a:tcPr marL="68580" marR="68580" marT="0" marB="0" anchor="b"/>
                </a:tc>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b"/>
                </a:tc>
              </a:tr>
              <a:tr h="336454">
                <a:tc rowSpan="3">
                  <a:txBody>
                    <a:bodyPr/>
                    <a:lstStyle/>
                    <a:p>
                      <a:pPr marL="0" marR="0" algn="ctr">
                        <a:lnSpc>
                          <a:spcPct val="115000"/>
                        </a:lnSpc>
                        <a:spcBef>
                          <a:spcPts val="0"/>
                        </a:spcBef>
                        <a:spcAft>
                          <a:spcPts val="0"/>
                        </a:spcAft>
                      </a:pPr>
                      <a:r>
                        <a:rPr lang="en-US" sz="2000">
                          <a:effectLst/>
                        </a:rPr>
                        <a:t>Males</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2000">
                          <a:effectLst/>
                        </a:rPr>
                        <a:t>Attr</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Sinc</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Intel</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Fun</a:t>
                      </a:r>
                      <a:endParaRPr lang="en-US" sz="20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err="1">
                          <a:effectLst/>
                        </a:rPr>
                        <a:t>Amb</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nchor="b"/>
                </a:tc>
              </a:tr>
              <a:tr h="336454">
                <a:tc vMerge="1">
                  <a:txBody>
                    <a:bodyPr/>
                    <a:lstStyle/>
                    <a:p>
                      <a:endParaRPr lang="en-US"/>
                    </a:p>
                  </a:txBody>
                  <a:tcPr/>
                </a:tc>
                <a:tc>
                  <a:txBody>
                    <a:bodyPr/>
                    <a:lstStyle/>
                    <a:p>
                      <a:pPr marL="0" marR="0" algn="ctr">
                        <a:lnSpc>
                          <a:spcPct val="115000"/>
                        </a:lnSpc>
                        <a:spcBef>
                          <a:spcPts val="0"/>
                        </a:spcBef>
                        <a:spcAft>
                          <a:spcPts val="0"/>
                        </a:spcAft>
                      </a:pPr>
                      <a:r>
                        <a:rPr lang="en-US" sz="2000">
                          <a:effectLst/>
                        </a:rPr>
                        <a:t>Average</a:t>
                      </a:r>
                      <a:endParaRPr lang="en-US" sz="20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7.06</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8.24</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7.39</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8.53</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7.47</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b"/>
                </a:tc>
              </a:tr>
              <a:tr h="336454">
                <a:tc vMerge="1">
                  <a:txBody>
                    <a:bodyPr/>
                    <a:lstStyle/>
                    <a:p>
                      <a:endParaRPr lang="en-US"/>
                    </a:p>
                  </a:txBody>
                  <a:tcPr/>
                </a:tc>
                <a:tc>
                  <a:txBody>
                    <a:bodyPr/>
                    <a:lstStyle/>
                    <a:p>
                      <a:pPr marL="0" marR="0" algn="ctr">
                        <a:lnSpc>
                          <a:spcPct val="115000"/>
                        </a:lnSpc>
                        <a:spcBef>
                          <a:spcPts val="0"/>
                        </a:spcBef>
                        <a:spcAft>
                          <a:spcPts val="0"/>
                        </a:spcAft>
                      </a:pPr>
                      <a:r>
                        <a:rPr lang="en-US" sz="2000">
                          <a:effectLst/>
                        </a:rPr>
                        <a:t>Std Dev</a:t>
                      </a:r>
                      <a:endParaRPr lang="en-US" sz="20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1.36</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1.38</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1.59</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1.19</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1.96</a:t>
                      </a:r>
                      <a:endParaRPr lang="en-US" sz="20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b"/>
                </a:tc>
              </a:tr>
            </a:tbl>
          </a:graphicData>
        </a:graphic>
      </p:graphicFrame>
      <p:sp>
        <p:nvSpPr>
          <p:cNvPr id="5" name="Oval 4"/>
          <p:cNvSpPr/>
          <p:nvPr/>
        </p:nvSpPr>
        <p:spPr>
          <a:xfrm>
            <a:off x="6858000" y="1066800"/>
            <a:ext cx="1371600" cy="5791200"/>
          </a:xfrm>
          <a:prstGeom prst="ellipse">
            <a:avLst/>
          </a:prstGeom>
          <a:noFill/>
          <a:ln w="19050">
            <a:solidFill>
              <a:srgbClr val="FF0000">
                <a:alpha val="66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3982995"/>
            <a:ext cx="1295400" cy="3048000"/>
          </a:xfrm>
          <a:prstGeom prst="ellipse">
            <a:avLst/>
          </a:prstGeom>
          <a:noFill/>
          <a:ln w="19050">
            <a:solidFill>
              <a:srgbClr val="FF0000">
                <a:alpha val="66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72714" y="3830595"/>
            <a:ext cx="1295400" cy="3048000"/>
          </a:xfrm>
          <a:prstGeom prst="ellipse">
            <a:avLst/>
          </a:prstGeom>
          <a:noFill/>
          <a:ln w="19050">
            <a:solidFill>
              <a:srgbClr val="FF0000">
                <a:alpha val="66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3734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318</TotalTime>
  <Words>3504</Words>
  <Application>Microsoft Office PowerPoint</Application>
  <PresentationFormat>On-screen Show (4:3)</PresentationFormat>
  <Paragraphs>268</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Dating Preferences in Graduate Students</vt:lpstr>
      <vt:lpstr>Background</vt:lpstr>
      <vt:lpstr>Original study</vt:lpstr>
      <vt:lpstr>Purpose</vt:lpstr>
      <vt:lpstr>Design</vt:lpstr>
      <vt:lpstr>Select Variables</vt:lpstr>
      <vt:lpstr>Methodology</vt:lpstr>
      <vt:lpstr>Sample Descriptives</vt:lpstr>
      <vt:lpstr>Sample Descriptives</vt:lpstr>
      <vt:lpstr>PCA</vt:lpstr>
      <vt:lpstr>PRINQUAL Transform</vt:lpstr>
      <vt:lpstr>Biplot – Female Subjects in Wave 9</vt:lpstr>
      <vt:lpstr>Wave 9 - Preference Mapping for Female Subjects with Attribute Rankings</vt:lpstr>
      <vt:lpstr>Biplot – Female Subjects in Wave 9</vt:lpstr>
      <vt:lpstr>Wave 9 - Preference Mapping of Male Subjects with Attribute Rankings</vt:lpstr>
      <vt:lpstr>Wave 9 Conclusions</vt:lpstr>
      <vt:lpstr>Validation – Wave 6</vt:lpstr>
      <vt:lpstr>Validation – Wave 7</vt:lpstr>
      <vt:lpstr>Validation – Wave 8</vt:lpstr>
      <vt:lpstr>Summary</vt:lpstr>
      <vt:lpstr>Recommendations</vt:lpstr>
      <vt:lpstr>Limitations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Dating Preferences in Graduate Students</dc:title>
  <dc:creator>Natasha Polishchuk</dc:creator>
  <cp:lastModifiedBy>Natasha Polishchuk</cp:lastModifiedBy>
  <cp:revision>50</cp:revision>
  <dcterms:created xsi:type="dcterms:W3CDTF">2016-06-06T15:26:35Z</dcterms:created>
  <dcterms:modified xsi:type="dcterms:W3CDTF">2016-06-06T20:45:28Z</dcterms:modified>
</cp:coreProperties>
</file>