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ino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576">
          <p15:clr>
            <a:srgbClr val="A4A3A4"/>
          </p15:clr>
        </p15:guide>
        <p15:guide id="2" pos="18936">
          <p15:clr>
            <a:srgbClr val="A4A3A4"/>
          </p15:clr>
        </p15:guide>
        <p15:guide id="3" orient="horz" pos="8686">
          <p15:clr>
            <a:srgbClr val="9AA0A6"/>
          </p15:clr>
        </p15:guide>
        <p15:guide id="4" orient="horz" pos="26352">
          <p15:clr>
            <a:srgbClr val="9AA0A6"/>
          </p15:clr>
        </p15:guide>
        <p15:guide id="5" orient="horz" pos="16976">
          <p15:clr>
            <a:srgbClr val="9AA0A6"/>
          </p15:clr>
        </p15:guide>
        <p15:guide id="6" orient="horz" pos="264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86128-967A-4836-941F-6B946C304D66}" v="17" dt="2020-04-16T01:53:53.012"/>
  </p1510:revLst>
</p1510:revInfo>
</file>

<file path=ppt/tableStyles.xml><?xml version="1.0" encoding="utf-8"?>
<a:tblStyleLst xmlns:a="http://schemas.openxmlformats.org/drawingml/2006/main" def="{7CCA3E27-428B-4756-8F7B-EA7D2FDBB9AC}">
  <a:tblStyle styleId="{7CCA3E27-428B-4756-8F7B-EA7D2FDBB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4" y="-1986"/>
      </p:cViewPr>
      <p:guideLst>
        <p:guide orient="horz" pos="27576"/>
        <p:guide pos="18936"/>
        <p:guide orient="horz" pos="8686"/>
        <p:guide orient="horz" pos="26352"/>
        <p:guide orient="horz" pos="16976"/>
        <p:guide orient="horz" pos="264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Pollender" userId="f86b886653c98dab" providerId="LiveId" clId="{4BB86128-967A-4836-941F-6B946C304D66}"/>
    <pc:docChg chg="undo custSel modSld">
      <pc:chgData name="Nick Pollender" userId="f86b886653c98dab" providerId="LiveId" clId="{4BB86128-967A-4836-941F-6B946C304D66}" dt="2020-04-16T01:54:05.297" v="534" actId="20577"/>
      <pc:docMkLst>
        <pc:docMk/>
      </pc:docMkLst>
      <pc:sldChg chg="addSp modSp mod">
        <pc:chgData name="Nick Pollender" userId="f86b886653c98dab" providerId="LiveId" clId="{4BB86128-967A-4836-941F-6B946C304D66}" dt="2020-04-16T01:54:05.297" v="534" actId="20577"/>
        <pc:sldMkLst>
          <pc:docMk/>
          <pc:sldMk cId="0" sldId="256"/>
        </pc:sldMkLst>
        <pc:spChg chg="mod">
          <ac:chgData name="Nick Pollender" userId="f86b886653c98dab" providerId="LiveId" clId="{4BB86128-967A-4836-941F-6B946C304D66}" dt="2020-04-15T16:19:08.416" v="34" actId="1076"/>
          <ac:spMkLst>
            <pc:docMk/>
            <pc:sldMk cId="0" sldId="256"/>
            <ac:spMk id="63" creationId="{00000000-0000-0000-0000-000000000000}"/>
          </ac:spMkLst>
        </pc:spChg>
        <pc:spChg chg="add mod">
          <ac:chgData name="Nick Pollender" userId="f86b886653c98dab" providerId="LiveId" clId="{4BB86128-967A-4836-941F-6B946C304D66}" dt="2020-04-15T16:18:44.064" v="30" actId="20577"/>
          <ac:spMkLst>
            <pc:docMk/>
            <pc:sldMk cId="0" sldId="256"/>
            <ac:spMk id="68" creationId="{ABD7F79C-0FE4-47CA-92CA-5B25FF18F81F}"/>
          </ac:spMkLst>
        </pc:spChg>
        <pc:spChg chg="add mod">
          <ac:chgData name="Nick Pollender" userId="f86b886653c98dab" providerId="LiveId" clId="{4BB86128-967A-4836-941F-6B946C304D66}" dt="2020-04-15T17:12:00.324" v="56" actId="1076"/>
          <ac:spMkLst>
            <pc:docMk/>
            <pc:sldMk cId="0" sldId="256"/>
            <ac:spMk id="69" creationId="{5E21C990-9C21-48AB-AE3D-52221EDF75F9}"/>
          </ac:spMkLst>
        </pc:spChg>
        <pc:spChg chg="add mod">
          <ac:chgData name="Nick Pollender" userId="f86b886653c98dab" providerId="LiveId" clId="{4BB86128-967A-4836-941F-6B946C304D66}" dt="2020-04-15T17:14:48.209" v="381" actId="20577"/>
          <ac:spMkLst>
            <pc:docMk/>
            <pc:sldMk cId="0" sldId="256"/>
            <ac:spMk id="70" creationId="{42362DF5-C212-4013-A404-CC242B33A0CC}"/>
          </ac:spMkLst>
        </pc:spChg>
        <pc:spChg chg="add mod">
          <ac:chgData name="Nick Pollender" userId="f86b886653c98dab" providerId="LiveId" clId="{4BB86128-967A-4836-941F-6B946C304D66}" dt="2020-04-16T01:54:05.297" v="534" actId="20577"/>
          <ac:spMkLst>
            <pc:docMk/>
            <pc:sldMk cId="0" sldId="256"/>
            <ac:spMk id="71" creationId="{F7968B53-A615-4811-B128-83BA17ACC416}"/>
          </ac:spMkLst>
        </pc:spChg>
        <pc:spChg chg="mod">
          <ac:chgData name="Nick Pollender" userId="f86b886653c98dab" providerId="LiveId" clId="{4BB86128-967A-4836-941F-6B946C304D66}" dt="2020-04-16T01:53:31.191" v="504" actId="20577"/>
          <ac:spMkLst>
            <pc:docMk/>
            <pc:sldMk cId="0" sldId="256"/>
            <ac:spMk id="137" creationId="{72B5649E-5CB2-4F7C-B927-7B0906A098A7}"/>
          </ac:spMkLst>
        </pc:spChg>
        <pc:spChg chg="mod">
          <ac:chgData name="Nick Pollender" userId="f86b886653c98dab" providerId="LiveId" clId="{4BB86128-967A-4836-941F-6B946C304D66}" dt="2020-04-15T16:19:17.493" v="36" actId="1076"/>
          <ac:spMkLst>
            <pc:docMk/>
            <pc:sldMk cId="0" sldId="256"/>
            <ac:spMk id="153" creationId="{D2388200-9881-4675-98E4-D9830FAF3088}"/>
          </ac:spMkLst>
        </pc:spChg>
        <pc:graphicFrameChg chg="add">
          <ac:chgData name="Nick Pollender" userId="f86b886653c98dab" providerId="LiveId" clId="{4BB86128-967A-4836-941F-6B946C304D66}" dt="2020-04-15T16:16:30.597" v="1"/>
          <ac:graphicFrameMkLst>
            <pc:docMk/>
            <pc:sldMk cId="0" sldId="256"/>
            <ac:graphicFrameMk id="65" creationId="{76EABBD5-A19B-4792-918D-905C741FCFF4}"/>
          </ac:graphicFrameMkLst>
        </pc:graphicFrameChg>
        <pc:graphicFrameChg chg="add mod">
          <ac:chgData name="Nick Pollender" userId="f86b886653c98dab" providerId="LiveId" clId="{4BB86128-967A-4836-941F-6B946C304D66}" dt="2020-04-15T16:18:25.993" v="6"/>
          <ac:graphicFrameMkLst>
            <pc:docMk/>
            <pc:sldMk cId="0" sldId="256"/>
            <ac:graphicFrameMk id="67" creationId="{76EABBD5-A19B-4792-918D-905C741FCFF4}"/>
          </ac:graphicFrameMkLst>
        </pc:graphicFrameChg>
        <pc:picChg chg="add mod">
          <ac:chgData name="Nick Pollender" userId="f86b886653c98dab" providerId="LiveId" clId="{4BB86128-967A-4836-941F-6B946C304D66}" dt="2020-04-15T17:16:17.126" v="385" actId="1076"/>
          <ac:picMkLst>
            <pc:docMk/>
            <pc:sldMk cId="0" sldId="256"/>
            <ac:picMk id="6" creationId="{FEFE0258-D3C8-42C0-B403-EFD44B8D35A7}"/>
          </ac:picMkLst>
        </pc:picChg>
        <pc:picChg chg="add mod">
          <ac:chgData name="Nick Pollender" userId="f86b886653c98dab" providerId="LiveId" clId="{4BB86128-967A-4836-941F-6B946C304D66}" dt="2020-04-16T01:53:51.666" v="506" actId="1076"/>
          <ac:picMkLst>
            <pc:docMk/>
            <pc:sldMk cId="0" sldId="256"/>
            <ac:picMk id="7" creationId="{3A9737EA-4887-41E9-B7BC-CFC0915CC087}"/>
          </ac:picMkLst>
        </pc:picChg>
        <pc:picChg chg="add mod">
          <ac:chgData name="Nick Pollender" userId="f86b886653c98dab" providerId="LiveId" clId="{4BB86128-967A-4836-941F-6B946C304D66}" dt="2020-04-15T17:11:56.519" v="55" actId="1076"/>
          <ac:picMkLst>
            <pc:docMk/>
            <pc:sldMk cId="0" sldId="256"/>
            <ac:picMk id="1026" creationId="{F2601898-F671-43EC-9F90-B0322FC7D466}"/>
          </ac:picMkLst>
        </pc:picChg>
      </pc:sldChg>
    </pc:docChg>
  </pc:docChgLst>
  <pc:docChgLst>
    <pc:chgData name="Nick Pollender" userId="f86b886653c98dab" providerId="LiveId" clId="{D816EB5E-05FA-4C7D-862F-16F06BA7CA11}"/>
    <pc:docChg chg="modSld">
      <pc:chgData name="Nick Pollender" userId="f86b886653c98dab" providerId="LiveId" clId="{D816EB5E-05FA-4C7D-862F-16F06BA7CA11}" dt="2020-04-16T13:19:17.266" v="15" actId="20577"/>
      <pc:docMkLst>
        <pc:docMk/>
      </pc:docMkLst>
      <pc:sldChg chg="modSp mod">
        <pc:chgData name="Nick Pollender" userId="f86b886653c98dab" providerId="LiveId" clId="{D816EB5E-05FA-4C7D-862F-16F06BA7CA11}" dt="2020-04-16T13:19:17.266" v="15" actId="20577"/>
        <pc:sldMkLst>
          <pc:docMk/>
          <pc:sldMk cId="0" sldId="256"/>
        </pc:sldMkLst>
        <pc:spChg chg="mod">
          <ac:chgData name="Nick Pollender" userId="f86b886653c98dab" providerId="LiveId" clId="{D816EB5E-05FA-4C7D-862F-16F06BA7CA11}" dt="2020-04-16T13:19:17.266" v="15" actId="20577"/>
          <ac:spMkLst>
            <pc:docMk/>
            <pc:sldMk cId="0" sldId="256"/>
            <ac:spMk id="137" creationId="{72B5649E-5CB2-4F7C-B927-7B0906A098A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Recorded</a:t>
            </a:r>
            <a:r>
              <a:rPr lang="en-CA" baseline="0"/>
              <a:t> Weight VS Actual Weight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6932469734865329E-2"/>
          <c:y val="9.7846593819361449E-2"/>
          <c:w val="0.88521720894453559"/>
          <c:h val="0.84257811166126007"/>
        </c:manualLayout>
      </c:layout>
      <c:scatterChart>
        <c:scatterStyle val="smoothMarker"/>
        <c:varyColors val="0"/>
        <c:ser>
          <c:idx val="0"/>
          <c:order val="0"/>
          <c:tx>
            <c:v>Actual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600</c:v>
                </c:pt>
                <c:pt idx="4">
                  <c:v>1000</c:v>
                </c:pt>
                <c:pt idx="5">
                  <c:v>800</c:v>
                </c:pt>
                <c:pt idx="6">
                  <c:v>600</c:v>
                </c:pt>
                <c:pt idx="7">
                  <c:v>400</c:v>
                </c:pt>
                <c:pt idx="8">
                  <c:v>600</c:v>
                </c:pt>
                <c:pt idx="9">
                  <c:v>800</c:v>
                </c:pt>
                <c:pt idx="1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69-4EB3-8FD1-B73F0928A4F9}"/>
            </c:ext>
          </c:extLst>
        </c:ser>
        <c:ser>
          <c:idx val="1"/>
          <c:order val="1"/>
          <c:tx>
            <c:v>Recorded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103.4</c:v>
                </c:pt>
                <c:pt idx="1">
                  <c:v>205.1</c:v>
                </c:pt>
                <c:pt idx="2">
                  <c:v>308.39999999999998</c:v>
                </c:pt>
                <c:pt idx="3">
                  <c:v>612</c:v>
                </c:pt>
                <c:pt idx="4">
                  <c:v>1022.7</c:v>
                </c:pt>
                <c:pt idx="5">
                  <c:v>815.2</c:v>
                </c:pt>
                <c:pt idx="6">
                  <c:v>613.4</c:v>
                </c:pt>
                <c:pt idx="7">
                  <c:v>409.9</c:v>
                </c:pt>
                <c:pt idx="8">
                  <c:v>612.79999999999995</c:v>
                </c:pt>
                <c:pt idx="9">
                  <c:v>814.8</c:v>
                </c:pt>
                <c:pt idx="10">
                  <c:v>1021.9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469-4EB3-8FD1-B73F0928A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4512431"/>
        <c:axId val="1087928671"/>
      </c:scatterChart>
      <c:valAx>
        <c:axId val="1114512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928671"/>
        <c:crosses val="autoZero"/>
        <c:crossBetween val="midCat"/>
      </c:valAx>
      <c:valAx>
        <c:axId val="1087928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Weight</a:t>
                </a:r>
                <a:r>
                  <a:rPr lang="en-CA" baseline="0"/>
                  <a:t> (g)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512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34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22150" y="6353707"/>
            <a:ext cx="30674100" cy="17515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300"/>
              <a:buNone/>
              <a:defRPr sz="2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22120" y="24184533"/>
            <a:ext cx="30674100" cy="67635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0" y="9438933"/>
            <a:ext cx="30674100" cy="167553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900"/>
              <a:buNone/>
              <a:defRPr sz="62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0" y="26898987"/>
            <a:ext cx="30674100" cy="111003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 algn="ctr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 algn="ctr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 algn="ctr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 algn="ctr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 algn="ctr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22120" y="18353920"/>
            <a:ext cx="30674100" cy="7183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143997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40" y="9834453"/>
            <a:ext cx="14399700" cy="291534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92150">
              <a:spcBef>
                <a:spcPts val="0"/>
              </a:spcBef>
              <a:spcAft>
                <a:spcPts val="0"/>
              </a:spcAft>
              <a:buSzPts val="7300"/>
              <a:buChar char="●"/>
              <a:defRPr sz="7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0" y="4741120"/>
            <a:ext cx="10108800" cy="64485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1pPr>
            <a:lvl2pPr lvl="1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2pPr>
            <a:lvl3pPr lvl="2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3pPr>
            <a:lvl4pPr lvl="3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4pPr>
            <a:lvl5pPr lvl="4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5pPr>
            <a:lvl6pPr lvl="5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6pPr>
            <a:lvl7pPr lvl="6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7pPr>
            <a:lvl8pPr lvl="7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8pPr>
            <a:lvl9pPr lvl="8">
              <a:spcBef>
                <a:spcPts val="0"/>
              </a:spcBef>
              <a:spcAft>
                <a:spcPts val="0"/>
              </a:spcAft>
              <a:buSzPts val="12600"/>
              <a:buNone/>
              <a:defRPr sz="12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0" y="11857920"/>
            <a:ext cx="10108800" cy="271308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628650">
              <a:spcBef>
                <a:spcPts val="0"/>
              </a:spcBef>
              <a:spcAft>
                <a:spcPts val="0"/>
              </a:spcAft>
              <a:buSzPts val="6300"/>
              <a:buChar char="●"/>
              <a:defRPr sz="6300"/>
            </a:lvl1pPr>
            <a:lvl2pPr marL="914400" lvl="1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2pPr>
            <a:lvl3pPr marL="1371600" lvl="2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3pPr>
            <a:lvl4pPr marL="1828800" lvl="3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4pPr>
            <a:lvl5pPr marL="2286000" lvl="4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5pPr>
            <a:lvl6pPr marL="2743200" lvl="5" indent="-628650">
              <a:spcBef>
                <a:spcPts val="8400"/>
              </a:spcBef>
              <a:spcAft>
                <a:spcPts val="0"/>
              </a:spcAft>
              <a:buSzPts val="6300"/>
              <a:buChar char="■"/>
              <a:defRPr sz="6300"/>
            </a:lvl6pPr>
            <a:lvl7pPr marL="3200400" lvl="6" indent="-628650">
              <a:spcBef>
                <a:spcPts val="8400"/>
              </a:spcBef>
              <a:spcAft>
                <a:spcPts val="0"/>
              </a:spcAft>
              <a:buSzPts val="6300"/>
              <a:buChar char="●"/>
              <a:defRPr sz="6300"/>
            </a:lvl7pPr>
            <a:lvl8pPr marL="3657600" lvl="7" indent="-628650">
              <a:spcBef>
                <a:spcPts val="8400"/>
              </a:spcBef>
              <a:spcAft>
                <a:spcPts val="0"/>
              </a:spcAft>
              <a:buSzPts val="6300"/>
              <a:buChar char="○"/>
              <a:defRPr sz="6300"/>
            </a:lvl8pPr>
            <a:lvl9pPr marL="4114800" lvl="8" indent="-628650">
              <a:spcBef>
                <a:spcPts val="8400"/>
              </a:spcBef>
              <a:spcAft>
                <a:spcPts val="8400"/>
              </a:spcAft>
              <a:buSzPts val="6300"/>
              <a:buChar char="■"/>
              <a:defRPr sz="63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64900" y="3841280"/>
            <a:ext cx="22924200" cy="349083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1pPr>
            <a:lvl2pPr lvl="1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2pPr>
            <a:lvl3pPr lvl="2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3pPr>
            <a:lvl4pPr lvl="3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4pPr>
            <a:lvl5pPr lvl="4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5pPr>
            <a:lvl6pPr lvl="5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6pPr>
            <a:lvl7pPr lvl="6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7pPr>
            <a:lvl8pPr lvl="7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8pPr>
            <a:lvl9pPr lvl="8">
              <a:spcBef>
                <a:spcPts val="0"/>
              </a:spcBef>
              <a:spcAft>
                <a:spcPts val="0"/>
              </a:spcAft>
              <a:buSzPts val="25200"/>
              <a:buNone/>
              <a:defRPr sz="25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00" y="-1067"/>
            <a:ext cx="16459200" cy="438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0" y="10523093"/>
            <a:ext cx="14562600" cy="12648900"/>
          </a:xfrm>
          <a:prstGeom prst="rect">
            <a:avLst/>
          </a:prstGeom>
        </p:spPr>
        <p:txBody>
          <a:bodyPr spcFirstLastPara="1" wrap="square" lIns="479475" tIns="479475" rIns="479475" bIns="4794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0"/>
              <a:buNone/>
              <a:defRPr sz="220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0" y="23919573"/>
            <a:ext cx="14562600" cy="10539600"/>
          </a:xfrm>
          <a:prstGeom prst="rect">
            <a:avLst/>
          </a:prstGeom>
        </p:spPr>
        <p:txBody>
          <a:bodyPr spcFirstLastPara="1" wrap="square" lIns="479475" tIns="479475" rIns="479475" bIns="4794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00" y="6178773"/>
            <a:ext cx="13813200" cy="315315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825500">
              <a:spcBef>
                <a:spcPts val="0"/>
              </a:spcBef>
              <a:spcAft>
                <a:spcPts val="0"/>
              </a:spcAft>
              <a:buSzPts val="9400"/>
              <a:buChar char="●"/>
              <a:defRPr/>
            </a:lvl1pPr>
            <a:lvl2pPr marL="914400" lvl="1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2pPr>
            <a:lvl3pPr marL="1371600" lvl="2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3pPr>
            <a:lvl4pPr marL="1828800" lvl="3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4pPr>
            <a:lvl5pPr marL="2286000" lvl="4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5pPr>
            <a:lvl6pPr marL="2743200" lvl="5" indent="-692150">
              <a:spcBef>
                <a:spcPts val="8400"/>
              </a:spcBef>
              <a:spcAft>
                <a:spcPts val="0"/>
              </a:spcAft>
              <a:buSzPts val="7300"/>
              <a:buChar char="■"/>
              <a:defRPr/>
            </a:lvl6pPr>
            <a:lvl7pPr marL="3200400" lvl="6" indent="-692150">
              <a:spcBef>
                <a:spcPts val="8400"/>
              </a:spcBef>
              <a:spcAft>
                <a:spcPts val="0"/>
              </a:spcAft>
              <a:buSzPts val="7300"/>
              <a:buChar char="●"/>
              <a:defRPr/>
            </a:lvl7pPr>
            <a:lvl8pPr marL="3657600" lvl="7" indent="-692150">
              <a:spcBef>
                <a:spcPts val="8400"/>
              </a:spcBef>
              <a:spcAft>
                <a:spcPts val="0"/>
              </a:spcAft>
              <a:buSzPts val="7300"/>
              <a:buChar char="○"/>
              <a:defRPr/>
            </a:lvl8pPr>
            <a:lvl9pPr marL="4114800" lvl="8" indent="-692150">
              <a:spcBef>
                <a:spcPts val="8400"/>
              </a:spcBef>
              <a:spcAft>
                <a:spcPts val="8400"/>
              </a:spcAft>
              <a:buSzPts val="7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22120" y="36100907"/>
            <a:ext cx="21595800" cy="51636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0" y="3797547"/>
            <a:ext cx="30674100" cy="4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0" y="9834453"/>
            <a:ext cx="30674100" cy="29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t" anchorCtr="0">
            <a:noAutofit/>
          </a:bodyPr>
          <a:lstStyle>
            <a:lvl1pPr marL="457200" lvl="0" indent="-825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400"/>
              <a:buChar char="●"/>
              <a:defRPr sz="9400">
                <a:solidFill>
                  <a:schemeClr val="dk2"/>
                </a:solidFill>
              </a:defRPr>
            </a:lvl1pPr>
            <a:lvl2pPr marL="914400" lvl="1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2pPr>
            <a:lvl3pPr marL="1371600" lvl="2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3pPr>
            <a:lvl4pPr marL="1828800" lvl="3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4pPr>
            <a:lvl5pPr marL="2286000" lvl="4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5pPr>
            <a:lvl6pPr marL="2743200" lvl="5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6pPr>
            <a:lvl7pPr marL="3200400" lvl="6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●"/>
              <a:defRPr sz="7300">
                <a:solidFill>
                  <a:schemeClr val="dk2"/>
                </a:solidFill>
              </a:defRPr>
            </a:lvl7pPr>
            <a:lvl8pPr marL="3657600" lvl="7" indent="-692150">
              <a:lnSpc>
                <a:spcPct val="115000"/>
              </a:lnSpc>
              <a:spcBef>
                <a:spcPts val="8400"/>
              </a:spcBef>
              <a:spcAft>
                <a:spcPts val="0"/>
              </a:spcAft>
              <a:buClr>
                <a:schemeClr val="dk2"/>
              </a:buClr>
              <a:buSzPts val="7300"/>
              <a:buChar char="○"/>
              <a:defRPr sz="7300">
                <a:solidFill>
                  <a:schemeClr val="dk2"/>
                </a:solidFill>
              </a:defRPr>
            </a:lvl8pPr>
            <a:lvl9pPr marL="4114800" lvl="8" indent="-692150">
              <a:lnSpc>
                <a:spcPct val="115000"/>
              </a:lnSpc>
              <a:spcBef>
                <a:spcPts val="8400"/>
              </a:spcBef>
              <a:spcAft>
                <a:spcPts val="8400"/>
              </a:spcAft>
              <a:buClr>
                <a:schemeClr val="dk2"/>
              </a:buClr>
              <a:buSzPts val="7300"/>
              <a:buChar char="■"/>
              <a:defRPr sz="7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848" y="39792783"/>
            <a:ext cx="1975200" cy="3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9475" tIns="479475" rIns="479475" bIns="479475" anchor="ctr" anchorCtr="0">
            <a:no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chart" Target="../charts/chart1.xml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1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7213" y="19060350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85800" lvl="0" indent="-6858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53150" y="598800"/>
            <a:ext cx="32012100" cy="57075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80" y="613142"/>
            <a:ext cx="7811520" cy="220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507565" y="560128"/>
            <a:ext cx="21906300" cy="570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dk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Department of Electrical Engineering &amp; Computer Science</a:t>
            </a:r>
            <a:endParaRPr sz="4800" dirty="0"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TEAM 25</a:t>
            </a:r>
            <a:endParaRPr sz="4800" dirty="0"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Nicholas Pollender,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Georgiy</a:t>
            </a: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Araslanov</a:t>
            </a: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,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Gneykou</a:t>
            </a: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Kengne</a:t>
            </a: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Yvann</a:t>
            </a:r>
            <a:r>
              <a:rPr lang="en-CA" sz="4800" dirty="0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  <a:r>
              <a:rPr lang="en-CA" sz="4800" dirty="0" err="1"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Monny</a:t>
            </a:r>
            <a:endParaRPr sz="4800" dirty="0">
              <a:solidFill>
                <a:schemeClr val="dk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Supervised by: Dr. </a:t>
            </a: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Le </a:t>
            </a:r>
            <a:r>
              <a:rPr lang="en-CA" sz="4800" dirty="0" err="1">
                <a:solidFill>
                  <a:schemeClr val="dk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Beux</a:t>
            </a:r>
            <a:endParaRPr sz="4800" dirty="0">
              <a:solidFill>
                <a:schemeClr val="dk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53150" y="6660975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802250" y="19060350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6815901" y="6665672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53288" y="31459737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6802238" y="31459737"/>
            <a:ext cx="15663000" cy="1204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53300" y="6660975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Objective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7363" y="19060350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Features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53288" y="31459725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Problems Encountered &amp; Solutions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6802238" y="19060338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Hardware Development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6802238" y="31459725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Results &amp; Conclusion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6802238" y="6652525"/>
            <a:ext cx="15663000" cy="11226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0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Software Development</a:t>
            </a:r>
            <a:endParaRPr sz="60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1354225" y="12461663"/>
            <a:ext cx="55353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4" name="Google Shape;57;p13">
            <a:extLst>
              <a:ext uri="{FF2B5EF4-FFF2-40B4-BE49-F238E27FC236}">
                <a16:creationId xmlns:a16="http://schemas.microsoft.com/office/drawing/2014/main" id="{08F29659-A85C-4840-A1DE-CF2097BD14C4}"/>
              </a:ext>
            </a:extLst>
          </p:cNvPr>
          <p:cNvSpPr txBox="1"/>
          <p:nvPr/>
        </p:nvSpPr>
        <p:spPr>
          <a:xfrm>
            <a:off x="5504535" y="768931"/>
            <a:ext cx="21906300" cy="5707500"/>
          </a:xfrm>
          <a:prstGeom prst="rect">
            <a:avLst/>
          </a:prstGeom>
          <a:noFill/>
          <a:ln>
            <a:noFill/>
          </a:ln>
          <a:effectLst>
            <a:outerShdw blurRad="57150" dist="19050" dir="60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200" b="1" dirty="0">
                <a:solidFill>
                  <a:schemeClr val="dk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The Ultra Smart Refrigerator</a:t>
            </a:r>
            <a:endParaRPr sz="7200" b="1" dirty="0">
              <a:solidFill>
                <a:schemeClr val="dk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25" name="Google Shape;104;p13">
            <a:extLst>
              <a:ext uri="{FF2B5EF4-FFF2-40B4-BE49-F238E27FC236}">
                <a16:creationId xmlns:a16="http://schemas.microsoft.com/office/drawing/2014/main" id="{F04D9385-A7FB-4420-A46F-63BA8AFE305E}"/>
              </a:ext>
            </a:extLst>
          </p:cNvPr>
          <p:cNvSpPr txBox="1"/>
          <p:nvPr/>
        </p:nvSpPr>
        <p:spPr>
          <a:xfrm>
            <a:off x="665038" y="7477650"/>
            <a:ext cx="15445175" cy="80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Expand on existing smart refrigerator technology.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Introduce new features to smart refrigerator technology.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Visually inform users about food types and quantities.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Increase quality of life with live feed of interior and ability to create shopping lists.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Promote organization.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4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Promote a healthy lifestyle.</a:t>
            </a:r>
            <a:endParaRPr lang="en-CA" sz="4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26" name="Picture 8">
            <a:extLst>
              <a:ext uri="{FF2B5EF4-FFF2-40B4-BE49-F238E27FC236}">
                <a16:creationId xmlns:a16="http://schemas.microsoft.com/office/drawing/2014/main" id="{5AE1BE52-7A76-4DBD-8B58-9BE36399F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717" y="20532905"/>
            <a:ext cx="7522083" cy="35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Google Shape;104;p13">
            <a:extLst>
              <a:ext uri="{FF2B5EF4-FFF2-40B4-BE49-F238E27FC236}">
                <a16:creationId xmlns:a16="http://schemas.microsoft.com/office/drawing/2014/main" id="{7DC77977-9E0B-4646-AEA1-21836D3D3C4C}"/>
              </a:ext>
            </a:extLst>
          </p:cNvPr>
          <p:cNvSpPr txBox="1"/>
          <p:nvPr/>
        </p:nvSpPr>
        <p:spPr>
          <a:xfrm>
            <a:off x="541110" y="19845070"/>
            <a:ext cx="15546803" cy="1148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Set of scales that monitor the weight of food products.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Interior camera that monitors a shelf and identifies food items through an image processing service.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Smart shopping list that makes suggestions based of the refrigerator inventory.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Search engine for a large database of healthy recipes that can also provide results based on refrigerator inventory.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friendly Android application with big buttons, easy to read text, and simply navigation.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6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stored in secure AWS cloud hosting service.</a:t>
            </a:r>
            <a:endParaRPr lang="en-CA" sz="36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30" name="Picture 6" descr="Raspberry Pi 3 B+ - DEV-14643 - SparkFun Electronics">
            <a:extLst>
              <a:ext uri="{FF2B5EF4-FFF2-40B4-BE49-F238E27FC236}">
                <a16:creationId xmlns:a16="http://schemas.microsoft.com/office/drawing/2014/main" id="{7BD938E9-C732-447E-AA1A-CCEF5030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3266" y="21130497"/>
            <a:ext cx="3437069" cy="343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-logo | Hackaday">
            <a:extLst>
              <a:ext uri="{FF2B5EF4-FFF2-40B4-BE49-F238E27FC236}">
                <a16:creationId xmlns:a16="http://schemas.microsoft.com/office/drawing/2014/main" id="{F579B441-0875-4B0C-BE36-7B9F73D0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4105" y="11507580"/>
            <a:ext cx="2528930" cy="25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1F714A-ADEF-4E87-A8B2-F5E068C0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23" y="13233070"/>
            <a:ext cx="5598442" cy="503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9927F00-9C91-4DCD-B464-25A955DB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9034" y="29005924"/>
            <a:ext cx="2758642" cy="15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003A5B-6775-48BD-8945-AC129396DB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66717" y="24825434"/>
            <a:ext cx="8391499" cy="352555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6687744-04AE-49D2-8A8E-BFB480733B9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391" y="8121350"/>
            <a:ext cx="4243815" cy="7701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Picture 18" descr="Coronavirus COVID-19">
            <a:extLst>
              <a:ext uri="{FF2B5EF4-FFF2-40B4-BE49-F238E27FC236}">
                <a16:creationId xmlns:a16="http://schemas.microsoft.com/office/drawing/2014/main" id="{EE58FD02-AE36-47F7-BF5D-5F3941B56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8" y="32805757"/>
            <a:ext cx="5697069" cy="26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104;p13">
            <a:extLst>
              <a:ext uri="{FF2B5EF4-FFF2-40B4-BE49-F238E27FC236}">
                <a16:creationId xmlns:a16="http://schemas.microsoft.com/office/drawing/2014/main" id="{08F2F168-FB93-40B8-BF31-D28729253651}"/>
              </a:ext>
            </a:extLst>
          </p:cNvPr>
          <p:cNvSpPr txBox="1"/>
          <p:nvPr/>
        </p:nvSpPr>
        <p:spPr>
          <a:xfrm>
            <a:off x="6530746" y="32473614"/>
            <a:ext cx="9416902" cy="295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COVID-19 outbreak halted project progress, resulting in only partial completion.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functioning prototype was procured.</a:t>
            </a:r>
            <a:endParaRPr lang="en-CA" sz="3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46" name="Picture 22" descr="Load Sensor - 50kg - SEN-10245 - SparkFun Electronics">
            <a:extLst>
              <a:ext uri="{FF2B5EF4-FFF2-40B4-BE49-F238E27FC236}">
                <a16:creationId xmlns:a16="http://schemas.microsoft.com/office/drawing/2014/main" id="{BE6D8BCD-8920-426F-81F4-C8A4BA01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5" y="36069225"/>
            <a:ext cx="3499575" cy="34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04;p13">
            <a:extLst>
              <a:ext uri="{FF2B5EF4-FFF2-40B4-BE49-F238E27FC236}">
                <a16:creationId xmlns:a16="http://schemas.microsoft.com/office/drawing/2014/main" id="{C4E29DDA-6744-49A8-A0FD-B317D2570D7C}"/>
              </a:ext>
            </a:extLst>
          </p:cNvPr>
          <p:cNvSpPr txBox="1"/>
          <p:nvPr/>
        </p:nvSpPr>
        <p:spPr>
          <a:xfrm>
            <a:off x="4158537" y="36069225"/>
            <a:ext cx="11785316" cy="381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Load cells require a reference unit to be calculated and set within the code to function properly.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Problem: Incorrect weights still being recorded.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Solution: Use default reference unit, and tare upon starting the program. </a:t>
            </a:r>
            <a:endParaRPr lang="en-CA" sz="3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3" name="Google Shape;104;p13">
            <a:extLst>
              <a:ext uri="{FF2B5EF4-FFF2-40B4-BE49-F238E27FC236}">
                <a16:creationId xmlns:a16="http://schemas.microsoft.com/office/drawing/2014/main" id="{FEEA1871-0BC1-43FF-BF75-CA60F1B28DCA}"/>
              </a:ext>
            </a:extLst>
          </p:cNvPr>
          <p:cNvSpPr txBox="1"/>
          <p:nvPr/>
        </p:nvSpPr>
        <p:spPr>
          <a:xfrm>
            <a:off x="541111" y="39513865"/>
            <a:ext cx="11549401" cy="381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How to distinguish food items properly?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Problem: Items identifying by the image processing service may not accurately represent the actual items in the refrigerator (identifying a group of fruit as just ‘Fruit’), or identify non-food items.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Solution: Apply a manual filter to remove any non-food items found, not the most efficient but it works in the short term.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706FB1-F008-4CBB-B58A-F51EB874BF2F}"/>
              </a:ext>
            </a:extLst>
          </p:cNvPr>
          <p:cNvGrpSpPr/>
          <p:nvPr/>
        </p:nvGrpSpPr>
        <p:grpSpPr>
          <a:xfrm>
            <a:off x="11471728" y="38804478"/>
            <a:ext cx="4638485" cy="4487922"/>
            <a:chOff x="11362815" y="38707331"/>
            <a:chExt cx="4638485" cy="4487922"/>
          </a:xfrm>
        </p:grpSpPr>
        <p:pic>
          <p:nvPicPr>
            <p:cNvPr id="1048" name="Picture 24" descr="Apple, Gala | Walmart Canada">
              <a:extLst>
                <a:ext uri="{FF2B5EF4-FFF2-40B4-BE49-F238E27FC236}">
                  <a16:creationId xmlns:a16="http://schemas.microsoft.com/office/drawing/2014/main" id="{A01A04B7-B7AE-442F-B11A-A0C39D99E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2815" y="38707331"/>
              <a:ext cx="2358201" cy="235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Fruit | Eat For Health">
              <a:extLst>
                <a:ext uri="{FF2B5EF4-FFF2-40B4-BE49-F238E27FC236}">
                  <a16:creationId xmlns:a16="http://schemas.microsoft.com/office/drawing/2014/main" id="{DAD267A0-C3D8-4C01-92E2-A656BCA56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7550" y="41204528"/>
              <a:ext cx="3333750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Google Shape;104;p13">
              <a:extLst>
                <a:ext uri="{FF2B5EF4-FFF2-40B4-BE49-F238E27FC236}">
                  <a16:creationId xmlns:a16="http://schemas.microsoft.com/office/drawing/2014/main" id="{CE27DA2A-7DC7-44F3-92AC-D1A7DAB08DBC}"/>
                </a:ext>
              </a:extLst>
            </p:cNvPr>
            <p:cNvSpPr txBox="1"/>
            <p:nvPr/>
          </p:nvSpPr>
          <p:spPr>
            <a:xfrm>
              <a:off x="12960652" y="40449107"/>
              <a:ext cx="1935048" cy="1886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8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VS</a:t>
              </a:r>
            </a:p>
          </p:txBody>
        </p:sp>
      </p:grpSp>
      <p:sp>
        <p:nvSpPr>
          <p:cNvPr id="134" name="Google Shape;104;p13">
            <a:extLst>
              <a:ext uri="{FF2B5EF4-FFF2-40B4-BE49-F238E27FC236}">
                <a16:creationId xmlns:a16="http://schemas.microsoft.com/office/drawing/2014/main" id="{39DE3923-29A1-4E9C-B422-3A7797F181AC}"/>
              </a:ext>
            </a:extLst>
          </p:cNvPr>
          <p:cNvSpPr txBox="1"/>
          <p:nvPr/>
        </p:nvSpPr>
        <p:spPr>
          <a:xfrm>
            <a:off x="24847934" y="15863450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Interface Design</a:t>
            </a:r>
          </a:p>
        </p:txBody>
      </p:sp>
      <p:sp>
        <p:nvSpPr>
          <p:cNvPr id="135" name="Google Shape;104;p13">
            <a:extLst>
              <a:ext uri="{FF2B5EF4-FFF2-40B4-BE49-F238E27FC236}">
                <a16:creationId xmlns:a16="http://schemas.microsoft.com/office/drawing/2014/main" id="{BD53CD82-A17F-481A-B21D-0B6C1B902355}"/>
              </a:ext>
            </a:extLst>
          </p:cNvPr>
          <p:cNvSpPr txBox="1"/>
          <p:nvPr/>
        </p:nvSpPr>
        <p:spPr>
          <a:xfrm>
            <a:off x="28909206" y="10671873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Android Studio</a:t>
            </a:r>
          </a:p>
        </p:txBody>
      </p:sp>
      <p:sp>
        <p:nvSpPr>
          <p:cNvPr id="136" name="Google Shape;104;p13">
            <a:extLst>
              <a:ext uri="{FF2B5EF4-FFF2-40B4-BE49-F238E27FC236}">
                <a16:creationId xmlns:a16="http://schemas.microsoft.com/office/drawing/2014/main" id="{2B221BC5-A132-4E41-8937-84D711213FFF}"/>
              </a:ext>
            </a:extLst>
          </p:cNvPr>
          <p:cNvSpPr txBox="1"/>
          <p:nvPr/>
        </p:nvSpPr>
        <p:spPr>
          <a:xfrm>
            <a:off x="28995261" y="14278934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Python</a:t>
            </a:r>
          </a:p>
        </p:txBody>
      </p:sp>
      <p:sp>
        <p:nvSpPr>
          <p:cNvPr id="137" name="Google Shape;104;p13">
            <a:extLst>
              <a:ext uri="{FF2B5EF4-FFF2-40B4-BE49-F238E27FC236}">
                <a16:creationId xmlns:a16="http://schemas.microsoft.com/office/drawing/2014/main" id="{72B5649E-5CB2-4F7C-B927-7B0906A098A7}"/>
              </a:ext>
            </a:extLst>
          </p:cNvPr>
          <p:cNvSpPr txBox="1"/>
          <p:nvPr/>
        </p:nvSpPr>
        <p:spPr>
          <a:xfrm>
            <a:off x="17037738" y="7477650"/>
            <a:ext cx="7318619" cy="1121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Application developed with Android Studio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SQLite databases store data locally.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XML stylesheets define the appearance of the application.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Python script automatically run on refrigerator hardware.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AWS Amazon cloud hosting service stores data with RDS for PostgreSQL and S3 bucket.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Google Cloud Vision API processes images and identifies foods.</a:t>
            </a:r>
            <a:endParaRPr lang="en-CA" sz="3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E6A9280-3CD1-4F19-912C-564D54E9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656" y="7956137"/>
            <a:ext cx="2897828" cy="289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XML - Wikipedia">
            <a:extLst>
              <a:ext uri="{FF2B5EF4-FFF2-40B4-BE49-F238E27FC236}">
                <a16:creationId xmlns:a16="http://schemas.microsoft.com/office/drawing/2014/main" id="{CFB4E754-D0D4-4F9E-8E84-B9687DFD9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327" y="14964361"/>
            <a:ext cx="2445157" cy="27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Google Shape;104;p13">
            <a:extLst>
              <a:ext uri="{FF2B5EF4-FFF2-40B4-BE49-F238E27FC236}">
                <a16:creationId xmlns:a16="http://schemas.microsoft.com/office/drawing/2014/main" id="{5EE41642-0C85-4631-A022-4839146109E8}"/>
              </a:ext>
            </a:extLst>
          </p:cNvPr>
          <p:cNvSpPr txBox="1"/>
          <p:nvPr/>
        </p:nvSpPr>
        <p:spPr>
          <a:xfrm>
            <a:off x="29135541" y="17590666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XML</a:t>
            </a:r>
          </a:p>
        </p:txBody>
      </p:sp>
      <p:sp>
        <p:nvSpPr>
          <p:cNvPr id="139" name="Google Shape;104;p13">
            <a:extLst>
              <a:ext uri="{FF2B5EF4-FFF2-40B4-BE49-F238E27FC236}">
                <a16:creationId xmlns:a16="http://schemas.microsoft.com/office/drawing/2014/main" id="{BD65B482-4345-45D8-9565-86391695EC1E}"/>
              </a:ext>
            </a:extLst>
          </p:cNvPr>
          <p:cNvSpPr txBox="1"/>
          <p:nvPr/>
        </p:nvSpPr>
        <p:spPr>
          <a:xfrm>
            <a:off x="18988394" y="24118279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PCB Design – 3D Model</a:t>
            </a:r>
          </a:p>
        </p:txBody>
      </p:sp>
      <p:sp>
        <p:nvSpPr>
          <p:cNvPr id="141" name="Google Shape;104;p13">
            <a:extLst>
              <a:ext uri="{FF2B5EF4-FFF2-40B4-BE49-F238E27FC236}">
                <a16:creationId xmlns:a16="http://schemas.microsoft.com/office/drawing/2014/main" id="{AEA430FD-F963-4443-B75B-FD0B22937713}"/>
              </a:ext>
            </a:extLst>
          </p:cNvPr>
          <p:cNvSpPr txBox="1"/>
          <p:nvPr/>
        </p:nvSpPr>
        <p:spPr>
          <a:xfrm>
            <a:off x="24915259" y="24052432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Raspberry Pi 3 B+</a:t>
            </a:r>
          </a:p>
        </p:txBody>
      </p:sp>
      <p:sp>
        <p:nvSpPr>
          <p:cNvPr id="142" name="Google Shape;104;p13">
            <a:extLst>
              <a:ext uri="{FF2B5EF4-FFF2-40B4-BE49-F238E27FC236}">
                <a16:creationId xmlns:a16="http://schemas.microsoft.com/office/drawing/2014/main" id="{2C297286-C985-4368-BA03-66F7B6EBF8F1}"/>
              </a:ext>
            </a:extLst>
          </p:cNvPr>
          <p:cNvSpPr txBox="1"/>
          <p:nvPr/>
        </p:nvSpPr>
        <p:spPr>
          <a:xfrm>
            <a:off x="19483928" y="28396917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4 Load Cell Configuration</a:t>
            </a:r>
          </a:p>
        </p:txBody>
      </p:sp>
      <p:sp>
        <p:nvSpPr>
          <p:cNvPr id="143" name="Google Shape;104;p13">
            <a:extLst>
              <a:ext uri="{FF2B5EF4-FFF2-40B4-BE49-F238E27FC236}">
                <a16:creationId xmlns:a16="http://schemas.microsoft.com/office/drawing/2014/main" id="{015633E0-346C-43F1-B53E-2AFDA3E06B20}"/>
              </a:ext>
            </a:extLst>
          </p:cNvPr>
          <p:cNvSpPr txBox="1"/>
          <p:nvPr/>
        </p:nvSpPr>
        <p:spPr>
          <a:xfrm>
            <a:off x="17049030" y="30603568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HX711 Load Cell Amplifier</a:t>
            </a:r>
          </a:p>
        </p:txBody>
      </p:sp>
      <p:pic>
        <p:nvPicPr>
          <p:cNvPr id="1060" name="Picture 36" descr="Amazon Web Services - Wikipedia">
            <a:extLst>
              <a:ext uri="{FF2B5EF4-FFF2-40B4-BE49-F238E27FC236}">
                <a16:creationId xmlns:a16="http://schemas.microsoft.com/office/drawing/2014/main" id="{3A0E7882-E173-4B75-9D51-EB4D0BD7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90" y="16563544"/>
            <a:ext cx="2247815" cy="134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Google Shape;104;p13">
            <a:extLst>
              <a:ext uri="{FF2B5EF4-FFF2-40B4-BE49-F238E27FC236}">
                <a16:creationId xmlns:a16="http://schemas.microsoft.com/office/drawing/2014/main" id="{4F259CD9-9A64-4952-B1E1-1618E52359A9}"/>
              </a:ext>
            </a:extLst>
          </p:cNvPr>
          <p:cNvSpPr txBox="1"/>
          <p:nvPr/>
        </p:nvSpPr>
        <p:spPr>
          <a:xfrm>
            <a:off x="24938642" y="17985630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Amazon AWS</a:t>
            </a:r>
          </a:p>
        </p:txBody>
      </p:sp>
      <p:sp>
        <p:nvSpPr>
          <p:cNvPr id="145" name="Google Shape;104;p13">
            <a:extLst>
              <a:ext uri="{FF2B5EF4-FFF2-40B4-BE49-F238E27FC236}">
                <a16:creationId xmlns:a16="http://schemas.microsoft.com/office/drawing/2014/main" id="{C499E52A-D779-4F28-B6C9-314907A7EF10}"/>
              </a:ext>
            </a:extLst>
          </p:cNvPr>
          <p:cNvSpPr txBox="1"/>
          <p:nvPr/>
        </p:nvSpPr>
        <p:spPr>
          <a:xfrm>
            <a:off x="25663389" y="24825434"/>
            <a:ext cx="6659343" cy="652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Raspberry Pi is the main component of the operation.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PCB provides an overall interconnection between every device and sensor installed in the refrigerator.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All components added to an existing (non-smart) mini refrigerator.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0489A-121E-49EA-8F84-7F08D634F0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219034" y="33008800"/>
            <a:ext cx="6506940" cy="2219034"/>
          </a:xfrm>
          <a:prstGeom prst="rect">
            <a:avLst/>
          </a:prstGeom>
        </p:spPr>
      </p:pic>
      <p:sp>
        <p:nvSpPr>
          <p:cNvPr id="146" name="Google Shape;104;p13">
            <a:extLst>
              <a:ext uri="{FF2B5EF4-FFF2-40B4-BE49-F238E27FC236}">
                <a16:creationId xmlns:a16="http://schemas.microsoft.com/office/drawing/2014/main" id="{55A9FB17-4B15-488A-9EF9-7AE41694DDE7}"/>
              </a:ext>
            </a:extLst>
          </p:cNvPr>
          <p:cNvSpPr txBox="1"/>
          <p:nvPr/>
        </p:nvSpPr>
        <p:spPr>
          <a:xfrm>
            <a:off x="18038312" y="35503324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Black Box Testing</a:t>
            </a:r>
          </a:p>
        </p:txBody>
      </p:sp>
      <p:sp>
        <p:nvSpPr>
          <p:cNvPr id="147" name="Google Shape;104;p13">
            <a:extLst>
              <a:ext uri="{FF2B5EF4-FFF2-40B4-BE49-F238E27FC236}">
                <a16:creationId xmlns:a16="http://schemas.microsoft.com/office/drawing/2014/main" id="{FF6A0069-B2FE-42CF-9740-BFCF0B19B35A}"/>
              </a:ext>
            </a:extLst>
          </p:cNvPr>
          <p:cNvSpPr txBox="1"/>
          <p:nvPr/>
        </p:nvSpPr>
        <p:spPr>
          <a:xfrm>
            <a:off x="11436843" y="18061880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Initial Refrigerator Design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64A0AFF1-EB3C-46A4-8548-B2696D8D0DC6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41" y="21194833"/>
            <a:ext cx="2855595" cy="244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04;p13">
            <a:extLst>
              <a:ext uri="{FF2B5EF4-FFF2-40B4-BE49-F238E27FC236}">
                <a16:creationId xmlns:a16="http://schemas.microsoft.com/office/drawing/2014/main" id="{4E9413C6-7BDA-457F-A70C-EC858125ED32}"/>
              </a:ext>
            </a:extLst>
          </p:cNvPr>
          <p:cNvSpPr txBox="1"/>
          <p:nvPr/>
        </p:nvSpPr>
        <p:spPr>
          <a:xfrm>
            <a:off x="28634615" y="24052432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Danby Mini Refrigerator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0D21D-3523-42F5-AD0D-1A08DFCD28FC}"/>
              </a:ext>
            </a:extLst>
          </p:cNvPr>
          <p:cNvGrpSpPr/>
          <p:nvPr/>
        </p:nvGrpSpPr>
        <p:grpSpPr>
          <a:xfrm>
            <a:off x="4113708" y="27706324"/>
            <a:ext cx="8345749" cy="4019903"/>
            <a:chOff x="7360184" y="27590115"/>
            <a:chExt cx="8345749" cy="4019903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E8AE08A-155D-4CE8-8771-35000FDD9684}"/>
                </a:ext>
              </a:extLst>
            </p:cNvPr>
            <p:cNvPicPr/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0184" y="27590115"/>
              <a:ext cx="8345749" cy="3342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04;p13">
              <a:extLst>
                <a:ext uri="{FF2B5EF4-FFF2-40B4-BE49-F238E27FC236}">
                  <a16:creationId xmlns:a16="http://schemas.microsoft.com/office/drawing/2014/main" id="{2466CD8B-20BB-405F-803D-F02660B70418}"/>
                </a:ext>
              </a:extLst>
            </p:cNvPr>
            <p:cNvSpPr txBox="1"/>
            <p:nvPr/>
          </p:nvSpPr>
          <p:spPr>
            <a:xfrm>
              <a:off x="11827205" y="30487418"/>
              <a:ext cx="3878728" cy="11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System Block Diagram</a:t>
              </a:r>
            </a:p>
          </p:txBody>
        </p:sp>
      </p:grpSp>
      <p:sp>
        <p:nvSpPr>
          <p:cNvPr id="153" name="Google Shape;104;p13">
            <a:extLst>
              <a:ext uri="{FF2B5EF4-FFF2-40B4-BE49-F238E27FC236}">
                <a16:creationId xmlns:a16="http://schemas.microsoft.com/office/drawing/2014/main" id="{D2388200-9881-4675-98E4-D9830FAF3088}"/>
              </a:ext>
            </a:extLst>
          </p:cNvPr>
          <p:cNvSpPr txBox="1"/>
          <p:nvPr/>
        </p:nvSpPr>
        <p:spPr>
          <a:xfrm>
            <a:off x="17166717" y="39804425"/>
            <a:ext cx="10682586" cy="393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Partial completion was achieved, the system as it stands is a functioning prototype, with just some missing hardware.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can be obtained from the scales, sent to the server, and received on the smart phone application.</a:t>
            </a:r>
            <a:endParaRPr lang="en-CA" sz="3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76EABBD5-A19B-4792-918D-905C741FCF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163344"/>
              </p:ext>
            </p:extLst>
          </p:nvPr>
        </p:nvGraphicFramePr>
        <p:xfrm>
          <a:off x="24356357" y="32993486"/>
          <a:ext cx="7829719" cy="468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68" name="Google Shape;104;p13">
            <a:extLst>
              <a:ext uri="{FF2B5EF4-FFF2-40B4-BE49-F238E27FC236}">
                <a16:creationId xmlns:a16="http://schemas.microsoft.com/office/drawing/2014/main" id="{ABD7F79C-0FE4-47CA-92CA-5B25FF18F81F}"/>
              </a:ext>
            </a:extLst>
          </p:cNvPr>
          <p:cNvSpPr txBox="1"/>
          <p:nvPr/>
        </p:nvSpPr>
        <p:spPr>
          <a:xfrm>
            <a:off x="26550971" y="37810761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Example of BB Test</a:t>
            </a:r>
          </a:p>
        </p:txBody>
      </p:sp>
      <p:pic>
        <p:nvPicPr>
          <p:cNvPr id="1026" name="Picture 2" descr="Fluke 117/EFSP Digital Multimeter Kit- Includes the R5100 Non ...">
            <a:extLst>
              <a:ext uri="{FF2B5EF4-FFF2-40B4-BE49-F238E27FC236}">
                <a16:creationId xmlns:a16="http://schemas.microsoft.com/office/drawing/2014/main" id="{F2601898-F671-43EC-9F90-B0322FC7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030" y="36037537"/>
            <a:ext cx="3225239" cy="32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Google Shape;104;p13">
            <a:extLst>
              <a:ext uri="{FF2B5EF4-FFF2-40B4-BE49-F238E27FC236}">
                <a16:creationId xmlns:a16="http://schemas.microsoft.com/office/drawing/2014/main" id="{5E21C990-9C21-48AB-AE3D-52221EDF75F9}"/>
              </a:ext>
            </a:extLst>
          </p:cNvPr>
          <p:cNvSpPr txBox="1"/>
          <p:nvPr/>
        </p:nvSpPr>
        <p:spPr>
          <a:xfrm>
            <a:off x="16441582" y="39262776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Multimeter</a:t>
            </a:r>
          </a:p>
        </p:txBody>
      </p:sp>
      <p:sp>
        <p:nvSpPr>
          <p:cNvPr id="70" name="Google Shape;104;p13">
            <a:extLst>
              <a:ext uri="{FF2B5EF4-FFF2-40B4-BE49-F238E27FC236}">
                <a16:creationId xmlns:a16="http://schemas.microsoft.com/office/drawing/2014/main" id="{42362DF5-C212-4013-A404-CC242B33A0CC}"/>
              </a:ext>
            </a:extLst>
          </p:cNvPr>
          <p:cNvSpPr txBox="1"/>
          <p:nvPr/>
        </p:nvSpPr>
        <p:spPr>
          <a:xfrm>
            <a:off x="19830684" y="36103275"/>
            <a:ext cx="5203653" cy="393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Various testing and validation techniques performed.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Black box testing to confirm outputs for certain inputs.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Efficiency tests.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Percent error in readings.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Validation with multimeters.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E0258-D3C8-42C0-B403-EFD44B8D35A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271216" y="41489536"/>
            <a:ext cx="3992209" cy="1456617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A9737EA-4887-41E9-B7BC-CFC0915C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141" y="160663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Google Shape;104;p13">
            <a:extLst>
              <a:ext uri="{FF2B5EF4-FFF2-40B4-BE49-F238E27FC236}">
                <a16:creationId xmlns:a16="http://schemas.microsoft.com/office/drawing/2014/main" id="{F7968B53-A615-4811-B128-83BA17ACC416}"/>
              </a:ext>
            </a:extLst>
          </p:cNvPr>
          <p:cNvSpPr txBox="1"/>
          <p:nvPr/>
        </p:nvSpPr>
        <p:spPr>
          <a:xfrm>
            <a:off x="22040693" y="17991166"/>
            <a:ext cx="3878728" cy="1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Google Cloud 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518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Calibri</vt:lpstr>
      <vt:lpstr>Tinos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Pollender</cp:lastModifiedBy>
  <cp:revision>9</cp:revision>
  <dcterms:modified xsi:type="dcterms:W3CDTF">2020-04-16T13:19:23Z</dcterms:modified>
</cp:coreProperties>
</file>