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94660"/>
  </p:normalViewPr>
  <p:slideViewPr>
    <p:cSldViewPr snapToGrid="0">
      <p:cViewPr varScale="1">
        <p:scale>
          <a:sx n="100" d="100"/>
          <a:sy n="100" d="100"/>
        </p:scale>
        <p:origin x="102"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0041-02BF-CDA4-968F-66DFEF751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13D3CF-C4A5-152B-1AFC-D0DA42F38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405B2-84E0-FC66-D223-7248F25271C9}"/>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5" name="Footer Placeholder 4">
            <a:extLst>
              <a:ext uri="{FF2B5EF4-FFF2-40B4-BE49-F238E27FC236}">
                <a16:creationId xmlns:a16="http://schemas.microsoft.com/office/drawing/2014/main" id="{29B10CBE-9FA5-005F-F6A8-85D9585FA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AB51A-67DE-F3D3-7AC6-4C3564C871E8}"/>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185950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1E16-15AA-77EF-9877-BDBD0E342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66464-FF21-BB01-B7AF-86E539AE77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A0D1B-55E2-6EC3-EC18-A17F0BD635ED}"/>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5" name="Footer Placeholder 4">
            <a:extLst>
              <a:ext uri="{FF2B5EF4-FFF2-40B4-BE49-F238E27FC236}">
                <a16:creationId xmlns:a16="http://schemas.microsoft.com/office/drawing/2014/main" id="{11DF8E48-D1B5-9E8D-0F5C-788086B7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4B4B-CE2E-4FC9-D696-46BE09D3FB46}"/>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27562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02BB1-1244-41C1-CF59-B0F23FD03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696753-2147-670E-DEE8-2DC5E2468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342F7-5304-EC45-CCEF-B62342626EDC}"/>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5" name="Footer Placeholder 4">
            <a:extLst>
              <a:ext uri="{FF2B5EF4-FFF2-40B4-BE49-F238E27FC236}">
                <a16:creationId xmlns:a16="http://schemas.microsoft.com/office/drawing/2014/main" id="{26D141BD-C347-552C-6316-C31E93132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9DB11-0235-5A55-FC45-2A216191124C}"/>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234229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D408-004A-E672-123E-26C7AEF42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4D12E-34FC-1B56-946A-757629805A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EFA35-1CD5-DE21-73AB-5BCA759C6413}"/>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5" name="Footer Placeholder 4">
            <a:extLst>
              <a:ext uri="{FF2B5EF4-FFF2-40B4-BE49-F238E27FC236}">
                <a16:creationId xmlns:a16="http://schemas.microsoft.com/office/drawing/2014/main" id="{A0281710-827E-42B3-F141-B343C5002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0BAAE-A30C-20AE-569D-970986F313F0}"/>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105945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77E6-A2E2-EC3C-2BE9-9E74109DE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80481-2D3E-68F9-32D8-9C5834E56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F4467-BDE8-A8A2-CAD9-4DF89B30A9B2}"/>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5" name="Footer Placeholder 4">
            <a:extLst>
              <a:ext uri="{FF2B5EF4-FFF2-40B4-BE49-F238E27FC236}">
                <a16:creationId xmlns:a16="http://schemas.microsoft.com/office/drawing/2014/main" id="{48AC28FC-C40F-AB90-D0E2-39E16A0BE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A5065-3FB2-0989-972A-6D3F3D5F1DC8}"/>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268697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F4A4-D164-DC2A-8248-D2356C2FE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EC4D7-88E1-FDC0-7112-0DEB15DBD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F1C74A-8027-F60D-5D02-3837AB9BF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F56F5-AC15-79E1-FAA1-02CECAE84B7F}"/>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6" name="Footer Placeholder 5">
            <a:extLst>
              <a:ext uri="{FF2B5EF4-FFF2-40B4-BE49-F238E27FC236}">
                <a16:creationId xmlns:a16="http://schemas.microsoft.com/office/drawing/2014/main" id="{59C0894C-5E93-508F-2A0C-E4BFD2784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18079-35B0-B36A-9B00-C95B7888D322}"/>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347510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6E07-BB7B-AF68-2643-855EF4A844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5EFA7-7BAA-56C7-C81C-ABDCFDE81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8077A-7020-C650-9315-12C16593AE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A5C00-D7C1-0A5F-C424-FA00E7B6E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11BA5-E997-0CBA-579C-486D043BF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ADFC2-2114-F4E2-F766-A6DB2543EA80}"/>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8" name="Footer Placeholder 7">
            <a:extLst>
              <a:ext uri="{FF2B5EF4-FFF2-40B4-BE49-F238E27FC236}">
                <a16:creationId xmlns:a16="http://schemas.microsoft.com/office/drawing/2014/main" id="{D1CB2C5C-6DDE-8F2D-15D7-3111C0ED7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3CC5C4-0D95-E627-71D7-735D872774F5}"/>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98811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2792-02B9-A80F-9387-660E7D77B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3CAA2-36AD-D0F6-C102-796C4C9EA341}"/>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4" name="Footer Placeholder 3">
            <a:extLst>
              <a:ext uri="{FF2B5EF4-FFF2-40B4-BE49-F238E27FC236}">
                <a16:creationId xmlns:a16="http://schemas.microsoft.com/office/drawing/2014/main" id="{415CBE26-CD68-23C5-06F0-F984E1A51B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FF7447-B3F8-866F-80D2-2BD845913937}"/>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288667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92473-47D8-1B09-65FE-20516B9ECCCD}"/>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3" name="Footer Placeholder 2">
            <a:extLst>
              <a:ext uri="{FF2B5EF4-FFF2-40B4-BE49-F238E27FC236}">
                <a16:creationId xmlns:a16="http://schemas.microsoft.com/office/drawing/2014/main" id="{EC6E051B-FD89-10B8-0A3A-4A86081842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3A38B5-C69F-3966-4EB4-5C64CFA36829}"/>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121973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0822-D990-8518-62C5-E90599290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50621-253A-D8CE-9A55-7D4D49D45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CC8C5-C871-2A0F-92F5-273DE0452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19234-4428-0B0B-4E6C-CFAC1991D1BE}"/>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6" name="Footer Placeholder 5">
            <a:extLst>
              <a:ext uri="{FF2B5EF4-FFF2-40B4-BE49-F238E27FC236}">
                <a16:creationId xmlns:a16="http://schemas.microsoft.com/office/drawing/2014/main" id="{AD8D0B52-128A-D80F-11F7-A9DEC5212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C7CE2-35A5-57DA-C275-BFDEE5CFF2AC}"/>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49442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523A-48DA-17D2-F392-C34156DC1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6D62F6-F945-58D2-54DD-ACBC0312E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C2717-24C2-4006-BD08-C160E1C63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AEAD2-C20D-C89E-2E0A-30D0A1965F32}"/>
              </a:ext>
            </a:extLst>
          </p:cNvPr>
          <p:cNvSpPr>
            <a:spLocks noGrp="1"/>
          </p:cNvSpPr>
          <p:nvPr>
            <p:ph type="dt" sz="half" idx="10"/>
          </p:nvPr>
        </p:nvSpPr>
        <p:spPr/>
        <p:txBody>
          <a:bodyPr/>
          <a:lstStyle/>
          <a:p>
            <a:fld id="{BEA6C9B0-4193-4AFA-82EB-DEA9739C5C5F}" type="datetimeFigureOut">
              <a:rPr lang="en-US" smtClean="0"/>
              <a:t>5/9/2022</a:t>
            </a:fld>
            <a:endParaRPr lang="en-US"/>
          </a:p>
        </p:txBody>
      </p:sp>
      <p:sp>
        <p:nvSpPr>
          <p:cNvPr id="6" name="Footer Placeholder 5">
            <a:extLst>
              <a:ext uri="{FF2B5EF4-FFF2-40B4-BE49-F238E27FC236}">
                <a16:creationId xmlns:a16="http://schemas.microsoft.com/office/drawing/2014/main" id="{0C56D7F1-7F24-747C-6A84-7E02F120D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E367B-A301-403D-F7C7-2B607D016968}"/>
              </a:ext>
            </a:extLst>
          </p:cNvPr>
          <p:cNvSpPr>
            <a:spLocks noGrp="1"/>
          </p:cNvSpPr>
          <p:nvPr>
            <p:ph type="sldNum" sz="quarter" idx="12"/>
          </p:nvPr>
        </p:nvSpPr>
        <p:spPr/>
        <p:txBody>
          <a:bodyPr/>
          <a:lstStyle/>
          <a:p>
            <a:fld id="{B61E0D5B-5890-4F17-8974-EC2328AD9D81}" type="slidenum">
              <a:rPr lang="en-US" smtClean="0"/>
              <a:t>‹#›</a:t>
            </a:fld>
            <a:endParaRPr lang="en-US"/>
          </a:p>
        </p:txBody>
      </p:sp>
    </p:spTree>
    <p:extLst>
      <p:ext uri="{BB962C8B-B14F-4D97-AF65-F5344CB8AC3E}">
        <p14:creationId xmlns:p14="http://schemas.microsoft.com/office/powerpoint/2010/main" val="263827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FA59A-93B8-2F87-DE34-E5C37C605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287942-AAC9-9D5C-7D8B-B8D363E19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78933-0B07-7279-FB9D-F7B13EAB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6C9B0-4193-4AFA-82EB-DEA9739C5C5F}" type="datetimeFigureOut">
              <a:rPr lang="en-US" smtClean="0"/>
              <a:t>5/9/2022</a:t>
            </a:fld>
            <a:endParaRPr lang="en-US"/>
          </a:p>
        </p:txBody>
      </p:sp>
      <p:sp>
        <p:nvSpPr>
          <p:cNvPr id="5" name="Footer Placeholder 4">
            <a:extLst>
              <a:ext uri="{FF2B5EF4-FFF2-40B4-BE49-F238E27FC236}">
                <a16:creationId xmlns:a16="http://schemas.microsoft.com/office/drawing/2014/main" id="{00D98740-8DB7-6220-EEB9-63768F205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556C4-F91D-A07F-719D-903CBCDE8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E0D5B-5890-4F17-8974-EC2328AD9D81}" type="slidenum">
              <a:rPr lang="en-US" smtClean="0"/>
              <a:t>‹#›</a:t>
            </a:fld>
            <a:endParaRPr lang="en-US"/>
          </a:p>
        </p:txBody>
      </p:sp>
    </p:spTree>
    <p:extLst>
      <p:ext uri="{BB962C8B-B14F-4D97-AF65-F5344CB8AC3E}">
        <p14:creationId xmlns:p14="http://schemas.microsoft.com/office/powerpoint/2010/main" val="457410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5DAA-D99C-9C3D-7E43-AC0D90885EA0}"/>
              </a:ext>
            </a:extLst>
          </p:cNvPr>
          <p:cNvSpPr>
            <a:spLocks noGrp="1"/>
          </p:cNvSpPr>
          <p:nvPr>
            <p:ph type="ctrTitle"/>
          </p:nvPr>
        </p:nvSpPr>
        <p:spPr/>
        <p:txBody>
          <a:bodyPr/>
          <a:lstStyle/>
          <a:p>
            <a:r>
              <a:rPr lang="en-US" dirty="0"/>
              <a:t>Using MVVM Pattern in Avalonia</a:t>
            </a:r>
          </a:p>
        </p:txBody>
      </p:sp>
      <p:sp>
        <p:nvSpPr>
          <p:cNvPr id="3" name="Subtitle 2">
            <a:extLst>
              <a:ext uri="{FF2B5EF4-FFF2-40B4-BE49-F238E27FC236}">
                <a16:creationId xmlns:a16="http://schemas.microsoft.com/office/drawing/2014/main" id="{D2D00E53-BC63-2A1C-75A2-0B43E53ED4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336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083E-829A-75D1-AFEF-D30AE85A68F2}"/>
              </a:ext>
            </a:extLst>
          </p:cNvPr>
          <p:cNvSpPr>
            <a:spLocks noGrp="1"/>
          </p:cNvSpPr>
          <p:nvPr>
            <p:ph type="title"/>
          </p:nvPr>
        </p:nvSpPr>
        <p:spPr/>
        <p:txBody>
          <a:bodyPr/>
          <a:lstStyle/>
          <a:p>
            <a:r>
              <a:rPr lang="en-US" dirty="0"/>
              <a:t>What is Model-View-</a:t>
            </a:r>
            <a:r>
              <a:rPr lang="en-US" dirty="0" err="1"/>
              <a:t>ViewModel</a:t>
            </a:r>
            <a:endParaRPr lang="en-US" dirty="0"/>
          </a:p>
        </p:txBody>
      </p:sp>
      <p:pic>
        <p:nvPicPr>
          <p:cNvPr id="1026" name="Picture 2" descr="Image 1">
            <a:extLst>
              <a:ext uri="{FF2B5EF4-FFF2-40B4-BE49-F238E27FC236}">
                <a16:creationId xmlns:a16="http://schemas.microsoft.com/office/drawing/2014/main" id="{8DC651B3-087D-B718-2DFE-E0D1B123E8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77864" y="1582629"/>
            <a:ext cx="4932362" cy="234812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7C14B735-8BF9-0CBF-FF5D-640AD2AD9FD3}"/>
              </a:ext>
            </a:extLst>
          </p:cNvPr>
          <p:cNvSpPr>
            <a:spLocks noGrp="1"/>
          </p:cNvSpPr>
          <p:nvPr>
            <p:ph sz="quarter" idx="4"/>
          </p:nvPr>
        </p:nvSpPr>
        <p:spPr>
          <a:xfrm>
            <a:off x="581025" y="4101306"/>
            <a:ext cx="10774363" cy="2348129"/>
          </a:xfrm>
        </p:spPr>
        <p:txBody>
          <a:bodyPr/>
          <a:lstStyle/>
          <a:p>
            <a:r>
              <a:rPr lang="en-US" dirty="0"/>
              <a:t>Model – code representing data e.g. coming from backend</a:t>
            </a:r>
          </a:p>
          <a:p>
            <a:r>
              <a:rPr lang="en-US" dirty="0"/>
              <a:t>View – Code representing the Visuals</a:t>
            </a:r>
          </a:p>
          <a:p>
            <a:r>
              <a:rPr lang="en-US" dirty="0"/>
              <a:t>View Model (VM) – serves as the glue between the View and the Model. It wraps the Model and makes it friendly for being presented and modified by the View. </a:t>
            </a:r>
          </a:p>
          <a:p>
            <a:endParaRPr lang="en-US" dirty="0"/>
          </a:p>
        </p:txBody>
      </p:sp>
      <p:sp>
        <p:nvSpPr>
          <p:cNvPr id="9" name="Content Placeholder 5">
            <a:extLst>
              <a:ext uri="{FF2B5EF4-FFF2-40B4-BE49-F238E27FC236}">
                <a16:creationId xmlns:a16="http://schemas.microsoft.com/office/drawing/2014/main" id="{CE64BC99-5C7D-635B-C414-1AB7D5190DBA}"/>
              </a:ext>
            </a:extLst>
          </p:cNvPr>
          <p:cNvSpPr txBox="1">
            <a:spLocks/>
          </p:cNvSpPr>
          <p:nvPr/>
        </p:nvSpPr>
        <p:spPr>
          <a:xfrm>
            <a:off x="5772150" y="1582629"/>
            <a:ext cx="6202364" cy="2518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View knows about VM (not vice versa)</a:t>
            </a:r>
          </a:p>
          <a:p>
            <a:r>
              <a:rPr lang="en-US" dirty="0"/>
              <a:t>VM knows about Model (not vice versa)</a:t>
            </a:r>
          </a:p>
        </p:txBody>
      </p:sp>
    </p:spTree>
    <p:extLst>
      <p:ext uri="{BB962C8B-B14F-4D97-AF65-F5344CB8AC3E}">
        <p14:creationId xmlns:p14="http://schemas.microsoft.com/office/powerpoint/2010/main" val="160246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4F17-16D6-8DDE-3E00-A3BFA250C465}"/>
              </a:ext>
            </a:extLst>
          </p:cNvPr>
          <p:cNvSpPr>
            <a:spLocks noGrp="1"/>
          </p:cNvSpPr>
          <p:nvPr>
            <p:ph type="title"/>
          </p:nvPr>
        </p:nvSpPr>
        <p:spPr/>
        <p:txBody>
          <a:bodyPr/>
          <a:lstStyle/>
          <a:p>
            <a:r>
              <a:rPr lang="en-US" dirty="0"/>
              <a:t>View-</a:t>
            </a:r>
            <a:r>
              <a:rPr lang="en-US" dirty="0" err="1"/>
              <a:t>ViewModel</a:t>
            </a:r>
            <a:r>
              <a:rPr lang="en-US" dirty="0"/>
              <a:t> (Simplification of MVVM)</a:t>
            </a:r>
          </a:p>
        </p:txBody>
      </p:sp>
      <p:sp>
        <p:nvSpPr>
          <p:cNvPr id="4" name="Content Placeholder 3">
            <a:extLst>
              <a:ext uri="{FF2B5EF4-FFF2-40B4-BE49-F238E27FC236}">
                <a16:creationId xmlns:a16="http://schemas.microsoft.com/office/drawing/2014/main" id="{F573F304-F28D-5546-FB9C-43DB966EE457}"/>
              </a:ext>
            </a:extLst>
          </p:cNvPr>
          <p:cNvSpPr>
            <a:spLocks noGrp="1"/>
          </p:cNvSpPr>
          <p:nvPr>
            <p:ph sz="half" idx="2"/>
          </p:nvPr>
        </p:nvSpPr>
        <p:spPr>
          <a:xfrm>
            <a:off x="839788" y="1690688"/>
            <a:ext cx="9799637" cy="4498975"/>
          </a:xfrm>
        </p:spPr>
        <p:txBody>
          <a:bodyPr/>
          <a:lstStyle/>
          <a:p>
            <a:pPr marL="0" indent="0">
              <a:buNone/>
            </a:pPr>
            <a:r>
              <a:rPr lang="en-US" dirty="0"/>
              <a:t>Often the backend data can be deserialized straight into the View Model and vice versa the View Model can be serialized into the data understandable by the backend. </a:t>
            </a:r>
          </a:p>
          <a:p>
            <a:pPr marL="0" indent="0">
              <a:buNone/>
            </a:pPr>
            <a:r>
              <a:rPr lang="en-US" dirty="0"/>
              <a:t>This allows to remove the model code and use simply View – </a:t>
            </a:r>
            <a:r>
              <a:rPr lang="en-US" dirty="0" err="1"/>
              <a:t>ViewModel</a:t>
            </a:r>
            <a:r>
              <a:rPr lang="en-US" dirty="0"/>
              <a:t> pattern. 	</a:t>
            </a:r>
          </a:p>
        </p:txBody>
      </p:sp>
    </p:spTree>
    <p:extLst>
      <p:ext uri="{BB962C8B-B14F-4D97-AF65-F5344CB8AC3E}">
        <p14:creationId xmlns:p14="http://schemas.microsoft.com/office/powerpoint/2010/main" val="369349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265D-ED6B-1B7D-DCBB-60A5EAD915C2}"/>
              </a:ext>
            </a:extLst>
          </p:cNvPr>
          <p:cNvSpPr>
            <a:spLocks noGrp="1"/>
          </p:cNvSpPr>
          <p:nvPr>
            <p:ph type="title"/>
          </p:nvPr>
        </p:nvSpPr>
        <p:spPr/>
        <p:txBody>
          <a:bodyPr/>
          <a:lstStyle/>
          <a:p>
            <a:r>
              <a:rPr lang="en-US" dirty="0"/>
              <a:t>The reason for MVVM (VVM) pattern</a:t>
            </a:r>
          </a:p>
        </p:txBody>
      </p:sp>
      <p:sp>
        <p:nvSpPr>
          <p:cNvPr id="4" name="Content Placeholder 3">
            <a:extLst>
              <a:ext uri="{FF2B5EF4-FFF2-40B4-BE49-F238E27FC236}">
                <a16:creationId xmlns:a16="http://schemas.microsoft.com/office/drawing/2014/main" id="{DB4A80CA-A4B8-5193-A2A0-9911CC7E49CD}"/>
              </a:ext>
            </a:extLst>
          </p:cNvPr>
          <p:cNvSpPr>
            <a:spLocks noGrp="1"/>
          </p:cNvSpPr>
          <p:nvPr>
            <p:ph sz="half" idx="2"/>
          </p:nvPr>
        </p:nvSpPr>
        <p:spPr>
          <a:xfrm>
            <a:off x="839788" y="1590676"/>
            <a:ext cx="5608637" cy="4598988"/>
          </a:xfrm>
        </p:spPr>
        <p:txBody>
          <a:bodyPr>
            <a:normAutofit lnSpcReduction="10000"/>
          </a:bodyPr>
          <a:lstStyle/>
          <a:p>
            <a:pPr marL="0" indent="0">
              <a:buNone/>
            </a:pPr>
            <a:r>
              <a:rPr lang="en-US" dirty="0"/>
              <a:t>View consists of very complex visual objects with a lot of properties and behaviors. </a:t>
            </a:r>
            <a:r>
              <a:rPr lang="en-US" dirty="0" err="1"/>
              <a:t>ViewModel</a:t>
            </a:r>
            <a:r>
              <a:rPr lang="en-US" dirty="0"/>
              <a:t> consists of much simpler, non-visual objects consisting of the data and properties specific to the View. </a:t>
            </a:r>
          </a:p>
          <a:p>
            <a:pPr marL="0" indent="0">
              <a:buNone/>
            </a:pPr>
            <a:r>
              <a:rPr lang="en-US" dirty="0"/>
              <a:t>VVM results in a complex View passively mimicking the behavior of a non-visual much simpler View Model. Because of that the code becomes easier to work with, extend and test. </a:t>
            </a:r>
          </a:p>
        </p:txBody>
      </p:sp>
      <p:pic>
        <p:nvPicPr>
          <p:cNvPr id="2050" name="Picture 2" descr="Image 14">
            <a:extLst>
              <a:ext uri="{FF2B5EF4-FFF2-40B4-BE49-F238E27FC236}">
                <a16:creationId xmlns:a16="http://schemas.microsoft.com/office/drawing/2014/main" id="{451D0D62-6F22-A8F3-4FB1-FD3EB53FD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867" y="1590676"/>
            <a:ext cx="4649787" cy="4358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2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02AD-D9BC-FCF3-92C5-B255391D719D}"/>
              </a:ext>
            </a:extLst>
          </p:cNvPr>
          <p:cNvSpPr>
            <a:spLocks noGrp="1"/>
          </p:cNvSpPr>
          <p:nvPr>
            <p:ph type="title"/>
          </p:nvPr>
        </p:nvSpPr>
        <p:spPr/>
        <p:txBody>
          <a:bodyPr/>
          <a:lstStyle/>
          <a:p>
            <a:r>
              <a:rPr lang="en-US" dirty="0"/>
              <a:t>Connecting the View to VM in Avalonia/WPF</a:t>
            </a:r>
          </a:p>
        </p:txBody>
      </p:sp>
      <p:sp>
        <p:nvSpPr>
          <p:cNvPr id="4" name="Content Placeholder 3">
            <a:extLst>
              <a:ext uri="{FF2B5EF4-FFF2-40B4-BE49-F238E27FC236}">
                <a16:creationId xmlns:a16="http://schemas.microsoft.com/office/drawing/2014/main" id="{2F675C21-DFB5-D2B1-9AEF-6371EC486C66}"/>
              </a:ext>
            </a:extLst>
          </p:cNvPr>
          <p:cNvSpPr>
            <a:spLocks noGrp="1"/>
          </p:cNvSpPr>
          <p:nvPr>
            <p:ph sz="half" idx="2"/>
          </p:nvPr>
        </p:nvSpPr>
        <p:spPr>
          <a:xfrm>
            <a:off x="839788" y="1690688"/>
            <a:ext cx="10515600" cy="4498975"/>
          </a:xfrm>
        </p:spPr>
        <p:txBody>
          <a:bodyPr/>
          <a:lstStyle/>
          <a:p>
            <a:r>
              <a:rPr lang="en-US" dirty="0"/>
              <a:t>Binding </a:t>
            </a:r>
          </a:p>
          <a:p>
            <a:pPr lvl="1"/>
            <a:r>
              <a:rPr lang="en-US" dirty="0"/>
              <a:t>One Way for passing info from VM to View</a:t>
            </a:r>
          </a:p>
          <a:p>
            <a:pPr lvl="1"/>
            <a:r>
              <a:rPr lang="en-US" dirty="0"/>
              <a:t>Two way for passing info (usually user modifications) from View to VM.</a:t>
            </a:r>
          </a:p>
          <a:p>
            <a:r>
              <a:rPr lang="en-US" dirty="0"/>
              <a:t>Commands or custom behaviors for invoking actions on a View Model when e.g. a user presses a button within View. </a:t>
            </a:r>
          </a:p>
        </p:txBody>
      </p:sp>
    </p:spTree>
    <p:extLst>
      <p:ext uri="{BB962C8B-B14F-4D97-AF65-F5344CB8AC3E}">
        <p14:creationId xmlns:p14="http://schemas.microsoft.com/office/powerpoint/2010/main" val="256962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4A81-2989-8C24-A474-4D6DF2EF6D22}"/>
              </a:ext>
            </a:extLst>
          </p:cNvPr>
          <p:cNvSpPr>
            <a:spLocks noGrp="1"/>
          </p:cNvSpPr>
          <p:nvPr>
            <p:ph type="title"/>
          </p:nvPr>
        </p:nvSpPr>
        <p:spPr/>
        <p:txBody>
          <a:bodyPr/>
          <a:lstStyle/>
          <a:p>
            <a:r>
              <a:rPr lang="en-US" dirty="0" err="1"/>
              <a:t>DataTemplates</a:t>
            </a:r>
            <a:r>
              <a:rPr lang="en-US" dirty="0"/>
              <a:t>	</a:t>
            </a:r>
          </a:p>
        </p:txBody>
      </p:sp>
      <p:sp>
        <p:nvSpPr>
          <p:cNvPr id="4" name="Content Placeholder 3">
            <a:extLst>
              <a:ext uri="{FF2B5EF4-FFF2-40B4-BE49-F238E27FC236}">
                <a16:creationId xmlns:a16="http://schemas.microsoft.com/office/drawing/2014/main" id="{291AF0A8-8E5E-AA3F-C083-35E5B1EB9586}"/>
              </a:ext>
            </a:extLst>
          </p:cNvPr>
          <p:cNvSpPr>
            <a:spLocks noGrp="1"/>
          </p:cNvSpPr>
          <p:nvPr>
            <p:ph sz="half" idx="2"/>
          </p:nvPr>
        </p:nvSpPr>
        <p:spPr>
          <a:xfrm>
            <a:off x="839788" y="1516284"/>
            <a:ext cx="10512424" cy="4673379"/>
          </a:xfrm>
        </p:spPr>
        <p:txBody>
          <a:bodyPr/>
          <a:lstStyle/>
          <a:p>
            <a:pPr marL="0" indent="0">
              <a:buNone/>
            </a:pPr>
            <a:r>
              <a:rPr lang="en-US" dirty="0"/>
              <a:t>Best way to create a View in Avalonia and WPF is by means of a </a:t>
            </a:r>
            <a:r>
              <a:rPr lang="en-US" dirty="0" err="1"/>
              <a:t>DataTemplate</a:t>
            </a:r>
            <a:r>
              <a:rPr lang="en-US" dirty="0"/>
              <a:t>. Essentially a Data Template can be a View. </a:t>
            </a:r>
          </a:p>
          <a:p>
            <a:pPr marL="0" indent="0">
              <a:buNone/>
            </a:pPr>
            <a:endParaRPr lang="en-US" dirty="0"/>
          </a:p>
        </p:txBody>
      </p:sp>
      <p:pic>
        <p:nvPicPr>
          <p:cNvPr id="3074" name="Picture 2" descr="Image 14">
            <a:extLst>
              <a:ext uri="{FF2B5EF4-FFF2-40B4-BE49-F238E27FC236}">
                <a16:creationId xmlns:a16="http://schemas.microsoft.com/office/drawing/2014/main" id="{040D7D96-1EDC-C278-7E7B-9C91A0BA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396983"/>
            <a:ext cx="5867400" cy="1827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15">
            <a:extLst>
              <a:ext uri="{FF2B5EF4-FFF2-40B4-BE49-F238E27FC236}">
                <a16:creationId xmlns:a16="http://schemas.microsoft.com/office/drawing/2014/main" id="{E7110034-F1B3-9441-6F20-326EF5B07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4" y="4341530"/>
            <a:ext cx="5857875" cy="184813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BCC17471-9914-7755-9FBC-BE2BC585D4A5}"/>
              </a:ext>
            </a:extLst>
          </p:cNvPr>
          <p:cNvSpPr>
            <a:spLocks noGrp="1"/>
          </p:cNvSpPr>
          <p:nvPr>
            <p:ph sz="quarter" idx="4"/>
          </p:nvPr>
        </p:nvSpPr>
        <p:spPr>
          <a:xfrm>
            <a:off x="6699250" y="2396983"/>
            <a:ext cx="4940300" cy="3792680"/>
          </a:xfrm>
        </p:spPr>
        <p:txBody>
          <a:bodyPr/>
          <a:lstStyle/>
          <a:p>
            <a:r>
              <a:rPr lang="en-US" dirty="0"/>
              <a:t>Avalonia </a:t>
            </a:r>
            <a:r>
              <a:rPr lang="en-US" dirty="0" err="1"/>
              <a:t>ContentPresenter</a:t>
            </a:r>
            <a:r>
              <a:rPr lang="en-US" dirty="0"/>
              <a:t> turns a single non-visual object into a Visual object with the help of a </a:t>
            </a:r>
            <a:r>
              <a:rPr lang="en-US" dirty="0" err="1"/>
              <a:t>DataTemplate</a:t>
            </a:r>
            <a:endParaRPr lang="en-US" dirty="0"/>
          </a:p>
          <a:p>
            <a:r>
              <a:rPr lang="en-US" dirty="0" err="1"/>
              <a:t>ItemsPresenter</a:t>
            </a:r>
            <a:r>
              <a:rPr lang="en-US" dirty="0"/>
              <a:t> turns a collection on non-visual objects into a collection of Visual objects with the help of a </a:t>
            </a:r>
            <a:r>
              <a:rPr lang="en-US" dirty="0" err="1"/>
              <a:t>DataTemplate</a:t>
            </a:r>
            <a:endParaRPr lang="en-US" dirty="0"/>
          </a:p>
        </p:txBody>
      </p:sp>
    </p:spTree>
    <p:extLst>
      <p:ext uri="{BB962C8B-B14F-4D97-AF65-F5344CB8AC3E}">
        <p14:creationId xmlns:p14="http://schemas.microsoft.com/office/powerpoint/2010/main" val="185850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40B7-D1C7-F8C4-1509-E82C2AA27E99}"/>
              </a:ext>
            </a:extLst>
          </p:cNvPr>
          <p:cNvSpPr>
            <a:spLocks noGrp="1"/>
          </p:cNvSpPr>
          <p:nvPr>
            <p:ph type="title"/>
          </p:nvPr>
        </p:nvSpPr>
        <p:spPr/>
        <p:txBody>
          <a:bodyPr/>
          <a:lstStyle/>
          <a:p>
            <a:r>
              <a:rPr lang="en-US" dirty="0"/>
              <a:t>Multiple View/</a:t>
            </a:r>
            <a:r>
              <a:rPr lang="en-US" dirty="0" err="1"/>
              <a:t>ViewModels</a:t>
            </a:r>
            <a:r>
              <a:rPr lang="en-US" dirty="0"/>
              <a:t> within an App</a:t>
            </a:r>
          </a:p>
        </p:txBody>
      </p:sp>
      <p:sp>
        <p:nvSpPr>
          <p:cNvPr id="4" name="Content Placeholder 3">
            <a:extLst>
              <a:ext uri="{FF2B5EF4-FFF2-40B4-BE49-F238E27FC236}">
                <a16:creationId xmlns:a16="http://schemas.microsoft.com/office/drawing/2014/main" id="{C343B07B-FA1F-9B02-C14E-8DF34A52F5AA}"/>
              </a:ext>
            </a:extLst>
          </p:cNvPr>
          <p:cNvSpPr>
            <a:spLocks noGrp="1"/>
          </p:cNvSpPr>
          <p:nvPr>
            <p:ph sz="half" idx="2"/>
          </p:nvPr>
        </p:nvSpPr>
        <p:spPr>
          <a:xfrm>
            <a:off x="839788" y="1504950"/>
            <a:ext cx="10333037" cy="4684713"/>
          </a:xfrm>
        </p:spPr>
        <p:txBody>
          <a:bodyPr/>
          <a:lstStyle/>
          <a:p>
            <a:pPr marL="0" indent="0">
              <a:buNone/>
            </a:pPr>
            <a:r>
              <a:rPr lang="en-US" dirty="0"/>
              <a:t>There can be multiple View/</a:t>
            </a:r>
            <a:r>
              <a:rPr lang="en-US" dirty="0" err="1"/>
              <a:t>ViewModel</a:t>
            </a:r>
            <a:r>
              <a:rPr lang="en-US" dirty="0"/>
              <a:t> pairs within a single Application. Usually the Views should not be aware of each other and all communications between different Views should be conducted via their View Models as well as the communications with backend and services. </a:t>
            </a:r>
          </a:p>
          <a:p>
            <a:pPr marL="0" indent="0">
              <a:buNone/>
            </a:pPr>
            <a:endParaRPr lang="en-US" dirty="0"/>
          </a:p>
        </p:txBody>
      </p:sp>
      <p:pic>
        <p:nvPicPr>
          <p:cNvPr id="4098" name="Picture 2" descr="Image 8">
            <a:extLst>
              <a:ext uri="{FF2B5EF4-FFF2-40B4-BE49-F238E27FC236}">
                <a16:creationId xmlns:a16="http://schemas.microsoft.com/office/drawing/2014/main" id="{EFB2657C-B1D0-15DC-786C-9E49E2481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7" y="3206188"/>
            <a:ext cx="6067425" cy="313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81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AFE5-FD39-C991-FAF4-C5A31EDCB43D}"/>
              </a:ext>
            </a:extLst>
          </p:cNvPr>
          <p:cNvSpPr>
            <a:spLocks noGrp="1"/>
          </p:cNvSpPr>
          <p:nvPr>
            <p:ph type="title"/>
          </p:nvPr>
        </p:nvSpPr>
        <p:spPr>
          <a:xfrm>
            <a:off x="839788" y="365125"/>
            <a:ext cx="10515600" cy="5368925"/>
          </a:xfrm>
        </p:spPr>
        <p:txBody>
          <a:bodyPr/>
          <a:lstStyle/>
          <a:p>
            <a:r>
              <a:rPr lang="en-US"/>
              <a:t>Code Samples</a:t>
            </a:r>
            <a:endParaRPr lang="en-US" dirty="0"/>
          </a:p>
        </p:txBody>
      </p:sp>
    </p:spTree>
    <p:extLst>
      <p:ext uri="{BB962C8B-B14F-4D97-AF65-F5344CB8AC3E}">
        <p14:creationId xmlns:p14="http://schemas.microsoft.com/office/powerpoint/2010/main" val="2723999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381</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Using MVVM Pattern in Avalonia</vt:lpstr>
      <vt:lpstr>What is Model-View-ViewModel</vt:lpstr>
      <vt:lpstr>View-ViewModel (Simplification of MVVM)</vt:lpstr>
      <vt:lpstr>The reason for MVVM (VVM) pattern</vt:lpstr>
      <vt:lpstr>Connecting the View to VM in Avalonia/WPF</vt:lpstr>
      <vt:lpstr>DataTemplates </vt:lpstr>
      <vt:lpstr>Multiple View/ViewModels within an App</vt:lpstr>
      <vt:lpstr>Code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MVVM Pattern in Avalonia</dc:title>
  <dc:creator>Nick Polyak</dc:creator>
  <cp:lastModifiedBy>Nick Polyak</cp:lastModifiedBy>
  <cp:revision>32</cp:revision>
  <dcterms:created xsi:type="dcterms:W3CDTF">2022-05-10T01:26:17Z</dcterms:created>
  <dcterms:modified xsi:type="dcterms:W3CDTF">2022-05-10T02:21:15Z</dcterms:modified>
</cp:coreProperties>
</file>