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0460ac5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0460ac5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dc13e3b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dc13e3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0460ac5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0460ac5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dc13e3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dc13e3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0460ac5c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0460ac5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0460ac5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0460ac5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0460ac5c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0460ac5c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e0460ac5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e0460ac5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e0460ac5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e0460ac5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0460ac5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0460ac5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0460ac5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0460ac5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dc13e3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dc13e3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0460ac5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0460ac5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dc13e3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dc13e3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dc13e3b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dc13e3b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25.jpg"/><Relationship Id="rId5" Type="http://schemas.openxmlformats.org/officeDocument/2006/relationships/image" Target="../media/image22.jpg"/><Relationship Id="rId6" Type="http://schemas.openxmlformats.org/officeDocument/2006/relationships/image" Target="../media/image13.jpg"/><Relationship Id="rId7" Type="http://schemas.openxmlformats.org/officeDocument/2006/relationships/image" Target="../media/image16.jpg"/><Relationship Id="rId8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305000" y="1903700"/>
            <a:ext cx="65340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>
                <a:solidFill>
                  <a:srgbClr val="CCA677"/>
                </a:solidFill>
                <a:latin typeface="Arial"/>
                <a:ea typeface="Arial"/>
                <a:cs typeface="Arial"/>
                <a:sym typeface="Arial"/>
              </a:rPr>
              <a:t>Дослідження ефективності застосування WebGL і D3.js </a:t>
            </a:r>
            <a:endParaRPr b="1" sz="2000">
              <a:solidFill>
                <a:srgbClr val="CCA6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>
                <a:solidFill>
                  <a:srgbClr val="CCA677"/>
                </a:solidFill>
                <a:latin typeface="Arial"/>
                <a:ea typeface="Arial"/>
                <a:cs typeface="Arial"/>
                <a:sym typeface="Arial"/>
              </a:rPr>
              <a:t>при створенні та використанні графічних елементів </a:t>
            </a:r>
            <a:endParaRPr b="1" sz="2000">
              <a:solidFill>
                <a:srgbClr val="CCA67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>
                <a:solidFill>
                  <a:srgbClr val="CCA677"/>
                </a:solidFill>
                <a:latin typeface="Arial"/>
                <a:ea typeface="Arial"/>
                <a:cs typeface="Arial"/>
                <a:sym typeface="Arial"/>
              </a:rPr>
              <a:t>у веб-застосунках</a:t>
            </a:r>
            <a:endParaRPr b="1" sz="2000">
              <a:solidFill>
                <a:srgbClr val="CCA6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305000" y="3712975"/>
            <a:ext cx="50622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Понікаровська Наталія Андріївна, ІПЗздм-23-1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Науковий </a:t>
            </a:r>
            <a:r>
              <a:rPr lang="uk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керівник</a:t>
            </a:r>
            <a:r>
              <a:rPr lang="uk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доц. Русакова Н.Є.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859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300" y="152400"/>
            <a:ext cx="19621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455075"/>
            <a:ext cx="7905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Тестування метрик продуктивності</a:t>
            </a:r>
            <a:endParaRPr sz="3600"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 title="Screenshot from 2025-06-03 15-03-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52250"/>
            <a:ext cx="4147100" cy="111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 title="Screenshot from 2025-06-03 15-04-2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6550" y="1135675"/>
            <a:ext cx="3532550" cy="20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311700" y="1078650"/>
            <a:ext cx="4518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Результати показують, що D3.js не задіює графічний процесор (GPU time = 0), тоді як WebGL активує апаратне прискорення, водночас не створюючи значного навантаження на систему, що свідчить про ефективність і придатність WebGL для масштабних візуалізацій навіть у ресурсообмежених середовищах.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WebGL демонструє кращу продуктивність у порівнянні з D3.js. У сценарії з динамічним оновленням точок FPS був на 49% вищим (119 проти 80), а час відгуку — на 80% меншим (179 мс проти 919 мс), ніж у D3.js. Отже, WebGL краще відповідає вимогам високонавантажених і динамічних графічних задач.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Тестування якісних метрик</a:t>
            </a:r>
            <a:endParaRPr sz="3600"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311700" y="1078650"/>
            <a:ext cx="451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3" title="Screenshot from 2025-06-03 15-28-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1" y="3466275"/>
            <a:ext cx="3818728" cy="6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 title="Screenshot from 2025-06-03 15-30-2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750" y="3468950"/>
            <a:ext cx="3818750" cy="68651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265900" y="1006150"/>
            <a:ext cx="8520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Згідно з 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метриками D3.js значно переважає WebGL за популярністю серед розробників: кількість зірок більша у 40 разів, форків - у 30 разів, а підписників - у 34 рази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D3.js реалізує гнучкий конструкторський підхід із використанням готових механізмів бібліотеки, але не дозволяє виходити за межі передбачених методів. Натомість WebGL, як низькорівневе API, забезпечує повну свободу реалізації графіки будь-якої складності.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Попри підтримку в більшості браузерів, WebGL має низку обмежень: блокування через апаратні або безпекові налаштування, а також повну відсутність підтримки доступності, що обмежує його використання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інклюзивних веб-застосунках.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3" title="Screenshot from 2025-06-03 15-47-3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650" y="4339050"/>
            <a:ext cx="3853099" cy="4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Агрегація результатів</a:t>
            </a:r>
            <a:endParaRPr sz="3600"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 title="Screenshot from 2025-06-03 15-50-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075" y="1118875"/>
            <a:ext cx="4501355" cy="158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381850" y="1006150"/>
            <a:ext cx="3801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Для забезпечення порівнюваності показників із різними одиницями виміру та масштабами, усі значення було приведено до єдиного діапазону шляхом мін-макс нормалізації.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 цій основі виконано перший етап аналізу чутливості за допомогою лінійної адитивної згортки з рівнозначними ваговими коефіцієнтами (по 0.2). WebGL отримав вищу оцінку завдяки високій продуктивності та розширюваності, тоді як загальний результат D3.js виявився нижчим, попри його переваги у сфері доступності та підтримки спільноти.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4" title="Screenshot from 2025-06-03 15-56-0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075" y="3065746"/>
            <a:ext cx="4501349" cy="82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Аналіз чутливості</a:t>
            </a:r>
            <a:endParaRPr sz="3600"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311700" y="912800"/>
            <a:ext cx="4526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Другий етап аналізу чутливості передбачав оцінювання технологій у двох сценаріях із контекстно зваженими пріоритетами.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Результати аналізу показують, що зміна пріоритетів критеріїв залежно від контексту використання призводить до різної вагомості показників і, відповідно, до різних результатів оцінювання. У першому сценарії (високонавантажений аналітичний графік) WebGL отримує вищі оцінки за критеріями продуктивності та розширюваності. У другому сценарії (статичні графіки для освітньої платформи) кращі результати демонструє D3.js завдяки більшій доступності, сумісності з браузерами та популярності серед розробників.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5" title="Screenshot from 2025-06-03 16-03-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475" y="1006150"/>
            <a:ext cx="4082175" cy="14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 title="Screenshot from 2025-06-03 16-03-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6475" y="2657800"/>
            <a:ext cx="4035824" cy="73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Аналіз отриманих результатів </a:t>
            </a:r>
            <a:endParaRPr sz="3600"/>
          </a:p>
        </p:txBody>
      </p:sp>
      <p:sp>
        <p:nvSpPr>
          <p:cNvPr id="197" name="Google Shape;197;p26"/>
          <p:cNvSpPr txBox="1"/>
          <p:nvPr/>
        </p:nvSpPr>
        <p:spPr>
          <a:xfrm>
            <a:off x="311700" y="947800"/>
            <a:ext cx="85206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WebGL рекомендовано використовувати в 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проектах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що потребують обробки великих обсягів даних у реальному часі, складної анімації або високої частоти оновлення, оскільки технологія ефективно задіює GPU.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D3.js 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рекомендовано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для завдань, що потребують гнучкої конфігурації, швидкої інтеграції та високої доступності, зокрема у звітах, освітніх 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проектах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та дашбордах із помірним навантаженням.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Гібридний підхід рекомендований для змішаних сценаріїв, в яких D3.js доцільно використовувати для створення вісей, тексту та контролерів, WebGL - для реалізації складних графічних компонентів.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Архітектурні рішення слід приймати з урахуванням підготовки команди, бюджету і планів підтримки. D3.js має нижчий поріг входження, натомість WebGL потребує глибоких знань у графіці.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Слабкі пристрої та застарілі браузери можуть обмежити роботу WebGL, тому його використання слід перевіряти на сумісність та стабільність.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Публікація результатів </a:t>
            </a:r>
            <a:endParaRPr sz="3600"/>
          </a:p>
        </p:txBody>
      </p:sp>
      <p:pic>
        <p:nvPicPr>
          <p:cNvPr id="205" name="Google Shape;205;p27" title="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894" y="1815000"/>
            <a:ext cx="2347880" cy="3038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7" title="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00" y="1814999"/>
            <a:ext cx="2148387" cy="3038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7"/>
          <p:cNvSpPr txBox="1"/>
          <p:nvPr/>
        </p:nvSpPr>
        <p:spPr>
          <a:xfrm>
            <a:off x="311700" y="934650"/>
            <a:ext cx="852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Основні положення роботи було апробовано під час виступів на конференціях “Problems of Infocommunications. Science and Technology (PIC S&amp;T 2024)” та 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9th Open International Conference "Electrical, Electronic and Information Sciences" (eStream 2025)</a:t>
            </a:r>
            <a:endParaRPr b="1" sz="1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8" name="Google Shape;208;p27" title="конф_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4625" y="1817038"/>
            <a:ext cx="2067674" cy="118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27" title="конф_3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6400" y="2745437"/>
            <a:ext cx="2067674" cy="1177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27" title="конф_1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9700" y="3637075"/>
            <a:ext cx="2067674" cy="121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Підсумки </a:t>
            </a:r>
            <a:endParaRPr sz="3600"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366163"/>
            <a:ext cx="85206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Отримані результати показують, що поставлену мету - дослідити ефективність використання WebGL та D3.js у побудові графічних елементів для веб-застосунків - реалізовано в повному обсязі. Розроблена аналітична модель є дієвим інструментом для обґрунтованого вибору технологій візуалізації з урахуванням проєктних вимог. Її гнучка структура забезпечує можливість адаптації до різних сценаріїв застосування та подальшого розширення відповідно до змін контексту або критеріїв оцінювання.</a:t>
            </a:r>
            <a:endParaRPr sz="1300"/>
          </a:p>
        </p:txBody>
      </p:sp>
      <p:sp>
        <p:nvSpPr>
          <p:cNvPr id="219" name="Google Shape;219;p28"/>
          <p:cNvSpPr txBox="1"/>
          <p:nvPr/>
        </p:nvSpPr>
        <p:spPr>
          <a:xfrm>
            <a:off x="311700" y="958000"/>
            <a:ext cx="831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Корисність отриманих результатів</a:t>
            </a:r>
            <a:endParaRPr b="1"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11700" y="2855363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Подальші дослідження</a:t>
            </a:r>
            <a:endParaRPr b="1" sz="1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11700" y="3317075"/>
            <a:ext cx="831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Подальші дослідження доцільно орієнтувати на підвищення доступності WebGL для типових прикладних завдань. Перспективним напрямом є розробка бібліотек або інструментальних засобів, які поєднують високу продуктивність низькорівневого рендерингу з перевагами декларативного підходу.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Дослідження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309700"/>
            <a:ext cx="84765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300"/>
              <a:t>У веб-застосунках візуалізація даних є одним із основних засобів для швидкого сприйняття інформації, виявлення закономірностей та аномалій. З огляду на розвиненість галузі й різноманіття технологій, вибір оптимального рішення має ґрунтуватися на цілях, технічних умовах та вимогах конкретного </a:t>
            </a:r>
            <a:r>
              <a:rPr lang="uk" sz="1300"/>
              <a:t>проекту</a:t>
            </a:r>
            <a:r>
              <a:rPr lang="uk" sz="1300"/>
              <a:t>.</a:t>
            </a:r>
            <a:endParaRPr sz="1300"/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908925"/>
            <a:ext cx="55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Актуальність та стан розвитку галузі</a:t>
            </a:r>
            <a:endParaRPr b="1" sz="18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1775" y="2312375"/>
            <a:ext cx="55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Напрям дослідження</a:t>
            </a:r>
            <a:endParaRPr b="1" sz="18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11775" y="3618575"/>
            <a:ext cx="547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Об’єкт дослідження</a:t>
            </a:r>
            <a:endParaRPr b="1" sz="18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11775" y="2674650"/>
            <a:ext cx="8351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Робота спрямована на дослідження ефективності застосування WebGL і D3.js при створенні та використанні графічних елементів у веб-застосунках та виконана в межах наукового напряму кафедри ПІ “Інтелектуальний аналіз даних”, що охоплює розробку методів і засобів виявлення, обробки та інтерпретації залежностей у великих масивах інформації.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11775" y="4014250"/>
            <a:ext cx="802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Об’єктом дослідження є технології візуалізації великих обсягів даних у веб-застосунках.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Огляд літератури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448525"/>
            <a:ext cx="84765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/>
              <a:t>Теоретичною основою стали роботи, присвячені декларативному підходу в D3.js (Майк Босток, Елайджа Мікс, Маркос Іглесіас, Адам Рінінсланд), інтерактивності та концепції “візуалізація як історія” (Нан Чжу, Скотт Мюррей), а також імперативному програмуванню у WebGL, концепції низькорівневого управління графікою та питанням безпеки (Кенджі Мацуда, Тоні Парізі, Ной Ґелернтер).</a:t>
            </a:r>
            <a:endParaRPr sz="13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300"/>
              <a:t>Незважаючи на велику кількість публікацій, що висвітлюють використання окремих технологій або прикладні кейси, вибір засобів візуалізації залишається складним через велику кількість доступних рішень і необхідність врахування численних технічних вимог. Різні потреби </a:t>
            </a:r>
            <a:r>
              <a:rPr lang="uk" sz="1300"/>
              <a:t>проектів</a:t>
            </a:r>
            <a:r>
              <a:rPr lang="uk" sz="1300"/>
              <a:t> і специфіка технологій роблять це завдання багатофакторним. У дослідженні запропоновано формалізований підхід на основі методології MCDA для комплексного оцінювання технологій візуалізації у веб-середовищі.</a:t>
            </a:r>
            <a:endParaRPr sz="1300"/>
          </a:p>
        </p:txBody>
      </p:sp>
      <p:sp>
        <p:nvSpPr>
          <p:cNvPr id="86" name="Google Shape;86;p15"/>
          <p:cNvSpPr txBox="1"/>
          <p:nvPr/>
        </p:nvSpPr>
        <p:spPr>
          <a:xfrm>
            <a:off x="311700" y="1006150"/>
            <a:ext cx="84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Перелік основних джерел та теорій у галузі</a:t>
            </a:r>
            <a:endParaRPr b="1" sz="18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Постановка задачі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521550"/>
            <a:ext cx="84504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300"/>
              <a:t>Різноманіття технологій веб-візуалізації, відмінності у їхній архітектурі, продуктивності та рівні складності впровадження ускладнюють вибір інструмента, що відповідатиме вимогам конкретного </a:t>
            </a:r>
            <a:r>
              <a:rPr lang="uk" sz="1300"/>
              <a:t>проекту</a:t>
            </a:r>
            <a:r>
              <a:rPr lang="uk" sz="1300"/>
              <a:t>. Формалізований підхід до оцінювання ефективності таких технологій за узгодженими критеріями може стати ефективним інструментом підтримки рішень у процесі </a:t>
            </a:r>
            <a:r>
              <a:rPr lang="uk" sz="1300"/>
              <a:t>проектування</a:t>
            </a:r>
            <a:r>
              <a:rPr lang="uk" sz="1300"/>
              <a:t>.</a:t>
            </a:r>
            <a:endParaRPr sz="1300">
              <a:highlight>
                <a:srgbClr val="FF9900"/>
              </a:highlight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1700" y="1059850"/>
            <a:ext cx="56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Проблема дослідження</a:t>
            </a:r>
            <a:endParaRPr b="1" sz="18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98500" y="2682750"/>
            <a:ext cx="563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Очікувані результати дослідження:</a:t>
            </a:r>
            <a:endParaRPr b="1" sz="18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98500" y="3150600"/>
            <a:ext cx="8235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розроблена формалізована модель багатокритеріального оцінювання ефективності WebGL і D3.js з використанням методології MCDA;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практичні рекомендації для розробників і керівників 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проектів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щодо вибору технологій візуалізації залежно від вимог, цілей та контексту веб-застосунку.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</a:t>
            </a:r>
            <a:r>
              <a:rPr lang="uk"/>
              <a:t>етоди дослідження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64525" y="1083250"/>
            <a:ext cx="852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MCDA (Multi-Criteria Decision Analysis, багатокритеріальний аналіз) - це методологія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прийняття рішень, що дозволяє системно оцінювати та порівнювати альтернативи за кількома критеріями, які можуть мати різну природу, вагу та вплив на результат.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 title="мет_3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00" y="2020750"/>
            <a:ext cx="7707692" cy="249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Інструментарій та технології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908925" y="1083250"/>
            <a:ext cx="787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311700" y="1116275"/>
            <a:ext cx="52917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Операційна система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Ubuntu (18.04.6 LTS).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Браузер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Google Chrome (127.0.6533.119).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Мова програмування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JavaScript.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Технології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D3.js, WebGL.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Для збору метрик продуктивності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Chrome DevTools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Для збору якісних метрик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GitHub, експертна оцінка, сервіс “Can I Use”, статистика з Hostmaster.ua, аналіз ARIA-атрибутів.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Опис тестових наборів даних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координати (x, y) у діапазоні [0,1], збережені у форматі JSON.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Програмне забезпечення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графічні модулі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(D3.js і WebGL) для побудови графіка розсіювання.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18" title="Screenshot from 2025-06-03 13-24-5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038" y="1116275"/>
            <a:ext cx="3228875" cy="6287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8" title="Screenshot from 2025-06-03 13-27-4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237" y="1895825"/>
            <a:ext cx="3244500" cy="12548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8" title="Screenshot from 2025-06-03 16-34-26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9050" y="3272893"/>
            <a:ext cx="3285601" cy="14730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Схема архітектури розробленої системи</a:t>
            </a:r>
            <a:endParaRPr sz="360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 title="схема.drawio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675" y="1263400"/>
            <a:ext cx="5954650" cy="32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Опис компонентів</a:t>
            </a:r>
            <a:endParaRPr sz="3600"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000" y="1006150"/>
            <a:ext cx="3985100" cy="18531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000" y="2921550"/>
            <a:ext cx="3985100" cy="185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9" name="Google Shape;139;p20"/>
          <p:cNvSpPr txBox="1"/>
          <p:nvPr/>
        </p:nvSpPr>
        <p:spPr>
          <a:xfrm>
            <a:off x="264950" y="1006150"/>
            <a:ext cx="40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Графічні модулі</a:t>
            </a:r>
            <a:endParaRPr b="1" sz="18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65025" y="1410075"/>
            <a:ext cx="4062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Інтерфейс модулів D3.js і WebGL включає заголовок, панель керування сценаріями та область побудови графіка. Реалізовано три сценарії запуску: візуалізація 1000 точок, 10000 точок та поступове додавання 10000 точок з інтервалом у 5 секунд.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У модулі на D3.js візуалізація реалізована через SVG-елементи з використанням декларативного підходу та прив’язки даних до DOM.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У модулі на WebGL для відображення використано графічний конвеєр GPU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17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Ієрархічна структура</a:t>
            </a:r>
            <a:endParaRPr sz="3600"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4471575"/>
            <a:ext cx="7905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11700" y="1107800"/>
            <a:ext cx="845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Завдання дослідження класифікується як </a:t>
            </a:r>
            <a:r>
              <a:rPr b="1"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вибір</a:t>
            </a:r>
            <a:r>
              <a:rPr lang="uk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оскільки основною його метою є визначення оптимальної технології для візуалізації великих обсягів даних у веб-застосунках із різними сценаріями використання.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825" y="1994550"/>
            <a:ext cx="5146149" cy="2793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