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4384000" cy="13716000"/>
  <p:notesSz cx="6858000" cy="91440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AN9tlB7/TFygj1itXv+hYTG0Y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724" y="5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ffbb2c4d3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24ffbb2c4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85b2fc571_0_1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e85b2fc57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85b2fc571_0_1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e85b2fc5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85b2fc571_0_1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e85b2fc5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85b2fc571_0_1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85b2fc5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8752536c9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e8752536c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17d321a7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a17d321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5b2fc571_0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e85b2fc57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8752536c9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e8752536c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2047976dd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292047976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85b2fc571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e85b2fc5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85b2fc571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e85b2fc57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752536c9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e8752536c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85b2fc571_0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e85b2fc57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85b2fc571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e85b2fc57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5230254" y="-37339"/>
            <a:ext cx="19217709" cy="13716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 type="tx">
  <p:cSld name="TITLE_AND_BODY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>
            <a:spLocks noGrp="1"/>
          </p:cNvSpPr>
          <p:nvPr>
            <p:ph type="pic" idx="2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>
            <a:spLocks noGrp="1"/>
          </p:cNvSpPr>
          <p:nvPr>
            <p:ph type="pic" idx="2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1pPr>
            <a:lvl2pPr marL="914400" lvl="1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2pPr>
            <a:lvl3pPr marL="1371600" lvl="2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3pPr>
            <a:lvl4pPr marL="1828800" lvl="3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4pPr>
            <a:lvl5pPr marL="2286000" lvl="4" indent="-40957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0"/>
          <p:cNvSpPr>
            <a:spLocks noGrp="1"/>
          </p:cNvSpPr>
          <p:nvPr>
            <p:ph type="pic" idx="4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marR="0" lvl="0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24ffbb2c4d3_0_2"/>
          <p:cNvCxnSpPr/>
          <p:nvPr/>
        </p:nvCxnSpPr>
        <p:spPr>
          <a:xfrm rot="10800000">
            <a:off x="10370343" y="1604115"/>
            <a:ext cx="0" cy="27774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" name="Google Shape;57;g24ffbb2c4d3_0_2"/>
          <p:cNvSpPr txBox="1"/>
          <p:nvPr/>
        </p:nvSpPr>
        <p:spPr>
          <a:xfrm>
            <a:off x="6722525" y="3768025"/>
            <a:ext cx="16079100" cy="27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500" b="1">
                <a:solidFill>
                  <a:srgbClr val="2539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Моделирование высокочастотных финансовых временных рядов с помощью глубоких генеративных моделей</a:t>
            </a:r>
            <a:endParaRPr sz="5500" b="1">
              <a:solidFill>
                <a:srgbClr val="2539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g24ffbb2c4d3_0_2"/>
          <p:cNvSpPr txBox="1"/>
          <p:nvPr/>
        </p:nvSpPr>
        <p:spPr>
          <a:xfrm>
            <a:off x="16316075" y="9147500"/>
            <a:ext cx="104109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3700">
                <a:solidFill>
                  <a:srgbClr val="2539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endParaRPr sz="3700">
              <a:solidFill>
                <a:srgbClr val="2539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3700">
                <a:solidFill>
                  <a:srgbClr val="2539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Попов Никита Сергеевич</a:t>
            </a:r>
            <a:endParaRPr sz="3700">
              <a:solidFill>
                <a:srgbClr val="2539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endParaRPr sz="3700">
              <a:solidFill>
                <a:srgbClr val="2539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3700">
                <a:solidFill>
                  <a:srgbClr val="2539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sz="3700">
              <a:solidFill>
                <a:srgbClr val="2539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3700">
                <a:solidFill>
                  <a:srgbClr val="2539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Науменко Виктор Владимирович</a:t>
            </a:r>
            <a:endParaRPr sz="3700">
              <a:solidFill>
                <a:srgbClr val="2539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24ffbb2c4d3_0_2"/>
          <p:cNvSpPr txBox="1"/>
          <p:nvPr/>
        </p:nvSpPr>
        <p:spPr>
          <a:xfrm>
            <a:off x="7116914" y="11394504"/>
            <a:ext cx="94434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lang="en-US" sz="2800" i="0" u="none" strike="noStrike" cap="none">
                <a:solidFill>
                  <a:srgbClr val="2539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</a:t>
            </a:r>
            <a:r>
              <a:rPr lang="en-US" sz="2800">
                <a:solidFill>
                  <a:srgbClr val="2539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 i="0" u="none" strike="noStrike" cap="none">
              <a:solidFill>
                <a:srgbClr val="2539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g24ffbb2c4d3_0_2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1970" y="1330739"/>
            <a:ext cx="2736119" cy="264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g2e85b2fc571_0_14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7" name="Google Shape;157;g2e85b2fc571_0_146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8" name="Google Shape;158;g2e85b2fc571_0_14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e85b2fc571_0_146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Сравнение распределений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g2e85b2fc571_0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650" y="2643349"/>
            <a:ext cx="21176699" cy="846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e85b2fc571_0_146"/>
          <p:cNvSpPr txBox="1"/>
          <p:nvPr/>
        </p:nvSpPr>
        <p:spPr>
          <a:xfrm>
            <a:off x="10368350" y="10963675"/>
            <a:ext cx="29766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Helvetica Neue Light"/>
                <a:ea typeface="Helvetica Neue Light"/>
                <a:cs typeface="Helvetica Neue Light"/>
                <a:sym typeface="Helvetica Neue Light"/>
              </a:rPr>
              <a:t>TimeGAN</a:t>
            </a:r>
            <a:endParaRPr sz="5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g2e85b2fc571_0_17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7" name="Google Shape;167;g2e85b2fc571_0_17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8" name="Google Shape;168;g2e85b2fc571_0_170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e85b2fc571_0_170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Сравнение распределений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2e85b2fc571_0_170"/>
          <p:cNvSpPr txBox="1"/>
          <p:nvPr/>
        </p:nvSpPr>
        <p:spPr>
          <a:xfrm>
            <a:off x="10368350" y="10963675"/>
            <a:ext cx="29766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Helvetica Neue Light"/>
                <a:ea typeface="Helvetica Neue Light"/>
                <a:cs typeface="Helvetica Neue Light"/>
                <a:sym typeface="Helvetica Neue Light"/>
              </a:rPr>
              <a:t>CWGAN</a:t>
            </a:r>
            <a:endParaRPr sz="5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1" name="Google Shape;171;g2e85b2fc571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350" y="2309350"/>
            <a:ext cx="20766802" cy="830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g2e85b2fc571_0_179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" name="Google Shape;177;g2e85b2fc571_0_179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8" name="Google Shape;178;g2e85b2fc571_0_179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e85b2fc571_0_179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Сравнение распределений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2e85b2fc571_0_179"/>
          <p:cNvSpPr txBox="1"/>
          <p:nvPr/>
        </p:nvSpPr>
        <p:spPr>
          <a:xfrm>
            <a:off x="9832575" y="11172025"/>
            <a:ext cx="39885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Helvetica Neue Light"/>
                <a:ea typeface="Helvetica Neue Light"/>
                <a:cs typeface="Helvetica Neue Light"/>
                <a:sym typeface="Helvetica Neue Light"/>
              </a:rPr>
              <a:t>SigСWGAN</a:t>
            </a:r>
            <a:endParaRPr sz="5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1" name="Google Shape;181;g2e85b2fc571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600" y="2397625"/>
            <a:ext cx="20395356" cy="81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2e85b2fc571_0_191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7" name="Google Shape;187;g2e85b2fc571_0_191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88" name="Google Shape;188;g2e85b2fc571_0_191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e85b2fc571_0_191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Результаты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g2e85b2fc571_0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588" y="5025591"/>
            <a:ext cx="20984824" cy="28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e85b2fc571_0_191"/>
          <p:cNvSpPr txBox="1"/>
          <p:nvPr/>
        </p:nvSpPr>
        <p:spPr>
          <a:xfrm>
            <a:off x="1699600" y="9180975"/>
            <a:ext cx="8748900" cy="2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Helvetica Neue Light"/>
                <a:ea typeface="Helvetica Neue Light"/>
                <a:cs typeface="Helvetica Neue Light"/>
                <a:sym typeface="Helvetica Neue Light"/>
              </a:rPr>
              <a:t>trtr - train real test real</a:t>
            </a:r>
            <a:endParaRPr sz="5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tstr - train synthetic test real</a:t>
            </a:r>
            <a:endParaRPr sz="5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score = trtr - tstr</a:t>
            </a:r>
            <a:endParaRPr sz="5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g2e8752536c9_0_22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7" name="Google Shape;197;g2e8752536c9_0_22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98" name="Google Shape;198;g2e8752536c9_0_22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e8752536c9_0_22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Результаты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g2e8752536c9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113" y="3526150"/>
            <a:ext cx="12998525" cy="39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e8752536c9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25313" y="8044587"/>
            <a:ext cx="8194900" cy="18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e8752536c9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6600" y="8308876"/>
            <a:ext cx="7574599" cy="15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e8752536c9_0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1075" y="10230075"/>
            <a:ext cx="8252860" cy="18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g2a17d321a77_0_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9" name="Google Shape;209;g2a17d321a77_0_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10" name="Google Shape;210;g2a17d321a77_0_0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a17d321a77_0_0"/>
          <p:cNvSpPr txBox="1"/>
          <p:nvPr/>
        </p:nvSpPr>
        <p:spPr>
          <a:xfrm>
            <a:off x="2984950" y="586175"/>
            <a:ext cx="8632800" cy="22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 </a:t>
            </a:r>
            <a:endParaRPr sz="5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g2a17d321a77_0_0"/>
          <p:cNvSpPr txBox="1"/>
          <p:nvPr/>
        </p:nvSpPr>
        <p:spPr>
          <a:xfrm>
            <a:off x="1723275" y="4979250"/>
            <a:ext cx="18450300" cy="3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Генеративные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модели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могут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неплохо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выучивать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статистические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свойства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высокочастотных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финансовых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рядов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Потенциально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могут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быть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использованы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как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дополнительные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данные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для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обучения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предсказательных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моделей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0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4075" y="4920064"/>
            <a:ext cx="3195850" cy="309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g2e85b2fc571_0_87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6" name="Google Shape;66;g2e85b2fc571_0_87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7" name="Google Shape;67;g2e85b2fc571_0_87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e85b2fc571_0_87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g2e85b2fc571_0_87"/>
          <p:cNvSpPr txBox="1"/>
          <p:nvPr/>
        </p:nvSpPr>
        <p:spPr>
          <a:xfrm>
            <a:off x="1357525" y="3383700"/>
            <a:ext cx="16154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Цель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анализ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возможностей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моделей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генерации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временных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рядов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ru-RU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применительно к финансовым данным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g2e85b2fc571_0_87"/>
          <p:cNvSpPr txBox="1"/>
          <p:nvPr/>
        </p:nvSpPr>
        <p:spPr>
          <a:xfrm>
            <a:off x="1357525" y="6646350"/>
            <a:ext cx="150936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Задачи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SzPts val="5000"/>
              <a:buFont typeface="Helvetica Neue Light"/>
              <a:buAutoNum type="arabicParenR"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Обзор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статей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о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моделях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генерации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временных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рядов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SzPts val="5000"/>
              <a:buFont typeface="Helvetica Neue Light"/>
              <a:buAutoNum type="arabicParenR"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Применение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моделей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к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высокочастотным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финансовым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данным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SzPts val="5000"/>
              <a:buFont typeface="Helvetica Neue Light"/>
              <a:buAutoNum type="arabicParenR"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Анализ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результатов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генерации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и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сравнение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моделей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g2e8752536c9_0_41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6" name="Google Shape;76;g2e8752536c9_0_41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77" name="Google Shape;77;g2e8752536c9_0_41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e8752536c9_0_41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g2e8752536c9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300" y="5621523"/>
            <a:ext cx="16641400" cy="62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e8752536c9_0_41"/>
          <p:cNvSpPr txBox="1"/>
          <p:nvPr/>
        </p:nvSpPr>
        <p:spPr>
          <a:xfrm>
            <a:off x="1357525" y="3194125"/>
            <a:ext cx="16154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Helvetica Neue Light"/>
                <a:ea typeface="Helvetica Neue Light"/>
                <a:cs typeface="Helvetica Neue Light"/>
                <a:sym typeface="Helvetica Neue Light"/>
              </a:rPr>
              <a:t>Данные с Kaggle - минутные свечками по акциям SNP-500 в период c 2017-09-11 по 2018-02-16.</a:t>
            </a:r>
            <a:endParaRPr sz="5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2047976dd_0_12"/>
          <p:cNvSpPr txBox="1"/>
          <p:nvPr/>
        </p:nvSpPr>
        <p:spPr>
          <a:xfrm>
            <a:off x="670720" y="4841777"/>
            <a:ext cx="21959700" cy="7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4800"/>
              <a:buFont typeface="Arial Narrow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1397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1397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1397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6" name="Google Shape;86;g292047976dd_0_12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7" name="Google Shape;87;g292047976dd_0_12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8" name="Google Shape;88;g292047976dd_0_12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92047976dd_0_12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Модели: TimeVAE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g292047976dd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625" y="3172450"/>
            <a:ext cx="18018200" cy="73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92047976dd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0975" y="10589988"/>
            <a:ext cx="140874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85b2fc571_0_15"/>
          <p:cNvSpPr txBox="1"/>
          <p:nvPr/>
        </p:nvSpPr>
        <p:spPr>
          <a:xfrm>
            <a:off x="670720" y="4841777"/>
            <a:ext cx="21959700" cy="7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4800"/>
              <a:buFont typeface="Arial Narrow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1397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1397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1397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7" name="Google Shape;97;g2e85b2fc571_0_15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8" name="Google Shape;98;g2e85b2fc571_0_15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9" name="Google Shape;99;g2e85b2fc571_0_15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e85b2fc571_0_15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Модели: TimeVAE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g2e85b2fc571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400" y="2214550"/>
            <a:ext cx="12047225" cy="112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85b2fc571_0_26"/>
          <p:cNvSpPr txBox="1"/>
          <p:nvPr/>
        </p:nvSpPr>
        <p:spPr>
          <a:xfrm>
            <a:off x="670720" y="4841777"/>
            <a:ext cx="21959700" cy="7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4800"/>
              <a:buFont typeface="Arial Narrow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1397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1397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-1397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5000"/>
              <a:buFont typeface="Arial Narrow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7" name="Google Shape;107;g2e85b2fc571_0_26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8" name="Google Shape;108;g2e85b2fc571_0_26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09" name="Google Shape;109;g2e85b2fc571_0_26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e85b2fc571_0_26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Модели: TimeGAN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g2e85b2fc571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175" y="3207800"/>
            <a:ext cx="17120500" cy="85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g2e8752536c9_0_3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7" name="Google Shape;117;g2e8752536c9_0_3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8" name="Google Shape;118;g2e8752536c9_0_3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e8752536c9_0_3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VAE vs GAN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g2e8752536c9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8150" y="7811988"/>
            <a:ext cx="9527925" cy="28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e8752536c9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0375" y="3362991"/>
            <a:ext cx="7606066" cy="25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e8752536c9_0_3"/>
          <p:cNvSpPr txBox="1"/>
          <p:nvPr/>
        </p:nvSpPr>
        <p:spPr>
          <a:xfrm>
            <a:off x="1599250" y="3320560"/>
            <a:ext cx="6718801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Задача классификации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Мера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сходства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: accuracy -1</a:t>
            </a:r>
            <a:endParaRPr lang="ru-RU"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g2e8752536c9_0_3"/>
          <p:cNvSpPr txBox="1"/>
          <p:nvPr/>
        </p:nvSpPr>
        <p:spPr>
          <a:xfrm>
            <a:off x="1599249" y="8243250"/>
            <a:ext cx="6212907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Предсказательная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способность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: MAE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g2e85b2fc571_0_120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9" name="Google Shape;129;g2e85b2fc571_0_120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0" name="Google Shape;130;g2e85b2fc571_0_120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e85b2fc571_0_120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Визуализация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g2e85b2fc571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03800"/>
            <a:ext cx="12881999" cy="451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e85b2fc571_0_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0" y="5204725"/>
            <a:ext cx="12405183" cy="420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g2e85b2fc571_0_120"/>
          <p:cNvCxnSpPr/>
          <p:nvPr/>
        </p:nvCxnSpPr>
        <p:spPr>
          <a:xfrm>
            <a:off x="12213825" y="3085700"/>
            <a:ext cx="59400" cy="82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g2e85b2fc571_0_120"/>
          <p:cNvSpPr txBox="1"/>
          <p:nvPr/>
        </p:nvSpPr>
        <p:spPr>
          <a:xfrm>
            <a:off x="4772425" y="10189750"/>
            <a:ext cx="288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Helvetica Neue Light"/>
                <a:ea typeface="Helvetica Neue Light"/>
                <a:cs typeface="Helvetica Neue Light"/>
                <a:sym typeface="Helvetica Neue Light"/>
              </a:rPr>
              <a:t>VAE</a:t>
            </a:r>
            <a:endParaRPr sz="5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g2e85b2fc571_0_120"/>
          <p:cNvSpPr txBox="1"/>
          <p:nvPr/>
        </p:nvSpPr>
        <p:spPr>
          <a:xfrm>
            <a:off x="17303750" y="10189750"/>
            <a:ext cx="2381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Helvetica Neue Light"/>
                <a:ea typeface="Helvetica Neue Light"/>
                <a:cs typeface="Helvetica Neue Light"/>
                <a:sym typeface="Helvetica Neue Light"/>
              </a:rPr>
              <a:t>GAN</a:t>
            </a:r>
            <a:endParaRPr sz="5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g2e85b2fc571_0_51"/>
          <p:cNvCxnSpPr/>
          <p:nvPr/>
        </p:nvCxnSpPr>
        <p:spPr>
          <a:xfrm>
            <a:off x="1201065" y="2214562"/>
            <a:ext cx="215064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2" name="Google Shape;142;g2e85b2fc571_0_51"/>
          <p:cNvSpPr txBox="1"/>
          <p:nvPr/>
        </p:nvSpPr>
        <p:spPr>
          <a:xfrm>
            <a:off x="11338744" y="942364"/>
            <a:ext cx="11366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Факультет</a:t>
            </a:r>
            <a:r>
              <a:rPr lang="en-US" sz="24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 компьютерных </a:t>
            </a:r>
            <a:r>
              <a:rPr lang="en-US" sz="2400" b="0" i="0" u="none" strike="noStrike" cap="non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</a:t>
            </a:r>
            <a:endParaRPr sz="2400" b="0" i="0" u="none" strike="noStrike" cap="none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3" name="Google Shape;143;g2e85b2fc571_0_51" descr="Изображе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e85b2fc571_0_51"/>
          <p:cNvSpPr txBox="1"/>
          <p:nvPr/>
        </p:nvSpPr>
        <p:spPr>
          <a:xfrm>
            <a:off x="3146125" y="803775"/>
            <a:ext cx="12577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Модели: CGAN</a:t>
            </a:r>
            <a:endParaRPr sz="5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2e85b2fc571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50" y="3152409"/>
            <a:ext cx="99441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e85b2fc571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2400" y="5728575"/>
            <a:ext cx="9608687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e85b2fc571_0_51"/>
          <p:cNvSpPr txBox="1"/>
          <p:nvPr/>
        </p:nvSpPr>
        <p:spPr>
          <a:xfrm>
            <a:off x="736599" y="6258138"/>
            <a:ext cx="3875157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SzPts val="5000"/>
              <a:buFont typeface="Helvetica Neue Light"/>
              <a:buChar char="●"/>
            </a:pP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CWGAN: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8" name="Google Shape;148;g2e85b2fc571_0_51"/>
          <p:cNvSpPr txBox="1"/>
          <p:nvPr/>
        </p:nvSpPr>
        <p:spPr>
          <a:xfrm>
            <a:off x="736600" y="9093250"/>
            <a:ext cx="4876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SzPts val="5000"/>
              <a:buFont typeface="Helvetica Neue Light"/>
              <a:buChar char="●"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SigCWGAN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g2e85b2fc571_0_51"/>
          <p:cNvSpPr txBox="1"/>
          <p:nvPr/>
        </p:nvSpPr>
        <p:spPr>
          <a:xfrm>
            <a:off x="5232400" y="8813800"/>
            <a:ext cx="171297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Вместо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использования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нейронных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сетей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в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дискриминаторе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-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расстояние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между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50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сигнатурами</a:t>
            </a:r>
            <a:r>
              <a:rPr lang="en-US" sz="50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50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0" name="Google Shape;150;g2e85b2fc571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400" y="11113875"/>
            <a:ext cx="58007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e85b2fc571_0_51"/>
          <p:cNvSpPr txBox="1"/>
          <p:nvPr/>
        </p:nvSpPr>
        <p:spPr>
          <a:xfrm>
            <a:off x="736600" y="3550550"/>
            <a:ext cx="624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Helvetica Neue Light"/>
                <a:ea typeface="Helvetica Neue Light"/>
                <a:cs typeface="Helvetica Neue Light"/>
                <a:sym typeface="Helvetica Neue Light"/>
              </a:rPr>
              <a:t>Wasserstein distance:</a:t>
            </a:r>
            <a:endParaRPr sz="5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217</Words>
  <Application>Microsoft Office PowerPoint</Application>
  <PresentationFormat>Произвольный</PresentationFormat>
  <Paragraphs>64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 Narrow</vt:lpstr>
      <vt:lpstr>Helvetica Neue</vt:lpstr>
      <vt:lpstr>Arial</vt:lpstr>
      <vt:lpstr>Helvetica Neue Light</vt:lpstr>
      <vt:lpstr>Times New Roman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Nikita Sergeevich</dc:creator>
  <cp:lastModifiedBy>Никита Попов</cp:lastModifiedBy>
  <cp:revision>3</cp:revision>
  <dcterms:modified xsi:type="dcterms:W3CDTF">2024-06-27T12:09:00Z</dcterms:modified>
</cp:coreProperties>
</file>