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embeddedFontLst>
    <p:embeddedFont>
      <p:font typeface="Source Code Pro"/>
      <p:regular r:id="rId57"/>
      <p:bold r:id="rId58"/>
      <p:italic r:id="rId59"/>
      <p:boldItalic r:id="rId60"/>
    </p:embeddedFon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867E3C-9905-4693-A0CA-745BD5860D88}">
  <a:tblStyle styleId="{4C867E3C-9905-4693-A0CA-745BD5860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364668a7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364668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1961cf40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1961cf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dba7526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dba75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3753c0e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33753c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3753c0e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3753c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33753c0e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33753c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1961cf40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1961cf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33ed4455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33ed445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364668a7_0_3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6364668a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33ed4455_0_1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33ed445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64668a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64668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3753c0e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33753c0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454f778a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454f77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3753c0e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3753c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3753c0e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3753c0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33753c0e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33753c0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33753c0e_0_1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33753c0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3753c0e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33753c0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6364668a7_0_3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6364668a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33753c0e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33753c0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33753c0e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33753c0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364668a7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364668a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364668a7_0_3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364668a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0e51d9d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0e51d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e51d9d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0e51d9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0e51d9dc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0e51d9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0e51d9dc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0e51d9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e51d9dc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0e51d9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0e51d9dc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0e51d9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0e51d9dc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0e51d9d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0e51d9dc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0e51d9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0e51d9dc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0e51d9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364668a7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364668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0e51d9dc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0e51d9d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e51d9dc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0e51d9d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44e29052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44e290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44e29052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744e290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44e29052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44e290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0e51d9dc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0e51d9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0e51d9dc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0e51d9d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0e51d9dc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0e51d9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0e51d9dc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0e51d9d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04f9dfd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04f9df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3753c0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3753c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04f9dfd4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04f9df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433ed4455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433ed44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3753c0e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3753c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3753c0e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3753c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3753c0e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3753c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dba752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dba7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jpg"/><Relationship Id="rId10" Type="http://schemas.openxmlformats.org/officeDocument/2006/relationships/image" Target="../media/image7.jp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9" Type="http://schemas.openxmlformats.org/officeDocument/2006/relationships/image" Target="../media/image9.jpg"/><Relationship Id="rId15" Type="http://schemas.openxmlformats.org/officeDocument/2006/relationships/image" Target="../media/image41.png"/><Relationship Id="rId14" Type="http://schemas.openxmlformats.org/officeDocument/2006/relationships/image" Target="../media/image30.png"/><Relationship Id="rId17" Type="http://schemas.openxmlformats.org/officeDocument/2006/relationships/image" Target="../media/image21.jpg"/><Relationship Id="rId16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18" Type="http://schemas.openxmlformats.org/officeDocument/2006/relationships/image" Target="../media/image22.png"/><Relationship Id="rId7" Type="http://schemas.openxmlformats.org/officeDocument/2006/relationships/image" Target="../media/image6.jpg"/><Relationship Id="rId8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E5F"/>
              </a:buClr>
              <a:buSzPts val="4800"/>
              <a:buFont typeface="Calibri"/>
              <a:buNone/>
              <a:defRPr sz="4800">
                <a:solidFill>
                  <a:srgbClr val="003E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49" y="5333825"/>
            <a:ext cx="1725400" cy="953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-carpentry-banner.png"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38" y="5534475"/>
            <a:ext cx="27146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3E5F"/>
              </a:buClr>
              <a:buSzPts val="4800"/>
              <a:buFont typeface="Calibri"/>
              <a:buNone/>
              <a:defRPr sz="4800">
                <a:solidFill>
                  <a:srgbClr val="003E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E5F"/>
              </a:buClr>
              <a:buSzPts val="3600"/>
              <a:buFont typeface="Calibri"/>
              <a:buNone/>
              <a:defRPr>
                <a:solidFill>
                  <a:srgbClr val="003E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50" y="342025"/>
            <a:ext cx="1150238" cy="63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E5F"/>
              </a:buClr>
              <a:buSzPts val="3600"/>
              <a:buFont typeface="Calibri"/>
              <a:buNone/>
              <a:defRPr>
                <a:solidFill>
                  <a:srgbClr val="003E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417650"/>
            <a:ext cx="39945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92275" y="1417500"/>
            <a:ext cx="39945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50" y="342025"/>
            <a:ext cx="1150238" cy="63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E5F"/>
              </a:buClr>
              <a:buSzPts val="3600"/>
              <a:buFont typeface="Calibri"/>
              <a:buNone/>
              <a:defRPr>
                <a:solidFill>
                  <a:srgbClr val="003E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32" name="Google Shape;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50" y="342025"/>
            <a:ext cx="1150238" cy="63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CUSTO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74650"/>
            <a:ext cx="71145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1850" y="342025"/>
            <a:ext cx="1150238" cy="63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417650"/>
            <a:ext cx="8138100" cy="487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/>
        </p:txBody>
      </p:sp>
      <p:pic>
        <p:nvPicPr>
          <p:cNvPr id="41" name="Google Shape;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50" y="342025"/>
            <a:ext cx="1150238" cy="63581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enaires et commanditaires 2">
  <p:cSld name="CUSTOM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496" y="2859354"/>
            <a:ext cx="1628326" cy="1628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bec_drapeau.gif"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083" y="5892402"/>
            <a:ext cx="2407333" cy="485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novation_Logo.png" id="48" name="Google Shape;4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923" y="5117833"/>
            <a:ext cx="2434054" cy="600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49" name="Google Shape;4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1559" y="5093630"/>
            <a:ext cx="956235" cy="7270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arie-logo.png" id="50" name="Google Shape;5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2891" y="5780442"/>
            <a:ext cx="2765970" cy="89301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95291" y="64882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_UQAM.jpg" id="52" name="Google Shape;5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2100" y="3349725"/>
            <a:ext cx="1853280" cy="82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concordia.jpg" id="53" name="Google Shape;53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0022" y="2755453"/>
            <a:ext cx="2025094" cy="48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9165" y="3544161"/>
            <a:ext cx="959258" cy="5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78132" y="2646354"/>
            <a:ext cx="1406748" cy="703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C SYMBOL WORD BILINGUAL RGB.jpg" id="56" name="Google Shape;56;p10"/>
          <p:cNvPicPr preferRelativeResize="0"/>
          <p:nvPr/>
        </p:nvPicPr>
        <p:blipFill rotWithShape="1">
          <a:blip r:embed="rId11">
            <a:alphaModFix/>
          </a:blip>
          <a:srcRect b="9" l="0" r="0" t="19"/>
          <a:stretch/>
        </p:blipFill>
        <p:spPr>
          <a:xfrm>
            <a:off x="5018907" y="283445"/>
            <a:ext cx="2765974" cy="172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0744" y="2722187"/>
            <a:ext cx="2434050" cy="55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43824" y="3474229"/>
            <a:ext cx="1651473" cy="7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96275" y="508050"/>
            <a:ext cx="2106799" cy="1164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60" name="Google Shape;60;p1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70500" y="1829179"/>
            <a:ext cx="1574576" cy="6020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0px-Université_de_Sherbrooke_(logo).svg.png" id="61" name="Google Shape;61;p1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42093" y="1959476"/>
            <a:ext cx="2132026" cy="341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McGill.jpg" id="62" name="Google Shape;62;p1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3364" y="1887620"/>
            <a:ext cx="1918434" cy="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38956" y="1837850"/>
            <a:ext cx="1406750" cy="5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93425" y="4458775"/>
            <a:ext cx="3712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○"/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■"/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○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■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○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■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845500" y="4458775"/>
            <a:ext cx="3712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○"/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■"/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○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■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○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■"/>
              <a:defRPr i="1"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E5F"/>
              </a:buClr>
              <a:buSzPts val="3600"/>
              <a:buFont typeface="Calibri"/>
              <a:buNone/>
              <a:defRPr b="1" sz="3600">
                <a:solidFill>
                  <a:srgbClr val="003E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hyperlink" Target="https://www.git-tower.com/learn/git/ebook/en/command-line/remote-repositories/introducti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figshare.com/" TargetMode="External"/><Relationship Id="rId4" Type="http://schemas.openxmlformats.org/officeDocument/2006/relationships/hyperlink" Target="http://figshare.com/" TargetMode="External"/><Relationship Id="rId5" Type="http://schemas.openxmlformats.org/officeDocument/2006/relationships/hyperlink" Target="http://zenodo.org" TargetMode="External"/><Relationship Id="rId6" Type="http://schemas.openxmlformats.org/officeDocument/2006/relationships/hyperlink" Target="http://zenodo.org" TargetMode="External"/><Relationship Id="rId7" Type="http://schemas.openxmlformats.org/officeDocument/2006/relationships/hyperlink" Target="http://datadryad.org/" TargetMode="External"/><Relationship Id="rId8" Type="http://schemas.openxmlformats.org/officeDocument/2006/relationships/hyperlink" Target="http://datadryad.org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arxiv.org/" TargetMode="External"/><Relationship Id="rId4" Type="http://schemas.openxmlformats.org/officeDocument/2006/relationships/hyperlink" Target="http://arxiv.or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opensource.org/licenses/alphabetical" TargetMode="External"/><Relationship Id="rId4" Type="http://schemas.openxmlformats.org/officeDocument/2006/relationships/hyperlink" Target="https://www.gnu.org/licenses/license-list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hoosealicense.com/" TargetMode="External"/><Relationship Id="rId4" Type="http://schemas.openxmlformats.org/officeDocument/2006/relationships/hyperlink" Target="https://tldrlegal.com/license/gnu-general-public-license-v3-(gpl-3)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journals.plos.org/ploscompbiol/article?id=10.1371/journal.pcbi.100259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wcarpentry.github.io/git-novice/" TargetMode="External"/><Relationship Id="rId4" Type="http://schemas.openxmlformats.org/officeDocument/2006/relationships/image" Target="../media/image3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reativecommons.org/publicdomain/zero/1.0/" TargetMode="External"/><Relationship Id="rId4" Type="http://schemas.openxmlformats.org/officeDocument/2006/relationships/hyperlink" Target="https://creativecommons.org/licenses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scipy.org/citing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Relationship Id="rId4" Type="http://schemas.openxmlformats.org/officeDocument/2006/relationships/hyperlink" Target="https://github.com/Microsoft/vscode/issues/3240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 révisions avec Git</a:t>
            </a:r>
            <a:endParaRPr/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685800" y="36343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2021-10-12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98221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Bonnes pratiques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Aucun mot de passes! </a:t>
            </a:r>
            <a:r>
              <a:rPr b="1" lang="en"/>
              <a:t>JAMAIS</a:t>
            </a:r>
            <a:r>
              <a:rPr lang="en"/>
              <a:t>!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Sauvegardes simple et fréquentes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Sauvegardes entières et </a:t>
            </a:r>
            <a:r>
              <a:rPr lang="en"/>
              <a:t>fonctionnelles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Sauvegardes avec messages pertinents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Git n’est pas un système de </a:t>
            </a:r>
            <a:r>
              <a:rPr i="1" lang="en"/>
              <a:t>backups.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Accéder à la plateforme</a:t>
            </a:r>
            <a:endParaRPr/>
          </a:p>
        </p:txBody>
      </p:sp>
      <p:grpSp>
        <p:nvGrpSpPr>
          <p:cNvPr id="128" name="Google Shape;128;p21"/>
          <p:cNvGrpSpPr/>
          <p:nvPr/>
        </p:nvGrpSpPr>
        <p:grpSpPr>
          <a:xfrm>
            <a:off x="1693746" y="2572433"/>
            <a:ext cx="5756506" cy="3930491"/>
            <a:chOff x="1524000" y="1849725"/>
            <a:chExt cx="5867400" cy="4286250"/>
          </a:xfrm>
        </p:grpSpPr>
        <p:pic>
          <p:nvPicPr>
            <p:cNvPr id="129" name="Google Shape;12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0" y="1849725"/>
              <a:ext cx="5867400" cy="428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1"/>
            <p:cNvSpPr txBox="1"/>
            <p:nvPr/>
          </p:nvSpPr>
          <p:spPr>
            <a:xfrm>
              <a:off x="1897550" y="3380860"/>
              <a:ext cx="4880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Source Code Pro"/>
                  <a:ea typeface="Source Code Pro"/>
                  <a:cs typeface="Source Code Pro"/>
                  <a:sym typeface="Source Code Pro"/>
                </a:rPr>
                <a:t>user</a:t>
              </a:r>
              <a:r>
                <a:rPr lang="en" sz="27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XX</a:t>
              </a:r>
              <a:r>
                <a:rPr lang="en" sz="2700">
                  <a:latin typeface="Source Code Pro"/>
                  <a:ea typeface="Source Code Pro"/>
                  <a:cs typeface="Source Code Pro"/>
                  <a:sym typeface="Source Code Pro"/>
                </a:rPr>
                <a:t> où </a:t>
              </a:r>
              <a:r>
                <a:rPr lang="en" sz="27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XX</a:t>
              </a:r>
              <a:r>
                <a:rPr lang="en" sz="2700">
                  <a:latin typeface="Source Code Pro"/>
                  <a:ea typeface="Source Code Pro"/>
                  <a:cs typeface="Source Code Pro"/>
                  <a:sym typeface="Source Code Pro"/>
                </a:rPr>
                <a:t> = [01-13]</a:t>
              </a:r>
              <a:endParaRPr sz="2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1897550" y="4362466"/>
              <a:ext cx="4880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Source Code Pro"/>
                  <a:ea typeface="Source Code Pro"/>
                  <a:cs typeface="Source Code Pro"/>
                  <a:sym typeface="Source Code Pro"/>
                </a:rPr>
                <a:t>git-2021</a:t>
              </a:r>
              <a:endParaRPr sz="2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aphicFrame>
        <p:nvGraphicFramePr>
          <p:cNvPr id="132" name="Google Shape;132;p21"/>
          <p:cNvGraphicFramePr/>
          <p:nvPr/>
        </p:nvGraphicFramePr>
        <p:xfrm>
          <a:off x="415963" y="16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{4C867E3C-9905-4693-A0CA-745BD5860D88}</a:tableStyleId>
              </a:tblPr>
              <a:tblGrid>
                <a:gridCol w="946975"/>
                <a:gridCol w="7365100"/>
              </a:tblGrid>
              <a:tr h="85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URL</a:t>
                      </a:r>
                      <a:endParaRPr sz="24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highlight>
                            <a:srgbClr val="EFEFE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git101.calculquebec.cloud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Suivi des changements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staging-area.png"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8" y="1905725"/>
            <a:ext cx="9062725" cy="30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committing.png"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5" y="1187750"/>
            <a:ext cx="8948724" cy="49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Accéder à Socrative</a:t>
            </a:r>
            <a:endParaRPr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415963" y="16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{4C867E3C-9905-4693-A0CA-745BD5860D88}</a:tableStyleId>
              </a:tblPr>
              <a:tblGrid>
                <a:gridCol w="1472750"/>
                <a:gridCol w="6839325"/>
              </a:tblGrid>
              <a:tr h="79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URL</a:t>
                      </a:r>
                      <a:endParaRPr sz="24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highlight>
                            <a:srgbClr val="EFEFE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b.socrative.com/login/student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61" name="Google Shape;161;p26"/>
          <p:cNvGrpSpPr/>
          <p:nvPr/>
        </p:nvGrpSpPr>
        <p:grpSpPr>
          <a:xfrm>
            <a:off x="1276275" y="2634425"/>
            <a:ext cx="6591476" cy="3784775"/>
            <a:chOff x="1604000" y="2781150"/>
            <a:chExt cx="6591476" cy="3784775"/>
          </a:xfrm>
        </p:grpSpPr>
        <p:pic>
          <p:nvPicPr>
            <p:cNvPr id="162" name="Google Shape;16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000" y="2781150"/>
              <a:ext cx="6591476" cy="378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6"/>
            <p:cNvSpPr txBox="1"/>
            <p:nvPr/>
          </p:nvSpPr>
          <p:spPr>
            <a:xfrm>
              <a:off x="2114725" y="4519395"/>
              <a:ext cx="55665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latin typeface="Source Code Pro"/>
                  <a:ea typeface="Source Code Pro"/>
                  <a:cs typeface="Source Code Pro"/>
                  <a:sym typeface="Source Code Pro"/>
                </a:rPr>
                <a:t>COULOMBECQ</a:t>
              </a:r>
              <a:endParaRPr sz="2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266325" y="490050"/>
            <a:ext cx="8535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 (5 min)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AutoNum type="arabicPeriod"/>
            </a:pPr>
            <a:r>
              <a:rPr lang="en" sz="2900">
                <a:solidFill>
                  <a:srgbClr val="000000"/>
                </a:solidFill>
              </a:rPr>
              <a:t>Créer un nouveau dépôt nommé </a:t>
            </a:r>
            <a:r>
              <a:rPr i="1" lang="en" sz="2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bio</a:t>
            </a:r>
            <a:r>
              <a:rPr lang="en" sz="2900">
                <a:solidFill>
                  <a:srgbClr val="000000"/>
                </a:solidFill>
              </a:rPr>
              <a:t>.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AutoNum type="arabicPeriod"/>
            </a:pPr>
            <a:r>
              <a:rPr lang="en" sz="2900">
                <a:solidFill>
                  <a:srgbClr val="000000"/>
                </a:solidFill>
              </a:rPr>
              <a:t>Écrivez trois lignes sur votre biographie dans un fichier </a:t>
            </a:r>
            <a:r>
              <a:rPr i="1" lang="en" sz="2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moi.txt</a:t>
            </a:r>
            <a:r>
              <a:rPr lang="en" sz="2900">
                <a:solidFill>
                  <a:srgbClr val="000000"/>
                </a:solidFill>
              </a:rPr>
              <a:t>, et sauvegardez les changements.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AutoNum type="arabicPeriod"/>
            </a:pPr>
            <a:r>
              <a:rPr lang="en" sz="2900">
                <a:solidFill>
                  <a:srgbClr val="000000"/>
                </a:solidFill>
              </a:rPr>
              <a:t>Modifiez une ligne et ajoutez-en une.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AutoNum type="arabicPeriod"/>
            </a:pPr>
            <a:r>
              <a:rPr lang="en" sz="2900">
                <a:solidFill>
                  <a:srgbClr val="000000"/>
                </a:solidFill>
              </a:rPr>
              <a:t>Vérifier les différences entre les changements sauvegardés et ceux du répertoire de travail.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AutoNum type="arabicPeriod"/>
            </a:pPr>
            <a:r>
              <a:rPr lang="en" sz="2900">
                <a:solidFill>
                  <a:srgbClr val="000000"/>
                </a:solidFill>
              </a:rPr>
              <a:t>Créer un dossier </a:t>
            </a:r>
            <a:r>
              <a:rPr i="1" lang="en" sz="27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emploi</a:t>
            </a:r>
            <a:r>
              <a:rPr lang="en" sz="2900">
                <a:solidFill>
                  <a:srgbClr val="000000"/>
                </a:solidFill>
              </a:rPr>
              <a:t>, y ajouter 2 fichiers vides puis les sauvegarder.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AutoNum type="arabicPeriod"/>
            </a:pPr>
            <a:r>
              <a:rPr lang="en" sz="2900">
                <a:solidFill>
                  <a:srgbClr val="000000"/>
                </a:solidFill>
              </a:rPr>
              <a:t>Ajoutez des changements, vérifiez-les, puis sauvegardez-les.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de l’historique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38" y="1762400"/>
            <a:ext cx="8823924" cy="26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93425" y="4458775"/>
            <a:ext cx="3712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Partenaires connectivité</a:t>
            </a:r>
            <a:endParaRPr/>
          </a:p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4845500" y="4458775"/>
            <a:ext cx="3712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Partenaires financiers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_staging.png"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00" y="355375"/>
            <a:ext cx="7341750" cy="61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Ignorer des fichiers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Dépôts distants sur GitHub</a:t>
            </a:r>
            <a:endParaRPr/>
          </a:p>
        </p:txBody>
      </p:sp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freshly-made-github-repo.png"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788" y="931525"/>
            <a:ext cx="6780426" cy="55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-repo-after-first-push.png"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868675"/>
            <a:ext cx="8485625" cy="54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ub-collaboration.png"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83" y="0"/>
            <a:ext cx="70324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75" y="397050"/>
            <a:ext cx="6652251" cy="56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1074575" y="6092925"/>
            <a:ext cx="771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https://www.git-tower.com/learn/git/ebook/en/command-line/remote-repositories/introduction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Conflits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lict.png"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25" y="1267500"/>
            <a:ext cx="7697251" cy="41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 familiariser avec les concepts d’un système de révisions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Connaître et comprendre les commandes de base de Git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Ouverte</a:t>
            </a:r>
            <a:endParaRPr/>
          </a:p>
        </p:txBody>
      </p:sp>
      <p:sp>
        <p:nvSpPr>
          <p:cNvPr id="246" name="Google Shape;246;p4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(Open Science)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Pratiques usuelles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457200" y="1235775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A scientist collects some data and stores it on a machine that is occasionally backed up by her department.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She then writes or modifies a few small programs (which also reside on her machine) to analyze that data.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Once she has some results, she writes them up and submits her paper. She might include her data—a growing number of journals require this—but she probably doesn’t include her code.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Pratiques usuelles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457200" y="13040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journal sends her reviews written anonymously by a handful of other people in her field. She revises her paper to satisfy them, during which time she might also modify the scripts she wrote earlier, and resubmits.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paper is eventually published. It might include a link to an online copy of her data, but the paper itself will be behind a paywall: only people who have personal or institutional access will be able to read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43"/>
          <p:cNvCxnSpPr/>
          <p:nvPr/>
        </p:nvCxnSpPr>
        <p:spPr>
          <a:xfrm>
            <a:off x="457200" y="397012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Nouvelles pratiques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457200" y="1273675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/>
              <a:t>The data </a:t>
            </a:r>
            <a:r>
              <a:rPr lang="en" sz="800"/>
              <a:t>[…]</a:t>
            </a:r>
            <a:r>
              <a:rPr lang="en"/>
              <a:t> is stored in an open access repository like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figshare</a:t>
            </a:r>
            <a:r>
              <a:rPr lang="en"/>
              <a:t> or</a:t>
            </a:r>
            <a:r>
              <a:rPr lang="en">
                <a:uFill>
                  <a:noFill/>
                </a:uFill>
                <a:hlinkClick r:id="rId5"/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Zenodo</a:t>
            </a:r>
            <a:r>
              <a:rPr lang="en"/>
              <a:t>, possibly as soon as it’s collected, and given its own DOI. Or the data was already published and is stored in</a:t>
            </a:r>
            <a:r>
              <a:rPr lang="en">
                <a:uFill>
                  <a:noFill/>
                </a:uFill>
                <a:hlinkClick r:id="rId7"/>
              </a:rPr>
              <a:t> </a:t>
            </a:r>
            <a:r>
              <a:rPr lang="en" u="sng">
                <a:solidFill>
                  <a:schemeClr val="hlink"/>
                </a:solidFill>
                <a:hlinkClick r:id="rId8"/>
              </a:rPr>
              <a:t>Dryad</a:t>
            </a:r>
            <a:r>
              <a:rPr lang="en"/>
              <a:t>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/>
              <a:t>The scientist creates a new repository on GitHub to hold her work.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/>
              <a:t>As she does her analysis, she pushes changes to her scripts </a:t>
            </a:r>
            <a:r>
              <a:rPr lang="en" sz="800"/>
              <a:t>[...]</a:t>
            </a:r>
            <a:r>
              <a:rPr lang="en"/>
              <a:t> to that repository. She also uses the repository for her paper; that repository is then the hub for collaboration with her colleagues.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Nouvelles pratiques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457200" y="1303975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/>
              <a:t>When she’s happy with the state of her paper, she posts a version to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arXiv</a:t>
            </a:r>
            <a:r>
              <a:rPr lang="en"/>
              <a:t> or some other preprint server to invite feedback from peers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/>
              <a:t>Based on that feedback, she may post several revisions before finally submitting her paper to a journal.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/>
              <a:t>The published paper includes links to her preprint and to her code and data repositories, </a:t>
            </a:r>
            <a:r>
              <a:rPr lang="en" sz="800"/>
              <a:t>[...]</a:t>
            </a:r>
            <a:r>
              <a:rPr lang="en"/>
              <a:t> easier for other scientists to use her work as starting point for their own research.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Licence(s)</a:t>
            </a:r>
            <a:endParaRPr/>
          </a:p>
        </p:txBody>
      </p:sp>
      <p:sp>
        <p:nvSpPr>
          <p:cNvPr id="277" name="Google Shape;277;p4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Licences ouvertes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Approuvées par l’</a:t>
            </a:r>
            <a:r>
              <a:rPr i="1" lang="en"/>
              <a:t>OpenSource Initiative</a:t>
            </a:r>
            <a:r>
              <a:rPr lang="en"/>
              <a:t> (OSI)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http://opensource.org/licenses/alphabetical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Free Software Foundation</a:t>
            </a:r>
            <a:r>
              <a:rPr lang="en"/>
              <a:t> (FSF)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https://www.gnu.org/licenses/license-list.html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Licences les plus communes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Apache License 2.0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GNU General Public License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MIT License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BSD License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https://choosealicense.com/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https://tldrlegal.com/license/gnu-general-public-license-v3-(gpl-3)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Référence</a:t>
            </a:r>
            <a:endParaRPr/>
          </a:p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“A Quick Guide to Software Licensing for the Scientist-Programmer”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http://journals.plos.org/ploscompbiol/article?id=10.1371/journal.pcbi.1002598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 de la formation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https://swcarpentry.github.io/git-novice/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 commandes que nous verrons s’y trouvent également.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800" y="1840975"/>
            <a:ext cx="2826026" cy="21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&amp; autres oeuvres</a:t>
            </a:r>
            <a:endParaRPr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Creative Commons Zero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https://creativecommons.org/publicdomain/zero/1.0/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Creative Commons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https://creativecommons.org/licenses/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307" name="Google Shape;307;p5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Fichier CITATION</a:t>
            </a:r>
            <a:endParaRPr/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Fichier CITATION à la racine du répertoire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Contient les informations pour être cité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Bibliographie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Entrée bibtex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Jones E, Oliphant E, Peterson P, et al. SciPy: Open Source Scientific Tools for Python, 2001-, http://www.scipy.org/ [Online; accessed 2017-10-29].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Here’s an example of a BibTeX entry: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@Misc{,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author =    {Eric Jones and Travis Oliphant and Pearu Peterson and others},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title =     {{SciPy}: Open source scientific tools for {Python}},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year =      {2001--},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url = "http://www.scipy.org/",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note = {[Online; accessed &lt;today&gt;]}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Référence 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https://www.scipy.org/citing.html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Hébergement</a:t>
            </a:r>
            <a:endParaRPr/>
          </a:p>
        </p:txBody>
      </p:sp>
      <p:sp>
        <p:nvSpPr>
          <p:cNvPr id="325" name="Google Shape;325;p5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Hébergement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Localement (labo., département, institution)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Externe, sous notre contrôle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Service externe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Hébergement local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Dans notre laboratoire, département, institution…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Avantages</a:t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Responsabilités bien définies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Désavantages</a:t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Coût élevé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Longévité du service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Hébergement contrôlé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Achat d’un domaine et d’un forfait d’hébergement chez un fournisseur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Avantages</a:t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Plus de contrôle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Plus de flexibilité lors d’une collaboration inter-institutions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Désavantages</a:t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Plus de responsabilités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Plus d’effort au déploiement et au maintien de l’infrastructure logicielle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GitHub, Gitlab, BitBucket, SourceForge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Avantages</a:t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Pas ou peu* de frais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Aucune maintenance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Déploiement à grande échelle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Désavantages</a:t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Aucun contrôle*</a:t>
            </a:r>
            <a:endParaRPr/>
          </a:p>
        </p:txBody>
      </p:sp>
      <p:sp>
        <p:nvSpPr>
          <p:cNvPr id="349" name="Google Shape;349;p58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externe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: gitflow</a:t>
            </a:r>
            <a:endParaRPr/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nvie.com/posts/a-successful-git-branching-model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it-workflow-release-cycle-2feature.png" id="356" name="Google Shape;35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425" y="2779725"/>
            <a:ext cx="5848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d101212s.gif"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63" y="321350"/>
            <a:ext cx="4661475" cy="62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457200" y="274650"/>
            <a:ext cx="71148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: exclude</a:t>
            </a:r>
            <a:endParaRPr/>
          </a:p>
        </p:txBody>
      </p:sp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.git/info/exclude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25" y="305475"/>
            <a:ext cx="7314950" cy="597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1"/>
          <p:cNvSpPr txBox="1"/>
          <p:nvPr/>
        </p:nvSpPr>
        <p:spPr>
          <a:xfrm>
            <a:off x="1935750" y="6209525"/>
            <a:ext cx="5272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https://github.com/Microsoft/vscode/issues/32405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y-changes.png"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14" y="2390749"/>
            <a:ext cx="8654776" cy="20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sions.png"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398" y="791475"/>
            <a:ext cx="5513200" cy="52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rge.png"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63" y="383575"/>
            <a:ext cx="6601675" cy="60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1398675" y="1206925"/>
            <a:ext cx="6226500" cy="44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sauvegarde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(s)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+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metadonnées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=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répertoire (dépôt)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