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Nunito"/>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973CF2-21D6-4F64-B9AC-3CE3F130DCC6}">
  <a:tblStyle styleId="{12973CF2-21D6-4F64-B9AC-3CE3F130DCC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6"/>
  </p:normalViewPr>
  <p:slideViewPr>
    <p:cSldViewPr snapToGrid="0" snapToObjects="1">
      <p:cViewPr varScale="1">
        <p:scale>
          <a:sx n="141" d="100"/>
          <a:sy n="141" d="100"/>
        </p:scale>
        <p:origin x="8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9" name="Shape 2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7" name="Shape 2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2" name="Shape 2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0" name="Shape 2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0" name="Shape 30"/>
          <p:cNvGrpSpPr/>
          <p:nvPr/>
        </p:nvGrpSpPr>
        <p:grpSpPr>
          <a:xfrm>
            <a:off x="199149" y="4055652"/>
            <a:ext cx="2795414" cy="1083308"/>
            <a:chOff x="6917201" y="0"/>
            <a:chExt cx="2227777" cy="863400"/>
          </a:xfrm>
        </p:grpSpPr>
        <p:sp>
          <p:nvSpPr>
            <p:cNvPr id="31" name="Shape 31"/>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4" name="Shape 34"/>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Shape 35"/>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Shape 3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1" name="Shape 111"/>
          <p:cNvGrpSpPr/>
          <p:nvPr/>
        </p:nvGrpSpPr>
        <p:grpSpPr>
          <a:xfrm>
            <a:off x="5959222" y="4119576"/>
            <a:ext cx="2520952" cy="1024165"/>
            <a:chOff x="6917201" y="0"/>
            <a:chExt cx="2227777" cy="863400"/>
          </a:xfrm>
        </p:grpSpPr>
        <p:sp>
          <p:nvSpPr>
            <p:cNvPr id="112" name="Shape 112"/>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5" name="Shape 115"/>
          <p:cNvGrpSpPr/>
          <p:nvPr/>
        </p:nvGrpSpPr>
        <p:grpSpPr>
          <a:xfrm>
            <a:off x="199149" y="2"/>
            <a:ext cx="2795414" cy="1083308"/>
            <a:chOff x="6917201" y="0"/>
            <a:chExt cx="2227777" cy="863400"/>
          </a:xfrm>
        </p:grpSpPr>
        <p:sp>
          <p:nvSpPr>
            <p:cNvPr id="116" name="Shape 116"/>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19" name="Shape 119"/>
          <p:cNvSpPr txBox="1">
            <a:spLocks noGrp="1"/>
          </p:cNvSpPr>
          <p:nvPr>
            <p:ph type="title"/>
          </p:nvPr>
        </p:nvSpPr>
        <p:spPr>
          <a:xfrm>
            <a:off x="1385850" y="1383850"/>
            <a:ext cx="6372300" cy="13797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endParaRPr/>
          </a:p>
        </p:txBody>
      </p:sp>
      <p:sp>
        <p:nvSpPr>
          <p:cNvPr id="120" name="Shape 120"/>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Shape 12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9" name="Shape 39"/>
          <p:cNvGrpSpPr/>
          <p:nvPr/>
        </p:nvGrpSpPr>
        <p:grpSpPr>
          <a:xfrm>
            <a:off x="5594191" y="3961115"/>
            <a:ext cx="2910145" cy="1182340"/>
            <a:chOff x="6917201" y="0"/>
            <a:chExt cx="2227777" cy="863400"/>
          </a:xfrm>
        </p:grpSpPr>
        <p:sp>
          <p:nvSpPr>
            <p:cNvPr id="40" name="Shape 40"/>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43" name="Shape 43"/>
          <p:cNvGrpSpPr/>
          <p:nvPr/>
        </p:nvGrpSpPr>
        <p:grpSpPr>
          <a:xfrm>
            <a:off x="199149" y="2"/>
            <a:ext cx="2795414" cy="1083308"/>
            <a:chOff x="6917201" y="0"/>
            <a:chExt cx="2227777" cy="863400"/>
          </a:xfrm>
        </p:grpSpPr>
        <p:sp>
          <p:nvSpPr>
            <p:cNvPr id="44" name="Shape 44"/>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7" name="Shape 47"/>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Shape 4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Shape 5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Shape 5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Shape 61"/>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Shape 62"/>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Shape 6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Shape 6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Shape 6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Shape 75"/>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Shape 7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89" name="Shape 89"/>
          <p:cNvGrpSpPr/>
          <p:nvPr/>
        </p:nvGrpSpPr>
        <p:grpSpPr>
          <a:xfrm>
            <a:off x="5886353" y="1243"/>
            <a:ext cx="3257455" cy="1261514"/>
            <a:chOff x="6917201" y="0"/>
            <a:chExt cx="2227777" cy="863400"/>
          </a:xfrm>
        </p:grpSpPr>
        <p:sp>
          <p:nvSpPr>
            <p:cNvPr id="90" name="Shape 90"/>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Shape 91"/>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 name="Shape 9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3" name="Shape 93"/>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Shape 9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Shape 97"/>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Shape 9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Shape 100"/>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Shape 101"/>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Shape 10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lstStyle>
            <a:lvl1pPr marL="457200" lvl="0" indent="-228600">
              <a:lnSpc>
                <a:spcPct val="100000"/>
              </a:lnSpc>
              <a:spcBef>
                <a:spcPts val="0"/>
              </a:spcBef>
              <a:spcAft>
                <a:spcPts val="0"/>
              </a:spcAft>
              <a:buSzPts val="1300"/>
              <a:buNone/>
              <a:defRPr/>
            </a:lvl1pPr>
          </a:lstStyle>
          <a:p>
            <a:endParaRPr/>
          </a:p>
        </p:txBody>
      </p:sp>
      <p:sp>
        <p:nvSpPr>
          <p:cNvPr id="108" name="Shape 10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Shape 7"/>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716250" y="1427075"/>
            <a:ext cx="5361300" cy="8691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GB"/>
              <a:t>Recommender Systems</a:t>
            </a:r>
            <a:endParaRPr/>
          </a:p>
        </p:txBody>
      </p:sp>
      <p:sp>
        <p:nvSpPr>
          <p:cNvPr id="129" name="Shape 129"/>
          <p:cNvSpPr txBox="1">
            <a:spLocks noGrp="1"/>
          </p:cNvSpPr>
          <p:nvPr>
            <p:ph type="subTitle" idx="1"/>
          </p:nvPr>
        </p:nvSpPr>
        <p:spPr>
          <a:xfrm>
            <a:off x="5841650" y="2296175"/>
            <a:ext cx="2863800" cy="26133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819150" y="453025"/>
            <a:ext cx="7505700" cy="751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User Profiles</a:t>
            </a:r>
            <a:endParaRPr/>
          </a:p>
        </p:txBody>
      </p:sp>
      <p:sp>
        <p:nvSpPr>
          <p:cNvPr id="188" name="Shape 188"/>
          <p:cNvSpPr txBox="1">
            <a:spLocks noGrp="1"/>
          </p:cNvSpPr>
          <p:nvPr>
            <p:ph type="body" idx="1"/>
          </p:nvPr>
        </p:nvSpPr>
        <p:spPr>
          <a:xfrm>
            <a:off x="819150" y="1165200"/>
            <a:ext cx="7505700" cy="32736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Clr>
                <a:srgbClr val="000000"/>
              </a:buClr>
              <a:buSzPts val="1400"/>
              <a:buChar char="●"/>
            </a:pPr>
            <a:r>
              <a:rPr lang="en-GB" sz="1400">
                <a:solidFill>
                  <a:srgbClr val="000000"/>
                </a:solidFill>
              </a:rPr>
              <a:t>User Profile Describes the types of items user likes.</a:t>
            </a:r>
            <a:endParaRPr sz="1400">
              <a:solidFill>
                <a:srgbClr val="000000"/>
              </a:solidFill>
            </a:endParaRPr>
          </a:p>
          <a:p>
            <a:pPr marL="457200" lvl="0" indent="-317500" rtl="0">
              <a:spcBef>
                <a:spcPts val="0"/>
              </a:spcBef>
              <a:spcAft>
                <a:spcPts val="0"/>
              </a:spcAft>
              <a:buClr>
                <a:srgbClr val="000000"/>
              </a:buClr>
              <a:buSzPts val="1400"/>
              <a:buChar char="●"/>
            </a:pPr>
            <a:r>
              <a:rPr lang="en-GB" sz="1400">
                <a:solidFill>
                  <a:srgbClr val="000000"/>
                </a:solidFill>
              </a:rPr>
              <a:t>Compares the items to user profile and determine what to recommend.</a:t>
            </a:r>
            <a:endParaRPr sz="1400">
              <a:solidFill>
                <a:srgbClr val="000000"/>
              </a:solidFill>
            </a:endParaRPr>
          </a:p>
          <a:p>
            <a:pPr marL="457200" lvl="0" indent="-317500" rtl="0">
              <a:spcBef>
                <a:spcPts val="0"/>
              </a:spcBef>
              <a:spcAft>
                <a:spcPts val="0"/>
              </a:spcAft>
              <a:buClr>
                <a:srgbClr val="000000"/>
              </a:buClr>
              <a:buSzPts val="1400"/>
              <a:buChar char="●"/>
            </a:pPr>
            <a:r>
              <a:rPr lang="en-GB" sz="1400">
                <a:solidFill>
                  <a:srgbClr val="000000"/>
                </a:solidFill>
              </a:rPr>
              <a:t>It is used to provide personalized Recommendations.</a:t>
            </a:r>
            <a:endParaRPr sz="1400">
              <a:solidFill>
                <a:srgbClr val="000000"/>
              </a:solidFill>
            </a:endParaRPr>
          </a:p>
          <a:p>
            <a:pPr marL="457200" lvl="0" indent="-317500">
              <a:spcBef>
                <a:spcPts val="0"/>
              </a:spcBef>
              <a:spcAft>
                <a:spcPts val="0"/>
              </a:spcAft>
              <a:buClr>
                <a:srgbClr val="000000"/>
              </a:buClr>
              <a:buSzPts val="1400"/>
              <a:buChar char="●"/>
            </a:pPr>
            <a:r>
              <a:rPr lang="en-GB" sz="1400">
                <a:solidFill>
                  <a:srgbClr val="000000"/>
                </a:solidFill>
              </a:rPr>
              <a:t>In a simple way it's the weighted average of the rated item profiles.</a:t>
            </a:r>
            <a:endParaRPr sz="1400">
              <a:solidFill>
                <a:srgbClr val="000000"/>
              </a:solidFill>
            </a:endParaRPr>
          </a:p>
        </p:txBody>
      </p:sp>
      <p:pic>
        <p:nvPicPr>
          <p:cNvPr id="189" name="Shape 189"/>
          <p:cNvPicPr preferRelativeResize="0"/>
          <p:nvPr/>
        </p:nvPicPr>
        <p:blipFill>
          <a:blip r:embed="rId3">
            <a:alphaModFix/>
          </a:blip>
          <a:stretch>
            <a:fillRect/>
          </a:stretch>
        </p:blipFill>
        <p:spPr>
          <a:xfrm>
            <a:off x="2660770" y="2331050"/>
            <a:ext cx="3270125" cy="24860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819150" y="472800"/>
            <a:ext cx="7505700" cy="100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Recommendations using Item &amp;User Profiles</a:t>
            </a:r>
            <a:endParaRPr/>
          </a:p>
        </p:txBody>
      </p:sp>
      <p:sp>
        <p:nvSpPr>
          <p:cNvPr id="195" name="Shape 195"/>
          <p:cNvSpPr txBox="1">
            <a:spLocks noGrp="1"/>
          </p:cNvSpPr>
          <p:nvPr>
            <p:ph type="body" idx="1"/>
          </p:nvPr>
        </p:nvSpPr>
        <p:spPr>
          <a:xfrm>
            <a:off x="957625" y="1798225"/>
            <a:ext cx="7505700" cy="2818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sz="1400" dirty="0">
                <a:solidFill>
                  <a:srgbClr val="000000"/>
                </a:solidFill>
              </a:rPr>
              <a:t>With profile vectors for both users and items, we can estimate the degree to which a user would prefer an item by computing the cosine distance between the  user’s  and  item’s  vectors.</a:t>
            </a:r>
            <a:endParaRPr sz="1400" dirty="0">
              <a:solidFill>
                <a:srgbClr val="000000"/>
              </a:solidFill>
            </a:endParaRPr>
          </a:p>
          <a:p>
            <a:pPr marL="0" lvl="0" indent="0">
              <a:spcBef>
                <a:spcPts val="1600"/>
              </a:spcBef>
              <a:spcAft>
                <a:spcPts val="0"/>
              </a:spcAft>
              <a:buNone/>
            </a:pPr>
            <a:r>
              <a:rPr lang="en-GB" sz="1400" dirty="0">
                <a:solidFill>
                  <a:srgbClr val="000000"/>
                </a:solidFill>
              </a:rPr>
              <a:t>For Given User Profile x and Item Profile </a:t>
            </a:r>
            <a:r>
              <a:rPr lang="en-GB" sz="1400" dirty="0" err="1">
                <a:solidFill>
                  <a:srgbClr val="000000"/>
                </a:solidFill>
              </a:rPr>
              <a:t>i,the</a:t>
            </a:r>
            <a:r>
              <a:rPr lang="en-GB" sz="1400" dirty="0">
                <a:solidFill>
                  <a:srgbClr val="000000"/>
                </a:solidFill>
              </a:rPr>
              <a:t> predictions are calculated as</a:t>
            </a:r>
            <a:endParaRPr sz="1400" dirty="0">
              <a:solidFill>
                <a:srgbClr val="000000"/>
              </a:solidFill>
            </a:endParaRPr>
          </a:p>
          <a:p>
            <a:pPr marL="0" lvl="0" indent="0">
              <a:spcBef>
                <a:spcPts val="1600"/>
              </a:spcBef>
              <a:spcAft>
                <a:spcPts val="0"/>
              </a:spcAft>
              <a:buNone/>
            </a:pPr>
            <a:endParaRPr sz="1400" dirty="0">
              <a:solidFill>
                <a:srgbClr val="000000"/>
              </a:solidFill>
            </a:endParaRPr>
          </a:p>
          <a:p>
            <a:pPr marL="0" lvl="0" indent="0">
              <a:spcBef>
                <a:spcPts val="1600"/>
              </a:spcBef>
              <a:spcAft>
                <a:spcPts val="0"/>
              </a:spcAft>
              <a:buNone/>
            </a:pPr>
            <a:endParaRPr sz="1400" dirty="0">
              <a:solidFill>
                <a:srgbClr val="000000"/>
              </a:solidFill>
            </a:endParaRPr>
          </a:p>
          <a:p>
            <a:pPr marL="0" lvl="0" indent="0">
              <a:spcBef>
                <a:spcPts val="1600"/>
              </a:spcBef>
              <a:spcAft>
                <a:spcPts val="1600"/>
              </a:spcAft>
              <a:buNone/>
            </a:pPr>
            <a:r>
              <a:rPr lang="en-GB" sz="1400" dirty="0">
                <a:solidFill>
                  <a:srgbClr val="000000"/>
                </a:solidFill>
              </a:rPr>
              <a:t>Thus, the highest recommendations (lowest cosine distance)</a:t>
            </a:r>
            <a:endParaRPr sz="1400" dirty="0">
              <a:solidFill>
                <a:srgbClr val="000000"/>
              </a:solidFill>
            </a:endParaRPr>
          </a:p>
        </p:txBody>
      </p:sp>
      <p:pic>
        <p:nvPicPr>
          <p:cNvPr id="196" name="Shape 196"/>
          <p:cNvPicPr preferRelativeResize="0"/>
          <p:nvPr/>
        </p:nvPicPr>
        <p:blipFill>
          <a:blip r:embed="rId3">
            <a:alphaModFix/>
          </a:blip>
          <a:stretch>
            <a:fillRect/>
          </a:stretch>
        </p:blipFill>
        <p:spPr>
          <a:xfrm>
            <a:off x="1978950" y="3040650"/>
            <a:ext cx="4074550" cy="655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745650" y="838250"/>
            <a:ext cx="7505700" cy="954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latin typeface="Arial"/>
                <a:ea typeface="Arial"/>
                <a:cs typeface="Arial"/>
                <a:sym typeface="Arial"/>
              </a:rPr>
              <a:t>Classification Algorithms</a:t>
            </a:r>
            <a:endParaRPr/>
          </a:p>
        </p:txBody>
      </p:sp>
      <p:sp>
        <p:nvSpPr>
          <p:cNvPr id="202" name="Shape 202"/>
          <p:cNvSpPr txBox="1">
            <a:spLocks noGrp="1"/>
          </p:cNvSpPr>
          <p:nvPr>
            <p:ph type="body" idx="1"/>
          </p:nvPr>
        </p:nvSpPr>
        <p:spPr>
          <a:xfrm>
            <a:off x="745650" y="1520475"/>
            <a:ext cx="7505700" cy="2448000"/>
          </a:xfrm>
          <a:prstGeom prst="rect">
            <a:avLst/>
          </a:prstGeom>
        </p:spPr>
        <p:txBody>
          <a:bodyPr spcFirstLastPara="1" wrap="square" lIns="91425" tIns="91425" rIns="91425" bIns="91425" anchor="t" anchorCtr="0">
            <a:noAutofit/>
          </a:bodyPr>
          <a:lstStyle/>
          <a:p>
            <a:pPr marL="457200" lvl="0" indent="-304800" rtl="0">
              <a:spcBef>
                <a:spcPts val="0"/>
              </a:spcBef>
              <a:spcAft>
                <a:spcPts val="0"/>
              </a:spcAft>
              <a:buClr>
                <a:srgbClr val="000000"/>
              </a:buClr>
              <a:buSzPts val="1200"/>
              <a:buChar char="●"/>
            </a:pPr>
            <a:r>
              <a:rPr lang="en-GB" sz="1200">
                <a:solidFill>
                  <a:srgbClr val="000000"/>
                </a:solidFill>
              </a:rPr>
              <a:t>Another approach to a recommendation system using item profiles and utility matrices is to treat the problem as one of machine learning algorithms</a:t>
            </a:r>
            <a:endParaRPr sz="1200">
              <a:solidFill>
                <a:srgbClr val="000000"/>
              </a:solidFill>
            </a:endParaRPr>
          </a:p>
          <a:p>
            <a:pPr marL="457200" lvl="0" indent="-304800" rtl="0">
              <a:spcBef>
                <a:spcPts val="0"/>
              </a:spcBef>
              <a:spcAft>
                <a:spcPts val="0"/>
              </a:spcAft>
              <a:buClr>
                <a:srgbClr val="000000"/>
              </a:buClr>
              <a:buSzPts val="1200"/>
              <a:buChar char="●"/>
            </a:pPr>
            <a:r>
              <a:rPr lang="en-GB" sz="1200">
                <a:solidFill>
                  <a:srgbClr val="000000"/>
                </a:solidFill>
              </a:rPr>
              <a:t>Regard the given data as a training set, and for each user, build a classifier that predicts the rating of all items.</a:t>
            </a:r>
            <a:endParaRPr sz="1200">
              <a:solidFill>
                <a:srgbClr val="000000"/>
              </a:solidFill>
            </a:endParaRPr>
          </a:p>
          <a:p>
            <a:pPr marL="457200" lvl="0" indent="-304800" rtl="0">
              <a:spcBef>
                <a:spcPts val="0"/>
              </a:spcBef>
              <a:spcAft>
                <a:spcPts val="0"/>
              </a:spcAft>
              <a:buSzPts val="1200"/>
              <a:buChar char="●"/>
            </a:pPr>
            <a:r>
              <a:rPr lang="en-GB" sz="1200">
                <a:solidFill>
                  <a:srgbClr val="000000"/>
                </a:solidFill>
              </a:rPr>
              <a:t>A </a:t>
            </a:r>
            <a:r>
              <a:rPr lang="en-GB" sz="1200" b="1">
                <a:solidFill>
                  <a:srgbClr val="FF0000"/>
                </a:solidFill>
              </a:rPr>
              <a:t>decision tree</a:t>
            </a:r>
            <a:r>
              <a:rPr lang="en-GB" sz="1200">
                <a:solidFill>
                  <a:srgbClr val="000000"/>
                </a:solidFill>
              </a:rPr>
              <a:t> is a collection of nodes arranged as a binary tree.</a:t>
            </a:r>
            <a:endParaRPr sz="1200">
              <a:solidFill>
                <a:srgbClr val="000000"/>
              </a:solidFill>
            </a:endParaRPr>
          </a:p>
          <a:p>
            <a:pPr marL="457200" lvl="0" indent="-304800" rtl="0">
              <a:spcBef>
                <a:spcPts val="0"/>
              </a:spcBef>
              <a:spcAft>
                <a:spcPts val="0"/>
              </a:spcAft>
              <a:buClr>
                <a:srgbClr val="000000"/>
              </a:buClr>
              <a:buSzPts val="1200"/>
              <a:buChar char="●"/>
            </a:pPr>
            <a:r>
              <a:rPr lang="en-GB" sz="1200">
                <a:solidFill>
                  <a:srgbClr val="000000"/>
                </a:solidFill>
              </a:rPr>
              <a:t>The leaves render decisions and each interior node is a condition on the objects being classified.</a:t>
            </a:r>
            <a:endParaRPr sz="1200">
              <a:solidFill>
                <a:srgbClr val="000000"/>
              </a:solidFill>
            </a:endParaRPr>
          </a:p>
          <a:p>
            <a:pPr marL="457200" lvl="0" indent="-304800" rtl="0">
              <a:spcBef>
                <a:spcPts val="0"/>
              </a:spcBef>
              <a:spcAft>
                <a:spcPts val="0"/>
              </a:spcAft>
              <a:buClr>
                <a:srgbClr val="000000"/>
              </a:buClr>
              <a:buSzPts val="1200"/>
              <a:buChar char="●"/>
            </a:pPr>
            <a:r>
              <a:rPr lang="en-GB" sz="1200">
                <a:solidFill>
                  <a:srgbClr val="000000"/>
                </a:solidFill>
              </a:rPr>
              <a:t>We start at the root to classify an item and apply the predicate at the root to the item. If the predicate is true, go to the left child. If it is false, go to the right child. Repeat the same process at the node visited, until a leaf is reached. That leaf will classify the item as liked or not.</a:t>
            </a:r>
            <a:endParaRPr sz="1200">
              <a:solidFill>
                <a:srgbClr val="000000"/>
              </a:solidFill>
            </a:endParaRPr>
          </a:p>
          <a:p>
            <a:pPr marL="457200" lvl="0" indent="-304800" rtl="0">
              <a:spcBef>
                <a:spcPts val="0"/>
              </a:spcBef>
              <a:spcAft>
                <a:spcPts val="0"/>
              </a:spcAft>
              <a:buClr>
                <a:srgbClr val="000000"/>
              </a:buClr>
              <a:buSzPts val="1200"/>
              <a:buChar char="●"/>
            </a:pPr>
            <a:r>
              <a:rPr lang="en-GB" sz="1200">
                <a:solidFill>
                  <a:srgbClr val="000000"/>
                </a:solidFill>
              </a:rPr>
              <a:t>Construction of a decision tree requires selection of a predicate for each interior node. There are lots of ways to pick the best predicate, but they all try to arrange it so one of the children gets all or most of the positive examples in the training set and the other child gets all or most of the negative examples.</a:t>
            </a:r>
            <a:endParaRPr sz="1200">
              <a:solidFill>
                <a:srgbClr val="000000"/>
              </a:solidFill>
            </a:endParaRPr>
          </a:p>
          <a:p>
            <a:pPr marL="0" lvl="0" indent="0">
              <a:spcBef>
                <a:spcPts val="600"/>
              </a:spcBef>
              <a:spcAft>
                <a:spcPts val="1600"/>
              </a:spcAft>
              <a:buNone/>
            </a:pPr>
            <a:endParaRPr sz="10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06"/>
        <p:cNvGrpSpPr/>
        <p:nvPr/>
      </p:nvGrpSpPr>
      <p:grpSpPr>
        <a:xfrm>
          <a:off x="0" y="0"/>
          <a:ext cx="0" cy="0"/>
          <a:chOff x="0" y="0"/>
          <a:chExt cx="0" cy="0"/>
        </a:xfrm>
      </p:grpSpPr>
      <p:graphicFrame>
        <p:nvGraphicFramePr>
          <p:cNvPr id="207" name="Shape 207"/>
          <p:cNvGraphicFramePr/>
          <p:nvPr/>
        </p:nvGraphicFramePr>
        <p:xfrm>
          <a:off x="1408625" y="148200"/>
          <a:ext cx="5542575" cy="5040607"/>
        </p:xfrm>
        <a:graphic>
          <a:graphicData uri="http://schemas.openxmlformats.org/drawingml/2006/table">
            <a:tbl>
              <a:tblPr>
                <a:noFill/>
                <a:tableStyleId>{12973CF2-21D6-4F64-B9AC-3CE3F130DCC6}</a:tableStyleId>
              </a:tblPr>
              <a:tblGrid>
                <a:gridCol w="2107125">
                  <a:extLst>
                    <a:ext uri="{9D8B030D-6E8A-4147-A177-3AD203B41FA5}">
                      <a16:colId xmlns:a16="http://schemas.microsoft.com/office/drawing/2014/main" val="20000"/>
                    </a:ext>
                  </a:extLst>
                </a:gridCol>
                <a:gridCol w="1717725">
                  <a:extLst>
                    <a:ext uri="{9D8B030D-6E8A-4147-A177-3AD203B41FA5}">
                      <a16:colId xmlns:a16="http://schemas.microsoft.com/office/drawing/2014/main" val="20001"/>
                    </a:ext>
                  </a:extLst>
                </a:gridCol>
                <a:gridCol w="1717725">
                  <a:extLst>
                    <a:ext uri="{9D8B030D-6E8A-4147-A177-3AD203B41FA5}">
                      <a16:colId xmlns:a16="http://schemas.microsoft.com/office/drawing/2014/main" val="20002"/>
                    </a:ext>
                  </a:extLst>
                </a:gridCol>
              </a:tblGrid>
              <a:tr h="0">
                <a:tc>
                  <a:txBody>
                    <a:bodyPr/>
                    <a:lstStyle/>
                    <a:p>
                      <a:pPr marL="0" lvl="0" indent="0" rtl="0">
                        <a:lnSpc>
                          <a:spcPct val="115000"/>
                        </a:lnSpc>
                        <a:spcBef>
                          <a:spcPts val="0"/>
                        </a:spcBef>
                        <a:spcAft>
                          <a:spcPts val="0"/>
                        </a:spcAft>
                        <a:buNone/>
                      </a:pPr>
                      <a:r>
                        <a:rPr lang="en-GB" sz="800" b="1">
                          <a:latin typeface="Calibri"/>
                          <a:ea typeface="Calibri"/>
                          <a:cs typeface="Calibri"/>
                          <a:sym typeface="Calibri"/>
                        </a:rPr>
                        <a:t>Algorithm</a:t>
                      </a:r>
                      <a:endParaRPr sz="800" b="1">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rtl="0">
                        <a:lnSpc>
                          <a:spcPct val="115000"/>
                        </a:lnSpc>
                        <a:spcBef>
                          <a:spcPts val="0"/>
                        </a:spcBef>
                        <a:spcAft>
                          <a:spcPts val="0"/>
                        </a:spcAft>
                        <a:buNone/>
                      </a:pPr>
                      <a:r>
                        <a:rPr lang="en-GB" sz="800" b="1">
                          <a:latin typeface="Calibri"/>
                          <a:ea typeface="Calibri"/>
                          <a:cs typeface="Calibri"/>
                          <a:sym typeface="Calibri"/>
                        </a:rPr>
                        <a:t>Pros</a:t>
                      </a:r>
                      <a:endParaRPr sz="800" b="1">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rtl="0">
                        <a:lnSpc>
                          <a:spcPct val="115000"/>
                        </a:lnSpc>
                        <a:spcBef>
                          <a:spcPts val="0"/>
                        </a:spcBef>
                        <a:spcAft>
                          <a:spcPts val="0"/>
                        </a:spcAft>
                        <a:buNone/>
                      </a:pPr>
                      <a:r>
                        <a:rPr lang="en-GB" sz="800" b="1">
                          <a:latin typeface="Calibri"/>
                          <a:ea typeface="Calibri"/>
                          <a:cs typeface="Calibri"/>
                          <a:sym typeface="Calibri"/>
                        </a:rPr>
                        <a:t>Cons</a:t>
                      </a:r>
                      <a:endParaRPr sz="800" b="1">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1105650">
                <a:tc>
                  <a:txBody>
                    <a:bodyPr/>
                    <a:lstStyle/>
                    <a:p>
                      <a:pPr marL="0" lvl="0" indent="0" rtl="0">
                        <a:lnSpc>
                          <a:spcPct val="115000"/>
                        </a:lnSpc>
                        <a:spcBef>
                          <a:spcPts val="300"/>
                        </a:spcBef>
                        <a:spcAft>
                          <a:spcPts val="0"/>
                        </a:spcAft>
                        <a:buNone/>
                      </a:pPr>
                      <a:r>
                        <a:rPr lang="en-GB" sz="800" b="1">
                          <a:latin typeface="Calibri"/>
                          <a:ea typeface="Calibri"/>
                          <a:cs typeface="Calibri"/>
                          <a:sym typeface="Calibri"/>
                        </a:rPr>
                        <a:t>Decision Trees</a:t>
                      </a:r>
                      <a:endParaRPr sz="800" b="1">
                        <a:latin typeface="Calibri"/>
                        <a:ea typeface="Calibri"/>
                        <a:cs typeface="Calibri"/>
                        <a:sym typeface="Calibri"/>
                      </a:endParaRPr>
                    </a:p>
                    <a:p>
                      <a:pPr marL="0" lvl="0" indent="0" rtl="0">
                        <a:lnSpc>
                          <a:spcPct val="115000"/>
                        </a:lnSpc>
                        <a:spcBef>
                          <a:spcPts val="0"/>
                        </a:spcBef>
                        <a:spcAft>
                          <a:spcPts val="0"/>
                        </a:spcAft>
                        <a:buNone/>
                      </a:pPr>
                      <a:r>
                        <a:rPr lang="en-GB" sz="800" b="1">
                          <a:latin typeface="Calibri"/>
                          <a:ea typeface="Calibri"/>
                          <a:cs typeface="Calibri"/>
                          <a:sym typeface="Calibri"/>
                        </a:rPr>
                        <a:t> </a:t>
                      </a:r>
                      <a:endParaRPr sz="800" b="1">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457200" lvl="0" indent="-279400" rtl="0">
                        <a:lnSpc>
                          <a:spcPct val="107000"/>
                        </a:lnSpc>
                        <a:spcBef>
                          <a:spcPts val="0"/>
                        </a:spcBef>
                        <a:spcAft>
                          <a:spcPts val="0"/>
                        </a:spcAft>
                        <a:buSzPts val="800"/>
                        <a:buFont typeface="Calibri"/>
                        <a:buChar char="●"/>
                      </a:pPr>
                      <a:r>
                        <a:rPr lang="en-GB" sz="800">
                          <a:latin typeface="Calibri"/>
                          <a:ea typeface="Calibri"/>
                          <a:cs typeface="Calibri"/>
                          <a:sym typeface="Calibri"/>
                        </a:rPr>
                        <a:t>easy to interpret visually when the trees only contain several levels</a:t>
                      </a:r>
                      <a:endParaRPr sz="800">
                        <a:latin typeface="Calibri"/>
                        <a:ea typeface="Calibri"/>
                        <a:cs typeface="Calibri"/>
                        <a:sym typeface="Calibri"/>
                      </a:endParaRPr>
                    </a:p>
                    <a:p>
                      <a:pPr marL="457200" lvl="0" indent="-279400" rtl="0">
                        <a:lnSpc>
                          <a:spcPct val="107000"/>
                        </a:lnSpc>
                        <a:spcBef>
                          <a:spcPts val="0"/>
                        </a:spcBef>
                        <a:spcAft>
                          <a:spcPts val="0"/>
                        </a:spcAft>
                        <a:buSzPts val="800"/>
                        <a:buFont typeface="Calibri"/>
                        <a:buChar char="●"/>
                      </a:pPr>
                      <a:r>
                        <a:rPr lang="en-GB" sz="800">
                          <a:latin typeface="Calibri"/>
                          <a:ea typeface="Calibri"/>
                          <a:cs typeface="Calibri"/>
                          <a:sym typeface="Calibri"/>
                        </a:rPr>
                        <a:t>Can easily handle qualitative (categorical) features</a:t>
                      </a:r>
                      <a:endParaRPr sz="800">
                        <a:latin typeface="Calibri"/>
                        <a:ea typeface="Calibri"/>
                        <a:cs typeface="Calibri"/>
                        <a:sym typeface="Calibri"/>
                      </a:endParaRPr>
                    </a:p>
                    <a:p>
                      <a:pPr marL="457200" lvl="0" indent="-279400" rtl="0">
                        <a:lnSpc>
                          <a:spcPct val="107000"/>
                        </a:lnSpc>
                        <a:spcBef>
                          <a:spcPts val="0"/>
                        </a:spcBef>
                        <a:spcAft>
                          <a:spcPts val="0"/>
                        </a:spcAft>
                        <a:buSzPts val="800"/>
                        <a:buFont typeface="Calibri"/>
                        <a:buChar char="●"/>
                      </a:pPr>
                      <a:r>
                        <a:rPr lang="en-GB" sz="800">
                          <a:latin typeface="Calibri"/>
                          <a:ea typeface="Calibri"/>
                          <a:cs typeface="Calibri"/>
                          <a:sym typeface="Calibri"/>
                        </a:rPr>
                        <a:t>Works well with decision boundaries parallel to the feature axis</a:t>
                      </a:r>
                      <a:endParaRPr sz="800">
                        <a:latin typeface="Calibri"/>
                        <a:ea typeface="Calibri"/>
                        <a:cs typeface="Calibri"/>
                        <a:sym typeface="Calibri"/>
                      </a:endParaRPr>
                    </a:p>
                    <a:p>
                      <a:pPr marL="0" lvl="0" indent="0" rtl="0">
                        <a:lnSpc>
                          <a:spcPct val="115000"/>
                        </a:lnSpc>
                        <a:spcBef>
                          <a:spcPts val="800"/>
                        </a:spcBef>
                        <a:spcAft>
                          <a:spcPts val="0"/>
                        </a:spcAft>
                        <a:buNone/>
                      </a:pPr>
                      <a:r>
                        <a:rPr lang="en-GB" sz="800">
                          <a:latin typeface="Calibri"/>
                          <a:ea typeface="Calibri"/>
                          <a:cs typeface="Calibri"/>
                          <a:sym typeface="Calibri"/>
                        </a:rPr>
                        <a:t> </a:t>
                      </a:r>
                      <a:endParaRPr sz="8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457200" lvl="0" indent="-279400" rtl="0">
                        <a:lnSpc>
                          <a:spcPct val="107000"/>
                        </a:lnSpc>
                        <a:spcBef>
                          <a:spcPts val="0"/>
                        </a:spcBef>
                        <a:spcAft>
                          <a:spcPts val="0"/>
                        </a:spcAft>
                        <a:buSzPts val="800"/>
                        <a:buFont typeface="Calibri"/>
                        <a:buChar char="●"/>
                      </a:pPr>
                      <a:r>
                        <a:rPr lang="en-GB" sz="800">
                          <a:latin typeface="Calibri"/>
                          <a:ea typeface="Calibri"/>
                          <a:cs typeface="Calibri"/>
                          <a:sym typeface="Calibri"/>
                        </a:rPr>
                        <a:t>prone to overfitting</a:t>
                      </a:r>
                      <a:endParaRPr sz="800">
                        <a:latin typeface="Calibri"/>
                        <a:ea typeface="Calibri"/>
                        <a:cs typeface="Calibri"/>
                        <a:sym typeface="Calibri"/>
                      </a:endParaRPr>
                    </a:p>
                    <a:p>
                      <a:pPr marL="457200" lvl="0" indent="-279400" rtl="0">
                        <a:lnSpc>
                          <a:spcPct val="107000"/>
                        </a:lnSpc>
                        <a:spcBef>
                          <a:spcPts val="0"/>
                        </a:spcBef>
                        <a:spcAft>
                          <a:spcPts val="0"/>
                        </a:spcAft>
                        <a:buSzPts val="800"/>
                        <a:buFont typeface="Calibri"/>
                        <a:buChar char="●"/>
                      </a:pPr>
                      <a:r>
                        <a:rPr lang="en-GB" sz="800">
                          <a:latin typeface="Calibri"/>
                          <a:ea typeface="Calibri"/>
                          <a:cs typeface="Calibri"/>
                          <a:sym typeface="Calibri"/>
                        </a:rPr>
                        <a:t>possible issues with diagonal decision boundaries</a:t>
                      </a:r>
                      <a:endParaRPr sz="800">
                        <a:latin typeface="Calibri"/>
                        <a:ea typeface="Calibri"/>
                        <a:cs typeface="Calibri"/>
                        <a:sym typeface="Calibri"/>
                      </a:endParaRPr>
                    </a:p>
                    <a:p>
                      <a:pPr marL="0" lvl="0" indent="0" rtl="0">
                        <a:lnSpc>
                          <a:spcPct val="115000"/>
                        </a:lnSpc>
                        <a:spcBef>
                          <a:spcPts val="800"/>
                        </a:spcBef>
                        <a:spcAft>
                          <a:spcPts val="0"/>
                        </a:spcAft>
                        <a:buNone/>
                      </a:pPr>
                      <a:r>
                        <a:rPr lang="en-GB" sz="800">
                          <a:latin typeface="Calibri"/>
                          <a:ea typeface="Calibri"/>
                          <a:cs typeface="Calibri"/>
                          <a:sym typeface="Calibri"/>
                        </a:rPr>
                        <a:t> </a:t>
                      </a:r>
                      <a:endParaRPr sz="8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681950">
                <a:tc>
                  <a:txBody>
                    <a:bodyPr/>
                    <a:lstStyle/>
                    <a:p>
                      <a:pPr marL="0" lvl="0" indent="0" rtl="0">
                        <a:lnSpc>
                          <a:spcPct val="115000"/>
                        </a:lnSpc>
                        <a:spcBef>
                          <a:spcPts val="0"/>
                        </a:spcBef>
                        <a:spcAft>
                          <a:spcPts val="0"/>
                        </a:spcAft>
                        <a:buNone/>
                      </a:pPr>
                      <a:r>
                        <a:rPr lang="en-GB" sz="800" b="1">
                          <a:latin typeface="Calibri"/>
                          <a:ea typeface="Calibri"/>
                          <a:cs typeface="Calibri"/>
                          <a:sym typeface="Calibri"/>
                        </a:rPr>
                        <a:t>Logistic Regression</a:t>
                      </a:r>
                      <a:endParaRPr sz="800" b="1">
                        <a:latin typeface="Calibri"/>
                        <a:ea typeface="Calibri"/>
                        <a:cs typeface="Calibri"/>
                        <a:sym typeface="Calibri"/>
                      </a:endParaRPr>
                    </a:p>
                    <a:p>
                      <a:pPr marL="0" lvl="0" indent="0" rtl="0">
                        <a:lnSpc>
                          <a:spcPct val="115000"/>
                        </a:lnSpc>
                        <a:spcBef>
                          <a:spcPts val="0"/>
                        </a:spcBef>
                        <a:spcAft>
                          <a:spcPts val="0"/>
                        </a:spcAft>
                        <a:buNone/>
                      </a:pPr>
                      <a:r>
                        <a:rPr lang="en-GB" sz="800" b="1">
                          <a:latin typeface="Calibri"/>
                          <a:ea typeface="Calibri"/>
                          <a:cs typeface="Calibri"/>
                          <a:sym typeface="Calibri"/>
                        </a:rPr>
                        <a:t> </a:t>
                      </a:r>
                      <a:endParaRPr sz="800" b="1">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457200" lvl="0" indent="-279400" rtl="0">
                        <a:lnSpc>
                          <a:spcPct val="107000"/>
                        </a:lnSpc>
                        <a:spcBef>
                          <a:spcPts val="0"/>
                        </a:spcBef>
                        <a:spcAft>
                          <a:spcPts val="0"/>
                        </a:spcAft>
                        <a:buSzPts val="800"/>
                        <a:buFont typeface="Calibri"/>
                        <a:buChar char="●"/>
                      </a:pPr>
                      <a:r>
                        <a:rPr lang="en-GB" sz="800">
                          <a:latin typeface="Calibri"/>
                          <a:ea typeface="Calibri"/>
                          <a:cs typeface="Calibri"/>
                          <a:sym typeface="Calibri"/>
                        </a:rPr>
                        <a:t>low variance</a:t>
                      </a:r>
                      <a:endParaRPr sz="800">
                        <a:latin typeface="Calibri"/>
                        <a:ea typeface="Calibri"/>
                        <a:cs typeface="Calibri"/>
                        <a:sym typeface="Calibri"/>
                      </a:endParaRPr>
                    </a:p>
                    <a:p>
                      <a:pPr marL="457200" lvl="0" indent="-279400" rtl="0">
                        <a:lnSpc>
                          <a:spcPct val="107000"/>
                        </a:lnSpc>
                        <a:spcBef>
                          <a:spcPts val="0"/>
                        </a:spcBef>
                        <a:spcAft>
                          <a:spcPts val="0"/>
                        </a:spcAft>
                        <a:buSzPts val="800"/>
                        <a:buFont typeface="Calibri"/>
                        <a:buChar char="●"/>
                      </a:pPr>
                      <a:r>
                        <a:rPr lang="en-GB" sz="800">
                          <a:latin typeface="Calibri"/>
                          <a:ea typeface="Calibri"/>
                          <a:cs typeface="Calibri"/>
                          <a:sym typeface="Calibri"/>
                        </a:rPr>
                        <a:t>provides probabilities for outcomes</a:t>
                      </a:r>
                      <a:endParaRPr sz="800">
                        <a:latin typeface="Calibri"/>
                        <a:ea typeface="Calibri"/>
                        <a:cs typeface="Calibri"/>
                        <a:sym typeface="Calibri"/>
                      </a:endParaRPr>
                    </a:p>
                    <a:p>
                      <a:pPr marL="457200" lvl="0" indent="-279400" rtl="0">
                        <a:lnSpc>
                          <a:spcPct val="107000"/>
                        </a:lnSpc>
                        <a:spcBef>
                          <a:spcPts val="0"/>
                        </a:spcBef>
                        <a:spcAft>
                          <a:spcPts val="0"/>
                        </a:spcAft>
                        <a:buSzPts val="800"/>
                        <a:buFont typeface="Calibri"/>
                        <a:buChar char="●"/>
                      </a:pPr>
                      <a:r>
                        <a:rPr lang="en-GB" sz="800">
                          <a:latin typeface="Calibri"/>
                          <a:ea typeface="Calibri"/>
                          <a:cs typeface="Calibri"/>
                          <a:sym typeface="Calibri"/>
                        </a:rPr>
                        <a:t>works well with diagonal (feature) decision boundaries</a:t>
                      </a:r>
                      <a:endParaRPr sz="8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457200" lvl="0" indent="-279400" rtl="0">
                        <a:lnSpc>
                          <a:spcPct val="107000"/>
                        </a:lnSpc>
                        <a:spcBef>
                          <a:spcPts val="0"/>
                        </a:spcBef>
                        <a:spcAft>
                          <a:spcPts val="0"/>
                        </a:spcAft>
                        <a:buSzPts val="800"/>
                        <a:buFont typeface="Calibri"/>
                        <a:buChar char="●"/>
                      </a:pPr>
                      <a:r>
                        <a:rPr lang="en-GB" sz="800">
                          <a:latin typeface="Calibri"/>
                          <a:ea typeface="Calibri"/>
                          <a:cs typeface="Calibri"/>
                          <a:sym typeface="Calibri"/>
                        </a:rPr>
                        <a:t>high bias</a:t>
                      </a:r>
                      <a:endParaRPr sz="800">
                        <a:latin typeface="Calibri"/>
                        <a:ea typeface="Calibri"/>
                        <a:cs typeface="Calibri"/>
                        <a:sym typeface="Calibri"/>
                      </a:endParaRPr>
                    </a:p>
                    <a:p>
                      <a:pPr marL="0" lvl="0" indent="0" rtl="0">
                        <a:lnSpc>
                          <a:spcPct val="115000"/>
                        </a:lnSpc>
                        <a:spcBef>
                          <a:spcPts val="800"/>
                        </a:spcBef>
                        <a:spcAft>
                          <a:spcPts val="0"/>
                        </a:spcAft>
                        <a:buNone/>
                      </a:pPr>
                      <a:r>
                        <a:rPr lang="en-GB" sz="800">
                          <a:latin typeface="Calibri"/>
                          <a:ea typeface="Calibri"/>
                          <a:cs typeface="Calibri"/>
                          <a:sym typeface="Calibri"/>
                        </a:rPr>
                        <a:t> </a:t>
                      </a:r>
                      <a:endParaRPr sz="8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813100">
                <a:tc>
                  <a:txBody>
                    <a:bodyPr/>
                    <a:lstStyle/>
                    <a:p>
                      <a:pPr marL="0" lvl="0" indent="0" rtl="0">
                        <a:lnSpc>
                          <a:spcPct val="115000"/>
                        </a:lnSpc>
                        <a:spcBef>
                          <a:spcPts val="300"/>
                        </a:spcBef>
                        <a:spcAft>
                          <a:spcPts val="0"/>
                        </a:spcAft>
                        <a:buNone/>
                      </a:pPr>
                      <a:r>
                        <a:rPr lang="en-GB" sz="800" b="1">
                          <a:latin typeface="Calibri"/>
                          <a:ea typeface="Calibri"/>
                          <a:cs typeface="Calibri"/>
                          <a:sym typeface="Calibri"/>
                        </a:rPr>
                        <a:t>Random Forest</a:t>
                      </a:r>
                      <a:endParaRPr sz="800" b="1">
                        <a:latin typeface="Calibri"/>
                        <a:ea typeface="Calibri"/>
                        <a:cs typeface="Calibri"/>
                        <a:sym typeface="Calibri"/>
                      </a:endParaRPr>
                    </a:p>
                    <a:p>
                      <a:pPr marL="0" lvl="0" indent="0" rtl="0">
                        <a:lnSpc>
                          <a:spcPct val="115000"/>
                        </a:lnSpc>
                        <a:spcBef>
                          <a:spcPts val="0"/>
                        </a:spcBef>
                        <a:spcAft>
                          <a:spcPts val="0"/>
                        </a:spcAft>
                        <a:buNone/>
                      </a:pPr>
                      <a:r>
                        <a:rPr lang="en-GB" sz="800" b="1">
                          <a:latin typeface="Calibri"/>
                          <a:ea typeface="Calibri"/>
                          <a:cs typeface="Calibri"/>
                          <a:sym typeface="Calibri"/>
                        </a:rPr>
                        <a:t> </a:t>
                      </a:r>
                      <a:endParaRPr sz="800" b="1">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457200" lvl="0" indent="-279400" rtl="0">
                        <a:lnSpc>
                          <a:spcPct val="107000"/>
                        </a:lnSpc>
                        <a:spcBef>
                          <a:spcPts val="0"/>
                        </a:spcBef>
                        <a:spcAft>
                          <a:spcPts val="0"/>
                        </a:spcAft>
                        <a:buSzPts val="800"/>
                        <a:buFont typeface="Calibri"/>
                        <a:buChar char="●"/>
                      </a:pPr>
                      <a:r>
                        <a:rPr lang="en-GB" sz="800">
                          <a:latin typeface="Calibri"/>
                          <a:ea typeface="Calibri"/>
                          <a:cs typeface="Calibri"/>
                          <a:sym typeface="Calibri"/>
                        </a:rPr>
                        <a:t>De correlates trees</a:t>
                      </a:r>
                      <a:endParaRPr sz="800">
                        <a:latin typeface="Calibri"/>
                        <a:ea typeface="Calibri"/>
                        <a:cs typeface="Calibri"/>
                        <a:sym typeface="Calibri"/>
                      </a:endParaRPr>
                    </a:p>
                    <a:p>
                      <a:pPr marL="457200" lvl="0" indent="-279400" rtl="0">
                        <a:lnSpc>
                          <a:spcPct val="107000"/>
                        </a:lnSpc>
                        <a:spcBef>
                          <a:spcPts val="0"/>
                        </a:spcBef>
                        <a:spcAft>
                          <a:spcPts val="0"/>
                        </a:spcAft>
                        <a:buSzPts val="800"/>
                        <a:buFont typeface="Calibri"/>
                        <a:buChar char="●"/>
                      </a:pPr>
                      <a:r>
                        <a:rPr lang="en-GB" sz="800">
                          <a:latin typeface="Calibri"/>
                          <a:ea typeface="Calibri"/>
                          <a:cs typeface="Calibri"/>
                          <a:sym typeface="Calibri"/>
                        </a:rPr>
                        <a:t>important when dealing with multiple features which may be correlated</a:t>
                      </a:r>
                      <a:endParaRPr sz="800">
                        <a:latin typeface="Calibri"/>
                        <a:ea typeface="Calibri"/>
                        <a:cs typeface="Calibri"/>
                        <a:sym typeface="Calibri"/>
                      </a:endParaRPr>
                    </a:p>
                    <a:p>
                      <a:pPr marL="457200" lvl="0" indent="-279400" rtl="0">
                        <a:lnSpc>
                          <a:spcPct val="107000"/>
                        </a:lnSpc>
                        <a:spcBef>
                          <a:spcPts val="0"/>
                        </a:spcBef>
                        <a:spcAft>
                          <a:spcPts val="0"/>
                        </a:spcAft>
                        <a:buSzPts val="800"/>
                        <a:buFont typeface="Calibri"/>
                        <a:buChar char="●"/>
                      </a:pPr>
                      <a:r>
                        <a:rPr lang="en-GB" sz="800">
                          <a:latin typeface="Calibri"/>
                          <a:ea typeface="Calibri"/>
                          <a:cs typeface="Calibri"/>
                          <a:sym typeface="Calibri"/>
                        </a:rPr>
                        <a:t>reduced variance (relative to regular trees)</a:t>
                      </a:r>
                      <a:endParaRPr sz="800">
                        <a:latin typeface="Calibri"/>
                        <a:ea typeface="Calibri"/>
                        <a:cs typeface="Calibri"/>
                        <a:sym typeface="Calibri"/>
                      </a:endParaRPr>
                    </a:p>
                    <a:p>
                      <a:pPr marL="0" lvl="0" indent="0" rtl="0">
                        <a:lnSpc>
                          <a:spcPct val="115000"/>
                        </a:lnSpc>
                        <a:spcBef>
                          <a:spcPts val="800"/>
                        </a:spcBef>
                        <a:spcAft>
                          <a:spcPts val="0"/>
                        </a:spcAft>
                        <a:buNone/>
                      </a:pPr>
                      <a:r>
                        <a:rPr lang="en-GB" sz="800">
                          <a:latin typeface="Calibri"/>
                          <a:ea typeface="Calibri"/>
                          <a:cs typeface="Calibri"/>
                          <a:sym typeface="Calibri"/>
                        </a:rPr>
                        <a:t> </a:t>
                      </a:r>
                      <a:endParaRPr sz="8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457200" lvl="0" indent="-279400" rtl="0">
                        <a:lnSpc>
                          <a:spcPct val="107000"/>
                        </a:lnSpc>
                        <a:spcBef>
                          <a:spcPts val="0"/>
                        </a:spcBef>
                        <a:spcAft>
                          <a:spcPts val="0"/>
                        </a:spcAft>
                        <a:buSzPts val="800"/>
                        <a:buFont typeface="Calibri"/>
                        <a:buChar char="●"/>
                      </a:pPr>
                      <a:r>
                        <a:rPr lang="en-GB" sz="800">
                          <a:latin typeface="Calibri"/>
                          <a:ea typeface="Calibri"/>
                          <a:cs typeface="Calibri"/>
                          <a:sym typeface="Calibri"/>
                        </a:rPr>
                        <a:t>Not as easy to visually interpret</a:t>
                      </a:r>
                      <a:endParaRPr sz="800">
                        <a:latin typeface="Calibri"/>
                        <a:ea typeface="Calibri"/>
                        <a:cs typeface="Calibri"/>
                        <a:sym typeface="Calibri"/>
                      </a:endParaRPr>
                    </a:p>
                    <a:p>
                      <a:pPr marL="0" lvl="0" indent="0" rtl="0">
                        <a:lnSpc>
                          <a:spcPct val="115000"/>
                        </a:lnSpc>
                        <a:spcBef>
                          <a:spcPts val="800"/>
                        </a:spcBef>
                        <a:spcAft>
                          <a:spcPts val="0"/>
                        </a:spcAft>
                        <a:buNone/>
                      </a:pPr>
                      <a:r>
                        <a:rPr lang="en-GB" sz="800">
                          <a:latin typeface="Calibri"/>
                          <a:ea typeface="Calibri"/>
                          <a:cs typeface="Calibri"/>
                          <a:sym typeface="Calibri"/>
                        </a:rPr>
                        <a:t> </a:t>
                      </a:r>
                      <a:endParaRPr sz="8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566525">
                <a:tc>
                  <a:txBody>
                    <a:bodyPr/>
                    <a:lstStyle/>
                    <a:p>
                      <a:pPr marL="0" lvl="0" indent="0" rtl="0">
                        <a:lnSpc>
                          <a:spcPct val="115000"/>
                        </a:lnSpc>
                        <a:spcBef>
                          <a:spcPts val="300"/>
                        </a:spcBef>
                        <a:spcAft>
                          <a:spcPts val="0"/>
                        </a:spcAft>
                        <a:buNone/>
                      </a:pPr>
                      <a:r>
                        <a:rPr lang="en-GB" sz="800" b="1">
                          <a:latin typeface="Calibri"/>
                          <a:ea typeface="Calibri"/>
                          <a:cs typeface="Calibri"/>
                          <a:sym typeface="Calibri"/>
                        </a:rPr>
                        <a:t>Naive Bayes</a:t>
                      </a:r>
                      <a:endParaRPr sz="800" b="1">
                        <a:latin typeface="Calibri"/>
                        <a:ea typeface="Calibri"/>
                        <a:cs typeface="Calibri"/>
                        <a:sym typeface="Calibri"/>
                      </a:endParaRPr>
                    </a:p>
                    <a:p>
                      <a:pPr marL="0" lvl="0" indent="0" rtl="0">
                        <a:lnSpc>
                          <a:spcPct val="115000"/>
                        </a:lnSpc>
                        <a:spcBef>
                          <a:spcPts val="0"/>
                        </a:spcBef>
                        <a:spcAft>
                          <a:spcPts val="0"/>
                        </a:spcAft>
                        <a:buNone/>
                      </a:pPr>
                      <a:r>
                        <a:rPr lang="en-GB" sz="800" b="1">
                          <a:latin typeface="Calibri"/>
                          <a:ea typeface="Calibri"/>
                          <a:cs typeface="Calibri"/>
                          <a:sym typeface="Calibri"/>
                        </a:rPr>
                        <a:t> </a:t>
                      </a:r>
                      <a:endParaRPr sz="800" b="1">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457200" lvl="0" indent="-279400" rtl="0">
                        <a:lnSpc>
                          <a:spcPct val="107000"/>
                        </a:lnSpc>
                        <a:spcBef>
                          <a:spcPts val="0"/>
                        </a:spcBef>
                        <a:spcAft>
                          <a:spcPts val="0"/>
                        </a:spcAft>
                        <a:buSzPts val="800"/>
                        <a:buFont typeface="Calibri"/>
                        <a:buChar char="●"/>
                      </a:pPr>
                      <a:r>
                        <a:rPr lang="en-GB" sz="800">
                          <a:latin typeface="Calibri"/>
                          <a:ea typeface="Calibri"/>
                          <a:cs typeface="Calibri"/>
                          <a:sym typeface="Calibri"/>
                        </a:rPr>
                        <a:t>Computationally fast</a:t>
                      </a:r>
                      <a:endParaRPr sz="800">
                        <a:latin typeface="Calibri"/>
                        <a:ea typeface="Calibri"/>
                        <a:cs typeface="Calibri"/>
                        <a:sym typeface="Calibri"/>
                      </a:endParaRPr>
                    </a:p>
                    <a:p>
                      <a:pPr marL="457200" lvl="0" indent="-279400" rtl="0">
                        <a:lnSpc>
                          <a:spcPct val="107000"/>
                        </a:lnSpc>
                        <a:spcBef>
                          <a:spcPts val="0"/>
                        </a:spcBef>
                        <a:spcAft>
                          <a:spcPts val="0"/>
                        </a:spcAft>
                        <a:buSzPts val="800"/>
                        <a:buFont typeface="Calibri"/>
                        <a:buChar char="●"/>
                      </a:pPr>
                      <a:r>
                        <a:rPr lang="en-GB" sz="800">
                          <a:latin typeface="Calibri"/>
                          <a:ea typeface="Calibri"/>
                          <a:cs typeface="Calibri"/>
                          <a:sym typeface="Calibri"/>
                        </a:rPr>
                        <a:t>Simple to implement</a:t>
                      </a:r>
                      <a:endParaRPr sz="800">
                        <a:latin typeface="Calibri"/>
                        <a:ea typeface="Calibri"/>
                        <a:cs typeface="Calibri"/>
                        <a:sym typeface="Calibri"/>
                      </a:endParaRPr>
                    </a:p>
                    <a:p>
                      <a:pPr marL="457200" lvl="0" indent="-279400" rtl="0">
                        <a:lnSpc>
                          <a:spcPct val="107000"/>
                        </a:lnSpc>
                        <a:spcBef>
                          <a:spcPts val="0"/>
                        </a:spcBef>
                        <a:spcAft>
                          <a:spcPts val="0"/>
                        </a:spcAft>
                        <a:buSzPts val="800"/>
                        <a:buFont typeface="Calibri"/>
                        <a:buChar char="●"/>
                      </a:pPr>
                      <a:r>
                        <a:rPr lang="en-GB" sz="800">
                          <a:latin typeface="Calibri"/>
                          <a:ea typeface="Calibri"/>
                          <a:cs typeface="Calibri"/>
                          <a:sym typeface="Calibri"/>
                        </a:rPr>
                        <a:t>üWorks well with high dimensions</a:t>
                      </a:r>
                      <a:endParaRPr sz="800">
                        <a:latin typeface="Calibri"/>
                        <a:ea typeface="Calibri"/>
                        <a:cs typeface="Calibri"/>
                        <a:sym typeface="Calibri"/>
                      </a:endParaRPr>
                    </a:p>
                    <a:p>
                      <a:pPr marL="0" lvl="0" indent="0" rtl="0">
                        <a:lnSpc>
                          <a:spcPct val="115000"/>
                        </a:lnSpc>
                        <a:spcBef>
                          <a:spcPts val="800"/>
                        </a:spcBef>
                        <a:spcAft>
                          <a:spcPts val="0"/>
                        </a:spcAft>
                        <a:buNone/>
                      </a:pPr>
                      <a:r>
                        <a:rPr lang="en-GB" sz="800">
                          <a:latin typeface="Calibri"/>
                          <a:ea typeface="Calibri"/>
                          <a:cs typeface="Calibri"/>
                          <a:sym typeface="Calibri"/>
                        </a:rPr>
                        <a:t> </a:t>
                      </a:r>
                      <a:endParaRPr sz="8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457200" lvl="0" indent="-279400" rtl="0">
                        <a:lnSpc>
                          <a:spcPct val="107000"/>
                        </a:lnSpc>
                        <a:spcBef>
                          <a:spcPts val="0"/>
                        </a:spcBef>
                        <a:spcAft>
                          <a:spcPts val="0"/>
                        </a:spcAft>
                        <a:buSzPts val="800"/>
                        <a:buFont typeface="Calibri"/>
                        <a:buChar char="●"/>
                      </a:pPr>
                      <a:r>
                        <a:rPr lang="en-GB" sz="800">
                          <a:latin typeface="Calibri"/>
                          <a:ea typeface="Calibri"/>
                          <a:cs typeface="Calibri"/>
                          <a:sym typeface="Calibri"/>
                        </a:rPr>
                        <a:t>Relies on independence assumption and will perform badly if this assumption is not met </a:t>
                      </a:r>
                      <a:endParaRPr sz="8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819150" y="539775"/>
            <a:ext cx="7505700" cy="954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Collaborative Filtering</a:t>
            </a:r>
            <a:endParaRPr/>
          </a:p>
        </p:txBody>
      </p:sp>
      <p:sp>
        <p:nvSpPr>
          <p:cNvPr id="213" name="Shape 213"/>
          <p:cNvSpPr txBox="1">
            <a:spLocks noGrp="1"/>
          </p:cNvSpPr>
          <p:nvPr>
            <p:ph type="body" idx="1"/>
          </p:nvPr>
        </p:nvSpPr>
        <p:spPr>
          <a:xfrm>
            <a:off x="650925" y="1347750"/>
            <a:ext cx="7505700" cy="2448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Rather than focusing on the features of items like in Content-Based systems, this focuses on the similarity of user ratings. Essentially, the goal here is to find users or items that are similar to each other and recommend based on this similarity. In this way, doesn’t require detailed about the items recommended. This is called collaborative filtering. One way to get a rough visual idea about building collaborative filtering is to picture different clusters of similar users and who are assumed to share similar preferences in items.</a:t>
            </a:r>
            <a:endParaRPr/>
          </a:p>
          <a:p>
            <a:pPr marL="0" lvl="0" indent="0">
              <a:spcBef>
                <a:spcPts val="1600"/>
              </a:spcBef>
              <a:spcAft>
                <a:spcPts val="1600"/>
              </a:spcAft>
              <a:buNone/>
            </a:pPr>
            <a:endParaRPr/>
          </a:p>
        </p:txBody>
      </p:sp>
      <p:pic>
        <p:nvPicPr>
          <p:cNvPr id="214" name="Shape 214"/>
          <p:cNvPicPr preferRelativeResize="0"/>
          <p:nvPr/>
        </p:nvPicPr>
        <p:blipFill>
          <a:blip r:embed="rId3">
            <a:alphaModFix/>
          </a:blip>
          <a:stretch>
            <a:fillRect/>
          </a:stretch>
        </p:blipFill>
        <p:spPr>
          <a:xfrm>
            <a:off x="4493475" y="2811663"/>
            <a:ext cx="3143250" cy="2105025"/>
          </a:xfrm>
          <a:prstGeom prst="rect">
            <a:avLst/>
          </a:prstGeom>
          <a:noFill/>
          <a:ln>
            <a:noFill/>
          </a:ln>
        </p:spPr>
      </p:pic>
      <p:pic>
        <p:nvPicPr>
          <p:cNvPr id="215" name="Shape 215"/>
          <p:cNvPicPr preferRelativeResize="0"/>
          <p:nvPr/>
        </p:nvPicPr>
        <p:blipFill>
          <a:blip r:embed="rId4">
            <a:alphaModFix/>
          </a:blip>
          <a:stretch>
            <a:fillRect/>
          </a:stretch>
        </p:blipFill>
        <p:spPr>
          <a:xfrm>
            <a:off x="956750" y="2886725"/>
            <a:ext cx="3042676" cy="1560950"/>
          </a:xfrm>
          <a:prstGeom prst="rect">
            <a:avLst/>
          </a:prstGeom>
          <a:noFill/>
          <a:ln>
            <a:noFill/>
          </a:ln>
        </p:spPr>
      </p:pic>
      <p:sp>
        <p:nvSpPr>
          <p:cNvPr id="216" name="Shape 216"/>
          <p:cNvSpPr txBox="1"/>
          <p:nvPr/>
        </p:nvSpPr>
        <p:spPr>
          <a:xfrm>
            <a:off x="804350" y="4447675"/>
            <a:ext cx="4984800" cy="468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sz="1000"/>
              <a:t>https://neo4j.com/blog/collaborative-filtering-creating-teams/</a:t>
            </a:r>
            <a:endParaRPr sz="1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Examples</a:t>
            </a:r>
            <a:endParaRPr/>
          </a:p>
        </p:txBody>
      </p:sp>
      <p:pic>
        <p:nvPicPr>
          <p:cNvPr id="222" name="Shape 222"/>
          <p:cNvPicPr preferRelativeResize="0"/>
          <p:nvPr/>
        </p:nvPicPr>
        <p:blipFill>
          <a:blip r:embed="rId3">
            <a:alphaModFix/>
          </a:blip>
          <a:stretch>
            <a:fillRect/>
          </a:stretch>
        </p:blipFill>
        <p:spPr>
          <a:xfrm>
            <a:off x="712100" y="2186125"/>
            <a:ext cx="2421493" cy="540800"/>
          </a:xfrm>
          <a:prstGeom prst="rect">
            <a:avLst/>
          </a:prstGeom>
          <a:noFill/>
          <a:ln>
            <a:noFill/>
          </a:ln>
        </p:spPr>
      </p:pic>
      <p:pic>
        <p:nvPicPr>
          <p:cNvPr id="223" name="Shape 223"/>
          <p:cNvPicPr preferRelativeResize="0"/>
          <p:nvPr/>
        </p:nvPicPr>
        <p:blipFill>
          <a:blip r:embed="rId4">
            <a:alphaModFix/>
          </a:blip>
          <a:stretch>
            <a:fillRect/>
          </a:stretch>
        </p:blipFill>
        <p:spPr>
          <a:xfrm>
            <a:off x="712100" y="3424850"/>
            <a:ext cx="3470825" cy="879275"/>
          </a:xfrm>
          <a:prstGeom prst="rect">
            <a:avLst/>
          </a:prstGeom>
          <a:noFill/>
          <a:ln>
            <a:noFill/>
          </a:ln>
        </p:spPr>
      </p:pic>
      <p:pic>
        <p:nvPicPr>
          <p:cNvPr id="224" name="Shape 224"/>
          <p:cNvPicPr preferRelativeResize="0"/>
          <p:nvPr/>
        </p:nvPicPr>
        <p:blipFill>
          <a:blip r:embed="rId5">
            <a:alphaModFix/>
          </a:blip>
          <a:stretch>
            <a:fillRect/>
          </a:stretch>
        </p:blipFill>
        <p:spPr>
          <a:xfrm>
            <a:off x="4752975" y="1601263"/>
            <a:ext cx="3571875" cy="1190625"/>
          </a:xfrm>
          <a:prstGeom prst="rect">
            <a:avLst/>
          </a:prstGeom>
          <a:noFill/>
          <a:ln>
            <a:noFill/>
          </a:ln>
        </p:spPr>
      </p:pic>
      <p:pic>
        <p:nvPicPr>
          <p:cNvPr id="225" name="Shape 225"/>
          <p:cNvPicPr preferRelativeResize="0"/>
          <p:nvPr/>
        </p:nvPicPr>
        <p:blipFill>
          <a:blip r:embed="rId6">
            <a:alphaModFix/>
          </a:blip>
          <a:stretch>
            <a:fillRect/>
          </a:stretch>
        </p:blipFill>
        <p:spPr>
          <a:xfrm>
            <a:off x="4752975" y="3192963"/>
            <a:ext cx="3571875" cy="1343025"/>
          </a:xfrm>
          <a:prstGeom prst="rect">
            <a:avLst/>
          </a:prstGeom>
          <a:noFill/>
          <a:ln>
            <a:noFill/>
          </a:ln>
        </p:spPr>
      </p:pic>
      <p:pic>
        <p:nvPicPr>
          <p:cNvPr id="226" name="Shape 226"/>
          <p:cNvPicPr preferRelativeResize="0"/>
          <p:nvPr/>
        </p:nvPicPr>
        <p:blipFill>
          <a:blip r:embed="rId7">
            <a:alphaModFix/>
          </a:blip>
          <a:stretch>
            <a:fillRect/>
          </a:stretch>
        </p:blipFill>
        <p:spPr>
          <a:xfrm>
            <a:off x="3845100" y="519850"/>
            <a:ext cx="4479750" cy="787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757975" y="726050"/>
            <a:ext cx="7505700" cy="954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In Practice</a:t>
            </a:r>
            <a:endParaRPr/>
          </a:p>
        </p:txBody>
      </p:sp>
      <p:sp>
        <p:nvSpPr>
          <p:cNvPr id="232" name="Shape 232"/>
          <p:cNvSpPr txBox="1">
            <a:spLocks noGrp="1"/>
          </p:cNvSpPr>
          <p:nvPr>
            <p:ph type="body" idx="1"/>
          </p:nvPr>
        </p:nvSpPr>
        <p:spPr>
          <a:xfrm>
            <a:off x="487075" y="1680650"/>
            <a:ext cx="5714400" cy="304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i="1"/>
              <a:t>There are several different popular methods of collaborative filtering.</a:t>
            </a:r>
            <a:endParaRPr i="1"/>
          </a:p>
          <a:p>
            <a:pPr marL="457200" lvl="0" indent="-311150" rtl="0">
              <a:spcBef>
                <a:spcPts val="1600"/>
              </a:spcBef>
              <a:spcAft>
                <a:spcPts val="0"/>
              </a:spcAft>
              <a:buSzPts val="1300"/>
              <a:buChar char="●"/>
            </a:pPr>
            <a:r>
              <a:rPr lang="en-GB"/>
              <a:t>Using vector math to measure distance</a:t>
            </a:r>
            <a:endParaRPr/>
          </a:p>
          <a:p>
            <a:pPr marL="914400" lvl="1" indent="-298450" rtl="0">
              <a:spcBef>
                <a:spcPts val="0"/>
              </a:spcBef>
              <a:spcAft>
                <a:spcPts val="0"/>
              </a:spcAft>
              <a:buSzPts val="1100"/>
              <a:buChar char="○"/>
            </a:pPr>
            <a:r>
              <a:rPr lang="en-GB"/>
              <a:t>By using a distance measure such as Jaccard and Cosine, the similarity of two different vectors (users or items) can be calculated.</a:t>
            </a:r>
            <a:endParaRPr/>
          </a:p>
          <a:p>
            <a:pPr marL="914400" lvl="1" indent="-298450" rtl="0">
              <a:spcBef>
                <a:spcPts val="0"/>
              </a:spcBef>
              <a:spcAft>
                <a:spcPts val="0"/>
              </a:spcAft>
              <a:buSzPts val="1100"/>
              <a:buChar char="○"/>
            </a:pPr>
            <a:r>
              <a:rPr lang="en-GB"/>
              <a:t>Normalizing and rounding the data may substantially increase the results.</a:t>
            </a:r>
            <a:endParaRPr/>
          </a:p>
          <a:p>
            <a:pPr marL="457200" lvl="0" indent="-311150" rtl="0">
              <a:spcBef>
                <a:spcPts val="0"/>
              </a:spcBef>
              <a:spcAft>
                <a:spcPts val="0"/>
              </a:spcAft>
              <a:buSzPts val="1300"/>
              <a:buChar char="●"/>
            </a:pPr>
            <a:r>
              <a:rPr lang="en-GB"/>
              <a:t>Using a clustering algorithm </a:t>
            </a:r>
            <a:endParaRPr/>
          </a:p>
          <a:p>
            <a:pPr marL="914400" lvl="1" indent="-298450" rtl="0">
              <a:spcBef>
                <a:spcPts val="0"/>
              </a:spcBef>
              <a:spcAft>
                <a:spcPts val="0"/>
              </a:spcAft>
              <a:buSzPts val="1100"/>
              <a:buChar char="○"/>
            </a:pPr>
            <a:r>
              <a:rPr lang="en-GB"/>
              <a:t>Due to the duality of similarity and sparse data, clustering algorithms such as KNN and Hierarchical clustering are great tools that  can be used to segment users and items.</a:t>
            </a:r>
            <a:endParaRPr/>
          </a:p>
          <a:p>
            <a:pPr marL="457200" lvl="0" indent="-311150" rtl="0">
              <a:spcBef>
                <a:spcPts val="0"/>
              </a:spcBef>
              <a:spcAft>
                <a:spcPts val="0"/>
              </a:spcAft>
              <a:buSzPts val="1300"/>
              <a:buChar char="●"/>
            </a:pPr>
            <a:r>
              <a:rPr lang="en-GB"/>
              <a:t>Other algorithms</a:t>
            </a:r>
            <a:endParaRPr/>
          </a:p>
          <a:p>
            <a:pPr marL="914400" lvl="1" indent="-298450">
              <a:spcBef>
                <a:spcPts val="0"/>
              </a:spcBef>
              <a:spcAft>
                <a:spcPts val="0"/>
              </a:spcAft>
              <a:buSzPts val="1100"/>
              <a:buChar char="○"/>
            </a:pPr>
            <a:r>
              <a:rPr lang="en-GB"/>
              <a:t> Because collaborative filtering is so broad in scope, many machine learning algorithms can fall under collaborative filtering. Examples include bayesian networks, latent semantic models, and markov decision process,</a:t>
            </a:r>
            <a:endParaRPr/>
          </a:p>
        </p:txBody>
      </p:sp>
      <p:pic>
        <p:nvPicPr>
          <p:cNvPr id="233" name="Shape 233"/>
          <p:cNvPicPr preferRelativeResize="0"/>
          <p:nvPr/>
        </p:nvPicPr>
        <p:blipFill>
          <a:blip r:embed="rId3">
            <a:alphaModFix/>
          </a:blip>
          <a:stretch>
            <a:fillRect/>
          </a:stretch>
        </p:blipFill>
        <p:spPr>
          <a:xfrm>
            <a:off x="6459696" y="1483208"/>
            <a:ext cx="2402500" cy="2842875"/>
          </a:xfrm>
          <a:prstGeom prst="rect">
            <a:avLst/>
          </a:prstGeom>
          <a:noFill/>
          <a:ln>
            <a:noFill/>
          </a:ln>
        </p:spPr>
      </p:pic>
      <p:sp>
        <p:nvSpPr>
          <p:cNvPr id="234" name="Shape 234"/>
          <p:cNvSpPr txBox="1"/>
          <p:nvPr/>
        </p:nvSpPr>
        <p:spPr>
          <a:xfrm>
            <a:off x="7011000" y="4434375"/>
            <a:ext cx="1957200" cy="290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sz="1000"/>
              <a:t>https://xkcd.com/1838</a:t>
            </a:r>
            <a:endParaRPr sz="1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819150" y="255500"/>
            <a:ext cx="7505700" cy="954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Challenges with Collaborative Filtering</a:t>
            </a:r>
            <a:endParaRPr/>
          </a:p>
        </p:txBody>
      </p:sp>
      <p:sp>
        <p:nvSpPr>
          <p:cNvPr id="240" name="Shape 240"/>
          <p:cNvSpPr txBox="1">
            <a:spLocks noGrp="1"/>
          </p:cNvSpPr>
          <p:nvPr>
            <p:ph type="body" idx="1"/>
          </p:nvPr>
        </p:nvSpPr>
        <p:spPr>
          <a:xfrm>
            <a:off x="497100" y="950175"/>
            <a:ext cx="8149800" cy="34689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GB"/>
              <a:t>Sparse information</a:t>
            </a:r>
            <a:endParaRPr/>
          </a:p>
          <a:p>
            <a:pPr marL="914400" lvl="1" indent="-298450" rtl="0">
              <a:spcBef>
                <a:spcPts val="0"/>
              </a:spcBef>
              <a:spcAft>
                <a:spcPts val="0"/>
              </a:spcAft>
              <a:buSzPts val="1100"/>
              <a:buChar char="○"/>
            </a:pPr>
            <a:r>
              <a:rPr lang="en-GB"/>
              <a:t>Because information in the utility information can be sparse, collaborative filtering may have few data points in for rarer items. In order to make recommendations, most methods must predict a users preference on many different items.</a:t>
            </a:r>
            <a:endParaRPr/>
          </a:p>
          <a:p>
            <a:pPr marL="457200" lvl="0" indent="-311150" rtl="0">
              <a:spcBef>
                <a:spcPts val="0"/>
              </a:spcBef>
              <a:spcAft>
                <a:spcPts val="0"/>
              </a:spcAft>
              <a:buSzPts val="1300"/>
              <a:buChar char="●"/>
            </a:pPr>
            <a:r>
              <a:rPr lang="en-GB"/>
              <a:t>Accounting for a person’s unique taste</a:t>
            </a:r>
            <a:endParaRPr/>
          </a:p>
          <a:p>
            <a:pPr marL="914400" lvl="1" indent="-298450" rtl="0">
              <a:spcBef>
                <a:spcPts val="0"/>
              </a:spcBef>
              <a:spcAft>
                <a:spcPts val="0"/>
              </a:spcAft>
              <a:buSzPts val="1100"/>
              <a:buChar char="○"/>
            </a:pPr>
            <a:r>
              <a:rPr lang="en-GB"/>
              <a:t>Take for example a music recommendation system. Two people may listen to electronic music and are consequently grouped together. However one user enjoys classical music, while the other does not. Here,  a content-based system might be more ideal.</a:t>
            </a:r>
            <a:endParaRPr/>
          </a:p>
          <a:p>
            <a:pPr marL="457200" lvl="0" indent="-311150" rtl="0">
              <a:spcBef>
                <a:spcPts val="0"/>
              </a:spcBef>
              <a:spcAft>
                <a:spcPts val="0"/>
              </a:spcAft>
              <a:buSzPts val="1300"/>
              <a:buChar char="●"/>
            </a:pPr>
            <a:r>
              <a:rPr lang="en-GB"/>
              <a:t>Privacy</a:t>
            </a:r>
            <a:endParaRPr/>
          </a:p>
          <a:p>
            <a:pPr marL="914400" lvl="1" indent="-298450" rtl="0">
              <a:spcBef>
                <a:spcPts val="0"/>
              </a:spcBef>
              <a:spcAft>
                <a:spcPts val="0"/>
              </a:spcAft>
              <a:buSzPts val="1100"/>
              <a:buChar char="○"/>
            </a:pPr>
            <a:r>
              <a:rPr lang="en-GB"/>
              <a:t>For a good collaborative filtering, a lot of data is needed. For example, Facebook, has collected texts, calls, messages, history, photos and other private information about  users. This information is then used for collaborative filtering and also sold to corporations. Many users may consider this an invasion of privacy.</a:t>
            </a:r>
            <a:endParaRPr/>
          </a:p>
        </p:txBody>
      </p:sp>
      <p:pic>
        <p:nvPicPr>
          <p:cNvPr id="241" name="Shape 241"/>
          <p:cNvPicPr preferRelativeResize="0"/>
          <p:nvPr/>
        </p:nvPicPr>
        <p:blipFill>
          <a:blip r:embed="rId3">
            <a:alphaModFix/>
          </a:blip>
          <a:stretch>
            <a:fillRect/>
          </a:stretch>
        </p:blipFill>
        <p:spPr>
          <a:xfrm>
            <a:off x="6182500" y="3440475"/>
            <a:ext cx="2754951" cy="1550125"/>
          </a:xfrm>
          <a:prstGeom prst="rect">
            <a:avLst/>
          </a:prstGeom>
          <a:noFill/>
          <a:ln>
            <a:noFill/>
          </a:ln>
        </p:spPr>
      </p:pic>
      <p:pic>
        <p:nvPicPr>
          <p:cNvPr id="242" name="Shape 242"/>
          <p:cNvPicPr preferRelativeResize="0"/>
          <p:nvPr/>
        </p:nvPicPr>
        <p:blipFill>
          <a:blip r:embed="rId4">
            <a:alphaModFix/>
          </a:blip>
          <a:stretch>
            <a:fillRect/>
          </a:stretch>
        </p:blipFill>
        <p:spPr>
          <a:xfrm>
            <a:off x="253376" y="3523201"/>
            <a:ext cx="4489376" cy="1384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466025" y="386575"/>
            <a:ext cx="7505700" cy="954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UV-Decomposition</a:t>
            </a:r>
            <a:br>
              <a:rPr lang="en-GB"/>
            </a:br>
            <a:endParaRPr/>
          </a:p>
        </p:txBody>
      </p:sp>
      <p:sp>
        <p:nvSpPr>
          <p:cNvPr id="248" name="Shape 248"/>
          <p:cNvSpPr txBox="1">
            <a:spLocks noGrp="1"/>
          </p:cNvSpPr>
          <p:nvPr>
            <p:ph type="body" idx="1"/>
          </p:nvPr>
        </p:nvSpPr>
        <p:spPr>
          <a:xfrm>
            <a:off x="819150" y="1094600"/>
            <a:ext cx="7505700" cy="3707700"/>
          </a:xfrm>
          <a:prstGeom prst="rect">
            <a:avLst/>
          </a:prstGeom>
        </p:spPr>
        <p:txBody>
          <a:bodyPr spcFirstLastPara="1" wrap="square" lIns="91425" tIns="91425" rIns="91425" bIns="91425" anchor="t" anchorCtr="0">
            <a:noAutofit/>
          </a:bodyPr>
          <a:lstStyle/>
          <a:p>
            <a:pPr marL="457200" lvl="0" indent="-317500" rtl="0">
              <a:lnSpc>
                <a:spcPct val="115000"/>
              </a:lnSpc>
              <a:spcBef>
                <a:spcPts val="0"/>
              </a:spcBef>
              <a:spcAft>
                <a:spcPts val="0"/>
              </a:spcAft>
              <a:buClr>
                <a:srgbClr val="000000"/>
              </a:buClr>
              <a:buSzPts val="1400"/>
              <a:buChar char="●"/>
            </a:pPr>
            <a:r>
              <a:rPr lang="en-GB" sz="1400">
                <a:solidFill>
                  <a:srgbClr val="000000"/>
                </a:solidFill>
              </a:rPr>
              <a:t>Consider movies as a case in point. Most users respond to a small number of features; they like certain genres, famous actors or actresses that they like, even a few directors.</a:t>
            </a:r>
            <a:endParaRPr sz="1400">
              <a:solidFill>
                <a:srgbClr val="000000"/>
              </a:solidFill>
            </a:endParaRPr>
          </a:p>
          <a:p>
            <a:pPr marL="457200" lvl="0" indent="-317500" rtl="0">
              <a:lnSpc>
                <a:spcPct val="115000"/>
              </a:lnSpc>
              <a:spcBef>
                <a:spcPts val="0"/>
              </a:spcBef>
              <a:spcAft>
                <a:spcPts val="0"/>
              </a:spcAft>
              <a:buClr>
                <a:srgbClr val="000000"/>
              </a:buClr>
              <a:buSzPts val="1400"/>
              <a:buChar char="●"/>
            </a:pPr>
            <a:r>
              <a:rPr lang="en-GB" sz="1400">
                <a:solidFill>
                  <a:srgbClr val="000000"/>
                </a:solidFill>
              </a:rPr>
              <a:t>If we start with the utility matrix M, with n rows and m columns (i.e., there are n users and m items), then we might be able to find a matrix U with n rows and d columns and a matrix V with d rows and m columns, such that UV closely approximates M in those entries where M is non-blank.</a:t>
            </a:r>
            <a:endParaRPr sz="1400">
              <a:solidFill>
                <a:srgbClr val="000000"/>
              </a:solidFill>
            </a:endParaRPr>
          </a:p>
          <a:p>
            <a:pPr marL="457200" lvl="0" indent="-317500" rtl="0">
              <a:lnSpc>
                <a:spcPct val="115000"/>
              </a:lnSpc>
              <a:spcBef>
                <a:spcPts val="0"/>
              </a:spcBef>
              <a:spcAft>
                <a:spcPts val="0"/>
              </a:spcAft>
              <a:buClr>
                <a:srgbClr val="000000"/>
              </a:buClr>
              <a:buSzPts val="1400"/>
              <a:buChar char="●"/>
            </a:pPr>
            <a:r>
              <a:rPr lang="en-GB" sz="1400">
                <a:solidFill>
                  <a:srgbClr val="000000"/>
                </a:solidFill>
              </a:rPr>
              <a:t>If so, then we have established that there are d dimensions that allow us to characterize both users and items closely. We can then use the entry in the product UV to estimate the corresponding blank entry in utility matrix M. This process is called UV-Decomposition of M.</a:t>
            </a:r>
            <a:endParaRPr sz="1400">
              <a:solidFill>
                <a:srgbClr val="000000"/>
              </a:solidFill>
            </a:endParaRPr>
          </a:p>
          <a:p>
            <a:pPr marL="0" lvl="0" indent="0">
              <a:spcBef>
                <a:spcPts val="0"/>
              </a:spcBef>
              <a:spcAft>
                <a:spcPts val="1600"/>
              </a:spcAft>
              <a:buNone/>
            </a:pPr>
            <a:endParaRPr/>
          </a:p>
        </p:txBody>
      </p:sp>
      <p:pic>
        <p:nvPicPr>
          <p:cNvPr id="249" name="Shape 249"/>
          <p:cNvPicPr preferRelativeResize="0"/>
          <p:nvPr/>
        </p:nvPicPr>
        <p:blipFill>
          <a:blip r:embed="rId3">
            <a:alphaModFix/>
          </a:blip>
          <a:stretch>
            <a:fillRect/>
          </a:stretch>
        </p:blipFill>
        <p:spPr>
          <a:xfrm>
            <a:off x="1098325" y="3515313"/>
            <a:ext cx="4381500" cy="1381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466025" y="386575"/>
            <a:ext cx="7505700" cy="954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Root-Mean-Square Error </a:t>
            </a:r>
            <a:br>
              <a:rPr lang="en-GB"/>
            </a:br>
            <a:endParaRPr/>
          </a:p>
        </p:txBody>
      </p:sp>
      <p:sp>
        <p:nvSpPr>
          <p:cNvPr id="255" name="Shape 255"/>
          <p:cNvSpPr txBox="1">
            <a:spLocks noGrp="1"/>
          </p:cNvSpPr>
          <p:nvPr>
            <p:ph type="body" idx="1"/>
          </p:nvPr>
        </p:nvSpPr>
        <p:spPr>
          <a:xfrm>
            <a:off x="819150" y="1094600"/>
            <a:ext cx="7505700" cy="3707700"/>
          </a:xfrm>
          <a:prstGeom prst="rect">
            <a:avLst/>
          </a:prstGeom>
        </p:spPr>
        <p:txBody>
          <a:bodyPr spcFirstLastPara="1" wrap="square" lIns="91425" tIns="91425" rIns="91425" bIns="91425" anchor="t" anchorCtr="0">
            <a:noAutofit/>
          </a:bodyPr>
          <a:lstStyle/>
          <a:p>
            <a:pPr marL="457200" lvl="0" indent="-317500" rtl="0">
              <a:lnSpc>
                <a:spcPct val="115000"/>
              </a:lnSpc>
              <a:spcBef>
                <a:spcPts val="0"/>
              </a:spcBef>
              <a:spcAft>
                <a:spcPts val="0"/>
              </a:spcAft>
              <a:buClr>
                <a:srgbClr val="000000"/>
              </a:buClr>
              <a:buSzPts val="1400"/>
              <a:buChar char="●"/>
            </a:pPr>
            <a:r>
              <a:rPr lang="en-GB" sz="1400">
                <a:solidFill>
                  <a:srgbClr val="000000"/>
                </a:solidFill>
              </a:rPr>
              <a:t>A measures of how close the product UV is to M.</a:t>
            </a:r>
            <a:endParaRPr sz="1400">
              <a:solidFill>
                <a:srgbClr val="000000"/>
              </a:solidFill>
            </a:endParaRPr>
          </a:p>
          <a:p>
            <a:pPr marL="457200" lvl="0" indent="-317500" rtl="0">
              <a:lnSpc>
                <a:spcPct val="115000"/>
              </a:lnSpc>
              <a:spcBef>
                <a:spcPts val="0"/>
              </a:spcBef>
              <a:spcAft>
                <a:spcPts val="0"/>
              </a:spcAft>
              <a:buClr>
                <a:srgbClr val="000000"/>
              </a:buClr>
              <a:buSzPts val="1400"/>
              <a:buChar char="●"/>
            </a:pPr>
            <a:r>
              <a:rPr lang="en-GB" sz="1400">
                <a:solidFill>
                  <a:srgbClr val="000000"/>
                </a:solidFill>
              </a:rPr>
              <a:t>Calculating root-mean-square error (RMSE):</a:t>
            </a:r>
            <a:endParaRPr sz="1400">
              <a:solidFill>
                <a:srgbClr val="000000"/>
              </a:solidFill>
            </a:endParaRPr>
          </a:p>
          <a:p>
            <a:pPr marL="0" lvl="0" indent="0" rtl="0">
              <a:lnSpc>
                <a:spcPct val="115000"/>
              </a:lnSpc>
              <a:spcBef>
                <a:spcPts val="0"/>
              </a:spcBef>
              <a:spcAft>
                <a:spcPts val="0"/>
              </a:spcAft>
              <a:buNone/>
            </a:pPr>
            <a:endParaRPr sz="1400">
              <a:solidFill>
                <a:srgbClr val="000000"/>
              </a:solidFill>
            </a:endParaRPr>
          </a:p>
          <a:p>
            <a:pPr marL="914400" lvl="0" indent="-317500" rtl="0">
              <a:lnSpc>
                <a:spcPct val="115000"/>
              </a:lnSpc>
              <a:spcBef>
                <a:spcPts val="0"/>
              </a:spcBef>
              <a:spcAft>
                <a:spcPts val="0"/>
              </a:spcAft>
              <a:buClr>
                <a:srgbClr val="000000"/>
              </a:buClr>
              <a:buSzPts val="1400"/>
              <a:buAutoNum type="arabicPeriod"/>
            </a:pPr>
            <a:r>
              <a:rPr lang="en-GB" sz="1400">
                <a:solidFill>
                  <a:srgbClr val="000000"/>
                </a:solidFill>
              </a:rPr>
              <a:t>Sum, over all non blank entries in M the square of the difference between that entry and the corresponding entry in the product UV.</a:t>
            </a:r>
            <a:endParaRPr sz="1400">
              <a:solidFill>
                <a:srgbClr val="000000"/>
              </a:solidFill>
            </a:endParaRPr>
          </a:p>
          <a:p>
            <a:pPr marL="914400" lvl="0" indent="-317500" rtl="0">
              <a:lnSpc>
                <a:spcPct val="115000"/>
              </a:lnSpc>
              <a:spcBef>
                <a:spcPts val="0"/>
              </a:spcBef>
              <a:spcAft>
                <a:spcPts val="0"/>
              </a:spcAft>
              <a:buClr>
                <a:srgbClr val="000000"/>
              </a:buClr>
              <a:buSzPts val="1400"/>
              <a:buAutoNum type="arabicPeriod"/>
            </a:pPr>
            <a:r>
              <a:rPr lang="en-GB" sz="1400">
                <a:solidFill>
                  <a:srgbClr val="000000"/>
                </a:solidFill>
              </a:rPr>
              <a:t>Take the mean of these squares by dividing by the number of terms in the sum.</a:t>
            </a:r>
            <a:endParaRPr sz="1400">
              <a:solidFill>
                <a:srgbClr val="000000"/>
              </a:solidFill>
            </a:endParaRPr>
          </a:p>
          <a:p>
            <a:pPr marL="914400" lvl="0" indent="-317500" rtl="0">
              <a:lnSpc>
                <a:spcPct val="115000"/>
              </a:lnSpc>
              <a:spcBef>
                <a:spcPts val="0"/>
              </a:spcBef>
              <a:spcAft>
                <a:spcPts val="0"/>
              </a:spcAft>
              <a:buClr>
                <a:srgbClr val="000000"/>
              </a:buClr>
              <a:buSzPts val="1400"/>
              <a:buAutoNum type="arabicPeriod"/>
            </a:pPr>
            <a:r>
              <a:rPr lang="en-GB" sz="1400">
                <a:solidFill>
                  <a:srgbClr val="000000"/>
                </a:solidFill>
              </a:rPr>
              <a:t>Take the square root of the mean.</a:t>
            </a:r>
            <a:endParaRPr sz="1400">
              <a:solidFill>
                <a:srgbClr val="000000"/>
              </a:solidFill>
            </a:endParaRPr>
          </a:p>
          <a:p>
            <a:pPr marL="0" lvl="0" indent="0" algn="ctr" rtl="0">
              <a:lnSpc>
                <a:spcPct val="115000"/>
              </a:lnSpc>
              <a:spcBef>
                <a:spcPts val="0"/>
              </a:spcBef>
              <a:spcAft>
                <a:spcPts val="0"/>
              </a:spcAft>
              <a:buNone/>
            </a:pPr>
            <a:r>
              <a:rPr lang="en-GB" sz="1400">
                <a:solidFill>
                  <a:srgbClr val="000000"/>
                </a:solidFill>
              </a:rPr>
              <a:t>                                                                              Matrix M</a:t>
            </a:r>
            <a:endParaRPr sz="1400">
              <a:solidFill>
                <a:srgbClr val="000000"/>
              </a:solidFill>
            </a:endParaRPr>
          </a:p>
          <a:p>
            <a:pPr marL="0" lvl="0" indent="0" rtl="0">
              <a:lnSpc>
                <a:spcPct val="115000"/>
              </a:lnSpc>
              <a:spcBef>
                <a:spcPts val="0"/>
              </a:spcBef>
              <a:spcAft>
                <a:spcPts val="0"/>
              </a:spcAft>
              <a:buNone/>
            </a:pPr>
            <a:endParaRPr sz="1400">
              <a:solidFill>
                <a:srgbClr val="000000"/>
              </a:solidFill>
            </a:endParaRPr>
          </a:p>
          <a:p>
            <a:pPr marL="0" lvl="0" indent="0" rtl="0">
              <a:lnSpc>
                <a:spcPct val="115000"/>
              </a:lnSpc>
              <a:spcBef>
                <a:spcPts val="0"/>
              </a:spcBef>
              <a:spcAft>
                <a:spcPts val="0"/>
              </a:spcAft>
              <a:buNone/>
            </a:pPr>
            <a:endParaRPr sz="1400">
              <a:solidFill>
                <a:srgbClr val="000000"/>
              </a:solidFill>
            </a:endParaRPr>
          </a:p>
        </p:txBody>
      </p:sp>
      <p:pic>
        <p:nvPicPr>
          <p:cNvPr id="256" name="Shape 256"/>
          <p:cNvPicPr preferRelativeResize="0"/>
          <p:nvPr/>
        </p:nvPicPr>
        <p:blipFill>
          <a:blip r:embed="rId3">
            <a:alphaModFix/>
          </a:blip>
          <a:stretch>
            <a:fillRect/>
          </a:stretch>
        </p:blipFill>
        <p:spPr>
          <a:xfrm>
            <a:off x="819150" y="3006472"/>
            <a:ext cx="4143625" cy="1744325"/>
          </a:xfrm>
          <a:prstGeom prst="rect">
            <a:avLst/>
          </a:prstGeom>
          <a:noFill/>
          <a:ln>
            <a:noFill/>
          </a:ln>
        </p:spPr>
      </p:pic>
      <p:pic>
        <p:nvPicPr>
          <p:cNvPr id="257" name="Shape 257"/>
          <p:cNvPicPr preferRelativeResize="0"/>
          <p:nvPr/>
        </p:nvPicPr>
        <p:blipFill>
          <a:blip r:embed="rId4">
            <a:alphaModFix/>
          </a:blip>
          <a:stretch>
            <a:fillRect/>
          </a:stretch>
        </p:blipFill>
        <p:spPr>
          <a:xfrm>
            <a:off x="5332350" y="3088850"/>
            <a:ext cx="1729675" cy="1409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648175" y="275700"/>
            <a:ext cx="7505700" cy="615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Recommender System</a:t>
            </a:r>
            <a:endParaRPr/>
          </a:p>
        </p:txBody>
      </p:sp>
      <p:sp>
        <p:nvSpPr>
          <p:cNvPr id="135" name="Shape 135"/>
          <p:cNvSpPr txBox="1">
            <a:spLocks noGrp="1"/>
          </p:cNvSpPr>
          <p:nvPr>
            <p:ph type="body" idx="1"/>
          </p:nvPr>
        </p:nvSpPr>
        <p:spPr>
          <a:xfrm>
            <a:off x="712400" y="1005700"/>
            <a:ext cx="7612500" cy="3432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sz="1400"/>
              <a:t>It is an information filtering system that seeks to predict the rating or preference a user would give to an item.</a:t>
            </a:r>
            <a:endParaRPr sz="1400"/>
          </a:p>
          <a:p>
            <a:pPr marL="0" lvl="0" indent="0">
              <a:spcBef>
                <a:spcPts val="1600"/>
              </a:spcBef>
              <a:spcAft>
                <a:spcPts val="0"/>
              </a:spcAft>
              <a:buNone/>
            </a:pPr>
            <a:r>
              <a:rPr lang="en-GB" sz="1400"/>
              <a:t>Recommender systems are systems that help users discover items they may like.</a:t>
            </a:r>
            <a:endParaRPr sz="1400"/>
          </a:p>
          <a:p>
            <a:pPr marL="0" lvl="0" indent="0">
              <a:spcBef>
                <a:spcPts val="1600"/>
              </a:spcBef>
              <a:spcAft>
                <a:spcPts val="0"/>
              </a:spcAft>
              <a:buNone/>
            </a:pPr>
            <a:endParaRPr/>
          </a:p>
          <a:p>
            <a:pPr marL="0" lvl="0" indent="0">
              <a:spcBef>
                <a:spcPts val="1600"/>
              </a:spcBef>
              <a:spcAft>
                <a:spcPts val="1600"/>
              </a:spcAft>
              <a:buNone/>
            </a:pPr>
            <a:endParaRPr/>
          </a:p>
        </p:txBody>
      </p:sp>
      <p:pic>
        <p:nvPicPr>
          <p:cNvPr id="136" name="Shape 136"/>
          <p:cNvPicPr preferRelativeResize="0"/>
          <p:nvPr/>
        </p:nvPicPr>
        <p:blipFill>
          <a:blip r:embed="rId3">
            <a:alphaModFix/>
          </a:blip>
          <a:stretch>
            <a:fillRect/>
          </a:stretch>
        </p:blipFill>
        <p:spPr>
          <a:xfrm>
            <a:off x="2467163" y="2231000"/>
            <a:ext cx="3867726" cy="2103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466025" y="386575"/>
            <a:ext cx="8337900" cy="954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Incremental Computation of a UV-Decomposition</a:t>
            </a:r>
            <a:br>
              <a:rPr lang="en-GB"/>
            </a:br>
            <a:endParaRPr/>
          </a:p>
        </p:txBody>
      </p:sp>
      <p:sp>
        <p:nvSpPr>
          <p:cNvPr id="263" name="Shape 263"/>
          <p:cNvSpPr txBox="1">
            <a:spLocks noGrp="1"/>
          </p:cNvSpPr>
          <p:nvPr>
            <p:ph type="body" idx="1"/>
          </p:nvPr>
        </p:nvSpPr>
        <p:spPr>
          <a:xfrm>
            <a:off x="819150" y="1600550"/>
            <a:ext cx="7505700" cy="3707700"/>
          </a:xfrm>
          <a:prstGeom prst="rect">
            <a:avLst/>
          </a:prstGeom>
        </p:spPr>
        <p:txBody>
          <a:bodyPr spcFirstLastPara="1" wrap="square" lIns="91425" tIns="91425" rIns="91425" bIns="91425" anchor="t" anchorCtr="0">
            <a:noAutofit/>
          </a:bodyPr>
          <a:lstStyle/>
          <a:p>
            <a:pPr marL="457200" lvl="0" indent="-317500" rtl="0">
              <a:lnSpc>
                <a:spcPct val="115000"/>
              </a:lnSpc>
              <a:spcBef>
                <a:spcPts val="0"/>
              </a:spcBef>
              <a:spcAft>
                <a:spcPts val="0"/>
              </a:spcAft>
              <a:buClr>
                <a:srgbClr val="000000"/>
              </a:buClr>
              <a:buSzPts val="1400"/>
              <a:buChar char="●"/>
            </a:pPr>
            <a:r>
              <a:rPr lang="en-GB" sz="1400">
                <a:solidFill>
                  <a:srgbClr val="000000"/>
                </a:solidFill>
              </a:rPr>
              <a:t>Finding the UV-decomposition with the least RMSE involves starting with some arbitrarily chosen U and V , and repeatedly adjusting U and V to make the RMSE smaller.</a:t>
            </a:r>
            <a:endParaRPr sz="1400">
              <a:solidFill>
                <a:srgbClr val="000000"/>
              </a:solidFill>
            </a:endParaRPr>
          </a:p>
          <a:p>
            <a:pPr marL="457200" lvl="0" indent="-317500" rtl="0">
              <a:lnSpc>
                <a:spcPct val="115000"/>
              </a:lnSpc>
              <a:spcBef>
                <a:spcPts val="0"/>
              </a:spcBef>
              <a:spcAft>
                <a:spcPts val="0"/>
              </a:spcAft>
              <a:buClr>
                <a:srgbClr val="000000"/>
              </a:buClr>
              <a:buSzPts val="1400"/>
              <a:buChar char="●"/>
            </a:pPr>
            <a:r>
              <a:rPr lang="en-GB" sz="1400">
                <a:solidFill>
                  <a:srgbClr val="000000"/>
                </a:solidFill>
              </a:rPr>
              <a:t>We shall consider only adjustments to a single element of U or V , although in principle, one could make more complex adjustments. </a:t>
            </a:r>
            <a:endParaRPr sz="1400">
              <a:solidFill>
                <a:srgbClr val="000000"/>
              </a:solidFill>
            </a:endParaRPr>
          </a:p>
          <a:p>
            <a:pPr marL="457200" lvl="0" indent="-317500" rtl="0">
              <a:lnSpc>
                <a:spcPct val="115000"/>
              </a:lnSpc>
              <a:spcBef>
                <a:spcPts val="0"/>
              </a:spcBef>
              <a:spcAft>
                <a:spcPts val="0"/>
              </a:spcAft>
              <a:buClr>
                <a:srgbClr val="000000"/>
              </a:buClr>
              <a:buSzPts val="1400"/>
              <a:buChar char="●"/>
            </a:pPr>
            <a:r>
              <a:rPr lang="en-GB" sz="1400">
                <a:solidFill>
                  <a:srgbClr val="000000"/>
                </a:solidFill>
              </a:rPr>
              <a:t>Whatever adjustments we allow, in a typical example there will be many </a:t>
            </a:r>
            <a:r>
              <a:rPr lang="en-GB" sz="1400" i="1">
                <a:solidFill>
                  <a:srgbClr val="000000"/>
                </a:solidFill>
              </a:rPr>
              <a:t>local minima</a:t>
            </a:r>
            <a:r>
              <a:rPr lang="en-GB" sz="1400">
                <a:solidFill>
                  <a:srgbClr val="000000"/>
                </a:solidFill>
              </a:rPr>
              <a:t> – matrices U and V such that no allowable adjustment reduces the RMSE. </a:t>
            </a:r>
            <a:endParaRPr sz="1400">
              <a:solidFill>
                <a:srgbClr val="000000"/>
              </a:solidFill>
            </a:endParaRPr>
          </a:p>
          <a:p>
            <a:pPr marL="457200" lvl="0" indent="-317500" rtl="0">
              <a:lnSpc>
                <a:spcPct val="115000"/>
              </a:lnSpc>
              <a:spcBef>
                <a:spcPts val="0"/>
              </a:spcBef>
              <a:spcAft>
                <a:spcPts val="0"/>
              </a:spcAft>
              <a:buClr>
                <a:srgbClr val="000000"/>
              </a:buClr>
              <a:buSzPts val="1400"/>
              <a:buChar char="●"/>
            </a:pPr>
            <a:r>
              <a:rPr lang="en-GB" sz="1400">
                <a:solidFill>
                  <a:srgbClr val="000000"/>
                </a:solidFill>
              </a:rPr>
              <a:t>Unfortunately, only one of these local minima will be the </a:t>
            </a:r>
            <a:r>
              <a:rPr lang="en-GB" sz="1400" i="1">
                <a:solidFill>
                  <a:srgbClr val="000000"/>
                </a:solidFill>
              </a:rPr>
              <a:t>global minimum</a:t>
            </a:r>
            <a:r>
              <a:rPr lang="en-GB" sz="1400">
                <a:solidFill>
                  <a:srgbClr val="000000"/>
                </a:solidFill>
              </a:rPr>
              <a:t> – the matrices U and V that produce the least possible RMSE.</a:t>
            </a:r>
            <a:endParaRPr sz="1400">
              <a:solidFill>
                <a:srgbClr val="000000"/>
              </a:solidFill>
            </a:endParaRPr>
          </a:p>
          <a:p>
            <a:pPr marL="457200" lvl="0" indent="-317500" rtl="0">
              <a:lnSpc>
                <a:spcPct val="115000"/>
              </a:lnSpc>
              <a:spcBef>
                <a:spcPts val="0"/>
              </a:spcBef>
              <a:spcAft>
                <a:spcPts val="0"/>
              </a:spcAft>
              <a:buClr>
                <a:srgbClr val="000000"/>
              </a:buClr>
              <a:buSzPts val="1400"/>
              <a:buChar char="●"/>
            </a:pPr>
            <a:r>
              <a:rPr lang="en-GB" sz="1400">
                <a:solidFill>
                  <a:srgbClr val="000000"/>
                </a:solidFill>
              </a:rPr>
              <a:t>To increase our chances of finding the global minimum, we need to pick many different starting points, that is, different choices of the initial matrices U and V.</a:t>
            </a:r>
            <a:endParaRPr sz="14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754050" y="575700"/>
            <a:ext cx="7505700" cy="954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Hybrid Filtering</a:t>
            </a:r>
            <a:endParaRPr/>
          </a:p>
        </p:txBody>
      </p:sp>
      <p:sp>
        <p:nvSpPr>
          <p:cNvPr id="269" name="Shape 269"/>
          <p:cNvSpPr txBox="1">
            <a:spLocks noGrp="1"/>
          </p:cNvSpPr>
          <p:nvPr>
            <p:ph type="body" idx="1"/>
          </p:nvPr>
        </p:nvSpPr>
        <p:spPr>
          <a:xfrm>
            <a:off x="434075" y="1530300"/>
            <a:ext cx="3537600" cy="3027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a:p>
            <a:pPr marL="457200" lvl="0" indent="-311150">
              <a:spcBef>
                <a:spcPts val="1600"/>
              </a:spcBef>
              <a:spcAft>
                <a:spcPts val="0"/>
              </a:spcAft>
              <a:buSzPts val="1300"/>
              <a:buChar char="●"/>
            </a:pPr>
            <a:r>
              <a:rPr lang="en-GB"/>
              <a:t>Generation of candidate set using content</a:t>
            </a:r>
            <a:endParaRPr/>
          </a:p>
          <a:p>
            <a:pPr marL="457200" lvl="0" indent="-311150">
              <a:spcBef>
                <a:spcPts val="0"/>
              </a:spcBef>
              <a:spcAft>
                <a:spcPts val="0"/>
              </a:spcAft>
              <a:buSzPts val="1300"/>
              <a:buChar char="●"/>
            </a:pPr>
            <a:r>
              <a:rPr lang="en-GB"/>
              <a:t>Ranking of candidates using collaborative</a:t>
            </a:r>
            <a:endParaRPr/>
          </a:p>
        </p:txBody>
      </p:sp>
      <p:pic>
        <p:nvPicPr>
          <p:cNvPr id="270" name="Shape 270"/>
          <p:cNvPicPr preferRelativeResize="0"/>
          <p:nvPr/>
        </p:nvPicPr>
        <p:blipFill>
          <a:blip r:embed="rId3">
            <a:alphaModFix/>
          </a:blip>
          <a:stretch>
            <a:fillRect/>
          </a:stretch>
        </p:blipFill>
        <p:spPr>
          <a:xfrm>
            <a:off x="4047550" y="933500"/>
            <a:ext cx="4698600" cy="3828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3292650" y="2094450"/>
            <a:ext cx="2558700" cy="9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819150" y="304175"/>
            <a:ext cx="7505700" cy="55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Purpose of Recommender System</a:t>
            </a:r>
            <a:endParaRPr/>
          </a:p>
        </p:txBody>
      </p:sp>
      <p:sp>
        <p:nvSpPr>
          <p:cNvPr id="142" name="Shape 142"/>
          <p:cNvSpPr txBox="1">
            <a:spLocks noGrp="1"/>
          </p:cNvSpPr>
          <p:nvPr>
            <p:ph type="body" idx="1"/>
          </p:nvPr>
        </p:nvSpPr>
        <p:spPr>
          <a:xfrm>
            <a:off x="819150" y="977200"/>
            <a:ext cx="7505700" cy="3861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1700"/>
              <a:t>On the Internet, where the number of choices is overwhelming, there is need to filter, prioritize and efficiently deliver relevant information in order to alleviate the problem of information overload, which has created a potential problem to many Internet users. Recommender systems solve this problem by searching through large volume of dynamically generated information to provide users with personalized content and services. </a:t>
            </a:r>
            <a:endParaRPr sz="1700"/>
          </a:p>
          <a:p>
            <a:pPr marL="0" lvl="0" indent="0" rtl="0">
              <a:spcBef>
                <a:spcPts val="1600"/>
              </a:spcBef>
              <a:spcAft>
                <a:spcPts val="0"/>
              </a:spcAft>
              <a:buNone/>
            </a:pPr>
            <a:r>
              <a:rPr lang="en-GB" sz="1700"/>
              <a:t>On a granular level, below are few reasons to use Recommender System:</a:t>
            </a:r>
            <a:endParaRPr sz="1700"/>
          </a:p>
          <a:p>
            <a:pPr marL="457200" lvl="0" indent="-336550" rtl="0">
              <a:spcBef>
                <a:spcPts val="1600"/>
              </a:spcBef>
              <a:spcAft>
                <a:spcPts val="0"/>
              </a:spcAft>
              <a:buSzPts val="1700"/>
              <a:buAutoNum type="arabicPeriod"/>
            </a:pPr>
            <a:r>
              <a:rPr lang="en-GB" sz="1700"/>
              <a:t>Value for Money and Time</a:t>
            </a:r>
            <a:endParaRPr sz="1700"/>
          </a:p>
          <a:p>
            <a:pPr marL="457200" lvl="0" indent="-336550" rtl="0">
              <a:spcBef>
                <a:spcPts val="0"/>
              </a:spcBef>
              <a:spcAft>
                <a:spcPts val="0"/>
              </a:spcAft>
              <a:buSzPts val="1700"/>
              <a:buAutoNum type="arabicPeriod"/>
            </a:pPr>
            <a:r>
              <a:rPr lang="en-GB" sz="1700"/>
              <a:t>Easy to pick from huge data</a:t>
            </a:r>
            <a:endParaRPr sz="1700"/>
          </a:p>
          <a:p>
            <a:pPr marL="457200" lvl="0" indent="-336550" rtl="0">
              <a:spcBef>
                <a:spcPts val="0"/>
              </a:spcBef>
              <a:spcAft>
                <a:spcPts val="0"/>
              </a:spcAft>
              <a:buSzPts val="1700"/>
              <a:buAutoNum type="arabicPeriod"/>
            </a:pPr>
            <a:r>
              <a:rPr lang="en-GB" sz="1700"/>
              <a:t>Companies: Analysis of Consumer</a:t>
            </a:r>
            <a:endParaRPr sz="1700"/>
          </a:p>
          <a:p>
            <a:pPr marL="457200" lvl="0" indent="-336550">
              <a:spcBef>
                <a:spcPts val="0"/>
              </a:spcBef>
              <a:spcAft>
                <a:spcPts val="0"/>
              </a:spcAft>
              <a:buSzPts val="1700"/>
              <a:buAutoNum type="arabicPeriod"/>
            </a:pPr>
            <a:r>
              <a:rPr lang="en-GB" sz="1700"/>
              <a:t>Consumer: Variety of options</a:t>
            </a:r>
            <a:endParaRPr sz="1700"/>
          </a:p>
          <a:p>
            <a:pPr marL="0" lvl="0" indent="0">
              <a:spcBef>
                <a:spcPts val="1600"/>
              </a:spcBef>
              <a:spcAft>
                <a:spcPts val="0"/>
              </a:spcAft>
              <a:buNone/>
            </a:pPr>
            <a:endParaRPr/>
          </a:p>
          <a:p>
            <a:pPr marL="0" lvl="0" indent="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819150" y="389650"/>
            <a:ext cx="7505700" cy="954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Real Time Applications of Recommender System</a:t>
            </a:r>
            <a:endParaRPr/>
          </a:p>
        </p:txBody>
      </p:sp>
      <p:sp>
        <p:nvSpPr>
          <p:cNvPr id="148" name="Shape 148"/>
          <p:cNvSpPr txBox="1">
            <a:spLocks noGrp="1"/>
          </p:cNvSpPr>
          <p:nvPr>
            <p:ph type="body" idx="1"/>
          </p:nvPr>
        </p:nvSpPr>
        <p:spPr>
          <a:xfrm>
            <a:off x="527175" y="1418875"/>
            <a:ext cx="8149800" cy="3262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sz="1500"/>
              <a:t>Recommender systems have become increasingly popular in recent years, and are utilized in a variety of areas including movies, music, news, books, research articles, search queries, social tags, and products in general.</a:t>
            </a:r>
            <a:endParaRPr sz="1500"/>
          </a:p>
          <a:p>
            <a:pPr marL="0" lvl="0" indent="0">
              <a:spcBef>
                <a:spcPts val="1600"/>
              </a:spcBef>
              <a:spcAft>
                <a:spcPts val="0"/>
              </a:spcAft>
              <a:buNone/>
            </a:pPr>
            <a:r>
              <a:rPr lang="en-GB" sz="1500"/>
              <a:t>When you read some news, watch a movie on Netflix, or simply by something on Amazon you will get some messages like:</a:t>
            </a:r>
            <a:endParaRPr sz="1500"/>
          </a:p>
          <a:p>
            <a:pPr marL="457200" lvl="0" indent="-317500">
              <a:spcBef>
                <a:spcPts val="1600"/>
              </a:spcBef>
              <a:spcAft>
                <a:spcPts val="0"/>
              </a:spcAft>
              <a:buSzPts val="1400"/>
              <a:buAutoNum type="arabicPeriod"/>
            </a:pPr>
            <a:r>
              <a:rPr lang="en-GB" sz="1400"/>
              <a:t>You will also probably like this 				4. Frequently bought together</a:t>
            </a:r>
            <a:endParaRPr sz="1400"/>
          </a:p>
          <a:p>
            <a:pPr marL="457200" lvl="0" indent="-317500">
              <a:spcBef>
                <a:spcPts val="0"/>
              </a:spcBef>
              <a:spcAft>
                <a:spcPts val="0"/>
              </a:spcAft>
              <a:buSzPts val="1400"/>
              <a:buAutoNum type="arabicPeriod"/>
            </a:pPr>
            <a:r>
              <a:rPr lang="en-GB" sz="1400"/>
              <a:t>Products related to this item 				5. Customers who bought this item also bought</a:t>
            </a:r>
            <a:endParaRPr sz="1400"/>
          </a:p>
          <a:p>
            <a:pPr marL="457200" lvl="0" indent="-317500">
              <a:spcBef>
                <a:spcPts val="0"/>
              </a:spcBef>
              <a:spcAft>
                <a:spcPts val="0"/>
              </a:spcAft>
              <a:buSzPts val="1400"/>
              <a:buAutoNum type="arabicPeriod"/>
            </a:pPr>
            <a:r>
              <a:rPr lang="en-GB" sz="1400"/>
              <a:t>Because you have seen X you might also like Y	6. Recommended for you</a:t>
            </a:r>
            <a:endParaRPr sz="1400"/>
          </a:p>
          <a:p>
            <a:pPr marL="0" lvl="0" indent="0">
              <a:spcBef>
                <a:spcPts val="1600"/>
              </a:spcBef>
              <a:spcAft>
                <a:spcPts val="1600"/>
              </a:spcAft>
              <a:buNone/>
            </a:pP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819150" y="289925"/>
            <a:ext cx="7505700" cy="559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Utility Matrix</a:t>
            </a:r>
            <a:endParaRPr/>
          </a:p>
        </p:txBody>
      </p:sp>
      <p:sp>
        <p:nvSpPr>
          <p:cNvPr id="154" name="Shape 154"/>
          <p:cNvSpPr txBox="1">
            <a:spLocks noGrp="1"/>
          </p:cNvSpPr>
          <p:nvPr>
            <p:ph type="body" idx="1"/>
          </p:nvPr>
        </p:nvSpPr>
        <p:spPr>
          <a:xfrm>
            <a:off x="819150" y="849125"/>
            <a:ext cx="7505700" cy="3989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Users have preferences for certain items, and these preferences must be teased out of the data. The data itself is represented as a utility matrix, giving for each user-item pair, a value that represents what is known about the degree of preference of that user for that item. </a:t>
            </a:r>
            <a:endParaRPr/>
          </a:p>
          <a:p>
            <a:pPr marL="0" lvl="0" indent="0">
              <a:spcBef>
                <a:spcPts val="1600"/>
              </a:spcBef>
              <a:spcAft>
                <a:spcPts val="0"/>
              </a:spcAft>
              <a:buNone/>
            </a:pPr>
            <a:r>
              <a:rPr lang="en-GB"/>
              <a:t>Below is an Utility Matrix, which represents users ratings of movies on a 1–5 scale, with 5 the highest rating. Blanks represent the situation where the user has not rated the movie. The movie names are HP1, HP2, and HP3 for Harry Potter I, II, and III, TW for Twilight, and SW1, SW2, and SW3 for Star Wars episodes 1, 2, and 3. The users are represented by capital letters A through D.</a:t>
            </a:r>
            <a:endParaRPr/>
          </a:p>
          <a:p>
            <a:pPr marL="0" lvl="0" indent="0">
              <a:spcBef>
                <a:spcPts val="1600"/>
              </a:spcBef>
              <a:spcAft>
                <a:spcPts val="0"/>
              </a:spcAft>
              <a:buNone/>
            </a:pPr>
            <a:endParaRPr/>
          </a:p>
          <a:p>
            <a:pPr marL="0" lvl="0" indent="0">
              <a:spcBef>
                <a:spcPts val="1600"/>
              </a:spcBef>
              <a:spcAft>
                <a:spcPts val="0"/>
              </a:spcAft>
              <a:buNone/>
            </a:pPr>
            <a:endParaRPr/>
          </a:p>
          <a:p>
            <a:pPr marL="0" lvl="0" indent="0">
              <a:spcBef>
                <a:spcPts val="1600"/>
              </a:spcBef>
              <a:spcAft>
                <a:spcPts val="0"/>
              </a:spcAft>
              <a:buNone/>
            </a:pPr>
            <a:endParaRPr/>
          </a:p>
          <a:p>
            <a:pPr marL="0" lvl="0" indent="0" algn="ctr">
              <a:spcBef>
                <a:spcPts val="1600"/>
              </a:spcBef>
              <a:spcAft>
                <a:spcPts val="0"/>
              </a:spcAft>
              <a:buNone/>
            </a:pPr>
            <a:r>
              <a:rPr lang="en-GB" b="1"/>
              <a:t>The goal of a recommendation system is to predict the blanks in the utility matrix.</a:t>
            </a:r>
            <a:endParaRPr b="1"/>
          </a:p>
          <a:p>
            <a:pPr marL="0" lvl="0" indent="0">
              <a:spcBef>
                <a:spcPts val="1600"/>
              </a:spcBef>
              <a:spcAft>
                <a:spcPts val="1600"/>
              </a:spcAft>
              <a:buNone/>
            </a:pPr>
            <a:endParaRPr/>
          </a:p>
        </p:txBody>
      </p:sp>
      <p:pic>
        <p:nvPicPr>
          <p:cNvPr id="155" name="Shape 155"/>
          <p:cNvPicPr preferRelativeResize="0"/>
          <p:nvPr/>
        </p:nvPicPr>
        <p:blipFill>
          <a:blip r:embed="rId3">
            <a:alphaModFix/>
          </a:blip>
          <a:stretch>
            <a:fillRect/>
          </a:stretch>
        </p:blipFill>
        <p:spPr>
          <a:xfrm>
            <a:off x="2683138" y="2903000"/>
            <a:ext cx="3777725" cy="1015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819150" y="393025"/>
            <a:ext cx="7505700" cy="598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Companies</a:t>
            </a:r>
            <a:endParaRPr/>
          </a:p>
        </p:txBody>
      </p:sp>
      <p:sp>
        <p:nvSpPr>
          <p:cNvPr id="161" name="Shape 161"/>
          <p:cNvSpPr txBox="1">
            <a:spLocks noGrp="1"/>
          </p:cNvSpPr>
          <p:nvPr>
            <p:ph type="body" idx="1"/>
          </p:nvPr>
        </p:nvSpPr>
        <p:spPr>
          <a:xfrm>
            <a:off x="819150" y="991525"/>
            <a:ext cx="7914900" cy="3789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sz="1800"/>
              <a:t>Some of the companies which are using Recommender Systems are:</a:t>
            </a:r>
            <a:endParaRPr sz="1800"/>
          </a:p>
          <a:p>
            <a:pPr marL="457200" lvl="0" indent="-342900" rtl="0">
              <a:spcBef>
                <a:spcPts val="1600"/>
              </a:spcBef>
              <a:spcAft>
                <a:spcPts val="0"/>
              </a:spcAft>
              <a:buSzPts val="1800"/>
              <a:buAutoNum type="arabicPeriod"/>
            </a:pPr>
            <a:r>
              <a:rPr lang="en-GB" sz="1800" b="1"/>
              <a:t>Amazon	</a:t>
            </a:r>
            <a:r>
              <a:rPr lang="en-GB" sz="1800"/>
              <a:t>						2. </a:t>
            </a:r>
            <a:r>
              <a:rPr lang="en-GB" sz="1800" b="1"/>
              <a:t>ebay</a:t>
            </a:r>
            <a:endParaRPr sz="1800" b="1"/>
          </a:p>
          <a:p>
            <a:pPr marL="0" lvl="0" indent="0">
              <a:spcBef>
                <a:spcPts val="1600"/>
              </a:spcBef>
              <a:spcAft>
                <a:spcPts val="1600"/>
              </a:spcAft>
              <a:buNone/>
            </a:pPr>
            <a:endParaRPr sz="2400"/>
          </a:p>
        </p:txBody>
      </p:sp>
      <p:pic>
        <p:nvPicPr>
          <p:cNvPr id="162" name="Shape 162"/>
          <p:cNvPicPr preferRelativeResize="0"/>
          <p:nvPr/>
        </p:nvPicPr>
        <p:blipFill>
          <a:blip r:embed="rId3">
            <a:alphaModFix/>
          </a:blip>
          <a:stretch>
            <a:fillRect/>
          </a:stretch>
        </p:blipFill>
        <p:spPr>
          <a:xfrm>
            <a:off x="997325" y="1966425"/>
            <a:ext cx="3690250" cy="2387575"/>
          </a:xfrm>
          <a:prstGeom prst="rect">
            <a:avLst/>
          </a:prstGeom>
          <a:noFill/>
          <a:ln>
            <a:noFill/>
          </a:ln>
        </p:spPr>
      </p:pic>
      <p:pic>
        <p:nvPicPr>
          <p:cNvPr id="163" name="Shape 163"/>
          <p:cNvPicPr preferRelativeResize="0"/>
          <p:nvPr/>
        </p:nvPicPr>
        <p:blipFill>
          <a:blip r:embed="rId4">
            <a:alphaModFix/>
          </a:blip>
          <a:stretch>
            <a:fillRect/>
          </a:stretch>
        </p:blipFill>
        <p:spPr>
          <a:xfrm>
            <a:off x="4972475" y="1966425"/>
            <a:ext cx="3615659" cy="2387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819150" y="304200"/>
            <a:ext cx="7505700" cy="615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Types of Recommender System</a:t>
            </a:r>
            <a:endParaRPr/>
          </a:p>
        </p:txBody>
      </p:sp>
      <p:sp>
        <p:nvSpPr>
          <p:cNvPr id="169" name="Shape 169"/>
          <p:cNvSpPr txBox="1">
            <a:spLocks noGrp="1"/>
          </p:cNvSpPr>
          <p:nvPr>
            <p:ph type="body" idx="1"/>
          </p:nvPr>
        </p:nvSpPr>
        <p:spPr>
          <a:xfrm>
            <a:off x="819150" y="1034200"/>
            <a:ext cx="7505700" cy="3404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sz="3000"/>
              <a:t>Three types of Recommender Systems:</a:t>
            </a:r>
            <a:endParaRPr sz="3000"/>
          </a:p>
          <a:p>
            <a:pPr marL="457200" lvl="0" indent="-419100">
              <a:spcBef>
                <a:spcPts val="1600"/>
              </a:spcBef>
              <a:spcAft>
                <a:spcPts val="0"/>
              </a:spcAft>
              <a:buSzPts val="3000"/>
              <a:buAutoNum type="arabicParenR"/>
            </a:pPr>
            <a:r>
              <a:rPr lang="en-GB" sz="3000"/>
              <a:t>Content-Based Systems</a:t>
            </a:r>
            <a:endParaRPr sz="3000"/>
          </a:p>
          <a:p>
            <a:pPr marL="457200" lvl="0" indent="-419100" rtl="0">
              <a:spcBef>
                <a:spcPts val="0"/>
              </a:spcBef>
              <a:spcAft>
                <a:spcPts val="0"/>
              </a:spcAft>
              <a:buSzPts val="3000"/>
              <a:buAutoNum type="arabicParenR"/>
            </a:pPr>
            <a:r>
              <a:rPr lang="en-GB" sz="3000"/>
              <a:t>Collaborative Filtering</a:t>
            </a:r>
            <a:endParaRPr sz="3000"/>
          </a:p>
          <a:p>
            <a:pPr marL="457200" lvl="0" indent="-419100">
              <a:spcBef>
                <a:spcPts val="0"/>
              </a:spcBef>
              <a:spcAft>
                <a:spcPts val="0"/>
              </a:spcAft>
              <a:buSzPts val="3000"/>
              <a:buAutoNum type="arabicParenR"/>
            </a:pPr>
            <a:r>
              <a:rPr lang="en-GB" sz="3000"/>
              <a:t>Hybrid Filtering</a:t>
            </a:r>
            <a:endParaRPr sz="3000"/>
          </a:p>
          <a:p>
            <a:pPr marL="0" lvl="0" indent="0">
              <a:spcBef>
                <a:spcPts val="1600"/>
              </a:spcBef>
              <a:spcAft>
                <a:spcPts val="0"/>
              </a:spcAft>
              <a:buNone/>
            </a:pPr>
            <a:endParaRPr/>
          </a:p>
          <a:p>
            <a:pPr marL="0" lvl="0" indent="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819150" y="482700"/>
            <a:ext cx="7505700" cy="6330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1600"/>
              </a:spcAft>
              <a:buNone/>
            </a:pPr>
            <a:r>
              <a:rPr lang="en-GB">
                <a:latin typeface="Calibri"/>
                <a:ea typeface="Calibri"/>
                <a:cs typeface="Calibri"/>
                <a:sym typeface="Calibri"/>
              </a:rPr>
              <a:t>Content-Based Systems</a:t>
            </a:r>
            <a:endParaRPr/>
          </a:p>
        </p:txBody>
      </p:sp>
      <p:sp>
        <p:nvSpPr>
          <p:cNvPr id="175" name="Shape 175"/>
          <p:cNvSpPr txBox="1">
            <a:spLocks noGrp="1"/>
          </p:cNvSpPr>
          <p:nvPr>
            <p:ph type="body" idx="1"/>
          </p:nvPr>
        </p:nvSpPr>
        <p:spPr>
          <a:xfrm>
            <a:off x="819150" y="1002500"/>
            <a:ext cx="7505700" cy="3436500"/>
          </a:xfrm>
          <a:prstGeom prst="rect">
            <a:avLst/>
          </a:prstGeom>
        </p:spPr>
        <p:txBody>
          <a:bodyPr spcFirstLastPara="1" wrap="square" lIns="91425" tIns="91425" rIns="91425" bIns="91425" anchor="t" anchorCtr="0">
            <a:noAutofit/>
          </a:bodyPr>
          <a:lstStyle/>
          <a:p>
            <a:pPr marL="457200" lvl="0" indent="-311150">
              <a:spcBef>
                <a:spcPts val="0"/>
              </a:spcBef>
              <a:spcAft>
                <a:spcPts val="0"/>
              </a:spcAft>
              <a:buSzPts val="1300"/>
              <a:buChar char="●"/>
            </a:pPr>
            <a:r>
              <a:rPr lang="en-GB"/>
              <a:t>Content based filtering methods are based on the item’s description and the user’s profile. </a:t>
            </a:r>
            <a:endParaRPr/>
          </a:p>
          <a:p>
            <a:pPr marL="457200" lvl="0" indent="-311150">
              <a:spcBef>
                <a:spcPts val="0"/>
              </a:spcBef>
              <a:spcAft>
                <a:spcPts val="0"/>
              </a:spcAft>
              <a:buSzPts val="1300"/>
              <a:buChar char="●"/>
            </a:pPr>
            <a:r>
              <a:rPr lang="en-GB"/>
              <a:t>Recommends items similar to those liked by the user in the past.</a:t>
            </a:r>
            <a:endParaRPr/>
          </a:p>
          <a:p>
            <a:pPr marL="457200" lvl="0" indent="-311150" rtl="0">
              <a:spcBef>
                <a:spcPts val="0"/>
              </a:spcBef>
              <a:spcAft>
                <a:spcPts val="0"/>
              </a:spcAft>
              <a:buSzPts val="1300"/>
              <a:buChar char="●"/>
            </a:pPr>
            <a:r>
              <a:rPr lang="en-GB"/>
              <a:t>Here the similarity is based upon the metadata of the Item.</a:t>
            </a:r>
            <a:endParaRPr/>
          </a:p>
          <a:p>
            <a:pPr marL="0" lvl="0" indent="0" rtl="0">
              <a:lnSpc>
                <a:spcPct val="100000"/>
              </a:lnSpc>
              <a:spcBef>
                <a:spcPts val="1600"/>
              </a:spcBef>
              <a:spcAft>
                <a:spcPts val="0"/>
              </a:spcAft>
              <a:buNone/>
            </a:pPr>
            <a:r>
              <a:rPr lang="en-GB"/>
              <a:t>             Example:PANDORA</a:t>
            </a:r>
            <a:endParaRPr/>
          </a:p>
          <a:p>
            <a:pPr marL="0" lvl="0" indent="0" rtl="0">
              <a:spcBef>
                <a:spcPts val="1600"/>
              </a:spcBef>
              <a:spcAft>
                <a:spcPts val="0"/>
              </a:spcAft>
              <a:buNone/>
            </a:pPr>
            <a:endParaRPr/>
          </a:p>
          <a:p>
            <a:pPr marL="0" lvl="0" indent="0" algn="just">
              <a:spcBef>
                <a:spcPts val="1600"/>
              </a:spcBef>
              <a:spcAft>
                <a:spcPts val="0"/>
              </a:spcAft>
              <a:buNone/>
            </a:pPr>
            <a:endParaRPr/>
          </a:p>
          <a:p>
            <a:pPr marL="0" lvl="0" indent="0">
              <a:spcBef>
                <a:spcPts val="1600"/>
              </a:spcBef>
              <a:spcAft>
                <a:spcPts val="1600"/>
              </a:spcAft>
              <a:buNone/>
            </a:pPr>
            <a:r>
              <a:rPr lang="en-GB"/>
              <a:t> </a:t>
            </a:r>
            <a:endParaRPr/>
          </a:p>
        </p:txBody>
      </p:sp>
      <p:pic>
        <p:nvPicPr>
          <p:cNvPr id="176" name="Shape 176"/>
          <p:cNvPicPr preferRelativeResize="0"/>
          <p:nvPr/>
        </p:nvPicPr>
        <p:blipFill>
          <a:blip r:embed="rId3">
            <a:alphaModFix/>
          </a:blip>
          <a:stretch>
            <a:fillRect/>
          </a:stretch>
        </p:blipFill>
        <p:spPr>
          <a:xfrm>
            <a:off x="1404575" y="2280175"/>
            <a:ext cx="6676025" cy="2327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819150" y="533175"/>
            <a:ext cx="7505700" cy="693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Item Profiles</a:t>
            </a:r>
            <a:endParaRPr/>
          </a:p>
        </p:txBody>
      </p:sp>
      <p:sp>
        <p:nvSpPr>
          <p:cNvPr id="182" name="Shape 182"/>
          <p:cNvSpPr txBox="1">
            <a:spLocks noGrp="1"/>
          </p:cNvSpPr>
          <p:nvPr>
            <p:ph type="body" idx="1"/>
          </p:nvPr>
        </p:nvSpPr>
        <p:spPr>
          <a:xfrm>
            <a:off x="819150" y="1227075"/>
            <a:ext cx="7974300" cy="3687000"/>
          </a:xfrm>
          <a:prstGeom prst="rect">
            <a:avLst/>
          </a:prstGeom>
        </p:spPr>
        <p:txBody>
          <a:bodyPr spcFirstLastPara="1" wrap="square" lIns="91425" tIns="91425" rIns="91425" bIns="91425" anchor="t" anchorCtr="0">
            <a:noAutofit/>
          </a:bodyPr>
          <a:lstStyle/>
          <a:p>
            <a:pPr marL="114300" marR="1422400" lvl="0" indent="0" algn="just" rtl="0">
              <a:lnSpc>
                <a:spcPct val="85000"/>
              </a:lnSpc>
              <a:spcBef>
                <a:spcPts val="700"/>
              </a:spcBef>
              <a:spcAft>
                <a:spcPts val="0"/>
              </a:spcAft>
              <a:buNone/>
            </a:pPr>
            <a:r>
              <a:rPr lang="en-GB" sz="1400">
                <a:solidFill>
                  <a:srgbClr val="000000"/>
                </a:solidFill>
              </a:rPr>
              <a:t>In a content-based system, we must construct for each item a profile, which is a record or collection of records representing important characteristics of that item. </a:t>
            </a:r>
            <a:endParaRPr sz="1400">
              <a:solidFill>
                <a:srgbClr val="000000"/>
              </a:solidFill>
            </a:endParaRPr>
          </a:p>
          <a:p>
            <a:pPr marL="114300" marR="1422400" lvl="0" indent="0" algn="just" rtl="0">
              <a:lnSpc>
                <a:spcPct val="85000"/>
              </a:lnSpc>
              <a:spcBef>
                <a:spcPts val="700"/>
              </a:spcBef>
              <a:spcAft>
                <a:spcPts val="0"/>
              </a:spcAft>
              <a:buNone/>
            </a:pPr>
            <a:r>
              <a:rPr lang="en-GB" sz="1400">
                <a:solidFill>
                  <a:srgbClr val="000000"/>
                </a:solidFill>
              </a:rPr>
              <a:t>In simple cases, the profile consists of some characteristics of the item that are easily discovered. For example, consider the features of a movie that might be relevant to a recommendation system.</a:t>
            </a:r>
            <a:endParaRPr sz="1400">
              <a:solidFill>
                <a:srgbClr val="000000"/>
              </a:solidFill>
            </a:endParaRPr>
          </a:p>
          <a:p>
            <a:pPr marL="431800" marR="1422400" lvl="0" indent="0" algn="just" rtl="0">
              <a:lnSpc>
                <a:spcPct val="85000"/>
              </a:lnSpc>
              <a:spcBef>
                <a:spcPts val="700"/>
              </a:spcBef>
              <a:spcAft>
                <a:spcPts val="0"/>
              </a:spcAft>
              <a:buNone/>
            </a:pPr>
            <a:r>
              <a:rPr lang="en-GB" sz="1400">
                <a:solidFill>
                  <a:srgbClr val="000000"/>
                </a:solidFill>
              </a:rPr>
              <a:t>1.   The set of actors of the movie. Some viewers prefer movies with their favorite actors.</a:t>
            </a:r>
            <a:endParaRPr sz="1400">
              <a:solidFill>
                <a:srgbClr val="000000"/>
              </a:solidFill>
            </a:endParaRPr>
          </a:p>
          <a:p>
            <a:pPr marL="431800" marR="1422400" lvl="0" indent="0" algn="just" rtl="0">
              <a:lnSpc>
                <a:spcPct val="85000"/>
              </a:lnSpc>
              <a:spcBef>
                <a:spcPts val="700"/>
              </a:spcBef>
              <a:spcAft>
                <a:spcPts val="0"/>
              </a:spcAft>
              <a:buNone/>
            </a:pPr>
            <a:r>
              <a:rPr lang="en-GB" sz="1400">
                <a:solidFill>
                  <a:srgbClr val="000000"/>
                </a:solidFill>
              </a:rPr>
              <a:t>2.   The director. Some viewers have a preference for the work of certain directors.</a:t>
            </a:r>
            <a:endParaRPr sz="1400">
              <a:solidFill>
                <a:srgbClr val="000000"/>
              </a:solidFill>
            </a:endParaRPr>
          </a:p>
          <a:p>
            <a:pPr marL="431800" marR="1422400" lvl="0" indent="0" algn="just" rtl="0">
              <a:lnSpc>
                <a:spcPct val="85000"/>
              </a:lnSpc>
              <a:spcBef>
                <a:spcPts val="700"/>
              </a:spcBef>
              <a:spcAft>
                <a:spcPts val="0"/>
              </a:spcAft>
              <a:buNone/>
            </a:pPr>
            <a:r>
              <a:rPr lang="en-GB" sz="1400">
                <a:solidFill>
                  <a:srgbClr val="000000"/>
                </a:solidFill>
              </a:rPr>
              <a:t>3.   The year in which the movie was made. Some viewers prefer old movies; others watch only the latest releases</a:t>
            </a:r>
            <a:r>
              <a:rPr lang="en-GB" sz="1200">
                <a:solidFill>
                  <a:srgbClr val="000000"/>
                </a:solidFill>
              </a:rPr>
              <a:t>.</a:t>
            </a:r>
            <a:endParaRPr sz="1200">
              <a:solidFill>
                <a:srgbClr val="000000"/>
              </a:solidFill>
            </a:endParaRPr>
          </a:p>
          <a:p>
            <a:pPr marL="431800" marR="1422400" lvl="0" indent="0" algn="just" rtl="0">
              <a:lnSpc>
                <a:spcPct val="85000"/>
              </a:lnSpc>
              <a:spcBef>
                <a:spcPts val="700"/>
              </a:spcBef>
              <a:spcAft>
                <a:spcPts val="0"/>
              </a:spcAft>
              <a:buNone/>
            </a:pPr>
            <a:endParaRPr sz="1200">
              <a:solidFill>
                <a:srgbClr val="000000"/>
              </a:solidFill>
            </a:endParaRPr>
          </a:p>
          <a:p>
            <a:pPr marL="431800" marR="1422400" lvl="0" indent="0" algn="just" rtl="0">
              <a:lnSpc>
                <a:spcPct val="85000"/>
              </a:lnSpc>
              <a:spcBef>
                <a:spcPts val="600"/>
              </a:spcBef>
              <a:spcAft>
                <a:spcPts val="0"/>
              </a:spcAft>
              <a:buNone/>
            </a:pPr>
            <a:endParaRPr sz="1200">
              <a:solidFill>
                <a:srgbClr val="000000"/>
              </a:solidFill>
            </a:endParaRPr>
          </a:p>
          <a:p>
            <a:pPr marL="0" lvl="0" indent="0">
              <a:spcBef>
                <a:spcPts val="0"/>
              </a:spcBef>
              <a:spcAft>
                <a:spcPts val="1600"/>
              </a:spcAft>
              <a:buNone/>
            </a:pPr>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1830</Words>
  <Application>Microsoft Macintosh PowerPoint</Application>
  <PresentationFormat>On-screen Show (16:9)</PresentationFormat>
  <Paragraphs>143</Paragraphs>
  <Slides>22</Slides>
  <Notes>22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22</vt:i4>
      </vt:variant>
    </vt:vector>
  </HeadingPairs>
  <TitlesOfParts>
    <vt:vector size="24" baseType="lpstr">
      <vt:lpstr>Nunito</vt:lpstr>
      <vt:lpstr>Shift</vt:lpstr>
      <vt:lpstr>Recommender Systems</vt:lpstr>
      <vt:lpstr>Recommender System</vt:lpstr>
      <vt:lpstr>Purpose of Recommender System</vt:lpstr>
      <vt:lpstr>Real Time Applications of Recommender System</vt:lpstr>
      <vt:lpstr>Utility Matrix</vt:lpstr>
      <vt:lpstr>Companies</vt:lpstr>
      <vt:lpstr>Types of Recommender System</vt:lpstr>
      <vt:lpstr>Content-Based Systems</vt:lpstr>
      <vt:lpstr>Item Profiles</vt:lpstr>
      <vt:lpstr>User Profiles</vt:lpstr>
      <vt:lpstr>Recommendations using Item &amp;User Profiles</vt:lpstr>
      <vt:lpstr>Classification Algorithms</vt:lpstr>
      <vt:lpstr>PowerPoint Presentation</vt:lpstr>
      <vt:lpstr>Collaborative Filtering</vt:lpstr>
      <vt:lpstr>Examples</vt:lpstr>
      <vt:lpstr>In Practice</vt:lpstr>
      <vt:lpstr>Challenges with Collaborative Filtering</vt:lpstr>
      <vt:lpstr>UV-Decomposition </vt:lpstr>
      <vt:lpstr>Root-Mean-Square Error  </vt:lpstr>
      <vt:lpstr>Incremental Computation of a UV-Decomposition </vt:lpstr>
      <vt:lpstr>Hybrid Filtering</vt:lpstr>
      <vt:lpstr>Thank you!</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Recommender Systems</dc:title>
  <cp:lastModifiedBy>Perakalapudi, Naga Poorna Pujitha</cp:lastModifiedBy>
  <cp:revision>1</cp:revision>
  <dcterms:modified xsi:type="dcterms:W3CDTF">2018-04-25T03:20:15Z</dcterms:modified>
</cp:coreProperties>
</file>