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477" r:id="rId2"/>
    <p:sldId id="480" r:id="rId3"/>
    <p:sldId id="456" r:id="rId4"/>
    <p:sldId id="478" r:id="rId5"/>
    <p:sldId id="479" r:id="rId6"/>
    <p:sldId id="485" r:id="rId7"/>
    <p:sldId id="486" r:id="rId8"/>
    <p:sldId id="481" r:id="rId9"/>
    <p:sldId id="482" r:id="rId10"/>
    <p:sldId id="483" r:id="rId11"/>
    <p:sldId id="484" r:id="rId12"/>
    <p:sldId id="461" r:id="rId13"/>
    <p:sldId id="460" r:id="rId14"/>
    <p:sldId id="465" r:id="rId15"/>
    <p:sldId id="466" r:id="rId16"/>
    <p:sldId id="467" r:id="rId17"/>
    <p:sldId id="468" r:id="rId18"/>
    <p:sldId id="470" r:id="rId19"/>
    <p:sldId id="473" r:id="rId20"/>
    <p:sldId id="474" r:id="rId21"/>
    <p:sldId id="475" r:id="rId22"/>
    <p:sldId id="476" r:id="rId23"/>
    <p:sldId id="48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9" d="100"/>
          <a:sy n="119" d="100"/>
        </p:scale>
        <p:origin x="-312"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E591D-F854-FD48-AA6A-794C276C33AF}" type="datetimeFigureOut">
              <a:rPr lang="en-US" smtClean="0"/>
              <a:pPr/>
              <a:t>19/10/15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324C3F-A441-CE41-9940-31B41DFF52E5}" type="slidenum">
              <a:rPr lang="en-US" smtClean="0"/>
              <a:pPr/>
              <a:t>‹#›</a:t>
            </a:fld>
            <a:endParaRPr lang="en-US"/>
          </a:p>
        </p:txBody>
      </p:sp>
    </p:spTree>
    <p:extLst>
      <p:ext uri="{BB962C8B-B14F-4D97-AF65-F5344CB8AC3E}">
        <p14:creationId xmlns:p14="http://schemas.microsoft.com/office/powerpoint/2010/main" val="1011880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C810F9-8F43-DA43-ADF2-82F8E6A3BCB8}" type="datetimeFigureOut">
              <a:rPr lang="en-US" smtClean="0"/>
              <a:pPr/>
              <a:t>19/10/15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618F9C-1042-A544-8242-636CC55D1D4F}" type="slidenum">
              <a:rPr lang="en-US" smtClean="0"/>
              <a:pPr/>
              <a:t>‹#›</a:t>
            </a:fld>
            <a:endParaRPr lang="en-US"/>
          </a:p>
        </p:txBody>
      </p:sp>
    </p:spTree>
    <p:extLst>
      <p:ext uri="{BB962C8B-B14F-4D97-AF65-F5344CB8AC3E}">
        <p14:creationId xmlns:p14="http://schemas.microsoft.com/office/powerpoint/2010/main" val="10417266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6DA0FEFC-A3D7-2B4A-9661-BE77AFB2DF77}" type="datetimeFigureOut">
              <a:rPr lang="en-US" smtClean="0"/>
              <a:pPr/>
              <a:t>19/10/15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411543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DA0FEFC-A3D7-2B4A-9661-BE77AFB2DF77}" type="datetimeFigureOut">
              <a:rPr lang="en-US" smtClean="0"/>
              <a:pPr/>
              <a:t>19/10/15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45084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DA0FEFC-A3D7-2B4A-9661-BE77AFB2DF77}" type="datetimeFigureOut">
              <a:rPr lang="en-US" smtClean="0"/>
              <a:pPr/>
              <a:t>19/10/15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122749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DA0FEFC-A3D7-2B4A-9661-BE77AFB2DF77}" type="datetimeFigureOut">
              <a:rPr lang="en-US" smtClean="0"/>
              <a:pPr/>
              <a:t>19/10/15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131984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6DA0FEFC-A3D7-2B4A-9661-BE77AFB2DF77}" type="datetimeFigureOut">
              <a:rPr lang="en-US" smtClean="0"/>
              <a:pPr/>
              <a:t>19/10/15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237411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6DA0FEFC-A3D7-2B4A-9661-BE77AFB2DF77}" type="datetimeFigureOut">
              <a:rPr lang="en-US" smtClean="0"/>
              <a:pPr/>
              <a:t>19/10/15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67311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6DA0FEFC-A3D7-2B4A-9661-BE77AFB2DF77}" type="datetimeFigureOut">
              <a:rPr lang="en-US" smtClean="0"/>
              <a:pPr/>
              <a:t>19/10/15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293266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6DA0FEFC-A3D7-2B4A-9661-BE77AFB2DF77}" type="datetimeFigureOut">
              <a:rPr lang="en-US" smtClean="0"/>
              <a:pPr/>
              <a:t>19/10/15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31447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0FEFC-A3D7-2B4A-9661-BE77AFB2DF77}" type="datetimeFigureOut">
              <a:rPr lang="en-US" smtClean="0"/>
              <a:pPr/>
              <a:t>19/10/15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322390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DA0FEFC-A3D7-2B4A-9661-BE77AFB2DF77}" type="datetimeFigureOut">
              <a:rPr lang="en-US" smtClean="0"/>
              <a:pPr/>
              <a:t>19/10/15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247222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DA0FEFC-A3D7-2B4A-9661-BE77AFB2DF77}" type="datetimeFigureOut">
              <a:rPr lang="en-US" smtClean="0"/>
              <a:pPr/>
              <a:t>19/10/15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4216965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0FEFC-A3D7-2B4A-9661-BE77AFB2DF77}" type="datetimeFigureOut">
              <a:rPr lang="en-US" smtClean="0"/>
              <a:pPr/>
              <a:t>19/10/15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1DFE5-50CA-B645-B46E-F78C3F732728}" type="slidenum">
              <a:rPr lang="en-US" smtClean="0"/>
              <a:pPr/>
              <a:t>‹#›</a:t>
            </a:fld>
            <a:endParaRPr lang="en-US"/>
          </a:p>
        </p:txBody>
      </p:sp>
    </p:spTree>
    <p:extLst>
      <p:ext uri="{BB962C8B-B14F-4D97-AF65-F5344CB8AC3E}">
        <p14:creationId xmlns:p14="http://schemas.microsoft.com/office/powerpoint/2010/main" val="1930516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ngroup.com/articles/ab-testing-usability-engineering/" TargetMode="External"/><Relationship Id="rId3" Type="http://schemas.openxmlformats.org/officeDocument/2006/relationships/hyperlink" Target="http://www.nngroup.com/articles/author/jakob-niels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earchenginewatch.com/article/2196754/8-Rules-of-AB-Testing-The-Art-in-Marketing-Science" TargetMode="External"/><Relationship Id="rId4" Type="http://schemas.openxmlformats.org/officeDocument/2006/relationships/hyperlink" Target="http://www.vocus.com/blog/rules-better-ab-testing/" TargetMode="External"/><Relationship Id="rId5" Type="http://schemas.openxmlformats.org/officeDocument/2006/relationships/hyperlink" Target="http://unbounce.com/a-b-testing/shocking-results/" TargetMode="External"/><Relationship Id="rId1" Type="http://schemas.openxmlformats.org/officeDocument/2006/relationships/slideLayout" Target="../slideLayouts/slideLayout2.xml"/><Relationship Id="rId2" Type="http://schemas.openxmlformats.org/officeDocument/2006/relationships/hyperlink" Target="http://blog.optimizely.com/2013/04/30/71-things-to-ab-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unbounce.com/a-b-testing/shocking-results/" TargetMode="External"/><Relationship Id="rId3" Type="http://schemas.openxmlformats.org/officeDocument/2006/relationships/hyperlink" Target="https://whichtestwon.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hichtestwon.com/test/with-sliders-or-withou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vwo.com/ab-split-test-dur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A/B testing</a:t>
            </a:r>
            <a:endParaRPr lang="en-US" dirty="0"/>
          </a:p>
        </p:txBody>
      </p:sp>
      <p:sp>
        <p:nvSpPr>
          <p:cNvPr id="5" name="Subtitle 4"/>
          <p:cNvSpPr>
            <a:spLocks noGrp="1"/>
          </p:cNvSpPr>
          <p:nvPr>
            <p:ph type="subTitle" idx="1"/>
          </p:nvPr>
        </p:nvSpPr>
        <p:spPr/>
        <p:txBody>
          <a:bodyPr/>
          <a:lstStyle/>
          <a:p>
            <a:r>
              <a:rPr lang="en-US" dirty="0"/>
              <a:t>a</a:t>
            </a:r>
            <a:r>
              <a:rPr lang="en-US" dirty="0" smtClean="0"/>
              <a:t>ka </a:t>
            </a:r>
            <a:r>
              <a:rPr lang="en-US" i="1" dirty="0"/>
              <a:t>split testing</a:t>
            </a:r>
            <a:r>
              <a:rPr lang="en-US" dirty="0"/>
              <a:t>, </a:t>
            </a:r>
            <a:r>
              <a:rPr lang="en-US" i="1" dirty="0"/>
              <a:t>bucket testing</a:t>
            </a:r>
            <a:r>
              <a:rPr lang="en-US" dirty="0"/>
              <a:t>, and </a:t>
            </a:r>
            <a:r>
              <a:rPr lang="en-US" i="1" dirty="0" err="1"/>
              <a:t>multivariant</a:t>
            </a:r>
            <a:r>
              <a:rPr lang="en-US" i="1" dirty="0"/>
              <a:t> testing</a:t>
            </a:r>
            <a:endParaRPr lang="en-US" dirty="0"/>
          </a:p>
        </p:txBody>
      </p:sp>
    </p:spTree>
    <p:extLst>
      <p:ext uri="{BB962C8B-B14F-4D97-AF65-F5344CB8AC3E}">
        <p14:creationId xmlns:p14="http://schemas.microsoft.com/office/powerpoint/2010/main" val="264303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Screen Shot 2015-10-19 at 22.14.54.png"/>
          <p:cNvPicPr>
            <a:picLocks noGrp="1" noChangeAspect="1"/>
          </p:cNvPicPr>
          <p:nvPr>
            <p:ph type="pic" idx="1"/>
          </p:nvPr>
        </p:nvPicPr>
        <p:blipFill>
          <a:blip r:embed="rId2">
            <a:extLst>
              <a:ext uri="{28A0092B-C50C-407E-A947-70E740481C1C}">
                <a14:useLocalDpi xmlns:a14="http://schemas.microsoft.com/office/drawing/2010/main" val="0"/>
              </a:ext>
            </a:extLst>
          </a:blip>
          <a:srcRect t="-3662" b="-3662"/>
          <a:stretch>
            <a:fillRect/>
          </a:stretch>
        </p:blipFill>
        <p:spPr/>
      </p:pic>
      <p:sp>
        <p:nvSpPr>
          <p:cNvPr id="4" name="Text Placeholder 3"/>
          <p:cNvSpPr>
            <a:spLocks noGrp="1"/>
          </p:cNvSpPr>
          <p:nvPr>
            <p:ph type="body" sz="half" idx="2"/>
          </p:nvPr>
        </p:nvSpPr>
        <p:spPr/>
        <p:txBody>
          <a:bodyPr/>
          <a:lstStyle/>
          <a:p>
            <a:r>
              <a:rPr lang="en-US" dirty="0" smtClean="0"/>
              <a:t>More green, worse clicks on search and more abandonment</a:t>
            </a:r>
          </a:p>
          <a:p>
            <a:r>
              <a:rPr lang="en-US" dirty="0" smtClean="0"/>
              <a:t>More blue, brighter the blue, faster to search click</a:t>
            </a:r>
            <a:endParaRPr lang="en-US" dirty="0"/>
          </a:p>
        </p:txBody>
      </p:sp>
    </p:spTree>
    <p:extLst>
      <p:ext uri="{BB962C8B-B14F-4D97-AF65-F5344CB8AC3E}">
        <p14:creationId xmlns:p14="http://schemas.microsoft.com/office/powerpoint/2010/main" val="293990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Screen Shot 2015-10-19 at 22.18.01.png"/>
          <p:cNvPicPr>
            <a:picLocks noGrp="1" noChangeAspect="1"/>
          </p:cNvPicPr>
          <p:nvPr>
            <p:ph type="pic" idx="1"/>
          </p:nvPr>
        </p:nvPicPr>
        <p:blipFill>
          <a:blip r:embed="rId2">
            <a:extLst>
              <a:ext uri="{28A0092B-C50C-407E-A947-70E740481C1C}">
                <a14:useLocalDpi xmlns:a14="http://schemas.microsoft.com/office/drawing/2010/main" val="0"/>
              </a:ext>
            </a:extLst>
          </a:blip>
          <a:srcRect t="99" b="99"/>
          <a:stretch>
            <a:fillRect/>
          </a:stretch>
        </p:blipFill>
        <p:spPr/>
      </p:pic>
      <p:sp>
        <p:nvSpPr>
          <p:cNvPr id="4" name="Text Placeholder 3"/>
          <p:cNvSpPr>
            <a:spLocks noGrp="1"/>
          </p:cNvSpPr>
          <p:nvPr>
            <p:ph type="body" sz="half" idx="2"/>
          </p:nvPr>
        </p:nvSpPr>
        <p:spPr/>
        <p:txBody>
          <a:bodyPr/>
          <a:lstStyle/>
          <a:p>
            <a:r>
              <a:rPr lang="en-US" dirty="0" smtClean="0"/>
              <a:t>Adding red improves performance</a:t>
            </a:r>
            <a:endParaRPr lang="en-US" dirty="0"/>
          </a:p>
        </p:txBody>
      </p:sp>
    </p:spTree>
    <p:extLst>
      <p:ext uri="{BB962C8B-B14F-4D97-AF65-F5344CB8AC3E}">
        <p14:creationId xmlns:p14="http://schemas.microsoft.com/office/powerpoint/2010/main" val="404439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http://www.nngroup.com/articles/ab-testing-usability-engineering</a:t>
            </a:r>
            <a:r>
              <a:rPr lang="en-US" dirty="0" smtClean="0">
                <a:hlinkClick r:id="rId2"/>
              </a:rPr>
              <a:t>/</a:t>
            </a:r>
            <a:endParaRPr lang="en-US" dirty="0" smtClean="0"/>
          </a:p>
          <a:p>
            <a:r>
              <a:rPr lang="en-US" b="1" dirty="0"/>
              <a:t>A/B Testing, Usability Engineering, Radical Innovation: What Pays Best?</a:t>
            </a:r>
          </a:p>
          <a:p>
            <a:r>
              <a:rPr lang="en-US" dirty="0"/>
              <a:t>by </a:t>
            </a:r>
            <a:r>
              <a:rPr lang="en-US" dirty="0">
                <a:hlinkClick r:id="rId3"/>
              </a:rPr>
              <a:t>Jakob Nielsen</a:t>
            </a:r>
            <a:r>
              <a:rPr lang="en-US" dirty="0"/>
              <a:t> on March 26, 2012 </a:t>
            </a:r>
          </a:p>
          <a:p>
            <a:endParaRPr lang="en-US" dirty="0"/>
          </a:p>
        </p:txBody>
      </p:sp>
    </p:spTree>
    <p:extLst>
      <p:ext uri="{BB962C8B-B14F-4D97-AF65-F5344CB8AC3E}">
        <p14:creationId xmlns:p14="http://schemas.microsoft.com/office/powerpoint/2010/main" val="208378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5-10-17 at 08.48.59.png"/>
          <p:cNvPicPr>
            <a:picLocks noGrp="1" noChangeAspect="1"/>
          </p:cNvPicPr>
          <p:nvPr>
            <p:ph idx="1"/>
          </p:nvPr>
        </p:nvPicPr>
        <p:blipFill>
          <a:blip r:embed="rId2">
            <a:extLst>
              <a:ext uri="{28A0092B-C50C-407E-A947-70E740481C1C}">
                <a14:useLocalDpi xmlns:a14="http://schemas.microsoft.com/office/drawing/2010/main" val="0"/>
              </a:ext>
            </a:extLst>
          </a:blip>
          <a:srcRect t="-12949" b="-12949"/>
          <a:stretch>
            <a:fillRect/>
          </a:stretch>
        </p:blipFill>
        <p:spPr>
          <a:xfrm>
            <a:off x="1154679" y="1600201"/>
            <a:ext cx="7255610" cy="3990306"/>
          </a:xfrm>
        </p:spPr>
      </p:pic>
    </p:spTree>
    <p:extLst>
      <p:ext uri="{BB962C8B-B14F-4D97-AF65-F5344CB8AC3E}">
        <p14:creationId xmlns:p14="http://schemas.microsoft.com/office/powerpoint/2010/main" val="116489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http://</a:t>
            </a:r>
            <a:r>
              <a:rPr lang="en-US" sz="1200" dirty="0" err="1"/>
              <a:t>www.itworld.com</a:t>
            </a:r>
            <a:r>
              <a:rPr lang="en-US" sz="1200" dirty="0"/>
              <a:t>/article/2703183/it-management/a-b-tests--cut-the-fluff-and-spend-the-pixels-on-design-elements-of-interest-to-users.html</a:t>
            </a:r>
          </a:p>
        </p:txBody>
      </p:sp>
      <p:sp>
        <p:nvSpPr>
          <p:cNvPr id="3" name="Content Placeholder 2"/>
          <p:cNvSpPr>
            <a:spLocks noGrp="1"/>
          </p:cNvSpPr>
          <p:nvPr>
            <p:ph idx="1"/>
          </p:nvPr>
        </p:nvSpPr>
        <p:spPr/>
        <p:txBody>
          <a:bodyPr>
            <a:normAutofit fontScale="62500" lnSpcReduction="20000"/>
          </a:bodyPr>
          <a:lstStyle/>
          <a:p>
            <a:r>
              <a:rPr lang="en-US" dirty="0"/>
              <a:t>There are dozens of A/B consultants, tools and compendiums of tips and tricks. Here are a few links to check out:</a:t>
            </a:r>
          </a:p>
          <a:p>
            <a:r>
              <a:rPr lang="en-US" dirty="0">
                <a:hlinkClick r:id="rId2"/>
              </a:rPr>
              <a:t>Robin Johnson</a:t>
            </a:r>
            <a:r>
              <a:rPr lang="en-US" dirty="0"/>
              <a:t>, writing earlier this year in </a:t>
            </a:r>
            <a:r>
              <a:rPr lang="en-US" dirty="0" err="1"/>
              <a:t>Optimizely</a:t>
            </a:r>
            <a:r>
              <a:rPr lang="en-US" dirty="0"/>
              <a:t>, gives you 71 different ideas on things to test, including website copy, visual elements and just plain common sense things such as whether you have a positive or negative spin on what you are trying to sell.</a:t>
            </a:r>
          </a:p>
          <a:p>
            <a:r>
              <a:rPr lang="en-US" dirty="0">
                <a:hlinkClick r:id="rId3"/>
              </a:rPr>
              <a:t>Uri Bar-Joseph</a:t>
            </a:r>
            <a:r>
              <a:rPr lang="en-US" dirty="0"/>
              <a:t>, writing in </a:t>
            </a:r>
            <a:r>
              <a:rPr lang="en-US" dirty="0" err="1"/>
              <a:t>SearchEngineWatch</a:t>
            </a:r>
            <a:r>
              <a:rPr lang="en-US" dirty="0"/>
              <a:t>, has eight rules for A/B testing, including focusing on one variable, choosing your groups randomly and measuring the results carefully. </a:t>
            </a:r>
          </a:p>
          <a:p>
            <a:r>
              <a:rPr lang="en-US" dirty="0">
                <a:hlinkClick r:id="rId4"/>
              </a:rPr>
              <a:t>Brian Conklin</a:t>
            </a:r>
            <a:r>
              <a:rPr lang="en-US" dirty="0"/>
              <a:t> of </a:t>
            </a:r>
            <a:r>
              <a:rPr lang="en-US" dirty="0" err="1"/>
              <a:t>Vocus</a:t>
            </a:r>
            <a:r>
              <a:rPr lang="en-US" dirty="0"/>
              <a:t> has his own nine rules in this blog post, including doing an 10-10-80% split: meaning start with ten percent of your users testing each of two options. Once you determine a winner, send the results to the remaining 80 percent of your audience.</a:t>
            </a:r>
          </a:p>
          <a:p>
            <a:r>
              <a:rPr lang="en-US" dirty="0"/>
              <a:t>And if you want to have some fun with A/B tests of the past, take a look at these </a:t>
            </a:r>
            <a:r>
              <a:rPr lang="en-US" dirty="0">
                <a:hlinkClick r:id="rId5"/>
              </a:rPr>
              <a:t>12 results</a:t>
            </a:r>
            <a:r>
              <a:rPr lang="en-US" dirty="0"/>
              <a:t> that were somewhat counter-intuitive from </a:t>
            </a:r>
            <a:r>
              <a:rPr lang="en-US" dirty="0" err="1"/>
              <a:t>WhichTestWon.com</a:t>
            </a:r>
            <a:r>
              <a:rPr lang="en-US" dirty="0"/>
              <a:t>, a commercial A/B testing provider. </a:t>
            </a:r>
          </a:p>
          <a:p>
            <a:endParaRPr lang="en-US" dirty="0"/>
          </a:p>
        </p:txBody>
      </p:sp>
    </p:spTree>
    <p:extLst>
      <p:ext uri="{BB962C8B-B14F-4D97-AF65-F5344CB8AC3E}">
        <p14:creationId xmlns:p14="http://schemas.microsoft.com/office/powerpoint/2010/main" val="419159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hlinkClick r:id="rId2"/>
              </a:rPr>
              <a:t>12 </a:t>
            </a:r>
            <a:r>
              <a:rPr lang="en-US" dirty="0">
                <a:hlinkClick r:id="rId2"/>
              </a:rPr>
              <a:t>results</a:t>
            </a:r>
            <a:r>
              <a:rPr lang="en-US" dirty="0"/>
              <a:t> </a:t>
            </a:r>
            <a:r>
              <a:rPr lang="en-US" dirty="0" smtClean="0"/>
              <a:t>somewhat </a:t>
            </a:r>
            <a:r>
              <a:rPr lang="en-US" dirty="0"/>
              <a:t>counter-intuitive </a:t>
            </a:r>
            <a:r>
              <a:rPr lang="en-US" dirty="0" smtClean="0"/>
              <a:t>A</a:t>
            </a:r>
            <a:r>
              <a:rPr lang="en-US" dirty="0"/>
              <a:t>/B </a:t>
            </a:r>
            <a:r>
              <a:rPr lang="en-US" dirty="0" smtClean="0"/>
              <a:t>tests. </a:t>
            </a:r>
            <a:r>
              <a:rPr lang="en-US" dirty="0"/>
              <a:t/>
            </a:r>
            <a:br>
              <a:rPr lang="en-US" dirty="0"/>
            </a:br>
            <a:endParaRPr lang="en-US" dirty="0"/>
          </a:p>
        </p:txBody>
      </p:sp>
      <p:sp>
        <p:nvSpPr>
          <p:cNvPr id="3" name="Content Placeholder 2"/>
          <p:cNvSpPr>
            <a:spLocks noGrp="1"/>
          </p:cNvSpPr>
          <p:nvPr>
            <p:ph type="subTitle" idx="1"/>
          </p:nvPr>
        </p:nvSpPr>
        <p:spPr/>
        <p:txBody>
          <a:bodyPr/>
          <a:lstStyle/>
          <a:p>
            <a:r>
              <a:rPr lang="en-US" dirty="0">
                <a:hlinkClick r:id="rId3"/>
              </a:rPr>
              <a:t>https://whichtestwon.com</a:t>
            </a:r>
            <a:r>
              <a:rPr lang="en-US" dirty="0" smtClean="0">
                <a:hlinkClick r:id="rId3"/>
              </a:rPr>
              <a:t>/</a:t>
            </a:r>
            <a:endParaRPr lang="en-US" dirty="0" smtClean="0"/>
          </a:p>
        </p:txBody>
      </p:sp>
    </p:spTree>
    <p:extLst>
      <p:ext uri="{BB962C8B-B14F-4D97-AF65-F5344CB8AC3E}">
        <p14:creationId xmlns:p14="http://schemas.microsoft.com/office/powerpoint/2010/main" val="3092335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https://whichtestwon.com/test/with-sliders-or-without</a:t>
            </a:r>
            <a:r>
              <a:rPr lang="en-US" dirty="0" smtClean="0">
                <a:hlinkClick r:id="rId2"/>
              </a:rPr>
              <a:t>/</a:t>
            </a:r>
            <a:r>
              <a:rPr lang="en-US" dirty="0"/>
              <a:t> Oct 13, 2015 </a:t>
            </a:r>
          </a:p>
        </p:txBody>
      </p:sp>
      <p:sp>
        <p:nvSpPr>
          <p:cNvPr id="3" name="Content Placeholder 2"/>
          <p:cNvSpPr>
            <a:spLocks noGrp="1"/>
          </p:cNvSpPr>
          <p:nvPr>
            <p:ph idx="1"/>
          </p:nvPr>
        </p:nvSpPr>
        <p:spPr>
          <a:xfrm>
            <a:off x="457200" y="2175821"/>
            <a:ext cx="8229600" cy="3950342"/>
          </a:xfrm>
        </p:spPr>
        <p:txBody>
          <a:bodyPr>
            <a:normAutofit/>
          </a:bodyPr>
          <a:lstStyle/>
          <a:p>
            <a:r>
              <a:rPr lang="en-US" dirty="0" smtClean="0"/>
              <a:t>Key </a:t>
            </a:r>
            <a:r>
              <a:rPr lang="en-US" dirty="0"/>
              <a:t>Performance Indicator (KPI): </a:t>
            </a:r>
            <a:endParaRPr lang="en-US" dirty="0" smtClean="0"/>
          </a:p>
          <a:p>
            <a:pPr lvl="1"/>
            <a:r>
              <a:rPr lang="en-US" dirty="0" smtClean="0"/>
              <a:t>clicks </a:t>
            </a:r>
            <a:r>
              <a:rPr lang="en-US" dirty="0"/>
              <a:t>on the sponsorship Call To Action </a:t>
            </a:r>
            <a:r>
              <a:rPr lang="en-US" dirty="0" smtClean="0"/>
              <a:t>button</a:t>
            </a:r>
            <a:endParaRPr lang="en-US" dirty="0"/>
          </a:p>
          <a:p>
            <a:r>
              <a:rPr lang="en-US" dirty="0" smtClean="0"/>
              <a:t>Difference </a:t>
            </a:r>
            <a:r>
              <a:rPr lang="en-US" dirty="0"/>
              <a:t>between versions:</a:t>
            </a:r>
            <a:br>
              <a:rPr lang="en-US" dirty="0"/>
            </a:br>
            <a:r>
              <a:rPr lang="en-US" dirty="0"/>
              <a:t>Version A: Sponsor a child page formatted with sliders</a:t>
            </a:r>
            <a:br>
              <a:rPr lang="en-US" dirty="0"/>
            </a:br>
            <a:r>
              <a:rPr lang="en-US" dirty="0"/>
              <a:t>Version B: Radically redesigned sponsorship page, without sliders</a:t>
            </a:r>
          </a:p>
          <a:p>
            <a:endParaRPr lang="en-US" dirty="0"/>
          </a:p>
        </p:txBody>
      </p:sp>
    </p:spTree>
    <p:extLst>
      <p:ext uri="{BB962C8B-B14F-4D97-AF65-F5344CB8AC3E}">
        <p14:creationId xmlns:p14="http://schemas.microsoft.com/office/powerpoint/2010/main" val="349837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77677" r="-77677"/>
          <a:stretch>
            <a:fillRect/>
          </a:stretch>
        </p:blipFill>
        <p:spPr>
          <a:xfrm>
            <a:off x="-2712649" y="166570"/>
            <a:ext cx="10836383" cy="5959593"/>
          </a:xfrm>
        </p:spPr>
      </p:pic>
      <p:pic>
        <p:nvPicPr>
          <p:cNvPr id="5" name="Content Placeholder 3"/>
          <p:cNvPicPr>
            <a:picLocks noChangeAspect="1"/>
          </p:cNvPicPr>
          <p:nvPr/>
        </p:nvPicPr>
        <p:blipFill>
          <a:blip r:embed="rId3"/>
          <a:srcRect l="-189120" r="-189120"/>
          <a:stretch>
            <a:fillRect/>
          </a:stretch>
        </p:blipFill>
        <p:spPr>
          <a:xfrm>
            <a:off x="1471126" y="424044"/>
            <a:ext cx="10639882" cy="5851525"/>
          </a:xfrm>
          <a:prstGeom prst="rect">
            <a:avLst/>
          </a:prstGeom>
        </p:spPr>
      </p:pic>
    </p:spTree>
    <p:extLst>
      <p:ext uri="{BB962C8B-B14F-4D97-AF65-F5344CB8AC3E}">
        <p14:creationId xmlns:p14="http://schemas.microsoft.com/office/powerpoint/2010/main" val="348674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winner 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Version B</a:t>
            </a:r>
          </a:p>
          <a:p>
            <a:r>
              <a:rPr lang="en-US" dirty="0" smtClean="0"/>
              <a:t>60.4</a:t>
            </a:r>
            <a:r>
              <a:rPr lang="en-US" dirty="0"/>
              <a:t>% increase in clicks on the sponsorship button!</a:t>
            </a:r>
          </a:p>
          <a:p>
            <a:r>
              <a:rPr lang="en-US" dirty="0" smtClean="0"/>
              <a:t>Used:</a:t>
            </a:r>
          </a:p>
          <a:p>
            <a:pPr lvl="1"/>
            <a:r>
              <a:rPr lang="en-US" dirty="0" err="1" smtClean="0"/>
              <a:t>Optimizely</a:t>
            </a:r>
            <a:r>
              <a:rPr lang="en-US" dirty="0" smtClean="0"/>
              <a:t> used</a:t>
            </a:r>
          </a:p>
          <a:p>
            <a:pPr lvl="1"/>
            <a:r>
              <a:rPr lang="en-US" dirty="0" smtClean="0"/>
              <a:t>14 </a:t>
            </a:r>
            <a:r>
              <a:rPr lang="en-US" dirty="0"/>
              <a:t>days </a:t>
            </a:r>
            <a:r>
              <a:rPr lang="en-US" dirty="0" smtClean="0"/>
              <a:t>8,600 </a:t>
            </a:r>
            <a:r>
              <a:rPr lang="en-US" dirty="0"/>
              <a:t>visitors</a:t>
            </a:r>
            <a:r>
              <a:rPr lang="en-US" dirty="0" smtClean="0"/>
              <a:t>.</a:t>
            </a:r>
          </a:p>
          <a:p>
            <a:r>
              <a:rPr lang="en-US" dirty="0" smtClean="0"/>
              <a:t>Key differences</a:t>
            </a:r>
            <a:endParaRPr lang="en-US" dirty="0"/>
          </a:p>
          <a:p>
            <a:pPr lvl="1"/>
            <a:r>
              <a:rPr lang="en-US" dirty="0"/>
              <a:t>S</a:t>
            </a:r>
            <a:r>
              <a:rPr lang="en-US" dirty="0" smtClean="0"/>
              <a:t>tory</a:t>
            </a:r>
            <a:r>
              <a:rPr lang="en-US" dirty="0"/>
              <a:t>, </a:t>
            </a:r>
            <a:r>
              <a:rPr lang="en-US" dirty="0" smtClean="0"/>
              <a:t>narrative</a:t>
            </a:r>
          </a:p>
          <a:p>
            <a:pPr lvl="1"/>
            <a:r>
              <a:rPr lang="en-US" dirty="0" smtClean="0"/>
              <a:t>updated </a:t>
            </a:r>
            <a:r>
              <a:rPr lang="en-US" dirty="0"/>
              <a:t>visual flow </a:t>
            </a:r>
            <a:endParaRPr lang="en-US" dirty="0" smtClean="0"/>
          </a:p>
          <a:p>
            <a:pPr lvl="1"/>
            <a:r>
              <a:rPr lang="en-US" dirty="0" smtClean="0"/>
              <a:t>clickable </a:t>
            </a:r>
            <a:r>
              <a:rPr lang="en-US" dirty="0"/>
              <a:t>colored boxes were </a:t>
            </a:r>
            <a:r>
              <a:rPr lang="en-US" dirty="0" smtClean="0"/>
              <a:t>interactive</a:t>
            </a:r>
            <a:endParaRPr lang="en-US" dirty="0"/>
          </a:p>
        </p:txBody>
      </p:sp>
    </p:spTree>
    <p:extLst>
      <p:ext uri="{BB962C8B-B14F-4D97-AF65-F5344CB8AC3E}">
        <p14:creationId xmlns:p14="http://schemas.microsoft.com/office/powerpoint/2010/main" val="112834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Final Page in a 4 Step Sequence </a:t>
            </a:r>
            <a:endParaRPr lang="en-US" dirty="0"/>
          </a:p>
        </p:txBody>
      </p:sp>
      <p:pic>
        <p:nvPicPr>
          <p:cNvPr id="5" name="Content Placeholder 4"/>
          <p:cNvPicPr>
            <a:picLocks noGrp="1" noChangeAspect="1"/>
          </p:cNvPicPr>
          <p:nvPr>
            <p:ph idx="1"/>
          </p:nvPr>
        </p:nvPicPr>
        <p:blipFill>
          <a:blip r:embed="rId2"/>
          <a:srcRect l="-21520" r="-21520"/>
          <a:stretch>
            <a:fillRect/>
          </a:stretch>
        </p:blipFill>
        <p:spPr>
          <a:xfrm>
            <a:off x="-167408" y="2196683"/>
            <a:ext cx="5265096" cy="2895600"/>
          </a:xfrm>
        </p:spPr>
      </p:pic>
      <p:pic>
        <p:nvPicPr>
          <p:cNvPr id="6" name="Picture 5"/>
          <p:cNvPicPr>
            <a:picLocks noChangeAspect="1"/>
          </p:cNvPicPr>
          <p:nvPr/>
        </p:nvPicPr>
        <p:blipFill>
          <a:blip r:embed="rId3"/>
          <a:stretch>
            <a:fillRect/>
          </a:stretch>
        </p:blipFill>
        <p:spPr>
          <a:xfrm>
            <a:off x="4876800" y="2196683"/>
            <a:ext cx="3810000" cy="2895600"/>
          </a:xfrm>
          <a:prstGeom prst="rect">
            <a:avLst/>
          </a:prstGeom>
        </p:spPr>
      </p:pic>
    </p:spTree>
    <p:extLst>
      <p:ext uri="{BB962C8B-B14F-4D97-AF65-F5344CB8AC3E}">
        <p14:creationId xmlns:p14="http://schemas.microsoft.com/office/powerpoint/2010/main" val="170594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Empirical</a:t>
            </a:r>
          </a:p>
          <a:p>
            <a:r>
              <a:rPr lang="en-US" dirty="0" smtClean="0"/>
              <a:t>Field study</a:t>
            </a:r>
            <a:endParaRPr lang="en-US" dirty="0"/>
          </a:p>
        </p:txBody>
      </p:sp>
    </p:spTree>
    <p:extLst>
      <p:ext uri="{BB962C8B-B14F-4D97-AF65-F5344CB8AC3E}">
        <p14:creationId xmlns:p14="http://schemas.microsoft.com/office/powerpoint/2010/main" val="102052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Both pages are well-designed and both, seemingly, doing a good </a:t>
            </a:r>
            <a:r>
              <a:rPr lang="en-US" dirty="0" smtClean="0"/>
              <a:t>job</a:t>
            </a:r>
          </a:p>
          <a:p>
            <a:r>
              <a:rPr lang="en-US" dirty="0" smtClean="0"/>
              <a:t>Version </a:t>
            </a:r>
            <a:r>
              <a:rPr lang="en-US" dirty="0"/>
              <a:t>B. </a:t>
            </a:r>
            <a:endParaRPr lang="en-US" dirty="0" smtClean="0"/>
          </a:p>
          <a:p>
            <a:pPr lvl="1"/>
            <a:r>
              <a:rPr lang="en-US" dirty="0" smtClean="0"/>
              <a:t>video </a:t>
            </a:r>
            <a:r>
              <a:rPr lang="en-US" dirty="0" err="1"/>
              <a:t>centrepiece</a:t>
            </a:r>
            <a:r>
              <a:rPr lang="en-US" dirty="0"/>
              <a:t>, well-structured copy; it should </a:t>
            </a:r>
            <a:r>
              <a:rPr lang="en-US" dirty="0" smtClean="0"/>
              <a:t>convert</a:t>
            </a:r>
          </a:p>
          <a:p>
            <a:r>
              <a:rPr lang="en-US" b="1" dirty="0" smtClean="0"/>
              <a:t>Version </a:t>
            </a:r>
            <a:r>
              <a:rPr lang="en-US" b="1" dirty="0"/>
              <a:t>A </a:t>
            </a:r>
            <a:r>
              <a:rPr lang="en-US" b="1" dirty="0" smtClean="0"/>
              <a:t>had 439</a:t>
            </a:r>
            <a:r>
              <a:rPr lang="en-US" b="1" dirty="0"/>
              <a:t>% </a:t>
            </a:r>
            <a:r>
              <a:rPr lang="en-US" b="1" dirty="0" smtClean="0"/>
              <a:t>higher performance</a:t>
            </a:r>
            <a:r>
              <a:rPr lang="en-US" dirty="0" smtClean="0"/>
              <a:t>.</a:t>
            </a:r>
          </a:p>
          <a:p>
            <a:r>
              <a:rPr lang="en-US" dirty="0" smtClean="0"/>
              <a:t>Post-hoc </a:t>
            </a:r>
            <a:r>
              <a:rPr lang="en-US" dirty="0" err="1" smtClean="0"/>
              <a:t>rationalisation</a:t>
            </a:r>
            <a:endParaRPr lang="en-US" dirty="0"/>
          </a:p>
          <a:p>
            <a:pPr lvl="1"/>
            <a:r>
              <a:rPr lang="en-US" dirty="0" smtClean="0"/>
              <a:t>text </a:t>
            </a:r>
            <a:r>
              <a:rPr lang="en-US" dirty="0"/>
              <a:t>within the image </a:t>
            </a:r>
            <a:r>
              <a:rPr lang="en-US" dirty="0" smtClean="0"/>
              <a:t>brings focus</a:t>
            </a:r>
          </a:p>
          <a:p>
            <a:pPr lvl="1"/>
            <a:r>
              <a:rPr lang="en-US" dirty="0" smtClean="0"/>
              <a:t>Form has fewer of </a:t>
            </a:r>
            <a:r>
              <a:rPr lang="en-US" dirty="0"/>
              <a:t>fields </a:t>
            </a:r>
            <a:r>
              <a:rPr lang="en-US" dirty="0" smtClean="0"/>
              <a:t>looks shorter</a:t>
            </a:r>
          </a:p>
          <a:p>
            <a:pPr lvl="1"/>
            <a:r>
              <a:rPr lang="en-US" dirty="0" smtClean="0"/>
              <a:t>“two images give the page a more authentic and trustworthy feel”</a:t>
            </a:r>
          </a:p>
          <a:p>
            <a:endParaRPr lang="en-US" b="1" dirty="0"/>
          </a:p>
        </p:txBody>
      </p:sp>
    </p:spTree>
    <p:extLst>
      <p:ext uri="{BB962C8B-B14F-4D97-AF65-F5344CB8AC3E}">
        <p14:creationId xmlns:p14="http://schemas.microsoft.com/office/powerpoint/2010/main" val="2661889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 </a:t>
            </a:r>
            <a:r>
              <a:rPr lang="en-US" b="1" dirty="0"/>
              <a:t>11: A/B Button Color Test: Which Page Drove More Clicks to a Lead Generation Form</a:t>
            </a:r>
            <a:r>
              <a:rPr lang="en-US" b="1" dirty="0" smtClean="0"/>
              <a:t>?</a:t>
            </a:r>
            <a:endParaRPr lang="en-US" dirty="0"/>
          </a:p>
        </p:txBody>
      </p:sp>
      <p:pic>
        <p:nvPicPr>
          <p:cNvPr id="4" name="Content Placeholder 3"/>
          <p:cNvPicPr>
            <a:picLocks noGrp="1" noChangeAspect="1"/>
          </p:cNvPicPr>
          <p:nvPr>
            <p:ph idx="1"/>
          </p:nvPr>
        </p:nvPicPr>
        <p:blipFill>
          <a:blip r:embed="rId2"/>
          <a:srcRect t="-17837" b="-17837"/>
          <a:stretch>
            <a:fillRect/>
          </a:stretch>
        </p:blipFill>
        <p:spPr/>
      </p:pic>
    </p:spTree>
    <p:extLst>
      <p:ext uri="{BB962C8B-B14F-4D97-AF65-F5344CB8AC3E}">
        <p14:creationId xmlns:p14="http://schemas.microsoft.com/office/powerpoint/2010/main" val="339015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Ah! The simple button color test</a:t>
            </a:r>
            <a:r>
              <a:rPr lang="en-US" dirty="0"/>
              <a:t>. </a:t>
            </a:r>
            <a:endParaRPr lang="en-US" dirty="0" smtClean="0"/>
          </a:p>
          <a:p>
            <a:r>
              <a:rPr lang="en-US" dirty="0" smtClean="0"/>
              <a:t>“Green is </a:t>
            </a:r>
            <a:r>
              <a:rPr lang="en-US" dirty="0"/>
              <a:t>an affirming color that signifies positive action, in this case it’s been used with white text which completely washes the button out. It’s hard to know what the button is for at first glance</a:t>
            </a:r>
            <a:r>
              <a:rPr lang="en-US" dirty="0" smtClean="0"/>
              <a:t>.”</a:t>
            </a:r>
          </a:p>
          <a:p>
            <a:r>
              <a:rPr lang="en-US" dirty="0" smtClean="0"/>
              <a:t>“Version </a:t>
            </a:r>
            <a:r>
              <a:rPr lang="en-US" dirty="0"/>
              <a:t>B’s yellow and black button may be ugly (and I mean ugly), but it is clear and led to a 14.5% increase in conversions</a:t>
            </a:r>
            <a:r>
              <a:rPr lang="en-US" dirty="0" smtClean="0"/>
              <a:t>.”</a:t>
            </a:r>
            <a:endParaRPr lang="en-US" dirty="0"/>
          </a:p>
          <a:p>
            <a:endParaRPr lang="en-US" dirty="0"/>
          </a:p>
        </p:txBody>
      </p:sp>
    </p:spTree>
    <p:extLst>
      <p:ext uri="{BB962C8B-B14F-4D97-AF65-F5344CB8AC3E}">
        <p14:creationId xmlns:p14="http://schemas.microsoft.com/office/powerpoint/2010/main" val="899538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Studying user’s actual </a:t>
            </a:r>
            <a:r>
              <a:rPr lang="en-US" dirty="0" err="1" smtClean="0"/>
              <a:t>behaviour</a:t>
            </a:r>
            <a:endParaRPr lang="en-US" dirty="0" smtClean="0"/>
          </a:p>
          <a:p>
            <a:r>
              <a:rPr lang="en-US" dirty="0" smtClean="0"/>
              <a:t>Web as experimental platform</a:t>
            </a:r>
          </a:p>
          <a:p>
            <a:r>
              <a:rPr lang="en-US" dirty="0" smtClean="0"/>
              <a:t>Ease of testing</a:t>
            </a:r>
          </a:p>
          <a:p>
            <a:r>
              <a:rPr lang="en-US" dirty="0" smtClean="0"/>
              <a:t>A/B testing as an example of</a:t>
            </a:r>
          </a:p>
          <a:p>
            <a:pPr lvl="1"/>
            <a:r>
              <a:rPr lang="en-US" dirty="0" smtClean="0"/>
              <a:t>Field studies…. Authenticity</a:t>
            </a:r>
          </a:p>
          <a:p>
            <a:pPr lvl="1"/>
            <a:r>
              <a:rPr lang="en-US" dirty="0" smtClean="0"/>
              <a:t>Large scale empirical study </a:t>
            </a:r>
            <a:r>
              <a:rPr lang="en-US" dirty="0" err="1" smtClean="0"/>
              <a:t>cf</a:t>
            </a:r>
            <a:r>
              <a:rPr lang="en-US" dirty="0" smtClean="0"/>
              <a:t> Think-Aloud</a:t>
            </a:r>
            <a:endParaRPr lang="en-US" dirty="0"/>
          </a:p>
        </p:txBody>
      </p:sp>
    </p:spTree>
    <p:extLst>
      <p:ext uri="{BB962C8B-B14F-4D97-AF65-F5344CB8AC3E}">
        <p14:creationId xmlns:p14="http://schemas.microsoft.com/office/powerpoint/2010/main" val="75512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Controlled </a:t>
            </a:r>
            <a:r>
              <a:rPr lang="en-US" dirty="0"/>
              <a:t>experiments </a:t>
            </a:r>
            <a:endParaRPr lang="en-US" dirty="0" smtClean="0"/>
          </a:p>
          <a:p>
            <a:pPr lvl="1"/>
            <a:r>
              <a:rPr lang="en-US" dirty="0"/>
              <a:t>W</a:t>
            </a:r>
            <a:r>
              <a:rPr lang="en-US" dirty="0" smtClean="0"/>
              <a:t>eb </a:t>
            </a:r>
            <a:r>
              <a:rPr lang="en-US" dirty="0"/>
              <a:t>site </a:t>
            </a:r>
            <a:endParaRPr lang="en-US" dirty="0" smtClean="0"/>
          </a:p>
          <a:p>
            <a:pPr lvl="1"/>
            <a:r>
              <a:rPr lang="en-US" dirty="0" smtClean="0"/>
              <a:t>Authentic users</a:t>
            </a:r>
            <a:endParaRPr lang="en-US" dirty="0"/>
          </a:p>
          <a:p>
            <a:r>
              <a:rPr lang="en-US" dirty="0" smtClean="0"/>
              <a:t>Split users into two groups:</a:t>
            </a:r>
          </a:p>
          <a:p>
            <a:pPr lvl="1"/>
            <a:r>
              <a:rPr lang="en-US" dirty="0" smtClean="0"/>
              <a:t>Control </a:t>
            </a:r>
          </a:p>
          <a:p>
            <a:pPr lvl="1"/>
            <a:r>
              <a:rPr lang="en-US" dirty="0" smtClean="0"/>
              <a:t>Test variant</a:t>
            </a:r>
          </a:p>
          <a:p>
            <a:r>
              <a:rPr lang="en-US" dirty="0" smtClean="0"/>
              <a:t>C</a:t>
            </a:r>
            <a:r>
              <a:rPr lang="en-US" dirty="0" smtClean="0"/>
              <a:t>ookies can </a:t>
            </a:r>
            <a:r>
              <a:rPr lang="en-US" dirty="0" smtClean="0"/>
              <a:t>ensure an </a:t>
            </a:r>
            <a:r>
              <a:rPr lang="en-US" dirty="0" smtClean="0"/>
              <a:t>individual gets consistent version. </a:t>
            </a:r>
            <a:endParaRPr lang="en-US" dirty="0"/>
          </a:p>
          <a:p>
            <a:r>
              <a:rPr lang="en-US" dirty="0"/>
              <a:t>A metric (the </a:t>
            </a:r>
            <a:r>
              <a:rPr lang="en-US" i="1" dirty="0"/>
              <a:t>overall evaluation criteria</a:t>
            </a:r>
            <a:r>
              <a:rPr lang="en-US" dirty="0"/>
              <a:t>, or OEC) </a:t>
            </a:r>
            <a:r>
              <a:rPr lang="en-US" dirty="0" err="1" smtClean="0"/>
              <a:t>eg</a:t>
            </a:r>
            <a:endParaRPr lang="en-US" dirty="0" smtClean="0"/>
          </a:p>
          <a:p>
            <a:pPr lvl="1"/>
            <a:r>
              <a:rPr lang="en-US" dirty="0"/>
              <a:t>C</a:t>
            </a:r>
            <a:r>
              <a:rPr lang="en-US" dirty="0" smtClean="0"/>
              <a:t>lick</a:t>
            </a:r>
            <a:r>
              <a:rPr lang="en-US" dirty="0"/>
              <a:t>-through rate </a:t>
            </a:r>
            <a:endParaRPr lang="en-US" dirty="0" smtClean="0"/>
          </a:p>
          <a:p>
            <a:pPr lvl="1"/>
            <a:r>
              <a:rPr lang="en-US" dirty="0" smtClean="0"/>
              <a:t>Purchases</a:t>
            </a:r>
            <a:r>
              <a:rPr lang="en-US" dirty="0" smtClean="0"/>
              <a:t> </a:t>
            </a:r>
            <a:endParaRPr lang="en-US" dirty="0"/>
          </a:p>
          <a:p>
            <a:endParaRPr lang="en-US" dirty="0"/>
          </a:p>
        </p:txBody>
      </p:sp>
    </p:spTree>
    <p:extLst>
      <p:ext uri="{BB962C8B-B14F-4D97-AF65-F5344CB8AC3E}">
        <p14:creationId xmlns:p14="http://schemas.microsoft.com/office/powerpoint/2010/main" val="109676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 name="Picture Placeholder 6"/>
          <p:cNvPicPr>
            <a:picLocks noGrp="1" noChangeAspect="1"/>
          </p:cNvPicPr>
          <p:nvPr>
            <p:ph type="pic" idx="1"/>
          </p:nvPr>
        </p:nvPicPr>
        <p:blipFill>
          <a:blip r:embed="rId2"/>
          <a:srcRect t="-27432" b="-27432"/>
          <a:stretch>
            <a:fillRect/>
          </a:stretch>
        </p:blipFill>
        <p:spPr/>
      </p:pic>
      <p:sp>
        <p:nvSpPr>
          <p:cNvPr id="6" name="Text Placeholder 5"/>
          <p:cNvSpPr>
            <a:spLocks noGrp="1"/>
          </p:cNvSpPr>
          <p:nvPr>
            <p:ph type="body" sz="half" idx="2"/>
          </p:nvPr>
        </p:nvSpPr>
        <p:spPr/>
        <p:txBody>
          <a:bodyPr/>
          <a:lstStyle/>
          <a:p>
            <a:r>
              <a:rPr lang="en-US" dirty="0"/>
              <a:t>https://</a:t>
            </a:r>
            <a:r>
              <a:rPr lang="en-US" dirty="0" err="1"/>
              <a:t>vwo.com</a:t>
            </a:r>
            <a:r>
              <a:rPr lang="en-US" dirty="0"/>
              <a:t>/</a:t>
            </a:r>
            <a:r>
              <a:rPr lang="en-US" dirty="0" err="1"/>
              <a:t>ab</a:t>
            </a:r>
            <a:r>
              <a:rPr lang="en-US" dirty="0"/>
              <a:t>-testing/</a:t>
            </a:r>
          </a:p>
        </p:txBody>
      </p:sp>
    </p:spTree>
    <p:extLst>
      <p:ext uri="{BB962C8B-B14F-4D97-AF65-F5344CB8AC3E}">
        <p14:creationId xmlns:p14="http://schemas.microsoft.com/office/powerpoint/2010/main" val="114809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Process</a:t>
            </a:r>
            <a:endParaRPr lang="en-US" dirty="0"/>
          </a:p>
        </p:txBody>
      </p:sp>
      <p:sp>
        <p:nvSpPr>
          <p:cNvPr id="6" name="Content Placeholder 5"/>
          <p:cNvSpPr>
            <a:spLocks noGrp="1"/>
          </p:cNvSpPr>
          <p:nvPr>
            <p:ph idx="1"/>
          </p:nvPr>
        </p:nvSpPr>
        <p:spPr/>
        <p:txBody>
          <a:bodyPr>
            <a:normAutofit fontScale="85000" lnSpcReduction="10000"/>
          </a:bodyPr>
          <a:lstStyle/>
          <a:p>
            <a:r>
              <a:rPr lang="en-US" b="1" dirty="0" smtClean="0"/>
              <a:t>Driving question:</a:t>
            </a:r>
            <a:r>
              <a:rPr lang="en-US" dirty="0" smtClean="0"/>
              <a:t> </a:t>
            </a:r>
          </a:p>
          <a:p>
            <a:pPr lvl="1"/>
            <a:r>
              <a:rPr lang="en-US" dirty="0" err="1" smtClean="0"/>
              <a:t>eg</a:t>
            </a:r>
            <a:r>
              <a:rPr lang="en-US" dirty="0" smtClean="0"/>
              <a:t> Can I increase click through rates from my home page</a:t>
            </a:r>
            <a:endParaRPr lang="en-US" dirty="0"/>
          </a:p>
          <a:p>
            <a:r>
              <a:rPr lang="en-US" b="1" dirty="0"/>
              <a:t>H</a:t>
            </a:r>
            <a:r>
              <a:rPr lang="en-US" b="1" dirty="0" smtClean="0"/>
              <a:t>ypothesis</a:t>
            </a:r>
            <a:r>
              <a:rPr lang="en-US" b="1" dirty="0"/>
              <a:t>:</a:t>
            </a:r>
            <a:r>
              <a:rPr lang="en-US" dirty="0"/>
              <a:t> </a:t>
            </a:r>
            <a:endParaRPr lang="en-US" dirty="0" smtClean="0"/>
          </a:p>
          <a:p>
            <a:pPr lvl="1"/>
            <a:r>
              <a:rPr lang="en-US" dirty="0" err="1" smtClean="0"/>
              <a:t>eg</a:t>
            </a:r>
            <a:r>
              <a:rPr lang="en-US" dirty="0" smtClean="0"/>
              <a:t>. Underlined links will outperform my current links</a:t>
            </a:r>
            <a:endParaRPr lang="en-US" dirty="0"/>
          </a:p>
          <a:p>
            <a:r>
              <a:rPr lang="en-US" b="1" dirty="0" smtClean="0"/>
              <a:t>Calculate time to run test:</a:t>
            </a:r>
            <a:r>
              <a:rPr lang="en-US" dirty="0" smtClean="0"/>
              <a:t> </a:t>
            </a:r>
          </a:p>
          <a:p>
            <a:pPr lvl="1"/>
            <a:r>
              <a:rPr lang="en-US" dirty="0" err="1" smtClean="0"/>
              <a:t>eg</a:t>
            </a:r>
            <a:r>
              <a:rPr lang="en-US" dirty="0" smtClean="0"/>
              <a:t> </a:t>
            </a:r>
            <a:r>
              <a:rPr lang="en-US" dirty="0" smtClean="0">
                <a:hlinkClick r:id="rId2"/>
              </a:rPr>
              <a:t>A</a:t>
            </a:r>
            <a:r>
              <a:rPr lang="en-US" dirty="0">
                <a:hlinkClick r:id="rId2"/>
              </a:rPr>
              <a:t>/B Test Duration Calculator</a:t>
            </a:r>
            <a:r>
              <a:rPr lang="en-US" dirty="0"/>
              <a:t>. </a:t>
            </a:r>
          </a:p>
          <a:p>
            <a:r>
              <a:rPr lang="en-US" b="1" dirty="0" smtClean="0"/>
              <a:t>Run the test:</a:t>
            </a:r>
            <a:r>
              <a:rPr lang="en-US" dirty="0" smtClean="0"/>
              <a:t> </a:t>
            </a:r>
          </a:p>
          <a:p>
            <a:pPr lvl="1"/>
            <a:r>
              <a:rPr lang="en-US" dirty="0" smtClean="0"/>
              <a:t>x% of users get underlined links</a:t>
            </a:r>
          </a:p>
          <a:p>
            <a:pPr lvl="1"/>
            <a:r>
              <a:rPr lang="en-US" dirty="0" smtClean="0"/>
              <a:t>How to decide x?</a:t>
            </a:r>
            <a:endParaRPr lang="en-US" dirty="0"/>
          </a:p>
          <a:p>
            <a:r>
              <a:rPr lang="en-US" b="1" dirty="0" smtClean="0"/>
              <a:t>Review results</a:t>
            </a:r>
            <a:endParaRPr lang="en-US" dirty="0"/>
          </a:p>
        </p:txBody>
      </p:sp>
    </p:spTree>
    <p:extLst>
      <p:ext uri="{BB962C8B-B14F-4D97-AF65-F5344CB8AC3E}">
        <p14:creationId xmlns:p14="http://schemas.microsoft.com/office/powerpoint/2010/main" val="181312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Text Placeholder 5"/>
          <p:cNvSpPr>
            <a:spLocks noGrp="1"/>
          </p:cNvSpPr>
          <p:nvPr>
            <p:ph type="body" sz="half" idx="2"/>
          </p:nvPr>
        </p:nvSpPr>
        <p:spPr/>
        <p:txBody>
          <a:bodyPr/>
          <a:lstStyle/>
          <a:p>
            <a:r>
              <a:rPr lang="en-US" dirty="0"/>
              <a:t>https://</a:t>
            </a:r>
            <a:r>
              <a:rPr lang="en-US" dirty="0" err="1"/>
              <a:t>vwo.com</a:t>
            </a:r>
            <a:r>
              <a:rPr lang="en-US" dirty="0"/>
              <a:t>/</a:t>
            </a:r>
            <a:r>
              <a:rPr lang="en-US" dirty="0" err="1"/>
              <a:t>ab</a:t>
            </a:r>
            <a:r>
              <a:rPr lang="en-US" dirty="0"/>
              <a:t>-testing/</a:t>
            </a:r>
          </a:p>
        </p:txBody>
      </p:sp>
      <p:sp>
        <p:nvSpPr>
          <p:cNvPr id="2" name="Picture Placeholder 1"/>
          <p:cNvSpPr>
            <a:spLocks noGrp="1"/>
          </p:cNvSpPr>
          <p:nvPr>
            <p:ph type="pic" idx="1"/>
          </p:nvPr>
        </p:nvSpPr>
        <p:spPr/>
      </p:sp>
    </p:spTree>
    <p:extLst>
      <p:ext uri="{BB962C8B-B14F-4D97-AF65-F5344CB8AC3E}">
        <p14:creationId xmlns:p14="http://schemas.microsoft.com/office/powerpoint/2010/main" val="48499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Text Placeholder 5"/>
          <p:cNvSpPr>
            <a:spLocks noGrp="1"/>
          </p:cNvSpPr>
          <p:nvPr>
            <p:ph type="body" sz="half" idx="2"/>
          </p:nvPr>
        </p:nvSpPr>
        <p:spPr/>
        <p:txBody>
          <a:bodyPr/>
          <a:lstStyle/>
          <a:p>
            <a:r>
              <a:rPr lang="en-US" dirty="0"/>
              <a:t>https://</a:t>
            </a:r>
            <a:r>
              <a:rPr lang="en-US" dirty="0" err="1"/>
              <a:t>vwo.com</a:t>
            </a:r>
            <a:r>
              <a:rPr lang="en-US" dirty="0"/>
              <a:t>/</a:t>
            </a:r>
            <a:r>
              <a:rPr lang="en-US" dirty="0" err="1"/>
              <a:t>ab</a:t>
            </a:r>
            <a:r>
              <a:rPr lang="en-US" dirty="0"/>
              <a:t>-testing/</a:t>
            </a:r>
          </a:p>
        </p:txBody>
      </p:sp>
      <p:pic>
        <p:nvPicPr>
          <p:cNvPr id="3" name="Picture Placeholder 2"/>
          <p:cNvPicPr>
            <a:picLocks noGrp="1" noChangeAspect="1"/>
          </p:cNvPicPr>
          <p:nvPr>
            <p:ph type="pic" idx="1"/>
          </p:nvPr>
        </p:nvPicPr>
        <p:blipFill>
          <a:blip r:embed="rId2"/>
          <a:srcRect t="-18409" b="-18409"/>
          <a:stretch>
            <a:fillRect/>
          </a:stretch>
        </p:blipFill>
        <p:spPr/>
      </p:pic>
    </p:spTree>
    <p:extLst>
      <p:ext uri="{BB962C8B-B14F-4D97-AF65-F5344CB8AC3E}">
        <p14:creationId xmlns:p14="http://schemas.microsoft.com/office/powerpoint/2010/main" val="48499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Holson</a:t>
            </a:r>
            <a:r>
              <a:rPr lang="en-US" dirty="0"/>
              <a:t>, Laura M. [2009]. </a:t>
            </a:r>
            <a:r>
              <a:rPr lang="en-US" i="1" dirty="0"/>
              <a:t>Putting a Bolder Face on Google</a:t>
            </a:r>
            <a:r>
              <a:rPr lang="en-US" dirty="0"/>
              <a:t>. New York Times. 1st Mar 2009. http: //</a:t>
            </a:r>
            <a:r>
              <a:rPr lang="en-US" dirty="0" err="1"/>
              <a:t>www.nytimes.com</a:t>
            </a:r>
            <a:r>
              <a:rPr lang="en-US" dirty="0"/>
              <a:t>/2009/03/01/business/01marissa.html</a:t>
            </a:r>
          </a:p>
        </p:txBody>
      </p:sp>
    </p:spTree>
    <p:extLst>
      <p:ext uri="{BB962C8B-B14F-4D97-AF65-F5344CB8AC3E}">
        <p14:creationId xmlns:p14="http://schemas.microsoft.com/office/powerpoint/2010/main" val="29781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6562" y="4727575"/>
            <a:ext cx="8977438" cy="1487569"/>
          </a:xfrm>
        </p:spPr>
        <p:txBody>
          <a:bodyPr>
            <a:normAutofit fontScale="90000"/>
          </a:bodyPr>
          <a:lstStyle/>
          <a:p>
            <a:r>
              <a:rPr lang="en-US" dirty="0"/>
              <a:t>Mayer, Marissa [2009]. “Design @ Google”. In: </a:t>
            </a:r>
            <a:r>
              <a:rPr lang="en-US" i="1" dirty="0"/>
              <a:t>AIGA Design Conference 2009</a:t>
            </a:r>
            <a:r>
              <a:rPr lang="en-US" dirty="0"/>
              <a:t>. AIGA. 9th Oct 2009. http://</a:t>
            </a:r>
            <a:r>
              <a:rPr lang="en-US" dirty="0" err="1"/>
              <a:t>www.aiga.org</a:t>
            </a:r>
            <a:r>
              <a:rPr lang="en-US" dirty="0"/>
              <a:t>/</a:t>
            </a:r>
            <a:r>
              <a:rPr lang="en-US" dirty="0" err="1"/>
              <a:t>content.cfm</a:t>
            </a:r>
            <a:r>
              <a:rPr lang="en-US" dirty="0"/>
              <a:t>/video-makethink-2009-mayer </a:t>
            </a:r>
            <a:r>
              <a:rPr lang="en-US" dirty="0" smtClean="0"/>
              <a:t/>
            </a:r>
            <a:br>
              <a:rPr lang="en-US" dirty="0" smtClean="0"/>
            </a:br>
            <a:r>
              <a:rPr lang="en-US" dirty="0" smtClean="0"/>
              <a:t/>
            </a:r>
            <a:br>
              <a:rPr lang="en-US" dirty="0" smtClean="0"/>
            </a:br>
            <a:r>
              <a:rPr lang="en-US" dirty="0"/>
              <a:t>41 shades of </a:t>
            </a:r>
            <a:r>
              <a:rPr lang="en-US" dirty="0" smtClean="0"/>
              <a:t>blue … </a:t>
            </a:r>
            <a:r>
              <a:rPr lang="en-US" dirty="0" err="1" smtClean="0"/>
              <a:t>gmail</a:t>
            </a:r>
            <a:r>
              <a:rPr lang="en-US" dirty="0" smtClean="0"/>
              <a:t> blue was a little more green and the search blue was more blue </a:t>
            </a:r>
            <a:endParaRPr lang="en-US" dirty="0"/>
          </a:p>
        </p:txBody>
      </p:sp>
      <p:pic>
        <p:nvPicPr>
          <p:cNvPr id="4" name="Content Placeholder 3"/>
          <p:cNvPicPr>
            <a:picLocks noGrp="1" noChangeAspect="1"/>
          </p:cNvPicPr>
          <p:nvPr>
            <p:ph type="pic" idx="1"/>
          </p:nvPr>
        </p:nvPicPr>
        <p:blipFill>
          <a:blip r:embed="rId2"/>
          <a:srcRect t="-47356" b="-47356"/>
          <a:stretch>
            <a:fillRect/>
          </a:stretch>
        </p:blipFill>
        <p:spPr/>
      </p:pic>
      <p:sp>
        <p:nvSpPr>
          <p:cNvPr id="6" name="Text Placeholder 5"/>
          <p:cNvSpPr>
            <a:spLocks noGrp="1"/>
          </p:cNvSpPr>
          <p:nvPr>
            <p:ph type="body" sz="half" idx="2"/>
          </p:nvPr>
        </p:nvSpPr>
        <p:spPr>
          <a:xfrm>
            <a:off x="7736473" y="212626"/>
            <a:ext cx="1101729" cy="420970"/>
          </a:xfrm>
        </p:spPr>
        <p:txBody>
          <a:bodyPr/>
          <a:lstStyle/>
          <a:p>
            <a:r>
              <a:rPr lang="en-US" dirty="0" smtClean="0"/>
              <a:t>Oct, 2015</a:t>
            </a:r>
            <a:endParaRPr lang="en-US" dirty="0"/>
          </a:p>
        </p:txBody>
      </p:sp>
    </p:spTree>
    <p:extLst>
      <p:ext uri="{BB962C8B-B14F-4D97-AF65-F5344CB8AC3E}">
        <p14:creationId xmlns:p14="http://schemas.microsoft.com/office/powerpoint/2010/main" val="4246672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1087</TotalTime>
  <Words>856</Words>
  <Application>Microsoft Macintosh PowerPoint</Application>
  <PresentationFormat>On-screen Show (4:3)</PresentationFormat>
  <Paragraphs>80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A/B testing</vt:lpstr>
      <vt:lpstr>PowerPoint Presentation</vt:lpstr>
      <vt:lpstr>What is it?</vt:lpstr>
      <vt:lpstr>PowerPoint Presentation</vt:lpstr>
      <vt:lpstr>Process</vt:lpstr>
      <vt:lpstr>PowerPoint Presentation</vt:lpstr>
      <vt:lpstr>PowerPoint Presentation</vt:lpstr>
      <vt:lpstr>PowerPoint Presentation</vt:lpstr>
      <vt:lpstr>Mayer, Marissa [2009]. “Design @ Google”. In: AIGA Design Conference 2009. AIGA. 9th Oct 2009. http://www.aiga.org/content.cfm/video-makethink-2009-mayer   41 shades of blue … gmail blue was a little more green and the search blue was more blue </vt:lpstr>
      <vt:lpstr>PowerPoint Presentation</vt:lpstr>
      <vt:lpstr>PowerPoint Presentation</vt:lpstr>
      <vt:lpstr>PowerPoint Presentation</vt:lpstr>
      <vt:lpstr>PowerPoint Presentation</vt:lpstr>
      <vt:lpstr>http://www.itworld.com/article/2703183/it-management/a-b-tests--cut-the-fluff-and-spend-the-pixels-on-design-elements-of-interest-to-users.html</vt:lpstr>
      <vt:lpstr>12 results somewhat counter-intuitive A/B tests.  </vt:lpstr>
      <vt:lpstr>https://whichtestwon.com/test/with-sliders-or-without/ Oct 13, 2015 </vt:lpstr>
      <vt:lpstr>PowerPoint Presentation</vt:lpstr>
      <vt:lpstr>And the winner is</vt:lpstr>
      <vt:lpstr>Final Page in a 4 Step Sequence </vt:lpstr>
      <vt:lpstr>PowerPoint Presentation</vt:lpstr>
      <vt:lpstr>Test 11: A/B Button Color Test: Which Page Drove More Clicks to a Lead Generation Form?</vt:lpstr>
      <vt:lpstr>PowerPoint Presentation</vt:lpstr>
      <vt:lpstr>Summary</vt:lpstr>
    </vt:vector>
  </TitlesOfParts>
  <Company>University of Sydney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 Kay</dc:creator>
  <cp:lastModifiedBy>Judy Kay</cp:lastModifiedBy>
  <cp:revision>235</cp:revision>
  <cp:lastPrinted>2014-08-28T03:17:55Z</cp:lastPrinted>
  <dcterms:created xsi:type="dcterms:W3CDTF">2014-10-23T00:59:55Z</dcterms:created>
  <dcterms:modified xsi:type="dcterms:W3CDTF">2015-10-19T11:45:44Z</dcterms:modified>
</cp:coreProperties>
</file>