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9" r:id="rId3"/>
    <p:sldId id="257" r:id="rId4"/>
    <p:sldId id="286" r:id="rId5"/>
    <p:sldId id="258" r:id="rId6"/>
    <p:sldId id="287" r:id="rId7"/>
    <p:sldId id="260" r:id="rId8"/>
    <p:sldId id="261" r:id="rId9"/>
    <p:sldId id="262" r:id="rId10"/>
    <p:sldId id="263" r:id="rId11"/>
    <p:sldId id="264" r:id="rId12"/>
    <p:sldId id="265" r:id="rId13"/>
    <p:sldId id="266" r:id="rId14"/>
    <p:sldId id="267" r:id="rId15"/>
    <p:sldId id="288" r:id="rId16"/>
    <p:sldId id="268" r:id="rId17"/>
    <p:sldId id="289" r:id="rId18"/>
    <p:sldId id="269" r:id="rId19"/>
    <p:sldId id="293" r:id="rId20"/>
    <p:sldId id="270" r:id="rId21"/>
    <p:sldId id="292" r:id="rId22"/>
    <p:sldId id="290" r:id="rId23"/>
    <p:sldId id="271" r:id="rId24"/>
    <p:sldId id="294" r:id="rId25"/>
    <p:sldId id="295" r:id="rId26"/>
    <p:sldId id="296" r:id="rId27"/>
    <p:sldId id="297" r:id="rId28"/>
    <p:sldId id="298" r:id="rId29"/>
    <p:sldId id="299" r:id="rId30"/>
    <p:sldId id="300" r:id="rId31"/>
    <p:sldId id="301" r:id="rId32"/>
    <p:sldId id="302" r:id="rId33"/>
    <p:sldId id="304" r:id="rId34"/>
    <p:sldId id="291" r:id="rId35"/>
    <p:sldId id="306" r:id="rId36"/>
    <p:sldId id="274" r:id="rId37"/>
    <p:sldId id="307" r:id="rId38"/>
    <p:sldId id="310" r:id="rId39"/>
    <p:sldId id="275" r:id="rId40"/>
    <p:sldId id="309" r:id="rId41"/>
    <p:sldId id="311" r:id="rId42"/>
    <p:sldId id="312" r:id="rId43"/>
    <p:sldId id="278" r:id="rId44"/>
    <p:sldId id="282" r:id="rId45"/>
    <p:sldId id="283" r:id="rId46"/>
    <p:sldId id="281" r:id="rId47"/>
    <p:sldId id="279" r:id="rId48"/>
    <p:sldId id="313" r:id="rId49"/>
    <p:sldId id="280" r:id="rId50"/>
    <p:sldId id="284" r:id="rId51"/>
    <p:sldId id="30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3"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D901D-997F-4058-9846-02AF105A601B}" type="datetimeFigureOut">
              <a:rPr lang="en-US" smtClean="0"/>
              <a:pPr/>
              <a:t>4/24/2019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29C86-C4F1-40F0-BBA6-A51050AC93F9}" type="slidenum">
              <a:rPr lang="en-US" smtClean="0"/>
              <a:pPr/>
              <a:t>‹#›</a:t>
            </a:fld>
            <a:endParaRPr lang="en-US"/>
          </a:p>
        </p:txBody>
      </p:sp>
    </p:spTree>
    <p:extLst>
      <p:ext uri="{BB962C8B-B14F-4D97-AF65-F5344CB8AC3E}">
        <p14:creationId xmlns:p14="http://schemas.microsoft.com/office/powerpoint/2010/main" val="62088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74A2EC-B2D1-4B99-A988-D088D7FE8CB0}" type="datetimeFigureOut">
              <a:rPr lang="en-US" smtClean="0"/>
              <a:pPr/>
              <a:t>4/24/2019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DD43AE1-88D0-47D9-9C50-D566B6648C4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74A2EC-B2D1-4B99-A988-D088D7FE8CB0}"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74A2EC-B2D1-4B99-A988-D088D7FE8CB0}"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74A2EC-B2D1-4B99-A988-D088D7FE8CB0}"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74A2EC-B2D1-4B99-A988-D088D7FE8CB0}"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3AE1-88D0-47D9-9C50-D566B6648C4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74A2EC-B2D1-4B99-A988-D088D7FE8CB0}"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74A2EC-B2D1-4B99-A988-D088D7FE8CB0}" type="datetimeFigureOut">
              <a:rPr lang="en-US" smtClean="0"/>
              <a:pPr/>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74A2EC-B2D1-4B99-A988-D088D7FE8CB0}" type="datetimeFigureOut">
              <a:rPr lang="en-US" smtClean="0"/>
              <a:pPr/>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074A2EC-B2D1-4B99-A988-D088D7FE8CB0}" type="datetimeFigureOut">
              <a:rPr lang="en-US" smtClean="0"/>
              <a:pPr/>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43AE1-88D0-47D9-9C50-D566B6648C4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74A2EC-B2D1-4B99-A988-D088D7FE8CB0}"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3AE1-88D0-47D9-9C50-D566B6648C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74A2EC-B2D1-4B99-A988-D088D7FE8CB0}"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3AE1-88D0-47D9-9C50-D566B6648C4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74A2EC-B2D1-4B99-A988-D088D7FE8CB0}" type="datetimeFigureOut">
              <a:rPr lang="en-US" smtClean="0"/>
              <a:pPr/>
              <a:t>4/24/2019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D43AE1-88D0-47D9-9C50-D566B6648C4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jpeg"/><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jpeg"/><Relationship Id="rId4" Type="http://schemas.openxmlformats.org/officeDocument/2006/relationships/image" Target="../media/image30.wmf"/></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jpeg"/><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14.bin"/><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16.bin"/><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24.bin"/><Relationship Id="rId4" Type="http://schemas.openxmlformats.org/officeDocument/2006/relationships/image" Target="../media/image37.wmf"/></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 with </a:t>
            </a:r>
            <a:r>
              <a:rPr lang="en-US" i="1" dirty="0"/>
              <a:t>t</a:t>
            </a:r>
            <a:r>
              <a:rPr lang="en-US" dirty="0"/>
              <a:t> Tests</a:t>
            </a:r>
          </a:p>
        </p:txBody>
      </p:sp>
      <p:sp>
        <p:nvSpPr>
          <p:cNvPr id="3" name="Subtitle 2"/>
          <p:cNvSpPr>
            <a:spLocks noGrp="1"/>
          </p:cNvSpPr>
          <p:nvPr>
            <p:ph type="subTitle" idx="1"/>
          </p:nvPr>
        </p:nvSpPr>
        <p:spPr/>
        <p:txBody>
          <a:bodyPr/>
          <a:lstStyle/>
          <a:p>
            <a:endParaRPr lang="en-US" dirty="0"/>
          </a:p>
        </p:txBody>
      </p:sp>
      <p:pic>
        <p:nvPicPr>
          <p:cNvPr id="15362" name="Picture 2" descr="http://www.webster.edu/~woolflm/stat.gif"/>
          <p:cNvPicPr>
            <a:picLocks noChangeAspect="1" noChangeArrowheads="1"/>
          </p:cNvPicPr>
          <p:nvPr/>
        </p:nvPicPr>
        <p:blipFill>
          <a:blip r:embed="rId2" cstate="print"/>
          <a:srcRect/>
          <a:stretch>
            <a:fillRect/>
          </a:stretch>
        </p:blipFill>
        <p:spPr bwMode="auto">
          <a:xfrm>
            <a:off x="2971800" y="2743200"/>
            <a:ext cx="3810000" cy="34575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Single-Sample </a:t>
            </a:r>
            <a:r>
              <a:rPr lang="en-US" sz="3600" i="1" dirty="0"/>
              <a:t>t </a:t>
            </a:r>
            <a:r>
              <a:rPr lang="en-US" sz="3600" dirty="0"/>
              <a:t>Test: Attendance in Therapy Sessions</a:t>
            </a:r>
          </a:p>
        </p:txBody>
      </p:sp>
      <p:sp>
        <p:nvSpPr>
          <p:cNvPr id="3" name="Content Placeholder 2"/>
          <p:cNvSpPr>
            <a:spLocks noGrp="1"/>
          </p:cNvSpPr>
          <p:nvPr>
            <p:ph idx="1"/>
          </p:nvPr>
        </p:nvSpPr>
        <p:spPr/>
        <p:txBody>
          <a:bodyPr>
            <a:normAutofit/>
          </a:bodyPr>
          <a:lstStyle/>
          <a:p>
            <a:r>
              <a:rPr lang="en-US" sz="2000" dirty="0"/>
              <a:t>Our Counseling center on campus is concerned that most students requiring therapy do not take advantage of their services.  Right now students attend only 4.6 sessions in a given year! Administrators are considering having patients sign a contract stating they will attend at least 10 sessions in an academic year.</a:t>
            </a:r>
          </a:p>
          <a:p>
            <a:r>
              <a:rPr lang="en-US" sz="2000" dirty="0"/>
              <a:t>Question: Does signing the contract actually increase participation/attendance?</a:t>
            </a:r>
          </a:p>
          <a:p>
            <a:endParaRPr lang="en-US" sz="2000" dirty="0"/>
          </a:p>
          <a:p>
            <a:r>
              <a:rPr lang="en-US" sz="2000" dirty="0"/>
              <a:t>We had 5 patients sign the contract and we counted the number of times they attended therapy sessions</a:t>
            </a:r>
          </a:p>
        </p:txBody>
      </p:sp>
      <p:pic>
        <p:nvPicPr>
          <p:cNvPr id="18434" name="Picture 2" descr="http://www.cartoonstock.com/newscartoons/cartoonists/rro/lowres/rron488l.jpg"/>
          <p:cNvPicPr>
            <a:picLocks noChangeAspect="1" noChangeArrowheads="1"/>
          </p:cNvPicPr>
          <p:nvPr/>
        </p:nvPicPr>
        <p:blipFill>
          <a:blip r:embed="rId2" cstate="print"/>
          <a:srcRect t="12195" b="11357"/>
          <a:stretch>
            <a:fillRect/>
          </a:stretch>
        </p:blipFill>
        <p:spPr bwMode="auto">
          <a:xfrm>
            <a:off x="6822567" y="4806346"/>
            <a:ext cx="2321433" cy="2051654"/>
          </a:xfrm>
          <a:prstGeom prst="rect">
            <a:avLst/>
          </a:prstGeom>
          <a:noFill/>
        </p:spPr>
      </p:pic>
      <p:graphicFrame>
        <p:nvGraphicFramePr>
          <p:cNvPr id="5" name="Table 4"/>
          <p:cNvGraphicFramePr>
            <a:graphicFrameLocks noGrp="1"/>
          </p:cNvGraphicFramePr>
          <p:nvPr/>
        </p:nvGraphicFramePr>
        <p:xfrm>
          <a:off x="2362200" y="4953000"/>
          <a:ext cx="3276600" cy="1717038"/>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286173">
                <a:tc>
                  <a:txBody>
                    <a:bodyPr/>
                    <a:lstStyle/>
                    <a:p>
                      <a:pPr algn="ctr"/>
                      <a:r>
                        <a:rPr lang="en-US" sz="1200" dirty="0"/>
                        <a:t>Number of Attended Therapy Sessions</a:t>
                      </a:r>
                    </a:p>
                  </a:txBody>
                  <a:tcPr/>
                </a:tc>
                <a:extLst>
                  <a:ext uri="{0D108BD9-81ED-4DB2-BD59-A6C34878D82A}">
                    <a16:rowId xmlns:a16="http://schemas.microsoft.com/office/drawing/2014/main" val="10000"/>
                  </a:ext>
                </a:extLst>
              </a:tr>
              <a:tr h="286173">
                <a:tc>
                  <a:txBody>
                    <a:bodyPr/>
                    <a:lstStyle/>
                    <a:p>
                      <a:pPr algn="ctr"/>
                      <a:r>
                        <a:rPr lang="en-US" sz="1200" dirty="0"/>
                        <a:t>6</a:t>
                      </a:r>
                    </a:p>
                  </a:txBody>
                  <a:tcPr/>
                </a:tc>
                <a:extLst>
                  <a:ext uri="{0D108BD9-81ED-4DB2-BD59-A6C34878D82A}">
                    <a16:rowId xmlns:a16="http://schemas.microsoft.com/office/drawing/2014/main" val="10001"/>
                  </a:ext>
                </a:extLst>
              </a:tr>
              <a:tr h="286173">
                <a:tc>
                  <a:txBody>
                    <a:bodyPr/>
                    <a:lstStyle/>
                    <a:p>
                      <a:pPr algn="ctr"/>
                      <a:r>
                        <a:rPr lang="en-US" sz="1200" dirty="0"/>
                        <a:t>6</a:t>
                      </a:r>
                    </a:p>
                  </a:txBody>
                  <a:tcPr/>
                </a:tc>
                <a:extLst>
                  <a:ext uri="{0D108BD9-81ED-4DB2-BD59-A6C34878D82A}">
                    <a16:rowId xmlns:a16="http://schemas.microsoft.com/office/drawing/2014/main" val="10002"/>
                  </a:ext>
                </a:extLst>
              </a:tr>
              <a:tr h="286173">
                <a:tc>
                  <a:txBody>
                    <a:bodyPr/>
                    <a:lstStyle/>
                    <a:p>
                      <a:pPr algn="ctr"/>
                      <a:r>
                        <a:rPr lang="en-US" sz="1200" dirty="0"/>
                        <a:t>12</a:t>
                      </a:r>
                    </a:p>
                  </a:txBody>
                  <a:tcPr/>
                </a:tc>
                <a:extLst>
                  <a:ext uri="{0D108BD9-81ED-4DB2-BD59-A6C34878D82A}">
                    <a16:rowId xmlns:a16="http://schemas.microsoft.com/office/drawing/2014/main" val="10003"/>
                  </a:ext>
                </a:extLst>
              </a:tr>
              <a:tr h="286173">
                <a:tc>
                  <a:txBody>
                    <a:bodyPr/>
                    <a:lstStyle/>
                    <a:p>
                      <a:pPr algn="ctr"/>
                      <a:r>
                        <a:rPr lang="en-US" sz="1200" dirty="0"/>
                        <a:t>7</a:t>
                      </a:r>
                    </a:p>
                  </a:txBody>
                  <a:tcPr/>
                </a:tc>
                <a:extLst>
                  <a:ext uri="{0D108BD9-81ED-4DB2-BD59-A6C34878D82A}">
                    <a16:rowId xmlns:a16="http://schemas.microsoft.com/office/drawing/2014/main" val="10004"/>
                  </a:ext>
                </a:extLst>
              </a:tr>
              <a:tr h="286173">
                <a:tc>
                  <a:txBody>
                    <a:bodyPr/>
                    <a:lstStyle/>
                    <a:p>
                      <a:pPr algn="ctr"/>
                      <a:r>
                        <a:rPr lang="en-US" sz="1200" dirty="0"/>
                        <a:t>8</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lnSpcReduction="10000"/>
          </a:bodyPr>
          <a:lstStyle/>
          <a:p>
            <a:pPr marL="596646" indent="-514350">
              <a:buAutoNum type="arabicPeriod"/>
            </a:pPr>
            <a:r>
              <a:rPr lang="en-US" sz="2400" dirty="0"/>
              <a:t>Identify</a:t>
            </a:r>
          </a:p>
          <a:p>
            <a:pPr marL="870966" lvl="1" indent="-514350"/>
            <a:r>
              <a:rPr lang="en-US" sz="2000" dirty="0"/>
              <a:t>Populations:</a:t>
            </a:r>
          </a:p>
          <a:p>
            <a:pPr marL="1117854" lvl="2" indent="-514350"/>
            <a:r>
              <a:rPr lang="en-US" sz="1600" dirty="0"/>
              <a:t>Pop 1: All clients who sign contract</a:t>
            </a:r>
          </a:p>
          <a:p>
            <a:pPr marL="1117854" lvl="2" indent="-514350"/>
            <a:r>
              <a:rPr lang="en-US" sz="1600" dirty="0"/>
              <a:t>Pop 2: All clients who do not sign contract</a:t>
            </a:r>
          </a:p>
          <a:p>
            <a:pPr marL="870966" lvl="1" indent="-514350"/>
            <a:endParaRPr lang="en-US" sz="2000" dirty="0"/>
          </a:p>
          <a:p>
            <a:pPr marL="870966" lvl="1" indent="-514350"/>
            <a:r>
              <a:rPr lang="en-US" sz="2000" dirty="0"/>
              <a:t>Distribution:</a:t>
            </a:r>
          </a:p>
          <a:p>
            <a:pPr marL="1117854" lvl="2" indent="-514350"/>
            <a:r>
              <a:rPr lang="en-US" sz="1600" dirty="0"/>
              <a:t>One Sample mean: Distribution of means</a:t>
            </a:r>
          </a:p>
          <a:p>
            <a:pPr marL="870966" lvl="1" indent="-514350"/>
            <a:endParaRPr lang="en-US" sz="2000" dirty="0"/>
          </a:p>
          <a:p>
            <a:pPr marL="870966" lvl="1" indent="-514350"/>
            <a:r>
              <a:rPr lang="en-US" sz="2000" dirty="0"/>
              <a:t>Test &amp; Assumptions: Population mean is known but not standard deviation </a:t>
            </a:r>
            <a:r>
              <a:rPr lang="en-US" sz="2000" dirty="0">
                <a:sym typeface="Wingdings" pitchFamily="2" charset="2"/>
              </a:rPr>
              <a:t> single-sample </a:t>
            </a:r>
            <a:r>
              <a:rPr lang="en-US" sz="2000" i="1" dirty="0">
                <a:sym typeface="Wingdings" pitchFamily="2" charset="2"/>
              </a:rPr>
              <a:t>t </a:t>
            </a:r>
            <a:r>
              <a:rPr lang="en-US" sz="2000" dirty="0">
                <a:sym typeface="Wingdings" pitchFamily="2" charset="2"/>
              </a:rPr>
              <a:t>test</a:t>
            </a:r>
          </a:p>
          <a:p>
            <a:pPr marL="1108710" lvl="2" indent="-514350">
              <a:buFont typeface="+mj-lt"/>
              <a:buAutoNum type="arabicPeriod"/>
            </a:pPr>
            <a:r>
              <a:rPr lang="en-US" sz="1800" dirty="0"/>
              <a:t>Data are interval</a:t>
            </a:r>
          </a:p>
          <a:p>
            <a:pPr marL="1108710" lvl="2" indent="-514350">
              <a:buFont typeface="+mj-lt"/>
              <a:buAutoNum type="arabicPeriod"/>
            </a:pPr>
            <a:r>
              <a:rPr lang="en-US" sz="1800" dirty="0"/>
              <a:t>Probably not random selection</a:t>
            </a:r>
          </a:p>
          <a:p>
            <a:pPr marL="1108710" lvl="2" indent="-514350">
              <a:buFont typeface="+mj-lt"/>
              <a:buAutoNum type="arabicPeriod"/>
            </a:pPr>
            <a:r>
              <a:rPr lang="en-US" sz="1800" dirty="0"/>
              <a:t>Sample size of 5 is less than 30, therefore distribution might not be normal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2"/>
            </a:pPr>
            <a:r>
              <a:rPr lang="en-US" sz="2800" dirty="0"/>
              <a:t>State the null and research hypotheses</a:t>
            </a:r>
          </a:p>
          <a:p>
            <a:pPr marL="870966" lvl="1" indent="-514350"/>
            <a:endParaRPr lang="en-US" sz="2400" dirty="0"/>
          </a:p>
          <a:p>
            <a:pPr marL="870966" lvl="1" indent="-514350">
              <a:buNone/>
            </a:pPr>
            <a:r>
              <a:rPr lang="en-US" sz="2400" dirty="0"/>
              <a:t>H</a:t>
            </a:r>
            <a:r>
              <a:rPr lang="en-US" sz="2400" baseline="-25000" dirty="0"/>
              <a:t>0</a:t>
            </a:r>
            <a:r>
              <a:rPr lang="en-US" sz="2400" dirty="0"/>
              <a:t>: Clients who sign the contract will attend the same number of sessions as those who do not sign the contract.</a:t>
            </a:r>
          </a:p>
          <a:p>
            <a:pPr marL="870966" lvl="1" indent="-514350">
              <a:buNone/>
            </a:pPr>
            <a:endParaRPr lang="en-US" sz="2400" dirty="0"/>
          </a:p>
          <a:p>
            <a:pPr marL="870966" lvl="1" indent="-514350">
              <a:buNone/>
            </a:pPr>
            <a:r>
              <a:rPr lang="en-US" sz="2400" dirty="0"/>
              <a:t>H</a:t>
            </a:r>
            <a:r>
              <a:rPr lang="en-US" sz="2400" baseline="-25000" dirty="0"/>
              <a:t>1</a:t>
            </a:r>
            <a:r>
              <a:rPr lang="en-US" sz="2400" dirty="0"/>
              <a:t>: Clients who sign the contract will attend a different number of sessions than those who do not sign the contract.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3"/>
            </a:pPr>
            <a:r>
              <a:rPr lang="en-US" sz="2800" dirty="0"/>
              <a:t>Determine characteristics of comparison distribution (distribution of sample means)</a:t>
            </a:r>
          </a:p>
          <a:p>
            <a:pPr marL="870966" lvl="1" indent="-514350"/>
            <a:r>
              <a:rPr lang="en-US" sz="2400" dirty="0"/>
              <a:t>Population: </a:t>
            </a:r>
            <a:r>
              <a:rPr lang="el-GR" sz="2400" i="1" dirty="0"/>
              <a:t>μ</a:t>
            </a:r>
            <a:r>
              <a:rPr lang="en-US" sz="2400" i="1" baseline="-25000" dirty="0"/>
              <a:t>M</a:t>
            </a:r>
            <a:r>
              <a:rPr lang="el-GR" sz="2400" i="1" dirty="0"/>
              <a:t> </a:t>
            </a:r>
            <a:r>
              <a:rPr lang="en-US" sz="2400" i="1" dirty="0"/>
              <a:t>= </a:t>
            </a:r>
            <a:r>
              <a:rPr lang="el-GR" sz="2400" i="1" dirty="0"/>
              <a:t>μ</a:t>
            </a:r>
            <a:r>
              <a:rPr lang="en-US" sz="2400" dirty="0"/>
              <a:t> = 4.6times</a:t>
            </a:r>
          </a:p>
          <a:p>
            <a:pPr marL="870966" lvl="1" indent="-514350"/>
            <a:r>
              <a:rPr lang="en-US" sz="2400" dirty="0"/>
              <a:t>Sample: </a:t>
            </a:r>
            <a:r>
              <a:rPr lang="en-US" sz="2400" i="1" dirty="0"/>
              <a:t>M </a:t>
            </a:r>
            <a:r>
              <a:rPr lang="en-US" sz="2400" dirty="0"/>
              <a:t>= ____times,  </a:t>
            </a:r>
            <a:r>
              <a:rPr lang="en-US" sz="2400" i="1" dirty="0"/>
              <a:t>s</a:t>
            </a:r>
            <a:r>
              <a:rPr lang="en-US" sz="2400" dirty="0"/>
              <a:t> = _____, </a:t>
            </a:r>
            <a:r>
              <a:rPr lang="en-US" sz="2400" i="1" dirty="0" err="1"/>
              <a:t>s</a:t>
            </a:r>
            <a:r>
              <a:rPr lang="en-US" sz="2400" i="1" baseline="-25000" dirty="0" err="1"/>
              <a:t>M</a:t>
            </a:r>
            <a:r>
              <a:rPr lang="en-US" sz="2400" dirty="0"/>
              <a:t> = ______</a:t>
            </a:r>
          </a:p>
          <a:p>
            <a:pPr marL="870966" lvl="1" indent="-514350"/>
            <a:endParaRPr lang="en-US" sz="2400" dirty="0"/>
          </a:p>
          <a:p>
            <a:pPr marL="596646" indent="-514350">
              <a:buNone/>
            </a:pPr>
            <a:endParaRPr lang="en-US" sz="2800" i="1" dirty="0"/>
          </a:p>
        </p:txBody>
      </p:sp>
      <p:graphicFrame>
        <p:nvGraphicFramePr>
          <p:cNvPr id="21507" name="Object 3"/>
          <p:cNvGraphicFramePr>
            <a:graphicFrameLocks noChangeAspect="1"/>
          </p:cNvGraphicFramePr>
          <p:nvPr/>
        </p:nvGraphicFramePr>
        <p:xfrm>
          <a:off x="1600200" y="5791200"/>
          <a:ext cx="3495759" cy="685800"/>
        </p:xfrm>
        <a:graphic>
          <a:graphicData uri="http://schemas.openxmlformats.org/presentationml/2006/ole">
            <mc:AlternateContent xmlns:mc="http://schemas.openxmlformats.org/markup-compatibility/2006">
              <mc:Choice xmlns:v="urn:schemas-microsoft-com:vml" Requires="v">
                <p:oleObj spid="_x0000_s21535" name="Equation" r:id="rId3" imgW="8407400" imgH="1651000" progId="Equation.DSMT4">
                  <p:embed/>
                </p:oleObj>
              </mc:Choice>
              <mc:Fallback>
                <p:oleObj name="Equation" r:id="rId3" imgW="8407400" imgH="16510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791200"/>
                        <a:ext cx="349575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nvGraphicFramePr>
        <p:xfrm>
          <a:off x="5943600" y="5715000"/>
          <a:ext cx="2828925" cy="723546"/>
        </p:xfrm>
        <a:graphic>
          <a:graphicData uri="http://schemas.openxmlformats.org/presentationml/2006/ole">
            <mc:AlternateContent xmlns:mc="http://schemas.openxmlformats.org/markup-compatibility/2006">
              <mc:Choice xmlns:v="urn:schemas-microsoft-com:vml" Requires="v">
                <p:oleObj spid="_x0000_s21536" name="Equation" r:id="rId5" imgW="1638300" imgH="419100" progId="Equation.3">
                  <p:embed/>
                </p:oleObj>
              </mc:Choice>
              <mc:Fallback>
                <p:oleObj name="Equation" r:id="rId5" imgW="1638300" imgH="419100" progId="Equation.3">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5715000"/>
                        <a:ext cx="2828925" cy="723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nvGraphicFramePr>
        <p:xfrm>
          <a:off x="2438400" y="3352800"/>
          <a:ext cx="1600200" cy="2003211"/>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dirty="0"/>
                        <a:t># of Sessions (</a:t>
                      </a:r>
                      <a:r>
                        <a:rPr lang="en-US" sz="1200" i="1" dirty="0"/>
                        <a:t>X</a:t>
                      </a:r>
                      <a:r>
                        <a:rPr lang="en-US" sz="1200" dirty="0"/>
                        <a:t>)</a:t>
                      </a:r>
                    </a:p>
                  </a:txBody>
                  <a:tcPr/>
                </a:tc>
                <a:extLst>
                  <a:ext uri="{0D108BD9-81ED-4DB2-BD59-A6C34878D82A}">
                    <a16:rowId xmlns:a16="http://schemas.microsoft.com/office/drawing/2014/main" val="10000"/>
                  </a:ext>
                </a:extLst>
              </a:tr>
              <a:tr h="286173">
                <a:tc>
                  <a:txBody>
                    <a:bodyPr/>
                    <a:lstStyle/>
                    <a:p>
                      <a:pPr algn="ctr"/>
                      <a:r>
                        <a:rPr lang="en-US" sz="1200" dirty="0"/>
                        <a:t>6</a:t>
                      </a:r>
                    </a:p>
                  </a:txBody>
                  <a:tcPr/>
                </a:tc>
                <a:extLst>
                  <a:ext uri="{0D108BD9-81ED-4DB2-BD59-A6C34878D82A}">
                    <a16:rowId xmlns:a16="http://schemas.microsoft.com/office/drawing/2014/main" val="10001"/>
                  </a:ext>
                </a:extLst>
              </a:tr>
              <a:tr h="286173">
                <a:tc>
                  <a:txBody>
                    <a:bodyPr/>
                    <a:lstStyle/>
                    <a:p>
                      <a:pPr algn="ctr"/>
                      <a:r>
                        <a:rPr lang="en-US" sz="1200" dirty="0"/>
                        <a:t>6</a:t>
                      </a:r>
                    </a:p>
                  </a:txBody>
                  <a:tcPr/>
                </a:tc>
                <a:extLst>
                  <a:ext uri="{0D108BD9-81ED-4DB2-BD59-A6C34878D82A}">
                    <a16:rowId xmlns:a16="http://schemas.microsoft.com/office/drawing/2014/main" val="10002"/>
                  </a:ext>
                </a:extLst>
              </a:tr>
              <a:tr h="286173">
                <a:tc>
                  <a:txBody>
                    <a:bodyPr/>
                    <a:lstStyle/>
                    <a:p>
                      <a:pPr algn="ctr"/>
                      <a:r>
                        <a:rPr lang="en-US" sz="1200" dirty="0"/>
                        <a:t>12</a:t>
                      </a:r>
                    </a:p>
                  </a:txBody>
                  <a:tcPr/>
                </a:tc>
                <a:extLst>
                  <a:ext uri="{0D108BD9-81ED-4DB2-BD59-A6C34878D82A}">
                    <a16:rowId xmlns:a16="http://schemas.microsoft.com/office/drawing/2014/main" val="10003"/>
                  </a:ext>
                </a:extLst>
              </a:tr>
              <a:tr h="286173">
                <a:tc>
                  <a:txBody>
                    <a:bodyPr/>
                    <a:lstStyle/>
                    <a:p>
                      <a:pPr algn="ctr"/>
                      <a:r>
                        <a:rPr lang="en-US" sz="1200" dirty="0"/>
                        <a:t>7</a:t>
                      </a:r>
                    </a:p>
                  </a:txBody>
                  <a:tcPr/>
                </a:tc>
                <a:extLst>
                  <a:ext uri="{0D108BD9-81ED-4DB2-BD59-A6C34878D82A}">
                    <a16:rowId xmlns:a16="http://schemas.microsoft.com/office/drawing/2014/main" val="10004"/>
                  </a:ext>
                </a:extLst>
              </a:tr>
              <a:tr h="286173">
                <a:tc>
                  <a:txBody>
                    <a:bodyPr/>
                    <a:lstStyle/>
                    <a:p>
                      <a:pPr algn="ctr"/>
                      <a:r>
                        <a:rPr lang="en-US" sz="1200" dirty="0"/>
                        <a:t>8</a:t>
                      </a:r>
                    </a:p>
                  </a:txBody>
                  <a:tcPr/>
                </a:tc>
                <a:extLst>
                  <a:ext uri="{0D108BD9-81ED-4DB2-BD59-A6C34878D82A}">
                    <a16:rowId xmlns:a16="http://schemas.microsoft.com/office/drawing/2014/main" val="10005"/>
                  </a:ext>
                </a:extLst>
              </a:tr>
              <a:tr h="286173">
                <a:tc>
                  <a:txBody>
                    <a:bodyPr/>
                    <a:lstStyle/>
                    <a:p>
                      <a:pPr algn="ctr"/>
                      <a:r>
                        <a:rPr lang="en-US" sz="1200" i="1" dirty="0"/>
                        <a:t>M</a:t>
                      </a:r>
                      <a:r>
                        <a:rPr lang="en-US" sz="1200" i="1" baseline="-25000" dirty="0"/>
                        <a:t>X</a:t>
                      </a:r>
                      <a:r>
                        <a:rPr lang="en-US" sz="1200" dirty="0"/>
                        <a:t> = 7.8</a:t>
                      </a:r>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4114800" y="3352800"/>
          <a:ext cx="1600200" cy="2003211"/>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i="1" dirty="0"/>
                        <a:t>X</a:t>
                      </a:r>
                      <a:r>
                        <a:rPr lang="en-US" sz="1200" dirty="0"/>
                        <a:t>-</a:t>
                      </a:r>
                      <a:r>
                        <a:rPr lang="en-US" sz="1200" i="1" dirty="0"/>
                        <a:t>M</a:t>
                      </a:r>
                    </a:p>
                  </a:txBody>
                  <a:tcPr/>
                </a:tc>
                <a:extLst>
                  <a:ext uri="{0D108BD9-81ED-4DB2-BD59-A6C34878D82A}">
                    <a16:rowId xmlns:a16="http://schemas.microsoft.com/office/drawing/2014/main" val="10000"/>
                  </a:ext>
                </a:extLst>
              </a:tr>
              <a:tr h="286173">
                <a:tc>
                  <a:txBody>
                    <a:bodyPr/>
                    <a:lstStyle/>
                    <a:p>
                      <a:pPr algn="ctr"/>
                      <a:r>
                        <a:rPr lang="en-US" sz="1200" dirty="0"/>
                        <a:t>-1.8</a:t>
                      </a:r>
                    </a:p>
                  </a:txBody>
                  <a:tcPr/>
                </a:tc>
                <a:extLst>
                  <a:ext uri="{0D108BD9-81ED-4DB2-BD59-A6C34878D82A}">
                    <a16:rowId xmlns:a16="http://schemas.microsoft.com/office/drawing/2014/main" val="10001"/>
                  </a:ext>
                </a:extLst>
              </a:tr>
              <a:tr h="286173">
                <a:tc>
                  <a:txBody>
                    <a:bodyPr/>
                    <a:lstStyle/>
                    <a:p>
                      <a:pPr algn="ctr"/>
                      <a:r>
                        <a:rPr lang="en-US" sz="1200" dirty="0"/>
                        <a:t>-1.8</a:t>
                      </a:r>
                    </a:p>
                  </a:txBody>
                  <a:tcPr/>
                </a:tc>
                <a:extLst>
                  <a:ext uri="{0D108BD9-81ED-4DB2-BD59-A6C34878D82A}">
                    <a16:rowId xmlns:a16="http://schemas.microsoft.com/office/drawing/2014/main" val="10002"/>
                  </a:ext>
                </a:extLst>
              </a:tr>
              <a:tr h="286173">
                <a:tc>
                  <a:txBody>
                    <a:bodyPr/>
                    <a:lstStyle/>
                    <a:p>
                      <a:pPr algn="ctr"/>
                      <a:r>
                        <a:rPr lang="en-US" sz="1200" dirty="0"/>
                        <a:t>-4.2</a:t>
                      </a:r>
                    </a:p>
                  </a:txBody>
                  <a:tcPr/>
                </a:tc>
                <a:extLst>
                  <a:ext uri="{0D108BD9-81ED-4DB2-BD59-A6C34878D82A}">
                    <a16:rowId xmlns:a16="http://schemas.microsoft.com/office/drawing/2014/main" val="10003"/>
                  </a:ext>
                </a:extLst>
              </a:tr>
              <a:tr h="286173">
                <a:tc>
                  <a:txBody>
                    <a:bodyPr/>
                    <a:lstStyle/>
                    <a:p>
                      <a:pPr algn="ctr"/>
                      <a:r>
                        <a:rPr lang="en-US" sz="1200" dirty="0"/>
                        <a:t>-0.8</a:t>
                      </a:r>
                    </a:p>
                  </a:txBody>
                  <a:tcPr/>
                </a:tc>
                <a:extLst>
                  <a:ext uri="{0D108BD9-81ED-4DB2-BD59-A6C34878D82A}">
                    <a16:rowId xmlns:a16="http://schemas.microsoft.com/office/drawing/2014/main" val="10004"/>
                  </a:ext>
                </a:extLst>
              </a:tr>
              <a:tr h="286173">
                <a:tc>
                  <a:txBody>
                    <a:bodyPr/>
                    <a:lstStyle/>
                    <a:p>
                      <a:pPr algn="ctr"/>
                      <a:r>
                        <a:rPr lang="en-US" sz="1200" dirty="0"/>
                        <a:t>0.2</a:t>
                      </a:r>
                    </a:p>
                  </a:txBody>
                  <a:tcPr/>
                </a:tc>
                <a:extLst>
                  <a:ext uri="{0D108BD9-81ED-4DB2-BD59-A6C34878D82A}">
                    <a16:rowId xmlns:a16="http://schemas.microsoft.com/office/drawing/2014/main" val="10005"/>
                  </a:ext>
                </a:extLst>
              </a:tr>
              <a:tr h="286173">
                <a:tc>
                  <a:txBody>
                    <a:bodyPr/>
                    <a:lstStyle/>
                    <a:p>
                      <a:pPr algn="ctr"/>
                      <a:endParaRPr lang="en-US" sz="1200" dirty="0"/>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5791200" y="3352800"/>
          <a:ext cx="1600200" cy="2003211"/>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dirty="0"/>
                        <a:t>(</a:t>
                      </a:r>
                      <a:r>
                        <a:rPr lang="en-US" sz="1200" i="1" dirty="0"/>
                        <a:t>X</a:t>
                      </a:r>
                      <a:r>
                        <a:rPr lang="en-US" sz="1200" dirty="0"/>
                        <a:t>-</a:t>
                      </a:r>
                      <a:r>
                        <a:rPr lang="en-US" sz="1200" i="1" dirty="0"/>
                        <a:t>M</a:t>
                      </a:r>
                      <a:r>
                        <a:rPr lang="en-US" sz="1200" dirty="0"/>
                        <a:t>)</a:t>
                      </a:r>
                      <a:r>
                        <a:rPr lang="en-US" sz="1200" baseline="30000" dirty="0"/>
                        <a:t>2</a:t>
                      </a:r>
                    </a:p>
                  </a:txBody>
                  <a:tcPr/>
                </a:tc>
                <a:extLst>
                  <a:ext uri="{0D108BD9-81ED-4DB2-BD59-A6C34878D82A}">
                    <a16:rowId xmlns:a16="http://schemas.microsoft.com/office/drawing/2014/main" val="10000"/>
                  </a:ext>
                </a:extLst>
              </a:tr>
              <a:tr h="286173">
                <a:tc>
                  <a:txBody>
                    <a:bodyPr/>
                    <a:lstStyle/>
                    <a:p>
                      <a:pPr algn="ctr"/>
                      <a:r>
                        <a:rPr lang="en-US" sz="1200" dirty="0"/>
                        <a:t>3.24</a:t>
                      </a:r>
                    </a:p>
                  </a:txBody>
                  <a:tcPr/>
                </a:tc>
                <a:extLst>
                  <a:ext uri="{0D108BD9-81ED-4DB2-BD59-A6C34878D82A}">
                    <a16:rowId xmlns:a16="http://schemas.microsoft.com/office/drawing/2014/main" val="10001"/>
                  </a:ext>
                </a:extLst>
              </a:tr>
              <a:tr h="286173">
                <a:tc>
                  <a:txBody>
                    <a:bodyPr/>
                    <a:lstStyle/>
                    <a:p>
                      <a:pPr algn="ctr"/>
                      <a:r>
                        <a:rPr lang="en-US" sz="1200" dirty="0"/>
                        <a:t>3.24</a:t>
                      </a:r>
                    </a:p>
                  </a:txBody>
                  <a:tcPr/>
                </a:tc>
                <a:extLst>
                  <a:ext uri="{0D108BD9-81ED-4DB2-BD59-A6C34878D82A}">
                    <a16:rowId xmlns:a16="http://schemas.microsoft.com/office/drawing/2014/main" val="10002"/>
                  </a:ext>
                </a:extLst>
              </a:tr>
              <a:tr h="286173">
                <a:tc>
                  <a:txBody>
                    <a:bodyPr/>
                    <a:lstStyle/>
                    <a:p>
                      <a:pPr algn="ctr"/>
                      <a:r>
                        <a:rPr lang="en-US" sz="1200" dirty="0"/>
                        <a:t>17.64</a:t>
                      </a:r>
                    </a:p>
                  </a:txBody>
                  <a:tcPr/>
                </a:tc>
                <a:extLst>
                  <a:ext uri="{0D108BD9-81ED-4DB2-BD59-A6C34878D82A}">
                    <a16:rowId xmlns:a16="http://schemas.microsoft.com/office/drawing/2014/main" val="10003"/>
                  </a:ext>
                </a:extLst>
              </a:tr>
              <a:tr h="286173">
                <a:tc>
                  <a:txBody>
                    <a:bodyPr/>
                    <a:lstStyle/>
                    <a:p>
                      <a:pPr algn="ctr"/>
                      <a:r>
                        <a:rPr lang="en-US" sz="1200" dirty="0"/>
                        <a:t>0.64</a:t>
                      </a:r>
                    </a:p>
                  </a:txBody>
                  <a:tcPr/>
                </a:tc>
                <a:extLst>
                  <a:ext uri="{0D108BD9-81ED-4DB2-BD59-A6C34878D82A}">
                    <a16:rowId xmlns:a16="http://schemas.microsoft.com/office/drawing/2014/main" val="10004"/>
                  </a:ext>
                </a:extLst>
              </a:tr>
              <a:tr h="286173">
                <a:tc>
                  <a:txBody>
                    <a:bodyPr/>
                    <a:lstStyle/>
                    <a:p>
                      <a:pPr algn="ctr"/>
                      <a:r>
                        <a:rPr lang="en-US" sz="1200" dirty="0"/>
                        <a:t>0.04</a:t>
                      </a:r>
                    </a:p>
                  </a:txBody>
                  <a:tcPr/>
                </a:tc>
                <a:extLst>
                  <a:ext uri="{0D108BD9-81ED-4DB2-BD59-A6C34878D82A}">
                    <a16:rowId xmlns:a16="http://schemas.microsoft.com/office/drawing/2014/main" val="10005"/>
                  </a:ext>
                </a:extLst>
              </a:tr>
              <a:tr h="286173">
                <a:tc>
                  <a:txBody>
                    <a:bodyPr/>
                    <a:lstStyle/>
                    <a:p>
                      <a:pPr algn="ctr"/>
                      <a:r>
                        <a:rPr lang="en-US" sz="1200" i="1" dirty="0"/>
                        <a:t>SS</a:t>
                      </a:r>
                      <a:r>
                        <a:rPr lang="en-US" sz="1200" i="1" baseline="-25000" dirty="0"/>
                        <a:t>X</a:t>
                      </a:r>
                      <a:r>
                        <a:rPr lang="en-US" sz="1200" dirty="0"/>
                        <a:t> = 24.8</a:t>
                      </a: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4038600" y="2819400"/>
            <a:ext cx="609600" cy="461665"/>
          </a:xfrm>
          <a:prstGeom prst="rect">
            <a:avLst/>
          </a:prstGeom>
          <a:noFill/>
        </p:spPr>
        <p:txBody>
          <a:bodyPr wrap="square" rtlCol="0">
            <a:spAutoFit/>
          </a:bodyPr>
          <a:lstStyle/>
          <a:p>
            <a:r>
              <a:rPr lang="en-US" sz="2400" dirty="0"/>
              <a:t>7.8</a:t>
            </a:r>
          </a:p>
        </p:txBody>
      </p:sp>
      <p:cxnSp>
        <p:nvCxnSpPr>
          <p:cNvPr id="12" name="Curved Connector 11"/>
          <p:cNvCxnSpPr>
            <a:endCxn id="10" idx="2"/>
          </p:cNvCxnSpPr>
          <p:nvPr/>
        </p:nvCxnSpPr>
        <p:spPr>
          <a:xfrm rot="5400000" flipH="1" flipV="1">
            <a:off x="2974034" y="3736034"/>
            <a:ext cx="1824335" cy="914398"/>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5400000" flipH="1" flipV="1">
            <a:off x="4229100" y="3848100"/>
            <a:ext cx="2743200" cy="16002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43600" y="2819400"/>
            <a:ext cx="914400" cy="461665"/>
          </a:xfrm>
          <a:prstGeom prst="rect">
            <a:avLst/>
          </a:prstGeom>
          <a:noFill/>
        </p:spPr>
        <p:txBody>
          <a:bodyPr wrap="square" rtlCol="0">
            <a:spAutoFit/>
          </a:bodyPr>
          <a:lstStyle/>
          <a:p>
            <a:r>
              <a:rPr lang="en-US" sz="2400" dirty="0"/>
              <a:t>2.490</a:t>
            </a:r>
          </a:p>
        </p:txBody>
      </p:sp>
      <p:cxnSp>
        <p:nvCxnSpPr>
          <p:cNvPr id="28" name="Curved Connector 27"/>
          <p:cNvCxnSpPr/>
          <p:nvPr/>
        </p:nvCxnSpPr>
        <p:spPr>
          <a:xfrm rot="16200000" flipV="1">
            <a:off x="7010400" y="4343400"/>
            <a:ext cx="2438400" cy="4572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0000" y="2819400"/>
            <a:ext cx="914400" cy="461665"/>
          </a:xfrm>
          <a:prstGeom prst="rect">
            <a:avLst/>
          </a:prstGeom>
          <a:noFill/>
        </p:spPr>
        <p:txBody>
          <a:bodyPr wrap="square" rtlCol="0">
            <a:spAutoFit/>
          </a:bodyPr>
          <a:lstStyle/>
          <a:p>
            <a:r>
              <a:rPr lang="en-US" sz="2400" dirty="0"/>
              <a:t>1.114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2000"/>
                                        <p:tgtEl>
                                          <p:spTgt spid="9"/>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1000"/>
                                        <p:tgtEl>
                                          <p:spTgt spid="2150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par>
                          <p:cTn id="32" fill="hold">
                            <p:stCondLst>
                              <p:cond delay="3500"/>
                            </p:stCondLst>
                            <p:childTnLst>
                              <p:par>
                                <p:cTn id="33" presetID="1" presetClass="entr" presetSubtype="0" fill="hold" grpId="1" nodeType="after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1508"/>
                                        </p:tgtEl>
                                        <p:attrNameLst>
                                          <p:attrName>style.visibility</p:attrName>
                                        </p:attrNameLst>
                                      </p:cBhvr>
                                      <p:to>
                                        <p:strVal val="visible"/>
                                      </p:to>
                                    </p:set>
                                    <p:animEffect transition="in" filter="fade">
                                      <p:cBhvr>
                                        <p:cTn id="42" dur="2000"/>
                                        <p:tgtEl>
                                          <p:spTgt spid="21508"/>
                                        </p:tgtEl>
                                      </p:cBhvr>
                                    </p:animEffect>
                                  </p:childTnLst>
                                </p:cTn>
                              </p:par>
                            </p:childTnLst>
                          </p:cTn>
                        </p:par>
                        <p:par>
                          <p:cTn id="43" fill="hold">
                            <p:stCondLst>
                              <p:cond delay="2000"/>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a:xfrm>
            <a:off x="1447800" y="1447800"/>
            <a:ext cx="7485888" cy="4800600"/>
          </a:xfrm>
        </p:spPr>
        <p:txBody>
          <a:bodyPr/>
          <a:lstStyle/>
          <a:p>
            <a:pPr marL="320040" lvl="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4.6,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1.114, </a:t>
            </a:r>
            <a:r>
              <a:rPr lang="en-US" sz="2400" i="1" dirty="0">
                <a:solidFill>
                  <a:srgbClr val="7030A0"/>
                </a:solidFill>
                <a:latin typeface="Tw Cen MT"/>
              </a:rPr>
              <a:t>M</a:t>
            </a:r>
            <a:r>
              <a:rPr lang="en-US" sz="2400" dirty="0">
                <a:solidFill>
                  <a:srgbClr val="7030A0"/>
                </a:solidFill>
                <a:latin typeface="Tw Cen MT"/>
              </a:rPr>
              <a:t> = 7.8,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834390" lvl="1" indent="-514350"/>
            <a:r>
              <a:rPr lang="en-US" sz="2400" dirty="0"/>
              <a:t>In Behavioral Sciences, we use </a:t>
            </a:r>
            <a:r>
              <a:rPr lang="en-US" sz="2400" i="1" dirty="0"/>
              <a:t>p</a:t>
            </a:r>
            <a:r>
              <a:rPr lang="en-US" sz="2400" dirty="0"/>
              <a:t> = .05 (5%)</a:t>
            </a:r>
          </a:p>
          <a:p>
            <a:pPr marL="834390" lvl="1" indent="-514350"/>
            <a:r>
              <a:rPr lang="en-US" sz="2400" dirty="0"/>
              <a:t>Our hypothesis (</a:t>
            </a:r>
            <a:r>
              <a:rPr lang="en-US" sz="1400" dirty="0"/>
              <a:t>“Clients who sign the contract will attend a different number of sessions than those who do not sign the contract.”</a:t>
            </a:r>
            <a:r>
              <a:rPr lang="en-US" sz="2400" dirty="0"/>
              <a:t>) is </a:t>
            </a:r>
            <a:r>
              <a:rPr lang="en-US" sz="2400" i="1" u="sng" dirty="0" err="1"/>
              <a:t>nondirectional</a:t>
            </a:r>
            <a:r>
              <a:rPr lang="en-US" sz="2400" dirty="0"/>
              <a:t> so our hypothesis test is </a:t>
            </a:r>
            <a:r>
              <a:rPr lang="en-US" sz="2400" i="1" u="sng" dirty="0"/>
              <a:t>two-tailed</a:t>
            </a:r>
            <a:r>
              <a:rPr lang="en-US" sz="2400" dirty="0"/>
              <a:t>.</a:t>
            </a:r>
          </a:p>
          <a:p>
            <a:pPr marL="834390" lvl="1" indent="-514350"/>
            <a:endParaRPr lang="en-US" sz="2400" dirty="0"/>
          </a:p>
          <a:p>
            <a:pPr marL="870966" lvl="1" indent="-514350">
              <a:buNone/>
            </a:pPr>
            <a:endParaRPr lang="en-US" dirty="0"/>
          </a:p>
        </p:txBody>
      </p:sp>
      <p:sp>
        <p:nvSpPr>
          <p:cNvPr id="29698" name="AutoShape 2" descr="http://fbemoodle.emu.edu.tr/file.php/463/t_dist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fbemoodle.emu.edu.tr/file.php/463/t_dist_table.gif"/>
          <p:cNvPicPr>
            <a:picLocks noChangeAspect="1" noChangeArrowheads="1"/>
          </p:cNvPicPr>
          <p:nvPr/>
        </p:nvPicPr>
        <p:blipFill>
          <a:blip r:embed="rId2" cstate="print"/>
          <a:srcRect b="68473"/>
          <a:stretch>
            <a:fillRect/>
          </a:stretch>
        </p:blipFill>
        <p:spPr bwMode="auto">
          <a:xfrm>
            <a:off x="2743200" y="4724400"/>
            <a:ext cx="4791075" cy="1828800"/>
          </a:xfrm>
          <a:prstGeom prst="rect">
            <a:avLst/>
          </a:prstGeom>
          <a:noFill/>
        </p:spPr>
      </p:pic>
      <p:cxnSp>
        <p:nvCxnSpPr>
          <p:cNvPr id="10" name="Curved Connector 9"/>
          <p:cNvCxnSpPr/>
          <p:nvPr/>
        </p:nvCxnSpPr>
        <p:spPr>
          <a:xfrm rot="10800000" flipV="1">
            <a:off x="5334000" y="4005147"/>
            <a:ext cx="2209800" cy="11430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5943600"/>
            <a:ext cx="5334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17702" y="5748970"/>
            <a:ext cx="849913" cy="369332"/>
          </a:xfrm>
          <a:prstGeom prst="rect">
            <a:avLst/>
          </a:prstGeom>
        </p:spPr>
        <p:txBody>
          <a:bodyPr wrap="none">
            <a:spAutoFit/>
          </a:bodyPr>
          <a:lstStyle/>
          <a:p>
            <a:r>
              <a:rPr lang="en-US" i="1" dirty="0" err="1">
                <a:solidFill>
                  <a:srgbClr val="C00000"/>
                </a:solidFill>
                <a:latin typeface="Tw Cen MT"/>
              </a:rPr>
              <a:t>df</a:t>
            </a:r>
            <a:r>
              <a:rPr lang="en-US" dirty="0">
                <a:solidFill>
                  <a:srgbClr val="C00000"/>
                </a:solidFill>
                <a:latin typeface="Tw Cen MT"/>
              </a:rPr>
              <a:t>  = 4</a:t>
            </a:r>
            <a:endParaRPr lang="en-US" dirty="0">
              <a:solidFill>
                <a:srgbClr val="C00000"/>
              </a:solidFill>
            </a:endParaRPr>
          </a:p>
        </p:txBody>
      </p:sp>
      <p:sp>
        <p:nvSpPr>
          <p:cNvPr id="17" name="Rectangle 16"/>
          <p:cNvSpPr/>
          <p:nvPr/>
        </p:nvSpPr>
        <p:spPr>
          <a:xfrm>
            <a:off x="4735551" y="5867400"/>
            <a:ext cx="694944"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a:xfrm>
            <a:off x="1447800" y="1447800"/>
            <a:ext cx="7485888" cy="4800600"/>
          </a:xfrm>
        </p:spPr>
        <p:txBody>
          <a:bodyPr/>
          <a:lstStyle/>
          <a:p>
            <a:pPr marL="320040" lvl="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4.6,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1.114, </a:t>
            </a:r>
            <a:r>
              <a:rPr lang="en-US" sz="2400" i="1" dirty="0">
                <a:solidFill>
                  <a:srgbClr val="7030A0"/>
                </a:solidFill>
                <a:latin typeface="Tw Cen MT"/>
              </a:rPr>
              <a:t>M</a:t>
            </a:r>
            <a:r>
              <a:rPr lang="en-US" sz="2400" dirty="0">
                <a:solidFill>
                  <a:srgbClr val="7030A0"/>
                </a:solidFill>
                <a:latin typeface="Tw Cen MT"/>
              </a:rPr>
              <a:t> = 7.8,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596646" indent="-514350">
              <a:buFont typeface="+mj-lt"/>
              <a:buAutoNum type="arabicPeriod" startAt="4"/>
            </a:pPr>
            <a:endParaRPr lang="en-US" sz="2800" dirty="0"/>
          </a:p>
          <a:p>
            <a:pPr marL="596646" indent="-514350" algn="ctr">
              <a:buNone/>
            </a:pPr>
            <a:r>
              <a:rPr lang="en-US" sz="2800" i="1" dirty="0" err="1"/>
              <a:t>t</a:t>
            </a:r>
            <a:r>
              <a:rPr lang="en-US" sz="2800" baseline="-25000" dirty="0" err="1"/>
              <a:t>crit</a:t>
            </a:r>
            <a:r>
              <a:rPr lang="en-US" sz="2800" dirty="0"/>
              <a:t> = ± 2.76</a:t>
            </a:r>
          </a:p>
        </p:txBody>
      </p:sp>
      <p:pic>
        <p:nvPicPr>
          <p:cNvPr id="22531" name="Picture 3" descr="C:\Users\Arlo &amp; Michelle\Desktop\Statistics\Publisher Resources\Chapter Images\JPEG_hi-res\CH09\Nolan_fig09_04.jpg"/>
          <p:cNvPicPr>
            <a:picLocks noChangeAspect="1" noChangeArrowheads="1"/>
          </p:cNvPicPr>
          <p:nvPr/>
        </p:nvPicPr>
        <p:blipFill>
          <a:blip r:embed="rId2" cstate="print"/>
          <a:srcRect/>
          <a:stretch>
            <a:fillRect/>
          </a:stretch>
        </p:blipFill>
        <p:spPr bwMode="auto">
          <a:xfrm>
            <a:off x="2057400" y="3733800"/>
            <a:ext cx="6096000" cy="21463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p:txBody>
          <a:bodyPr>
            <a:normAutofit/>
          </a:bodyPr>
          <a:lstStyle/>
          <a:p>
            <a:pPr marL="596646" indent="-514350" algn="ctr">
              <a:buNone/>
            </a:pPr>
            <a:r>
              <a:rPr lang="en-US" sz="2800" i="1" dirty="0" err="1">
                <a:solidFill>
                  <a:srgbClr val="7030A0"/>
                </a:solidFill>
                <a:latin typeface="Tw Cen MT"/>
              </a:rPr>
              <a:t>μ</a:t>
            </a:r>
            <a:r>
              <a:rPr lang="en-US" sz="2800" i="1" baseline="-25000" dirty="0" err="1">
                <a:solidFill>
                  <a:srgbClr val="7030A0"/>
                </a:solidFill>
                <a:latin typeface="Tw Cen MT"/>
              </a:rPr>
              <a:t>M</a:t>
            </a:r>
            <a:r>
              <a:rPr lang="en-US" sz="2800" dirty="0">
                <a:solidFill>
                  <a:srgbClr val="7030A0"/>
                </a:solidFill>
                <a:latin typeface="Tw Cen MT"/>
              </a:rPr>
              <a:t> = 4.6, </a:t>
            </a:r>
            <a:r>
              <a:rPr lang="en-US" sz="2800" i="1" dirty="0" err="1">
                <a:solidFill>
                  <a:srgbClr val="7030A0"/>
                </a:solidFill>
                <a:latin typeface="Calibri"/>
              </a:rPr>
              <a:t>s</a:t>
            </a:r>
            <a:r>
              <a:rPr lang="en-US" sz="2800" i="1" baseline="-25000" dirty="0" err="1">
                <a:solidFill>
                  <a:srgbClr val="7030A0"/>
                </a:solidFill>
                <a:latin typeface="Tw Cen MT"/>
              </a:rPr>
              <a:t>M</a:t>
            </a:r>
            <a:r>
              <a:rPr lang="en-US" sz="2800" dirty="0">
                <a:solidFill>
                  <a:srgbClr val="7030A0"/>
                </a:solidFill>
                <a:latin typeface="Tw Cen MT"/>
              </a:rPr>
              <a:t> = 1.114, </a:t>
            </a:r>
            <a:r>
              <a:rPr lang="en-US" sz="2800" i="1" dirty="0">
                <a:solidFill>
                  <a:srgbClr val="7030A0"/>
                </a:solidFill>
                <a:latin typeface="Tw Cen MT"/>
              </a:rPr>
              <a:t>M</a:t>
            </a:r>
            <a:r>
              <a:rPr lang="en-US" sz="2800" dirty="0">
                <a:solidFill>
                  <a:srgbClr val="7030A0"/>
                </a:solidFill>
                <a:latin typeface="Tw Cen MT"/>
              </a:rPr>
              <a:t> = 7.8, </a:t>
            </a:r>
            <a:r>
              <a:rPr lang="en-US" sz="2800" i="1" dirty="0">
                <a:solidFill>
                  <a:srgbClr val="7030A0"/>
                </a:solidFill>
                <a:latin typeface="Tw Cen MT"/>
              </a:rPr>
              <a:t>N</a:t>
            </a:r>
            <a:r>
              <a:rPr lang="en-US" sz="2800" dirty="0">
                <a:solidFill>
                  <a:srgbClr val="7030A0"/>
                </a:solidFill>
                <a:latin typeface="Tw Cen MT"/>
              </a:rPr>
              <a:t> = 5, </a:t>
            </a:r>
            <a:r>
              <a:rPr lang="en-US" sz="2800" i="1" dirty="0" err="1">
                <a:solidFill>
                  <a:srgbClr val="7030A0"/>
                </a:solidFill>
                <a:latin typeface="Tw Cen MT"/>
              </a:rPr>
              <a:t>df</a:t>
            </a:r>
            <a:r>
              <a:rPr lang="en-US" sz="2800" dirty="0">
                <a:solidFill>
                  <a:srgbClr val="7030A0"/>
                </a:solidFill>
                <a:latin typeface="Tw Cen MT"/>
              </a:rPr>
              <a:t>  = 4</a:t>
            </a:r>
            <a:endParaRPr lang="en-US" sz="2800" dirty="0"/>
          </a:p>
          <a:p>
            <a:pPr marL="596646" indent="-514350">
              <a:buFont typeface="+mj-lt"/>
              <a:buAutoNum type="arabicPeriod" startAt="5"/>
            </a:pPr>
            <a:r>
              <a:rPr lang="en-US" sz="2800" dirty="0"/>
              <a:t>Calculate the test statistic</a:t>
            </a:r>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r>
              <a:rPr lang="en-US" sz="2800" dirty="0"/>
              <a:t>Make a decision</a:t>
            </a:r>
          </a:p>
        </p:txBody>
      </p:sp>
      <p:graphicFrame>
        <p:nvGraphicFramePr>
          <p:cNvPr id="4" name="Object 3"/>
          <p:cNvGraphicFramePr>
            <a:graphicFrameLocks noChangeAspect="1"/>
          </p:cNvGraphicFramePr>
          <p:nvPr/>
        </p:nvGraphicFramePr>
        <p:xfrm>
          <a:off x="2590800" y="2971800"/>
          <a:ext cx="5187950" cy="1043730"/>
        </p:xfrm>
        <a:graphic>
          <a:graphicData uri="http://schemas.openxmlformats.org/presentationml/2006/ole">
            <mc:AlternateContent xmlns:mc="http://schemas.openxmlformats.org/markup-compatibility/2006">
              <mc:Choice xmlns:v="urn:schemas-microsoft-com:vml" Requires="v">
                <p:oleObj spid="_x0000_s23568" name="Equation" r:id="rId3" imgW="2146300" imgH="431800" progId="Equation.3">
                  <p:embed/>
                </p:oleObj>
              </mc:Choice>
              <mc:Fallback>
                <p:oleObj name="Equation" r:id="rId3" imgW="2146300" imgH="4318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971800"/>
                        <a:ext cx="5187950" cy="1043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http://jwilson.coe.uga.edu/EMAT6680Fa06/Crumley/Normal/Normal4_files/image027.jpg"/>
          <p:cNvPicPr>
            <a:picLocks noChangeAspect="1" noChangeArrowheads="1"/>
          </p:cNvPicPr>
          <p:nvPr/>
        </p:nvPicPr>
        <p:blipFill>
          <a:blip r:embed="rId5" cstate="print">
            <a:clrChange>
              <a:clrFrom>
                <a:srgbClr val="FFFFFF"/>
              </a:clrFrom>
              <a:clrTo>
                <a:srgbClr val="FFFFFF">
                  <a:alpha val="0"/>
                </a:srgbClr>
              </a:clrTo>
            </a:clrChange>
          </a:blip>
          <a:srcRect t="20447"/>
          <a:stretch>
            <a:fillRect/>
          </a:stretch>
        </p:blipFill>
        <p:spPr bwMode="auto">
          <a:xfrm>
            <a:off x="2438400" y="4424162"/>
            <a:ext cx="4905375" cy="2052838"/>
          </a:xfrm>
          <a:prstGeom prst="rect">
            <a:avLst/>
          </a:prstGeom>
          <a:noFill/>
        </p:spPr>
      </p:pic>
      <p:cxnSp>
        <p:nvCxnSpPr>
          <p:cNvPr id="6" name="Curved Connector 5"/>
          <p:cNvCxnSpPr/>
          <p:nvPr/>
        </p:nvCxnSpPr>
        <p:spPr>
          <a:xfrm rot="5400000">
            <a:off x="5943600" y="4419600"/>
            <a:ext cx="2133600" cy="762000"/>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6481763" y="6172200"/>
            <a:ext cx="452437" cy="762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09869" y="6167438"/>
            <a:ext cx="481007" cy="85726"/>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629400" y="5867400"/>
            <a:ext cx="0" cy="3810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6368534"/>
            <a:ext cx="457200" cy="184666"/>
          </a:xfrm>
          <a:prstGeom prst="rect">
            <a:avLst/>
          </a:prstGeom>
          <a:noFill/>
        </p:spPr>
        <p:txBody>
          <a:bodyPr wrap="square" rtlCol="0">
            <a:spAutoFit/>
          </a:bodyPr>
          <a:lstStyle/>
          <a:p>
            <a:pPr algn="ctr"/>
            <a:r>
              <a:rPr lang="en-US" sz="600" b="1" dirty="0">
                <a:solidFill>
                  <a:srgbClr val="FF0000"/>
                </a:solidFill>
              </a:rPr>
              <a:t>+2.76</a:t>
            </a:r>
          </a:p>
        </p:txBody>
      </p:sp>
      <p:sp>
        <p:nvSpPr>
          <p:cNvPr id="13" name="TextBox 12"/>
          <p:cNvSpPr txBox="1"/>
          <p:nvPr/>
        </p:nvSpPr>
        <p:spPr>
          <a:xfrm>
            <a:off x="2895600" y="6359010"/>
            <a:ext cx="457200" cy="184666"/>
          </a:xfrm>
          <a:prstGeom prst="rect">
            <a:avLst/>
          </a:prstGeom>
          <a:noFill/>
        </p:spPr>
        <p:txBody>
          <a:bodyPr wrap="square" rtlCol="0">
            <a:spAutoFit/>
          </a:bodyPr>
          <a:lstStyle/>
          <a:p>
            <a:pPr algn="ctr"/>
            <a:r>
              <a:rPr lang="en-US" sz="600" b="1" dirty="0">
                <a:solidFill>
                  <a:srgbClr val="FF0000"/>
                </a:solidFill>
              </a:rPr>
              <a:t>-2.76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Single-Sample </a:t>
            </a:r>
            <a:r>
              <a:rPr lang="en-US" sz="4400" i="1" dirty="0"/>
              <a:t>t </a:t>
            </a:r>
            <a:r>
              <a:rPr lang="en-US" sz="4400" dirty="0"/>
              <a:t>Test: Attendance in Therapy Sessions</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pPr marL="596646" indent="-514350">
              <a:buNone/>
            </a:pPr>
            <a:r>
              <a:rPr lang="en-US" sz="2800" i="1" dirty="0" err="1">
                <a:solidFill>
                  <a:srgbClr val="7030A0"/>
                </a:solidFill>
                <a:latin typeface="Tw Cen MT"/>
              </a:rPr>
              <a:t>μ</a:t>
            </a:r>
            <a:r>
              <a:rPr lang="en-US" sz="2800" i="1" baseline="-25000" dirty="0" err="1">
                <a:solidFill>
                  <a:srgbClr val="7030A0"/>
                </a:solidFill>
                <a:latin typeface="Tw Cen MT"/>
              </a:rPr>
              <a:t>M</a:t>
            </a:r>
            <a:r>
              <a:rPr lang="en-US" sz="2800" dirty="0">
                <a:solidFill>
                  <a:srgbClr val="7030A0"/>
                </a:solidFill>
                <a:latin typeface="Tw Cen MT"/>
              </a:rPr>
              <a:t> = 4.6, </a:t>
            </a:r>
            <a:r>
              <a:rPr lang="en-US" sz="2800" i="1" dirty="0" err="1">
                <a:solidFill>
                  <a:srgbClr val="7030A0"/>
                </a:solidFill>
                <a:latin typeface="Calibri"/>
              </a:rPr>
              <a:t>s</a:t>
            </a:r>
            <a:r>
              <a:rPr lang="en-US" sz="2800" i="1" baseline="-25000" dirty="0" err="1">
                <a:solidFill>
                  <a:srgbClr val="7030A0"/>
                </a:solidFill>
                <a:latin typeface="Tw Cen MT"/>
              </a:rPr>
              <a:t>M</a:t>
            </a:r>
            <a:r>
              <a:rPr lang="en-US" sz="2800" dirty="0">
                <a:solidFill>
                  <a:srgbClr val="7030A0"/>
                </a:solidFill>
                <a:latin typeface="Tw Cen MT"/>
              </a:rPr>
              <a:t> = 1.114, </a:t>
            </a:r>
            <a:r>
              <a:rPr lang="en-US" sz="2800" i="1" dirty="0">
                <a:solidFill>
                  <a:srgbClr val="7030A0"/>
                </a:solidFill>
                <a:latin typeface="Tw Cen MT"/>
              </a:rPr>
              <a:t>M</a:t>
            </a:r>
            <a:r>
              <a:rPr lang="en-US" sz="2800" dirty="0">
                <a:solidFill>
                  <a:srgbClr val="7030A0"/>
                </a:solidFill>
                <a:latin typeface="Tw Cen MT"/>
              </a:rPr>
              <a:t> = 7.8, </a:t>
            </a:r>
            <a:r>
              <a:rPr lang="en-US" sz="2800" i="1" dirty="0">
                <a:solidFill>
                  <a:srgbClr val="7030A0"/>
                </a:solidFill>
                <a:latin typeface="Tw Cen MT"/>
              </a:rPr>
              <a:t>N</a:t>
            </a:r>
            <a:r>
              <a:rPr lang="en-US" sz="2800" dirty="0">
                <a:solidFill>
                  <a:srgbClr val="7030A0"/>
                </a:solidFill>
                <a:latin typeface="Tw Cen MT"/>
              </a:rPr>
              <a:t> = 5, </a:t>
            </a:r>
            <a:r>
              <a:rPr lang="en-US" sz="2800" i="1" dirty="0" err="1">
                <a:solidFill>
                  <a:srgbClr val="7030A0"/>
                </a:solidFill>
                <a:latin typeface="Tw Cen MT"/>
              </a:rPr>
              <a:t>df</a:t>
            </a:r>
            <a:r>
              <a:rPr lang="en-US" sz="2800" dirty="0">
                <a:solidFill>
                  <a:srgbClr val="7030A0"/>
                </a:solidFill>
                <a:latin typeface="Tw Cen MT"/>
              </a:rPr>
              <a:t>  = 4</a:t>
            </a:r>
            <a:endParaRPr lang="en-US" sz="2800"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6"/>
            </a:pPr>
            <a:r>
              <a:rPr lang="en-US" sz="2800" dirty="0"/>
              <a:t>Make a decision</a:t>
            </a:r>
          </a:p>
          <a:p>
            <a:pPr marL="870966" lvl="1" indent="-514350">
              <a:buNone/>
            </a:pPr>
            <a:r>
              <a:rPr lang="en-US" sz="2400" i="1" dirty="0"/>
              <a:t>	t</a:t>
            </a:r>
            <a:r>
              <a:rPr lang="en-US" sz="2400" dirty="0"/>
              <a:t> = 2.873 &gt; </a:t>
            </a:r>
            <a:r>
              <a:rPr lang="en-US" sz="2400" i="1" dirty="0" err="1"/>
              <a:t>t</a:t>
            </a:r>
            <a:r>
              <a:rPr lang="en-US" sz="2400" i="1" baseline="-25000" dirty="0" err="1"/>
              <a:t>crit</a:t>
            </a:r>
            <a:r>
              <a:rPr lang="en-US" sz="2400" dirty="0"/>
              <a:t> = ±2.776, </a:t>
            </a:r>
            <a:r>
              <a:rPr lang="en-US" sz="2400" i="1" dirty="0"/>
              <a:t>reject the null hypothesis</a:t>
            </a:r>
          </a:p>
          <a:p>
            <a:pPr marL="870966" lvl="1" indent="-514350">
              <a:buNone/>
            </a:pPr>
            <a:endParaRPr lang="en-US" sz="2400" i="1" dirty="0"/>
          </a:p>
          <a:p>
            <a:pPr marL="870966" lvl="1" indent="-514350">
              <a:buNone/>
            </a:pPr>
            <a:r>
              <a:rPr lang="en-US" sz="2400" dirty="0"/>
              <a:t>	Clients who sign a contract will attend more sessions than those who do not sign a contract, </a:t>
            </a:r>
          </a:p>
          <a:p>
            <a:pPr marL="870966" lvl="1" indent="-514350">
              <a:buNone/>
            </a:pPr>
            <a:r>
              <a:rPr lang="en-US" sz="2400" i="1" dirty="0"/>
              <a:t>	t</a:t>
            </a:r>
            <a:r>
              <a:rPr lang="en-US" sz="2400" dirty="0"/>
              <a:t>(4) = 2.87, </a:t>
            </a:r>
            <a:r>
              <a:rPr lang="en-US" sz="2400" i="1" dirty="0"/>
              <a:t>p </a:t>
            </a:r>
            <a:r>
              <a:rPr lang="en-US" sz="2400" dirty="0"/>
              <a:t>&lt; .05.</a:t>
            </a:r>
            <a:endParaRPr lang="en-US" sz="2400" i="1" dirty="0"/>
          </a:p>
          <a:p>
            <a:pPr marL="870966" lvl="1" indent="-514350">
              <a:buNone/>
            </a:pPr>
            <a:endParaRPr lang="en-US" sz="2400" dirty="0"/>
          </a:p>
          <a:p>
            <a:pPr marL="596646" indent="-514350">
              <a:buNone/>
            </a:pPr>
            <a:endParaRPr lang="en-US" sz="3000" dirty="0"/>
          </a:p>
        </p:txBody>
      </p:sp>
      <p:pic>
        <p:nvPicPr>
          <p:cNvPr id="5" name="Picture 4" descr="http://jwilson.coe.uga.edu/EMAT6680Fa06/Crumley/Normal/Normal4_files/image027.jpg"/>
          <p:cNvPicPr>
            <a:picLocks noChangeAspect="1" noChangeArrowheads="1"/>
          </p:cNvPicPr>
          <p:nvPr/>
        </p:nvPicPr>
        <p:blipFill>
          <a:blip r:embed="rId2" cstate="print">
            <a:clrChange>
              <a:clrFrom>
                <a:srgbClr val="FFFFFF"/>
              </a:clrFrom>
              <a:clrTo>
                <a:srgbClr val="FFFFFF">
                  <a:alpha val="0"/>
                </a:srgbClr>
              </a:clrTo>
            </a:clrChange>
          </a:blip>
          <a:srcRect t="20447"/>
          <a:stretch>
            <a:fillRect/>
          </a:stretch>
        </p:blipFill>
        <p:spPr bwMode="auto">
          <a:xfrm>
            <a:off x="2438400" y="2061962"/>
            <a:ext cx="4905375" cy="2052838"/>
          </a:xfrm>
          <a:prstGeom prst="rect">
            <a:avLst/>
          </a:prstGeom>
          <a:noFill/>
        </p:spPr>
      </p:pic>
      <p:sp>
        <p:nvSpPr>
          <p:cNvPr id="6" name="Freeform 5"/>
          <p:cNvSpPr/>
          <p:nvPr/>
        </p:nvSpPr>
        <p:spPr>
          <a:xfrm>
            <a:off x="6481763" y="3810000"/>
            <a:ext cx="452437" cy="762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709869" y="3805238"/>
            <a:ext cx="481007" cy="85726"/>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629400" y="3352800"/>
            <a:ext cx="0" cy="54864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4600" y="3048000"/>
            <a:ext cx="609600" cy="307777"/>
          </a:xfrm>
          <a:prstGeom prst="rect">
            <a:avLst/>
          </a:prstGeom>
          <a:noFill/>
        </p:spPr>
        <p:txBody>
          <a:bodyPr wrap="square" rtlCol="0">
            <a:spAutoFit/>
          </a:bodyPr>
          <a:lstStyle/>
          <a:p>
            <a:r>
              <a:rPr lang="en-US" sz="1400" dirty="0">
                <a:solidFill>
                  <a:srgbClr val="7030A0"/>
                </a:solidFill>
              </a:rPr>
              <a:t>2.873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Results in APA Format</a:t>
            </a:r>
          </a:p>
        </p:txBody>
      </p:sp>
      <p:sp>
        <p:nvSpPr>
          <p:cNvPr id="3" name="Content Placeholder 2"/>
          <p:cNvSpPr>
            <a:spLocks noGrp="1"/>
          </p:cNvSpPr>
          <p:nvPr>
            <p:ph idx="1"/>
          </p:nvPr>
        </p:nvSpPr>
        <p:spPr/>
        <p:txBody>
          <a:bodyPr>
            <a:normAutofit lnSpcReduction="10000"/>
          </a:bodyPr>
          <a:lstStyle/>
          <a:p>
            <a:pPr marL="596646" indent="-514350">
              <a:buFont typeface="+mj-lt"/>
              <a:buAutoNum type="arabicPeriod"/>
            </a:pPr>
            <a:r>
              <a:rPr lang="en-US" sz="2800" dirty="0"/>
              <a:t>Write the symbol for the test statistic (e.g., </a:t>
            </a:r>
            <a:r>
              <a:rPr lang="en-US" sz="2800" i="1" dirty="0"/>
              <a:t>z </a:t>
            </a:r>
            <a:r>
              <a:rPr lang="en-US" sz="2800" dirty="0"/>
              <a:t>or </a:t>
            </a:r>
            <a:r>
              <a:rPr lang="en-US" sz="2800" i="1" dirty="0"/>
              <a:t>t</a:t>
            </a:r>
            <a:r>
              <a:rPr lang="en-US" sz="2800" dirty="0"/>
              <a:t>)</a:t>
            </a:r>
          </a:p>
          <a:p>
            <a:pPr marL="596646" indent="-514350">
              <a:buFont typeface="+mj-lt"/>
              <a:buAutoNum type="arabicPeriod"/>
            </a:pPr>
            <a:r>
              <a:rPr lang="en-US" sz="2800" dirty="0"/>
              <a:t>Write the degrees of freedom in parentheses</a:t>
            </a:r>
          </a:p>
          <a:p>
            <a:pPr marL="596646" indent="-514350">
              <a:buFont typeface="+mj-lt"/>
              <a:buAutoNum type="arabicPeriod"/>
            </a:pPr>
            <a:r>
              <a:rPr lang="en-US" sz="2800" dirty="0"/>
              <a:t>Write an equal sign and then the value of the test statistic (2 decimal places)</a:t>
            </a:r>
          </a:p>
          <a:p>
            <a:pPr marL="596646" indent="-514350">
              <a:buFont typeface="+mj-lt"/>
              <a:buAutoNum type="arabicPeriod"/>
            </a:pPr>
            <a:r>
              <a:rPr lang="en-US" sz="2800" dirty="0"/>
              <a:t>Write a comma and then whether the </a:t>
            </a:r>
            <a:r>
              <a:rPr lang="en-US" sz="2800" i="1" dirty="0"/>
              <a:t>p</a:t>
            </a:r>
            <a:r>
              <a:rPr lang="en-US" sz="2800" dirty="0"/>
              <a:t> value associated with the test statistic was less than or greater than the cutoff </a:t>
            </a:r>
            <a:r>
              <a:rPr lang="en-US" sz="2800" i="1" dirty="0"/>
              <a:t>p</a:t>
            </a:r>
            <a:r>
              <a:rPr lang="en-US" sz="2800" dirty="0"/>
              <a:t> value of .05 (or report exact </a:t>
            </a:r>
            <a:r>
              <a:rPr lang="en-US" sz="2800" i="1" dirty="0"/>
              <a:t>p</a:t>
            </a:r>
            <a:r>
              <a:rPr lang="en-US" sz="2800" dirty="0"/>
              <a:t> value).</a:t>
            </a:r>
          </a:p>
          <a:p>
            <a:pPr marL="596646" indent="-514350">
              <a:buNone/>
            </a:pPr>
            <a:endParaRPr lang="en-US" sz="2800" dirty="0"/>
          </a:p>
          <a:p>
            <a:pPr marL="596646" indent="-514350" algn="ctr">
              <a:buNone/>
            </a:pPr>
            <a:r>
              <a:rPr lang="en-US" sz="2800" i="1" dirty="0"/>
              <a:t>t</a:t>
            </a:r>
            <a:r>
              <a:rPr lang="en-US" sz="2800" dirty="0"/>
              <a:t>(4) = 2.87, </a:t>
            </a:r>
            <a:r>
              <a:rPr lang="en-US" sz="2800" i="1" dirty="0"/>
              <a:t>p </a:t>
            </a:r>
            <a:r>
              <a:rPr lang="en-US" sz="2800" dirty="0"/>
              <a:t>&lt; .05</a:t>
            </a:r>
            <a:endParaRPr lang="en-US" sz="28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699248" cy="990600"/>
          </a:xfrm>
        </p:spPr>
        <p:txBody>
          <a:bodyPr>
            <a:normAutofit fontScale="90000"/>
          </a:bodyPr>
          <a:lstStyle/>
          <a:p>
            <a:r>
              <a:rPr lang="en-US" dirty="0"/>
              <a:t>Another example?</a:t>
            </a:r>
            <a:br>
              <a:rPr lang="en-US" dirty="0"/>
            </a:br>
            <a:r>
              <a:rPr lang="en-US" dirty="0"/>
              <a:t>A Tale of a Tail</a:t>
            </a:r>
          </a:p>
        </p:txBody>
      </p:sp>
      <p:sp>
        <p:nvSpPr>
          <p:cNvPr id="5" name="Content Placeholder 2"/>
          <p:cNvSpPr>
            <a:spLocks noGrp="1"/>
          </p:cNvSpPr>
          <p:nvPr>
            <p:ph sz="quarter" idx="1"/>
          </p:nvPr>
        </p:nvSpPr>
        <p:spPr>
          <a:xfrm>
            <a:off x="1069848" y="1600200"/>
            <a:ext cx="4492752" cy="4800600"/>
          </a:xfrm>
        </p:spPr>
        <p:txBody>
          <a:bodyPr>
            <a:normAutofit/>
          </a:bodyPr>
          <a:lstStyle/>
          <a:p>
            <a:pPr marL="0" indent="0">
              <a:buNone/>
            </a:pPr>
            <a:r>
              <a:rPr lang="en-US" sz="2000" dirty="0"/>
              <a:t>The citizens of several Georgia towns are worried that a fiberglass insulation plant is polluting the local environment. A doctor at one hospital, </a:t>
            </a:r>
            <a:r>
              <a:rPr lang="en-US" sz="2000" i="1" dirty="0"/>
              <a:t>Our Sister of the Failing Mercy</a:t>
            </a:r>
            <a:r>
              <a:rPr lang="en-US" sz="2000" dirty="0"/>
              <a:t>, noted 3 babies born with a </a:t>
            </a:r>
            <a:r>
              <a:rPr lang="en-US" sz="2000" dirty="0" err="1"/>
              <a:t>coccycx</a:t>
            </a:r>
            <a:r>
              <a:rPr lang="en-US" sz="2000" dirty="0"/>
              <a:t> (tailbone) in the past year. Digging deeper she read a report in </a:t>
            </a:r>
            <a:r>
              <a:rPr lang="en-US" sz="2000" i="1" dirty="0"/>
              <a:t>Human Pathology </a:t>
            </a:r>
            <a:r>
              <a:rPr lang="en-US" sz="2000" dirty="0"/>
              <a:t>(Dao &amp; </a:t>
            </a:r>
            <a:r>
              <a:rPr lang="en-US" sz="2000" dirty="0" err="1"/>
              <a:t>Netsky</a:t>
            </a:r>
            <a:r>
              <a:rPr lang="en-US" sz="2000" dirty="0"/>
              <a:t>, 1984) that between 1884 and 1984 only 23 babies were born with tails.   She believes her hospital data to be unusual but she also writes to doctors at 8 other hospitals to determine how often they had seen this birth defect in the past year (these data are below).</a:t>
            </a:r>
          </a:p>
        </p:txBody>
      </p:sp>
      <p:graphicFrame>
        <p:nvGraphicFramePr>
          <p:cNvPr id="6" name="Table 5"/>
          <p:cNvGraphicFramePr>
            <a:graphicFrameLocks noGrp="1"/>
          </p:cNvGraphicFramePr>
          <p:nvPr>
            <p:extLst>
              <p:ext uri="{D42A27DB-BD31-4B8C-83A1-F6EECF244321}">
                <p14:modId xmlns:p14="http://schemas.microsoft.com/office/powerpoint/2010/main" val="1415999646"/>
              </p:ext>
            </p:extLst>
          </p:nvPr>
        </p:nvGraphicFramePr>
        <p:xfrm>
          <a:off x="6019800" y="1752600"/>
          <a:ext cx="2184400" cy="2590800"/>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tblGrid>
              <a:tr h="251460">
                <a:tc>
                  <a:txBody>
                    <a:bodyPr/>
                    <a:lstStyle/>
                    <a:p>
                      <a:r>
                        <a:rPr lang="en-US" sz="1100" dirty="0"/>
                        <a:t>Hospital</a:t>
                      </a:r>
                    </a:p>
                  </a:txBody>
                  <a:tcPr/>
                </a:tc>
                <a:tc>
                  <a:txBody>
                    <a:bodyPr/>
                    <a:lstStyle/>
                    <a:p>
                      <a:r>
                        <a:rPr lang="en-US" sz="1100" dirty="0"/>
                        <a:t># of Tails</a:t>
                      </a:r>
                    </a:p>
                  </a:txBody>
                  <a:tcPr/>
                </a:tc>
                <a:extLst>
                  <a:ext uri="{0D108BD9-81ED-4DB2-BD59-A6C34878D82A}">
                    <a16:rowId xmlns:a16="http://schemas.microsoft.com/office/drawing/2014/main" val="10000"/>
                  </a:ext>
                </a:extLst>
              </a:tr>
              <a:tr h="251460">
                <a:tc>
                  <a:txBody>
                    <a:bodyPr/>
                    <a:lstStyle/>
                    <a:p>
                      <a:r>
                        <a:rPr lang="en-US" sz="1100" dirty="0"/>
                        <a:t>North Shore</a:t>
                      </a:r>
                    </a:p>
                  </a:txBody>
                  <a:tcPr/>
                </a:tc>
                <a:tc>
                  <a:txBody>
                    <a:bodyPr/>
                    <a:lstStyle/>
                    <a:p>
                      <a:pPr algn="r"/>
                      <a:r>
                        <a:rPr lang="en-US" sz="1100" dirty="0"/>
                        <a:t>2</a:t>
                      </a:r>
                    </a:p>
                  </a:txBody>
                  <a:tcPr/>
                </a:tc>
                <a:extLst>
                  <a:ext uri="{0D108BD9-81ED-4DB2-BD59-A6C34878D82A}">
                    <a16:rowId xmlns:a16="http://schemas.microsoft.com/office/drawing/2014/main" val="10001"/>
                  </a:ext>
                </a:extLst>
              </a:tr>
              <a:tr h="251460">
                <a:tc>
                  <a:txBody>
                    <a:bodyPr/>
                    <a:lstStyle/>
                    <a:p>
                      <a:r>
                        <a:rPr lang="en-US" sz="1100" dirty="0"/>
                        <a:t>Town</a:t>
                      </a:r>
                      <a:r>
                        <a:rPr lang="en-US" sz="1100" baseline="0" dirty="0"/>
                        <a:t> Center</a:t>
                      </a:r>
                      <a:endParaRPr lang="en-US" sz="1100" dirty="0"/>
                    </a:p>
                  </a:txBody>
                  <a:tcPr/>
                </a:tc>
                <a:tc>
                  <a:txBody>
                    <a:bodyPr/>
                    <a:lstStyle/>
                    <a:p>
                      <a:pPr algn="r"/>
                      <a:r>
                        <a:rPr lang="en-US" sz="1100" dirty="0"/>
                        <a:t>0</a:t>
                      </a:r>
                    </a:p>
                  </a:txBody>
                  <a:tcPr/>
                </a:tc>
                <a:extLst>
                  <a:ext uri="{0D108BD9-81ED-4DB2-BD59-A6C34878D82A}">
                    <a16:rowId xmlns:a16="http://schemas.microsoft.com/office/drawing/2014/main" val="10002"/>
                  </a:ext>
                </a:extLst>
              </a:tr>
              <a:tr h="251460">
                <a:tc>
                  <a:txBody>
                    <a:bodyPr/>
                    <a:lstStyle/>
                    <a:p>
                      <a:r>
                        <a:rPr lang="en-US" sz="1100" dirty="0"/>
                        <a:t>St. Mary</a:t>
                      </a:r>
                    </a:p>
                  </a:txBody>
                  <a:tcPr/>
                </a:tc>
                <a:tc>
                  <a:txBody>
                    <a:bodyPr/>
                    <a:lstStyle/>
                    <a:p>
                      <a:pPr algn="r"/>
                      <a:r>
                        <a:rPr lang="en-US" sz="1100" dirty="0"/>
                        <a:t>0</a:t>
                      </a:r>
                    </a:p>
                  </a:txBody>
                  <a:tcPr/>
                </a:tc>
                <a:extLst>
                  <a:ext uri="{0D108BD9-81ED-4DB2-BD59-A6C34878D82A}">
                    <a16:rowId xmlns:a16="http://schemas.microsoft.com/office/drawing/2014/main" val="10003"/>
                  </a:ext>
                </a:extLst>
              </a:tr>
              <a:tr h="251460">
                <a:tc>
                  <a:txBody>
                    <a:bodyPr/>
                    <a:lstStyle/>
                    <a:p>
                      <a:r>
                        <a:rPr lang="en-US" sz="1100" dirty="0"/>
                        <a:t>University</a:t>
                      </a:r>
                    </a:p>
                  </a:txBody>
                  <a:tcPr/>
                </a:tc>
                <a:tc>
                  <a:txBody>
                    <a:bodyPr/>
                    <a:lstStyle/>
                    <a:p>
                      <a:pPr algn="r"/>
                      <a:r>
                        <a:rPr lang="en-US" sz="1100" dirty="0"/>
                        <a:t>1</a:t>
                      </a:r>
                    </a:p>
                  </a:txBody>
                  <a:tcPr/>
                </a:tc>
                <a:extLst>
                  <a:ext uri="{0D108BD9-81ED-4DB2-BD59-A6C34878D82A}">
                    <a16:rowId xmlns:a16="http://schemas.microsoft.com/office/drawing/2014/main" val="10004"/>
                  </a:ext>
                </a:extLst>
              </a:tr>
              <a:tr h="251460">
                <a:tc>
                  <a:txBody>
                    <a:bodyPr/>
                    <a:lstStyle/>
                    <a:p>
                      <a:r>
                        <a:rPr lang="en-US" sz="1100" dirty="0"/>
                        <a:t>Failing Mercy</a:t>
                      </a:r>
                    </a:p>
                  </a:txBody>
                  <a:tcPr/>
                </a:tc>
                <a:tc>
                  <a:txBody>
                    <a:bodyPr/>
                    <a:lstStyle/>
                    <a:p>
                      <a:pPr algn="r"/>
                      <a:r>
                        <a:rPr lang="en-US" sz="1100" dirty="0"/>
                        <a:t>3</a:t>
                      </a:r>
                    </a:p>
                  </a:txBody>
                  <a:tcPr/>
                </a:tc>
                <a:extLst>
                  <a:ext uri="{0D108BD9-81ED-4DB2-BD59-A6C34878D82A}">
                    <a16:rowId xmlns:a16="http://schemas.microsoft.com/office/drawing/2014/main" val="10005"/>
                  </a:ext>
                </a:extLst>
              </a:tr>
              <a:tr h="251460">
                <a:tc>
                  <a:txBody>
                    <a:bodyPr/>
                    <a:lstStyle/>
                    <a:p>
                      <a:r>
                        <a:rPr lang="en-US" sz="1100" dirty="0"/>
                        <a:t>South Central</a:t>
                      </a:r>
                    </a:p>
                  </a:txBody>
                  <a:tcPr/>
                </a:tc>
                <a:tc>
                  <a:txBody>
                    <a:bodyPr/>
                    <a:lstStyle/>
                    <a:p>
                      <a:pPr algn="r"/>
                      <a:r>
                        <a:rPr lang="en-US" sz="1100" dirty="0"/>
                        <a:t>1</a:t>
                      </a:r>
                    </a:p>
                  </a:txBody>
                  <a:tcPr/>
                </a:tc>
                <a:extLst>
                  <a:ext uri="{0D108BD9-81ED-4DB2-BD59-A6C34878D82A}">
                    <a16:rowId xmlns:a16="http://schemas.microsoft.com/office/drawing/2014/main" val="10006"/>
                  </a:ext>
                </a:extLst>
              </a:tr>
              <a:tr h="251460">
                <a:tc>
                  <a:txBody>
                    <a:bodyPr/>
                    <a:lstStyle/>
                    <a:p>
                      <a:r>
                        <a:rPr lang="en-US" sz="1100" dirty="0"/>
                        <a:t>Oakmont</a:t>
                      </a:r>
                    </a:p>
                  </a:txBody>
                  <a:tcPr/>
                </a:tc>
                <a:tc>
                  <a:txBody>
                    <a:bodyPr/>
                    <a:lstStyle/>
                    <a:p>
                      <a:pPr algn="r"/>
                      <a:r>
                        <a:rPr lang="en-US" sz="1100" dirty="0"/>
                        <a:t>0</a:t>
                      </a:r>
                    </a:p>
                  </a:txBody>
                  <a:tcPr/>
                </a:tc>
                <a:extLst>
                  <a:ext uri="{0D108BD9-81ED-4DB2-BD59-A6C34878D82A}">
                    <a16:rowId xmlns:a16="http://schemas.microsoft.com/office/drawing/2014/main" val="10007"/>
                  </a:ext>
                </a:extLst>
              </a:tr>
              <a:tr h="251460">
                <a:tc>
                  <a:txBody>
                    <a:bodyPr/>
                    <a:lstStyle/>
                    <a:p>
                      <a:r>
                        <a:rPr lang="en-US" sz="1100" dirty="0"/>
                        <a:t>Bellevue</a:t>
                      </a:r>
                    </a:p>
                  </a:txBody>
                  <a:tcPr/>
                </a:tc>
                <a:tc>
                  <a:txBody>
                    <a:bodyPr/>
                    <a:lstStyle/>
                    <a:p>
                      <a:pPr algn="r"/>
                      <a:r>
                        <a:rPr lang="en-US" sz="1100" dirty="0"/>
                        <a:t>1</a:t>
                      </a:r>
                    </a:p>
                  </a:txBody>
                  <a:tcPr/>
                </a:tc>
                <a:extLst>
                  <a:ext uri="{0D108BD9-81ED-4DB2-BD59-A6C34878D82A}">
                    <a16:rowId xmlns:a16="http://schemas.microsoft.com/office/drawing/2014/main" val="10008"/>
                  </a:ext>
                </a:extLst>
              </a:tr>
              <a:tr h="251460">
                <a:tc>
                  <a:txBody>
                    <a:bodyPr/>
                    <a:lstStyle/>
                    <a:p>
                      <a:r>
                        <a:rPr lang="en-US" sz="1100" dirty="0"/>
                        <a:t>East Valley</a:t>
                      </a:r>
                    </a:p>
                  </a:txBody>
                  <a:tcPr/>
                </a:tc>
                <a:tc>
                  <a:txBody>
                    <a:bodyPr/>
                    <a:lstStyle/>
                    <a:p>
                      <a:pPr algn="r"/>
                      <a:r>
                        <a:rPr lang="en-US" sz="1100" dirty="0"/>
                        <a:t>0</a:t>
                      </a:r>
                    </a:p>
                  </a:txBody>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89195299"/>
              </p:ext>
            </p:extLst>
          </p:nvPr>
        </p:nvGraphicFramePr>
        <p:xfrm>
          <a:off x="7115628" y="4339044"/>
          <a:ext cx="1092200" cy="777240"/>
        </p:xfrm>
        <a:graphic>
          <a:graphicData uri="http://schemas.openxmlformats.org/drawingml/2006/table">
            <a:tbl>
              <a:tblPr bandRow="1">
                <a:tableStyleId>{5C22544A-7EE6-4342-B048-85BDC9FD1C3A}</a:tableStyleId>
              </a:tblPr>
              <a:tblGrid>
                <a:gridCol w="1092200">
                  <a:extLst>
                    <a:ext uri="{9D8B030D-6E8A-4147-A177-3AD203B41FA5}">
                      <a16:colId xmlns:a16="http://schemas.microsoft.com/office/drawing/2014/main" val="20000"/>
                    </a:ext>
                  </a:extLst>
                </a:gridCol>
              </a:tblGrid>
              <a:tr h="251460">
                <a:tc>
                  <a:txBody>
                    <a:bodyPr/>
                    <a:lstStyle/>
                    <a:p>
                      <a:pPr algn="r"/>
                      <a:r>
                        <a:rPr lang="en-US" sz="1100" i="0" dirty="0">
                          <a:latin typeface="Georgia"/>
                        </a:rPr>
                        <a:t>∑</a:t>
                      </a:r>
                      <a:r>
                        <a:rPr lang="en-US" sz="1100" i="0" dirty="0"/>
                        <a:t> = 8</a:t>
                      </a:r>
                      <a:endParaRPr lang="en-US" sz="1100" i="1" dirty="0"/>
                    </a:p>
                  </a:txBody>
                  <a:tcPr/>
                </a:tc>
                <a:extLst>
                  <a:ext uri="{0D108BD9-81ED-4DB2-BD59-A6C34878D82A}">
                    <a16:rowId xmlns:a16="http://schemas.microsoft.com/office/drawing/2014/main" val="10000"/>
                  </a:ext>
                </a:extLst>
              </a:tr>
              <a:tr h="251460">
                <a:tc>
                  <a:txBody>
                    <a:bodyPr/>
                    <a:lstStyle/>
                    <a:p>
                      <a:pPr algn="r"/>
                      <a:r>
                        <a:rPr lang="en-US" sz="1100" i="1" dirty="0"/>
                        <a:t>N</a:t>
                      </a:r>
                      <a:r>
                        <a:rPr lang="en-US" sz="1100" i="1" baseline="0" dirty="0"/>
                        <a:t> </a:t>
                      </a:r>
                      <a:r>
                        <a:rPr lang="en-US" sz="1100" i="0" baseline="0" dirty="0"/>
                        <a:t> = 8</a:t>
                      </a:r>
                      <a:endParaRPr lang="en-US" sz="1100" i="1" dirty="0"/>
                    </a:p>
                  </a:txBody>
                  <a:tcPr/>
                </a:tc>
                <a:extLst>
                  <a:ext uri="{0D108BD9-81ED-4DB2-BD59-A6C34878D82A}">
                    <a16:rowId xmlns:a16="http://schemas.microsoft.com/office/drawing/2014/main" val="10001"/>
                  </a:ext>
                </a:extLst>
              </a:tr>
              <a:tr h="251460">
                <a:tc>
                  <a:txBody>
                    <a:bodyPr/>
                    <a:lstStyle/>
                    <a:p>
                      <a:pPr algn="r"/>
                      <a:r>
                        <a:rPr lang="en-US" sz="1100" i="1" dirty="0"/>
                        <a:t>M </a:t>
                      </a:r>
                      <a:r>
                        <a:rPr lang="en-US" sz="1100" i="0" dirty="0"/>
                        <a:t>=</a:t>
                      </a:r>
                      <a:r>
                        <a:rPr lang="en-US" sz="1100" i="0" baseline="0" dirty="0"/>
                        <a:t> 1</a:t>
                      </a:r>
                      <a:endParaRPr lang="en-US" sz="1100" i="1"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5638800" y="5410200"/>
            <a:ext cx="3048000" cy="830997"/>
          </a:xfrm>
          <a:prstGeom prst="rect">
            <a:avLst/>
          </a:prstGeom>
          <a:noFill/>
        </p:spPr>
        <p:txBody>
          <a:bodyPr wrap="square" rtlCol="0">
            <a:spAutoFit/>
          </a:bodyPr>
          <a:lstStyle/>
          <a:p>
            <a:r>
              <a:rPr lang="en-US" sz="1600" i="1" dirty="0"/>
              <a:t>“between 1884 and 1984 only 23 babies were born with tails…”</a:t>
            </a:r>
          </a:p>
          <a:p>
            <a:r>
              <a:rPr lang="en-US" sz="1600" i="1" dirty="0"/>
              <a:t>23 babies in 100 years (µ ) = .23</a:t>
            </a:r>
          </a:p>
        </p:txBody>
      </p:sp>
    </p:spTree>
    <p:extLst>
      <p:ext uri="{BB962C8B-B14F-4D97-AF65-F5344CB8AC3E}">
        <p14:creationId xmlns:p14="http://schemas.microsoft.com/office/powerpoint/2010/main" val="389651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3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Story of Student’s </a:t>
            </a:r>
            <a:r>
              <a:rPr lang="en-US" i="1" dirty="0"/>
              <a:t>t</a:t>
            </a:r>
          </a:p>
        </p:txBody>
      </p:sp>
      <p:sp>
        <p:nvSpPr>
          <p:cNvPr id="3" name="Content Placeholder 2"/>
          <p:cNvSpPr>
            <a:spLocks noGrp="1"/>
          </p:cNvSpPr>
          <p:nvPr>
            <p:ph idx="1"/>
          </p:nvPr>
        </p:nvSpPr>
        <p:spPr>
          <a:xfrm>
            <a:off x="1435608" y="1447800"/>
            <a:ext cx="7498080" cy="5105400"/>
          </a:xfrm>
        </p:spPr>
        <p:txBody>
          <a:bodyPr>
            <a:normAutofit/>
          </a:bodyPr>
          <a:lstStyle/>
          <a:p>
            <a:endParaRPr lang="en-US" sz="2800" dirty="0"/>
          </a:p>
          <a:p>
            <a:endParaRPr lang="en-US" sz="2800" dirty="0"/>
          </a:p>
          <a:p>
            <a:endParaRPr lang="en-US" sz="2800" dirty="0"/>
          </a:p>
          <a:p>
            <a:endParaRPr lang="en-US" sz="2800" dirty="0"/>
          </a:p>
          <a:p>
            <a:endParaRPr lang="en-US" sz="2800" dirty="0"/>
          </a:p>
          <a:p>
            <a:pPr marL="115888" indent="-33338" algn="ctr">
              <a:buNone/>
            </a:pPr>
            <a:endParaRPr lang="en-US" sz="1800" i="1" dirty="0"/>
          </a:p>
          <a:p>
            <a:pPr marL="115888" indent="-33338" algn="ctr">
              <a:buNone/>
            </a:pPr>
            <a:r>
              <a:rPr lang="en-US" sz="1800" i="1" dirty="0"/>
              <a:t>“Guinness is the best beer available, it does not need advertising as its quality will sell it, and those who do not drink it are to be sympathized with rather than advertised to.” --W.S. </a:t>
            </a:r>
            <a:r>
              <a:rPr lang="en-US" sz="1800" i="1" dirty="0" err="1"/>
              <a:t>Gosset</a:t>
            </a:r>
            <a:r>
              <a:rPr lang="en-US" sz="1800" i="1" dirty="0"/>
              <a:t> (aka “Student”)</a:t>
            </a:r>
          </a:p>
          <a:p>
            <a:pPr marL="115888" indent="-33338">
              <a:buNone/>
            </a:pPr>
            <a:endParaRPr lang="en-US" sz="2000" i="1" dirty="0"/>
          </a:p>
          <a:p>
            <a:pPr marL="115888" indent="-33338"/>
            <a:r>
              <a:rPr lang="en-US" sz="2000" i="1" dirty="0"/>
              <a:t>The pros and cons of beer sampling…</a:t>
            </a:r>
          </a:p>
        </p:txBody>
      </p:sp>
      <p:pic>
        <p:nvPicPr>
          <p:cNvPr id="3074" name="Picture 2" descr="http://www.uams.edu/biostat/williams/Gosset_2.jpg"/>
          <p:cNvPicPr>
            <a:picLocks noChangeAspect="1" noChangeArrowheads="1"/>
          </p:cNvPicPr>
          <p:nvPr/>
        </p:nvPicPr>
        <p:blipFill>
          <a:blip r:embed="rId2" cstate="print"/>
          <a:srcRect/>
          <a:stretch>
            <a:fillRect/>
          </a:stretch>
        </p:blipFill>
        <p:spPr bwMode="auto">
          <a:xfrm>
            <a:off x="3733800" y="1600201"/>
            <a:ext cx="2081243"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6" name="Picture 4" descr="http://someonesinthewolf.files.wordpress.com/2009/09/guinness-is-good-for-you.jpg"/>
          <p:cNvPicPr>
            <a:picLocks noChangeAspect="1" noChangeArrowheads="1"/>
          </p:cNvPicPr>
          <p:nvPr/>
        </p:nvPicPr>
        <p:blipFill>
          <a:blip r:embed="rId3" cstate="print"/>
          <a:srcRect/>
          <a:stretch>
            <a:fillRect/>
          </a:stretch>
        </p:blipFill>
        <p:spPr bwMode="auto">
          <a:xfrm>
            <a:off x="1828800" y="1600200"/>
            <a:ext cx="1700053"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676" name="Picture 4" descr="http://www.punjabigraphics.com/images/7/st-patricks-day-graphics-guiness-beer.jpg"/>
          <p:cNvPicPr>
            <a:picLocks noChangeAspect="1" noChangeArrowheads="1"/>
          </p:cNvPicPr>
          <p:nvPr/>
        </p:nvPicPr>
        <p:blipFill>
          <a:blip r:embed="rId4" cstate="print"/>
          <a:srcRect/>
          <a:stretch>
            <a:fillRect/>
          </a:stretch>
        </p:blipFill>
        <p:spPr bwMode="auto">
          <a:xfrm>
            <a:off x="6019800" y="1600201"/>
            <a:ext cx="1868117"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Connector 7"/>
          <p:cNvCxnSpPr/>
          <p:nvPr/>
        </p:nvCxnSpPr>
        <p:spPr>
          <a:xfrm flipV="1">
            <a:off x="3810000" y="5638800"/>
            <a:ext cx="3048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0" y="5638800"/>
            <a:ext cx="3048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Kegs for Fun and Profit</a:t>
            </a:r>
          </a:p>
        </p:txBody>
      </p:sp>
      <p:sp>
        <p:nvSpPr>
          <p:cNvPr id="3" name="Content Placeholder 2"/>
          <p:cNvSpPr>
            <a:spLocks noGrp="1"/>
          </p:cNvSpPr>
          <p:nvPr>
            <p:ph idx="1"/>
          </p:nvPr>
        </p:nvSpPr>
        <p:spPr>
          <a:xfrm>
            <a:off x="1435608" y="1447800"/>
            <a:ext cx="7498080" cy="5257800"/>
          </a:xfrm>
        </p:spPr>
        <p:txBody>
          <a:bodyPr>
            <a:normAutofit/>
          </a:bodyPr>
          <a:lstStyle/>
          <a:p>
            <a:r>
              <a:rPr lang="en-US" sz="2400" dirty="0"/>
              <a:t>Making the perfect handmade cask</a:t>
            </a:r>
          </a:p>
          <a:p>
            <a:pPr lvl="1"/>
            <a:r>
              <a:rPr lang="en-US" sz="2000" dirty="0"/>
              <a:t>Not too big (too much beer, lower profits)</a:t>
            </a:r>
          </a:p>
          <a:p>
            <a:pPr lvl="1"/>
            <a:r>
              <a:rPr lang="en-US" sz="2000" dirty="0"/>
              <a:t>Not too small (not enough beer, fewer clients)</a:t>
            </a:r>
          </a:p>
          <a:p>
            <a:pPr lvl="1"/>
            <a:endParaRPr lang="en-US" sz="2000" dirty="0"/>
          </a:p>
          <a:p>
            <a:pPr lvl="1"/>
            <a:endParaRPr lang="en-US" sz="2000" dirty="0"/>
          </a:p>
          <a:p>
            <a:pPr lvl="1"/>
            <a:endParaRPr lang="en-US" sz="2000" dirty="0"/>
          </a:p>
          <a:p>
            <a:r>
              <a:rPr lang="en-US" sz="2400" dirty="0"/>
              <a:t>Expectation: High rejection of poorly sized casks</a:t>
            </a:r>
          </a:p>
          <a:p>
            <a:r>
              <a:rPr lang="en-US" sz="2400" dirty="0"/>
              <a:t>Data: Little-to-no rejections…why?</a:t>
            </a:r>
          </a:p>
          <a:p>
            <a:pPr lvl="1"/>
            <a:r>
              <a:rPr lang="en-US" sz="2000" dirty="0"/>
              <a:t>Visit workstation for employee making rejections.</a:t>
            </a:r>
          </a:p>
          <a:p>
            <a:pPr lvl="1"/>
            <a:r>
              <a:rPr lang="en-US" sz="2000" dirty="0"/>
              <a:t>Conditions must be equal in order to make a fair comparison.</a:t>
            </a:r>
          </a:p>
          <a:p>
            <a:pPr lvl="2"/>
            <a:r>
              <a:rPr lang="en-US" sz="1600" i="1" dirty="0"/>
              <a:t>“how impossible it is to find human beings without biases, without prejudices, and without the delightful idiosyncrasies which make them so fascinating.” </a:t>
            </a:r>
            <a:r>
              <a:rPr lang="en-US" sz="1050" dirty="0"/>
              <a:t>(</a:t>
            </a:r>
            <a:r>
              <a:rPr lang="en-US" sz="1050" dirty="0" err="1"/>
              <a:t>Cunliffe</a:t>
            </a:r>
            <a:r>
              <a:rPr lang="en-US" sz="1050" dirty="0"/>
              <a:t>, 1976, p.5)</a:t>
            </a:r>
          </a:p>
        </p:txBody>
      </p:sp>
      <p:grpSp>
        <p:nvGrpSpPr>
          <p:cNvPr id="7" name="Group 6"/>
          <p:cNvGrpSpPr/>
          <p:nvPr/>
        </p:nvGrpSpPr>
        <p:grpSpPr>
          <a:xfrm>
            <a:off x="7315200" y="1524000"/>
            <a:ext cx="1253751" cy="1938010"/>
            <a:chOff x="228600" y="2286000"/>
            <a:chExt cx="1253751" cy="1938010"/>
          </a:xfrm>
        </p:grpSpPr>
        <p:pic>
          <p:nvPicPr>
            <p:cNvPr id="37890" name="Picture 2" descr="http://www.causeweb.org/resources/fun/pics/Stella_Cunliffe.jpg"/>
            <p:cNvPicPr>
              <a:picLocks noChangeAspect="1" noChangeArrowheads="1"/>
            </p:cNvPicPr>
            <p:nvPr/>
          </p:nvPicPr>
          <p:blipFill>
            <a:blip r:embed="rId2" cstate="print"/>
            <a:srcRect/>
            <a:stretch>
              <a:fillRect/>
            </a:stretch>
          </p:blipFill>
          <p:spPr bwMode="auto">
            <a:xfrm>
              <a:off x="228600" y="2286000"/>
              <a:ext cx="1253751" cy="1678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81000" y="3962400"/>
              <a:ext cx="1066800" cy="261610"/>
            </a:xfrm>
            <a:prstGeom prst="rect">
              <a:avLst/>
            </a:prstGeom>
            <a:noFill/>
          </p:spPr>
          <p:txBody>
            <a:bodyPr wrap="square" rtlCol="0">
              <a:spAutoFit/>
            </a:bodyPr>
            <a:lstStyle/>
            <a:p>
              <a:r>
                <a:rPr lang="en-US" sz="1100" dirty="0"/>
                <a:t>Stella </a:t>
              </a:r>
              <a:r>
                <a:rPr lang="en-US" sz="1100" dirty="0" err="1"/>
                <a:t>Cunliffe</a:t>
              </a:r>
              <a:endParaRPr lang="en-US" sz="1100" dirty="0"/>
            </a:p>
          </p:txBody>
        </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Studies with Two Samples</a:t>
            </a:r>
          </a:p>
        </p:txBody>
      </p:sp>
      <p:sp>
        <p:nvSpPr>
          <p:cNvPr id="5" name="Content Placeholder 4"/>
          <p:cNvSpPr>
            <a:spLocks noGrp="1"/>
          </p:cNvSpPr>
          <p:nvPr>
            <p:ph idx="1"/>
          </p:nvPr>
        </p:nvSpPr>
        <p:spPr>
          <a:xfrm>
            <a:off x="1435608" y="1447800"/>
            <a:ext cx="7498080" cy="5257800"/>
          </a:xfrm>
        </p:spPr>
        <p:txBody>
          <a:bodyPr>
            <a:normAutofit lnSpcReduction="10000"/>
          </a:bodyPr>
          <a:lstStyle/>
          <a:p>
            <a:r>
              <a:rPr lang="en-US" sz="2800" dirty="0"/>
              <a:t>Independent</a:t>
            </a:r>
          </a:p>
          <a:p>
            <a:pPr lvl="1"/>
            <a:r>
              <a:rPr lang="en-US" sz="2400" dirty="0"/>
              <a:t>What is it?</a:t>
            </a:r>
          </a:p>
          <a:p>
            <a:pPr lvl="1"/>
            <a:r>
              <a:rPr lang="en-US" sz="2400" dirty="0"/>
              <a:t>Pros</a:t>
            </a:r>
          </a:p>
          <a:p>
            <a:pPr lvl="1"/>
            <a:r>
              <a:rPr lang="en-US" sz="2400" dirty="0"/>
              <a:t>Cons</a:t>
            </a:r>
          </a:p>
          <a:p>
            <a:pPr lvl="1"/>
            <a:endParaRPr lang="en-US" sz="2400" dirty="0"/>
          </a:p>
          <a:p>
            <a:r>
              <a:rPr lang="en-US" sz="2800" dirty="0"/>
              <a:t>Paired (Dependent)</a:t>
            </a:r>
          </a:p>
          <a:p>
            <a:pPr lvl="1"/>
            <a:r>
              <a:rPr lang="en-US" sz="2400" dirty="0"/>
              <a:t>What is it?</a:t>
            </a:r>
          </a:p>
          <a:p>
            <a:pPr lvl="1"/>
            <a:r>
              <a:rPr lang="en-US" sz="2400" dirty="0"/>
              <a:t>Pros</a:t>
            </a:r>
          </a:p>
          <a:p>
            <a:pPr lvl="1"/>
            <a:r>
              <a:rPr lang="en-US" sz="2400" dirty="0"/>
              <a:t>Cons</a:t>
            </a:r>
          </a:p>
          <a:p>
            <a:endParaRPr lang="en-US" sz="2800" dirty="0"/>
          </a:p>
          <a:p>
            <a:r>
              <a:rPr lang="en-US" sz="2800" dirty="0"/>
              <a:t>Hypothetical Beer Tasting Experiment</a:t>
            </a:r>
          </a:p>
          <a:p>
            <a:pPr lvl="1"/>
            <a:r>
              <a:rPr lang="en-US" sz="2400" dirty="0"/>
              <a:t>What is the ideal design for this study?</a:t>
            </a:r>
          </a:p>
        </p:txBody>
      </p:sp>
      <p:pic>
        <p:nvPicPr>
          <p:cNvPr id="55298" name="Picture 2" descr="http://www.ngfl-cymru.org.uk/vtc/ngfl/psychology/learn_train/alternative_designs/51EDE41D-17A4-4607-95F6-A6CE99C3477D/s04repeated/assets/image/40757.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810000"/>
            <a:ext cx="2438400" cy="1495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5300" name="Picture 4" descr="http://www.hsrmethods.org/Glossary/Terms/B/~/media/Images/Figures/Between%20Group%20Design%20Image%202.ash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402" y="1524000"/>
            <a:ext cx="1973996" cy="1959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5298"/>
                                        </p:tgtEl>
                                        <p:attrNameLst>
                                          <p:attrName>style.visibility</p:attrName>
                                        </p:attrNameLst>
                                      </p:cBhvr>
                                      <p:to>
                                        <p:strVal val="visible"/>
                                      </p:to>
                                    </p:set>
                                    <p:animEffect transition="in" filter="fade">
                                      <p:cBhvr>
                                        <p:cTn id="19" dur="500"/>
                                        <p:tgtEl>
                                          <p:spTgt spid="5529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Paired Samples </a:t>
            </a:r>
            <a:br>
              <a:rPr lang="en-US" dirty="0"/>
            </a:br>
            <a:r>
              <a:rPr lang="en-US" i="1" cap="none" dirty="0">
                <a:latin typeface="+mn-lt"/>
              </a:rPr>
              <a:t>t</a:t>
            </a:r>
            <a:r>
              <a:rPr lang="en-US" dirty="0"/>
              <a:t> Test</a:t>
            </a:r>
          </a:p>
        </p:txBody>
      </p:sp>
      <p:sp>
        <p:nvSpPr>
          <p:cNvPr id="5" name="Text Placeholder 4"/>
          <p:cNvSpPr>
            <a:spLocks noGrp="1"/>
          </p:cNvSpPr>
          <p:nvPr>
            <p:ph type="body" idx="1"/>
          </p:nvPr>
        </p:nvSpPr>
        <p:spPr/>
        <p:txBody>
          <a:bodyPr/>
          <a:lstStyle/>
          <a:p>
            <a:r>
              <a:rPr lang="en-US" dirty="0"/>
              <a:t>Two Related (dependent) samples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Paired-Samples </a:t>
            </a:r>
            <a:r>
              <a:rPr lang="en-US" i="1" dirty="0"/>
              <a:t>t </a:t>
            </a:r>
            <a:r>
              <a:rPr lang="en-US" dirty="0"/>
              <a:t>Test</a:t>
            </a:r>
          </a:p>
        </p:txBody>
      </p:sp>
      <p:sp>
        <p:nvSpPr>
          <p:cNvPr id="3" name="Content Placeholder 2"/>
          <p:cNvSpPr>
            <a:spLocks noGrp="1"/>
          </p:cNvSpPr>
          <p:nvPr>
            <p:ph idx="1"/>
          </p:nvPr>
        </p:nvSpPr>
        <p:spPr/>
        <p:txBody>
          <a:bodyPr>
            <a:normAutofit/>
          </a:bodyPr>
          <a:lstStyle/>
          <a:p>
            <a:r>
              <a:rPr lang="en-US" sz="2800" i="1" dirty="0"/>
              <a:t>Used to compare 2 means for a within-groups design, a situation in which every participant is in both samples (paired/dependent)</a:t>
            </a:r>
          </a:p>
          <a:p>
            <a:endParaRPr lang="en-US" sz="2800" i="1" dirty="0"/>
          </a:p>
          <a:p>
            <a:r>
              <a:rPr lang="en-US" sz="2800" dirty="0"/>
              <a:t>New Terminology</a:t>
            </a:r>
          </a:p>
          <a:p>
            <a:pPr lvl="1"/>
            <a:r>
              <a:rPr lang="en-US" sz="2400" dirty="0"/>
              <a:t>Distribution of Mean Differences</a:t>
            </a:r>
          </a:p>
          <a:p>
            <a:pPr lvl="1"/>
            <a:r>
              <a:rPr lang="en-US" sz="2400" dirty="0"/>
              <a:t>Difference Scores: </a:t>
            </a:r>
            <a:r>
              <a:rPr lang="en-US" sz="2400" i="1" dirty="0"/>
              <a:t>X</a:t>
            </a:r>
            <a:r>
              <a:rPr lang="en-US" sz="2400" i="1" baseline="-25000" dirty="0"/>
              <a:t>1</a:t>
            </a:r>
            <a:r>
              <a:rPr lang="en-US" sz="2400" i="1" dirty="0"/>
              <a:t> – Y</a:t>
            </a:r>
            <a:r>
              <a:rPr lang="en-US" sz="2400" i="1" baseline="-25000" dirty="0"/>
              <a:t>1</a:t>
            </a:r>
            <a:r>
              <a:rPr lang="en-US" sz="2400" i="1" dirty="0"/>
              <a:t>, X</a:t>
            </a:r>
            <a:r>
              <a:rPr lang="en-US" sz="2400" i="1" baseline="-25000" dirty="0"/>
              <a:t>2</a:t>
            </a:r>
            <a:r>
              <a:rPr lang="en-US" sz="2400" i="1" dirty="0"/>
              <a:t> – Y</a:t>
            </a:r>
            <a:r>
              <a:rPr lang="en-US" sz="2400" i="1" baseline="-25000" dirty="0"/>
              <a:t>2</a:t>
            </a:r>
            <a:r>
              <a:rPr lang="en-US" sz="2400" i="1" dirty="0"/>
              <a:t>, …</a:t>
            </a:r>
          </a:p>
          <a:p>
            <a:endParaRPr lang="en-US" i="1" dirty="0"/>
          </a:p>
          <a:p>
            <a:r>
              <a:rPr lang="en-US" dirty="0"/>
              <a:t>Let’s walk through an 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2922909626"/>
              </p:ext>
            </p:extLst>
          </p:nvPr>
        </p:nvGraphicFramePr>
        <p:xfrm>
          <a:off x="6858000" y="152400"/>
          <a:ext cx="2087563" cy="1042988"/>
        </p:xfrm>
        <a:graphic>
          <a:graphicData uri="http://schemas.openxmlformats.org/presentationml/2006/ole">
            <mc:AlternateContent xmlns:mc="http://schemas.openxmlformats.org/markup-compatibility/2006">
              <mc:Choice xmlns:v="urn:schemas-microsoft-com:vml" Requires="v">
                <p:oleObj spid="_x0000_s58383" name="Equation" r:id="rId3" imgW="863225" imgH="431613" progId="Equation.3">
                  <p:embed/>
                </p:oleObj>
              </mc:Choice>
              <mc:Fallback>
                <p:oleObj name="Equation" r:id="rId3" imgW="863225" imgH="431613"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52400"/>
                        <a:ext cx="208756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Steps for Hypothesis Testing</a:t>
            </a:r>
          </a:p>
        </p:txBody>
      </p:sp>
      <p:sp>
        <p:nvSpPr>
          <p:cNvPr id="3" name="Content Placeholder 2"/>
          <p:cNvSpPr>
            <a:spLocks noGrp="1"/>
          </p:cNvSpPr>
          <p:nvPr>
            <p:ph idx="1"/>
          </p:nvPr>
        </p:nvSpPr>
        <p:spPr/>
        <p:txBody>
          <a:bodyPr/>
          <a:lstStyle/>
          <a:p>
            <a:pPr>
              <a:buNone/>
            </a:pPr>
            <a:r>
              <a:rPr lang="en-US" dirty="0"/>
              <a:t>1. Identify</a:t>
            </a:r>
          </a:p>
          <a:p>
            <a:pPr>
              <a:buNone/>
            </a:pPr>
            <a:r>
              <a:rPr lang="en-US" dirty="0"/>
              <a:t>2. State the hypotheses</a:t>
            </a:r>
          </a:p>
          <a:p>
            <a:pPr>
              <a:buNone/>
            </a:pPr>
            <a:r>
              <a:rPr lang="en-US" dirty="0"/>
              <a:t>3. Characteristics of the comparison distribution</a:t>
            </a:r>
          </a:p>
          <a:p>
            <a:pPr>
              <a:buNone/>
            </a:pPr>
            <a:r>
              <a:rPr lang="en-US" dirty="0"/>
              <a:t>4. Critical values</a:t>
            </a:r>
          </a:p>
          <a:p>
            <a:pPr>
              <a:buNone/>
            </a:pPr>
            <a:r>
              <a:rPr lang="en-US" dirty="0"/>
              <a:t>5. Calculate</a:t>
            </a:r>
          </a:p>
          <a:p>
            <a:pPr>
              <a:buNone/>
            </a:pPr>
            <a:r>
              <a:rPr lang="en-US" dirty="0"/>
              <a:t>6. Decide</a:t>
            </a:r>
          </a:p>
          <a:p>
            <a:pPr>
              <a:buNone/>
            </a:pPr>
            <a:endParaRPr lang="en-US" dirty="0"/>
          </a:p>
        </p:txBody>
      </p:sp>
      <p:pic>
        <p:nvPicPr>
          <p:cNvPr id="25602" name="Picture 2" descr="http://peanutonthetable.com/wp-content/uploads/2012/12/an-old-hat.jpg"/>
          <p:cNvPicPr>
            <a:picLocks noChangeAspect="1" noChangeArrowheads="1"/>
          </p:cNvPicPr>
          <p:nvPr/>
        </p:nvPicPr>
        <p:blipFill>
          <a:blip r:embed="rId2" cstate="print"/>
          <a:srcRect/>
          <a:stretch>
            <a:fillRect/>
          </a:stretch>
        </p:blipFill>
        <p:spPr bwMode="auto">
          <a:xfrm>
            <a:off x="5410200" y="3505200"/>
            <a:ext cx="2896742" cy="1933575"/>
          </a:xfrm>
          <a:prstGeom prst="rect">
            <a:avLst/>
          </a:prstGeom>
          <a:noFill/>
        </p:spPr>
      </p:pic>
      <p:sp>
        <p:nvSpPr>
          <p:cNvPr id="5" name="TextBox 4"/>
          <p:cNvSpPr txBox="1"/>
          <p:nvPr/>
        </p:nvSpPr>
        <p:spPr>
          <a:xfrm>
            <a:off x="6400800" y="5334000"/>
            <a:ext cx="1143000" cy="369332"/>
          </a:xfrm>
          <a:prstGeom prst="rect">
            <a:avLst/>
          </a:prstGeom>
          <a:noFill/>
        </p:spPr>
        <p:txBody>
          <a:bodyPr wrap="square" rtlCol="0">
            <a:spAutoFit/>
          </a:bodyPr>
          <a:lstStyle/>
          <a:p>
            <a:r>
              <a:rPr lang="en-US" i="1" dirty="0"/>
              <a:t>old hat</a:t>
            </a:r>
          </a:p>
        </p:txBody>
      </p:sp>
    </p:spTree>
    <p:extLst>
      <p:ext uri="{BB962C8B-B14F-4D97-AF65-F5344CB8AC3E}">
        <p14:creationId xmlns:p14="http://schemas.microsoft.com/office/powerpoint/2010/main" val="414124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Paired Samples </a:t>
            </a:r>
            <a:r>
              <a:rPr lang="en-US" sz="3200" i="1" dirty="0"/>
              <a:t>t </a:t>
            </a:r>
            <a:r>
              <a:rPr lang="en-US" sz="3200" dirty="0"/>
              <a:t>Test:</a:t>
            </a:r>
            <a:br>
              <a:rPr lang="en-US" sz="3200" dirty="0"/>
            </a:br>
            <a:r>
              <a:rPr lang="en-US" sz="3200" dirty="0"/>
              <a:t>Does Studying in the Exam Room Help?</a:t>
            </a:r>
          </a:p>
        </p:txBody>
      </p:sp>
      <p:sp>
        <p:nvSpPr>
          <p:cNvPr id="3" name="Content Placeholder 2"/>
          <p:cNvSpPr>
            <a:spLocks noGrp="1"/>
          </p:cNvSpPr>
          <p:nvPr>
            <p:ph idx="1"/>
          </p:nvPr>
        </p:nvSpPr>
        <p:spPr/>
        <p:txBody>
          <a:bodyPr>
            <a:normAutofit/>
          </a:bodyPr>
          <a:lstStyle/>
          <a:p>
            <a:pPr marL="82296" indent="0">
              <a:buNone/>
            </a:pPr>
            <a:r>
              <a:rPr lang="en-US" sz="2000" i="1" dirty="0"/>
              <a:t>I have a debate with a research assistant about context effects in studying for exams.  She believes that she does far better when she studies for an exam in the same room as she later takes the exam.  I told her that I could see it either hurting or helping students.  We agreed to have a group of 5 participants complete two highly similar math exams.  Half of these participants studied for and completed the exams in the same room while the other half were in different rooms, order counterbalanced*.  Data for SAME and DIFFERENT rooms are below.</a:t>
            </a:r>
          </a:p>
        </p:txBody>
      </p:sp>
      <p:graphicFrame>
        <p:nvGraphicFramePr>
          <p:cNvPr id="5" name="Table 4"/>
          <p:cNvGraphicFramePr>
            <a:graphicFrameLocks noGrp="1"/>
          </p:cNvGraphicFramePr>
          <p:nvPr>
            <p:extLst>
              <p:ext uri="{D42A27DB-BD31-4B8C-83A1-F6EECF244321}">
                <p14:modId xmlns:p14="http://schemas.microsoft.com/office/powerpoint/2010/main" val="3396441827"/>
              </p:ext>
            </p:extLst>
          </p:nvPr>
        </p:nvGraphicFramePr>
        <p:xfrm>
          <a:off x="2743200" y="4607562"/>
          <a:ext cx="3276600" cy="1717038"/>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86173">
                <a:tc>
                  <a:txBody>
                    <a:bodyPr/>
                    <a:lstStyle/>
                    <a:p>
                      <a:pPr algn="ctr"/>
                      <a:r>
                        <a:rPr lang="en-US" sz="1200" dirty="0"/>
                        <a:t>SAME (</a:t>
                      </a:r>
                      <a:r>
                        <a:rPr lang="en-US" sz="1200" i="1" dirty="0"/>
                        <a:t>X</a:t>
                      </a:r>
                      <a:r>
                        <a:rPr lang="en-US" sz="1200" dirty="0"/>
                        <a:t>)</a:t>
                      </a:r>
                    </a:p>
                  </a:txBody>
                  <a:tcPr/>
                </a:tc>
                <a:tc>
                  <a:txBody>
                    <a:bodyPr/>
                    <a:lstStyle/>
                    <a:p>
                      <a:pPr algn="ctr"/>
                      <a:r>
                        <a:rPr lang="en-US" sz="1200"/>
                        <a:t>DIFFERENT (</a:t>
                      </a:r>
                      <a:r>
                        <a:rPr lang="en-US" sz="1200" i="1"/>
                        <a:t>Y</a:t>
                      </a:r>
                      <a:r>
                        <a:rPr lang="en-US" sz="1200"/>
                        <a:t>)</a:t>
                      </a:r>
                      <a:endParaRPr lang="en-US" sz="1200" dirty="0"/>
                    </a:p>
                  </a:txBody>
                  <a:tcPr/>
                </a:tc>
                <a:extLst>
                  <a:ext uri="{0D108BD9-81ED-4DB2-BD59-A6C34878D82A}">
                    <a16:rowId xmlns:a16="http://schemas.microsoft.com/office/drawing/2014/main" val="10000"/>
                  </a:ext>
                </a:extLst>
              </a:tr>
              <a:tr h="286173">
                <a:tc>
                  <a:txBody>
                    <a:bodyPr/>
                    <a:lstStyle/>
                    <a:p>
                      <a:pPr algn="ctr"/>
                      <a:r>
                        <a:rPr lang="en-US" sz="1200" dirty="0"/>
                        <a:t>122</a:t>
                      </a:r>
                    </a:p>
                  </a:txBody>
                  <a:tcPr/>
                </a:tc>
                <a:tc>
                  <a:txBody>
                    <a:bodyPr/>
                    <a:lstStyle/>
                    <a:p>
                      <a:pPr algn="ctr"/>
                      <a:r>
                        <a:rPr lang="en-US" sz="1200" dirty="0"/>
                        <a:t>111</a:t>
                      </a:r>
                    </a:p>
                  </a:txBody>
                  <a:tcPr/>
                </a:tc>
                <a:extLst>
                  <a:ext uri="{0D108BD9-81ED-4DB2-BD59-A6C34878D82A}">
                    <a16:rowId xmlns:a16="http://schemas.microsoft.com/office/drawing/2014/main" val="10001"/>
                  </a:ext>
                </a:extLst>
              </a:tr>
              <a:tr h="286173">
                <a:tc>
                  <a:txBody>
                    <a:bodyPr/>
                    <a:lstStyle/>
                    <a:p>
                      <a:pPr algn="ctr"/>
                      <a:r>
                        <a:rPr lang="en-US" sz="1200" dirty="0"/>
                        <a:t>131</a:t>
                      </a:r>
                    </a:p>
                  </a:txBody>
                  <a:tcPr/>
                </a:tc>
                <a:tc>
                  <a:txBody>
                    <a:bodyPr/>
                    <a:lstStyle/>
                    <a:p>
                      <a:pPr algn="ctr"/>
                      <a:r>
                        <a:rPr lang="en-US" sz="1200" dirty="0"/>
                        <a:t>116</a:t>
                      </a:r>
                    </a:p>
                  </a:txBody>
                  <a:tcPr/>
                </a:tc>
                <a:extLst>
                  <a:ext uri="{0D108BD9-81ED-4DB2-BD59-A6C34878D82A}">
                    <a16:rowId xmlns:a16="http://schemas.microsoft.com/office/drawing/2014/main" val="10002"/>
                  </a:ext>
                </a:extLst>
              </a:tr>
              <a:tr h="286173">
                <a:tc>
                  <a:txBody>
                    <a:bodyPr/>
                    <a:lstStyle/>
                    <a:p>
                      <a:pPr algn="ctr"/>
                      <a:r>
                        <a:rPr lang="en-US" sz="1200" dirty="0"/>
                        <a:t>127</a:t>
                      </a:r>
                    </a:p>
                  </a:txBody>
                  <a:tcPr/>
                </a:tc>
                <a:tc>
                  <a:txBody>
                    <a:bodyPr/>
                    <a:lstStyle/>
                    <a:p>
                      <a:pPr algn="ctr"/>
                      <a:r>
                        <a:rPr lang="en-US" sz="1200" dirty="0"/>
                        <a:t>113</a:t>
                      </a:r>
                    </a:p>
                  </a:txBody>
                  <a:tcPr/>
                </a:tc>
                <a:extLst>
                  <a:ext uri="{0D108BD9-81ED-4DB2-BD59-A6C34878D82A}">
                    <a16:rowId xmlns:a16="http://schemas.microsoft.com/office/drawing/2014/main" val="10003"/>
                  </a:ext>
                </a:extLst>
              </a:tr>
              <a:tr h="286173">
                <a:tc>
                  <a:txBody>
                    <a:bodyPr/>
                    <a:lstStyle/>
                    <a:p>
                      <a:pPr algn="ctr"/>
                      <a:r>
                        <a:rPr lang="en-US" sz="1200" dirty="0"/>
                        <a:t>123</a:t>
                      </a:r>
                    </a:p>
                  </a:txBody>
                  <a:tcPr/>
                </a:tc>
                <a:tc>
                  <a:txBody>
                    <a:bodyPr/>
                    <a:lstStyle/>
                    <a:p>
                      <a:pPr algn="ctr"/>
                      <a:r>
                        <a:rPr lang="en-US" sz="1200" dirty="0"/>
                        <a:t>119</a:t>
                      </a:r>
                    </a:p>
                  </a:txBody>
                  <a:tcPr/>
                </a:tc>
                <a:extLst>
                  <a:ext uri="{0D108BD9-81ED-4DB2-BD59-A6C34878D82A}">
                    <a16:rowId xmlns:a16="http://schemas.microsoft.com/office/drawing/2014/main" val="10004"/>
                  </a:ext>
                </a:extLst>
              </a:tr>
              <a:tr h="286173">
                <a:tc>
                  <a:txBody>
                    <a:bodyPr/>
                    <a:lstStyle/>
                    <a:p>
                      <a:pPr algn="ctr"/>
                      <a:r>
                        <a:rPr lang="en-US" sz="1200" dirty="0"/>
                        <a:t>132</a:t>
                      </a:r>
                    </a:p>
                  </a:txBody>
                  <a:tcPr/>
                </a:tc>
                <a:tc>
                  <a:txBody>
                    <a:bodyPr/>
                    <a:lstStyle/>
                    <a:p>
                      <a:pPr algn="ctr"/>
                      <a:r>
                        <a:rPr lang="en-US" sz="1200" dirty="0"/>
                        <a:t>121</a:t>
                      </a:r>
                    </a:p>
                  </a:txBody>
                  <a:tcPr/>
                </a:tc>
                <a:extLst>
                  <a:ext uri="{0D108BD9-81ED-4DB2-BD59-A6C34878D82A}">
                    <a16:rowId xmlns:a16="http://schemas.microsoft.com/office/drawing/2014/main" val="10005"/>
                  </a:ext>
                </a:extLst>
              </a:tr>
            </a:tbl>
          </a:graphicData>
        </a:graphic>
      </p:graphicFrame>
      <p:cxnSp>
        <p:nvCxnSpPr>
          <p:cNvPr id="9" name="Straight Connector 8"/>
          <p:cNvCxnSpPr/>
          <p:nvPr/>
        </p:nvCxnSpPr>
        <p:spPr>
          <a:xfrm>
            <a:off x="2514598" y="4463142"/>
            <a:ext cx="3733800" cy="19812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14598" y="4463142"/>
            <a:ext cx="3733800" cy="19812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693223530"/>
              </p:ext>
            </p:extLst>
          </p:nvPr>
        </p:nvGraphicFramePr>
        <p:xfrm>
          <a:off x="6057900" y="4433390"/>
          <a:ext cx="1638300" cy="1888065"/>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Difference</a:t>
                      </a:r>
                      <a:r>
                        <a:rPr lang="en-US" sz="1200" baseline="0" dirty="0"/>
                        <a:t> Score </a:t>
                      </a:r>
                    </a:p>
                    <a:p>
                      <a:pPr algn="ctr"/>
                      <a:r>
                        <a:rPr lang="en-US" sz="1200" baseline="0" dirty="0"/>
                        <a:t>X-Y</a:t>
                      </a:r>
                      <a:endParaRPr lang="en-US" sz="1200" dirty="0"/>
                    </a:p>
                  </a:txBody>
                  <a:tcPr/>
                </a:tc>
                <a:extLst>
                  <a:ext uri="{0D108BD9-81ED-4DB2-BD59-A6C34878D82A}">
                    <a16:rowId xmlns:a16="http://schemas.microsoft.com/office/drawing/2014/main" val="10000"/>
                  </a:ext>
                </a:extLst>
              </a:tr>
              <a:tr h="286173">
                <a:tc>
                  <a:txBody>
                    <a:bodyPr/>
                    <a:lstStyle/>
                    <a:p>
                      <a:pPr algn="ctr"/>
                      <a:r>
                        <a:rPr lang="en-US" sz="1200" dirty="0"/>
                        <a:t>-11</a:t>
                      </a:r>
                    </a:p>
                  </a:txBody>
                  <a:tcPr/>
                </a:tc>
                <a:extLst>
                  <a:ext uri="{0D108BD9-81ED-4DB2-BD59-A6C34878D82A}">
                    <a16:rowId xmlns:a16="http://schemas.microsoft.com/office/drawing/2014/main" val="10001"/>
                  </a:ext>
                </a:extLst>
              </a:tr>
              <a:tr h="286173">
                <a:tc>
                  <a:txBody>
                    <a:bodyPr/>
                    <a:lstStyle/>
                    <a:p>
                      <a:pPr algn="ctr"/>
                      <a:r>
                        <a:rPr lang="en-US" sz="1200" dirty="0"/>
                        <a:t>-15</a:t>
                      </a:r>
                    </a:p>
                  </a:txBody>
                  <a:tcPr/>
                </a:tc>
                <a:extLst>
                  <a:ext uri="{0D108BD9-81ED-4DB2-BD59-A6C34878D82A}">
                    <a16:rowId xmlns:a16="http://schemas.microsoft.com/office/drawing/2014/main" val="10002"/>
                  </a:ext>
                </a:extLst>
              </a:tr>
              <a:tr h="286173">
                <a:tc>
                  <a:txBody>
                    <a:bodyPr/>
                    <a:lstStyle/>
                    <a:p>
                      <a:pPr algn="ctr"/>
                      <a:r>
                        <a:rPr lang="en-US" sz="1200" dirty="0"/>
                        <a:t>-14</a:t>
                      </a:r>
                    </a:p>
                  </a:txBody>
                  <a:tcPr/>
                </a:tc>
                <a:extLst>
                  <a:ext uri="{0D108BD9-81ED-4DB2-BD59-A6C34878D82A}">
                    <a16:rowId xmlns:a16="http://schemas.microsoft.com/office/drawing/2014/main" val="10003"/>
                  </a:ext>
                </a:extLst>
              </a:tr>
              <a:tr h="286173">
                <a:tc>
                  <a:txBody>
                    <a:bodyPr/>
                    <a:lstStyle/>
                    <a:p>
                      <a:pPr algn="ctr"/>
                      <a:r>
                        <a:rPr lang="en-US" sz="1200" dirty="0"/>
                        <a:t>-4</a:t>
                      </a:r>
                    </a:p>
                  </a:txBody>
                  <a:tcPr/>
                </a:tc>
                <a:extLst>
                  <a:ext uri="{0D108BD9-81ED-4DB2-BD59-A6C34878D82A}">
                    <a16:rowId xmlns:a16="http://schemas.microsoft.com/office/drawing/2014/main" val="10004"/>
                  </a:ext>
                </a:extLst>
              </a:tr>
              <a:tr h="286173">
                <a:tc>
                  <a:txBody>
                    <a:bodyPr/>
                    <a:lstStyle/>
                    <a:p>
                      <a:pPr algn="ctr"/>
                      <a:r>
                        <a:rPr lang="en-US" sz="1200" dirty="0"/>
                        <a:t>-11</a:t>
                      </a:r>
                    </a:p>
                  </a:txBody>
                  <a:tcPr/>
                </a:tc>
                <a:extLst>
                  <a:ext uri="{0D108BD9-81ED-4DB2-BD59-A6C34878D82A}">
                    <a16:rowId xmlns:a16="http://schemas.microsoft.com/office/drawing/2014/main" val="10005"/>
                  </a:ext>
                </a:extLst>
              </a:tr>
            </a:tbl>
          </a:graphicData>
        </a:graphic>
      </p:graphicFrame>
      <p:sp>
        <p:nvSpPr>
          <p:cNvPr id="19" name="TextBox 18"/>
          <p:cNvSpPr txBox="1"/>
          <p:nvPr/>
        </p:nvSpPr>
        <p:spPr>
          <a:xfrm>
            <a:off x="6400800" y="6324600"/>
            <a:ext cx="990600" cy="307777"/>
          </a:xfrm>
          <a:prstGeom prst="rect">
            <a:avLst/>
          </a:prstGeom>
          <a:noFill/>
        </p:spPr>
        <p:txBody>
          <a:bodyPr wrap="square" rtlCol="0">
            <a:spAutoFit/>
          </a:bodyPr>
          <a:lstStyle/>
          <a:p>
            <a:r>
              <a:rPr lang="en-US" sz="1400" i="1" dirty="0"/>
              <a:t>M</a:t>
            </a:r>
            <a:r>
              <a:rPr lang="en-US" sz="1400" dirty="0"/>
              <a:t> = -11</a:t>
            </a:r>
          </a:p>
        </p:txBody>
      </p:sp>
    </p:spTree>
    <p:extLst>
      <p:ext uri="{BB962C8B-B14F-4D97-AF65-F5344CB8AC3E}">
        <p14:creationId xmlns:p14="http://schemas.microsoft.com/office/powerpoint/2010/main" val="31411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lnSpcReduction="10000"/>
          </a:bodyPr>
          <a:lstStyle/>
          <a:p>
            <a:pPr marL="596646" indent="-514350">
              <a:buAutoNum type="arabicPeriod"/>
            </a:pPr>
            <a:r>
              <a:rPr lang="en-US" sz="2400" dirty="0"/>
              <a:t>Identify</a:t>
            </a:r>
          </a:p>
          <a:p>
            <a:pPr marL="870966" lvl="1" indent="-514350"/>
            <a:r>
              <a:rPr lang="en-US" sz="2000" dirty="0"/>
              <a:t>Populations:</a:t>
            </a:r>
          </a:p>
          <a:p>
            <a:pPr marL="1117854" lvl="2" indent="-514350"/>
            <a:r>
              <a:rPr lang="en-US" sz="1600" dirty="0"/>
              <a:t>Pop 1: Exam grades when studying and testing are in the </a:t>
            </a:r>
            <a:r>
              <a:rPr lang="en-US" sz="1600" u="sng" dirty="0"/>
              <a:t>same</a:t>
            </a:r>
            <a:r>
              <a:rPr lang="en-US" sz="1600" dirty="0"/>
              <a:t> room.</a:t>
            </a:r>
          </a:p>
          <a:p>
            <a:pPr marL="1117854" lvl="2" indent="-514350"/>
            <a:r>
              <a:rPr lang="en-US" sz="1600" dirty="0"/>
              <a:t>Pop 2: Exam grades when studying and testing are in </a:t>
            </a:r>
            <a:r>
              <a:rPr lang="en-US" sz="1600" u="sng" dirty="0"/>
              <a:t>different</a:t>
            </a:r>
            <a:r>
              <a:rPr lang="en-US" sz="1600" dirty="0"/>
              <a:t> rooms.</a:t>
            </a:r>
          </a:p>
          <a:p>
            <a:pPr marL="870966" lvl="1" indent="-514350"/>
            <a:endParaRPr lang="en-US" sz="2000" dirty="0"/>
          </a:p>
          <a:p>
            <a:pPr marL="870966" lvl="1" indent="-514350"/>
            <a:r>
              <a:rPr lang="en-US" sz="2000" dirty="0"/>
              <a:t>Distribution:</a:t>
            </a:r>
          </a:p>
          <a:p>
            <a:pPr marL="1117854" lvl="2" indent="-514350"/>
            <a:r>
              <a:rPr lang="en-US" sz="1600" dirty="0"/>
              <a:t>Mean of Difference Scores: Distribution of Mean Differences</a:t>
            </a:r>
          </a:p>
          <a:p>
            <a:pPr marL="870966" lvl="1" indent="-514350"/>
            <a:endParaRPr lang="en-US" sz="2000" dirty="0"/>
          </a:p>
          <a:p>
            <a:pPr marL="870966" lvl="1" indent="-514350"/>
            <a:r>
              <a:rPr lang="en-US" sz="2000" dirty="0"/>
              <a:t>Test &amp; Assumptions: One group of participants that is studied at two time points, paired-samples t test</a:t>
            </a:r>
            <a:endParaRPr lang="en-US" sz="2000" dirty="0">
              <a:sym typeface="Wingdings" pitchFamily="2" charset="2"/>
            </a:endParaRPr>
          </a:p>
          <a:p>
            <a:pPr marL="1108710" lvl="2" indent="-514350">
              <a:buFont typeface="+mj-lt"/>
              <a:buAutoNum type="arabicPeriod"/>
            </a:pPr>
            <a:r>
              <a:rPr lang="en-US" sz="1800" dirty="0"/>
              <a:t>Data are interval</a:t>
            </a:r>
          </a:p>
          <a:p>
            <a:pPr marL="1108710" lvl="2" indent="-514350">
              <a:buFont typeface="+mj-lt"/>
              <a:buAutoNum type="arabicPeriod"/>
            </a:pPr>
            <a:r>
              <a:rPr lang="en-US" sz="1800" dirty="0"/>
              <a:t>Probably not random selection</a:t>
            </a:r>
          </a:p>
          <a:p>
            <a:pPr marL="1108710" lvl="2" indent="-514350">
              <a:buFont typeface="+mj-lt"/>
              <a:buAutoNum type="arabicPeriod"/>
            </a:pPr>
            <a:r>
              <a:rPr lang="en-US" sz="1800" dirty="0"/>
              <a:t>Sample size of 5 is less than 30, therefore distribution might not be normal</a:t>
            </a:r>
          </a:p>
        </p:txBody>
      </p:sp>
    </p:spTree>
    <p:extLst>
      <p:ext uri="{BB962C8B-B14F-4D97-AF65-F5344CB8AC3E}">
        <p14:creationId xmlns:p14="http://schemas.microsoft.com/office/powerpoint/2010/main" val="257167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2"/>
            </a:pPr>
            <a:r>
              <a:rPr lang="en-US" sz="2800" dirty="0"/>
              <a:t>State the null and research hypotheses</a:t>
            </a:r>
          </a:p>
          <a:p>
            <a:pPr marL="870966" lvl="1" indent="-514350"/>
            <a:endParaRPr lang="en-US" sz="2400" dirty="0"/>
          </a:p>
          <a:p>
            <a:pPr marL="870966" lvl="1" indent="-514350">
              <a:buNone/>
            </a:pPr>
            <a:r>
              <a:rPr lang="en-US" sz="2400" dirty="0"/>
              <a:t>H</a:t>
            </a:r>
            <a:r>
              <a:rPr lang="en-US" sz="2400" baseline="-25000" dirty="0"/>
              <a:t>0</a:t>
            </a:r>
            <a:r>
              <a:rPr lang="en-US" sz="2400" dirty="0"/>
              <a:t>: Studying and testing in the same room will result in the same grade as studying and testing in different rooms.</a:t>
            </a:r>
          </a:p>
          <a:p>
            <a:pPr marL="870966" lvl="1" indent="-514350">
              <a:buNone/>
            </a:pPr>
            <a:endParaRPr lang="en-US" sz="2400" dirty="0"/>
          </a:p>
          <a:p>
            <a:pPr marL="870966" lvl="1" indent="-514350">
              <a:buNone/>
            </a:pPr>
            <a:r>
              <a:rPr lang="en-US" sz="2400" dirty="0"/>
              <a:t>H</a:t>
            </a:r>
            <a:r>
              <a:rPr lang="en-US" sz="2400" baseline="-25000" dirty="0"/>
              <a:t>1</a:t>
            </a:r>
            <a:r>
              <a:rPr lang="en-US" sz="2400" dirty="0"/>
              <a:t>: Studying and testing in the same room will result in a different grade than studying and testing in different rooms.</a:t>
            </a:r>
          </a:p>
        </p:txBody>
      </p:sp>
    </p:spTree>
    <p:extLst>
      <p:ext uri="{BB962C8B-B14F-4D97-AF65-F5344CB8AC3E}">
        <p14:creationId xmlns:p14="http://schemas.microsoft.com/office/powerpoint/2010/main" val="394295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3"/>
            </a:pPr>
            <a:r>
              <a:rPr lang="en-US" sz="2800" dirty="0"/>
              <a:t>Determine characteristics of comparison distribution (distribution of mean differences)</a:t>
            </a:r>
          </a:p>
          <a:p>
            <a:pPr marL="870966" lvl="1" indent="-514350"/>
            <a:r>
              <a:rPr lang="en-US" sz="2400" dirty="0"/>
              <a:t>Population: </a:t>
            </a:r>
            <a:r>
              <a:rPr lang="el-GR" sz="2400" i="1" dirty="0"/>
              <a:t>μ</a:t>
            </a:r>
            <a:r>
              <a:rPr lang="en-US" sz="2400" i="1" baseline="-25000" dirty="0"/>
              <a:t>M</a:t>
            </a:r>
            <a:r>
              <a:rPr lang="el-GR" sz="2400" i="1" dirty="0"/>
              <a:t> </a:t>
            </a:r>
            <a:r>
              <a:rPr lang="en-US" sz="2400" i="1" dirty="0"/>
              <a:t>= </a:t>
            </a:r>
            <a:r>
              <a:rPr lang="en-US" sz="2400" dirty="0"/>
              <a:t>0 (i.e., no mean difference)</a:t>
            </a:r>
          </a:p>
          <a:p>
            <a:pPr marL="870966" lvl="1" indent="-514350"/>
            <a:r>
              <a:rPr lang="en-US" sz="2400" dirty="0"/>
              <a:t>Sample(s): </a:t>
            </a:r>
            <a:r>
              <a:rPr lang="en-US" sz="2400" i="1" dirty="0"/>
              <a:t>M </a:t>
            </a:r>
            <a:r>
              <a:rPr lang="en-US" sz="2400" dirty="0"/>
              <a:t>= 11,  </a:t>
            </a:r>
            <a:r>
              <a:rPr lang="en-US" sz="2400" i="1" dirty="0"/>
              <a:t>s</a:t>
            </a:r>
            <a:r>
              <a:rPr lang="en-US" sz="2400" dirty="0"/>
              <a:t> = 4.301, </a:t>
            </a:r>
            <a:r>
              <a:rPr lang="en-US" sz="2400" i="1" dirty="0" err="1"/>
              <a:t>s</a:t>
            </a:r>
            <a:r>
              <a:rPr lang="en-US" sz="2400" i="1" baseline="-25000" dirty="0" err="1"/>
              <a:t>M</a:t>
            </a:r>
            <a:r>
              <a:rPr lang="en-US" sz="2400" dirty="0"/>
              <a:t> = 1.923</a:t>
            </a:r>
          </a:p>
          <a:p>
            <a:pPr marL="870966" lvl="1" indent="-514350"/>
            <a:endParaRPr lang="en-US" sz="2400" dirty="0"/>
          </a:p>
          <a:p>
            <a:pPr marL="596646" indent="-514350">
              <a:buNone/>
            </a:pPr>
            <a:endParaRPr lang="en-US" sz="2800" i="1" dirty="0"/>
          </a:p>
        </p:txBody>
      </p:sp>
      <p:graphicFrame>
        <p:nvGraphicFramePr>
          <p:cNvPr id="21507" name="Object 3"/>
          <p:cNvGraphicFramePr>
            <a:graphicFrameLocks noChangeAspect="1"/>
          </p:cNvGraphicFramePr>
          <p:nvPr>
            <p:extLst>
              <p:ext uri="{D42A27DB-BD31-4B8C-83A1-F6EECF244321}">
                <p14:modId xmlns:p14="http://schemas.microsoft.com/office/powerpoint/2010/main" val="823272897"/>
              </p:ext>
            </p:extLst>
          </p:nvPr>
        </p:nvGraphicFramePr>
        <p:xfrm>
          <a:off x="1465263" y="5867400"/>
          <a:ext cx="3455987" cy="685800"/>
        </p:xfrm>
        <a:graphic>
          <a:graphicData uri="http://schemas.openxmlformats.org/presentationml/2006/ole">
            <mc:AlternateContent xmlns:mc="http://schemas.openxmlformats.org/markup-compatibility/2006">
              <mc:Choice xmlns:v="urn:schemas-microsoft-com:vml" Requires="v">
                <p:oleObj spid="_x0000_s56356" name="Equation" r:id="rId3" imgW="8318500" imgH="1651000" progId="Equation.DSMT4">
                  <p:embed/>
                </p:oleObj>
              </mc:Choice>
              <mc:Fallback>
                <p:oleObj name="Equation" r:id="rId3" imgW="8318500" imgH="165100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5867400"/>
                        <a:ext cx="34559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extLst>
              <p:ext uri="{D42A27DB-BD31-4B8C-83A1-F6EECF244321}">
                <p14:modId xmlns:p14="http://schemas.microsoft.com/office/powerpoint/2010/main" val="2485120566"/>
              </p:ext>
            </p:extLst>
          </p:nvPr>
        </p:nvGraphicFramePr>
        <p:xfrm>
          <a:off x="5726113" y="5905500"/>
          <a:ext cx="2806700" cy="723900"/>
        </p:xfrm>
        <a:graphic>
          <a:graphicData uri="http://schemas.openxmlformats.org/presentationml/2006/ole">
            <mc:AlternateContent xmlns:mc="http://schemas.openxmlformats.org/markup-compatibility/2006">
              <mc:Choice xmlns:v="urn:schemas-microsoft-com:vml" Requires="v">
                <p:oleObj spid="_x0000_s56357" name="Equation" r:id="rId5" imgW="1625600" imgH="419100" progId="Equation.3">
                  <p:embed/>
                </p:oleObj>
              </mc:Choice>
              <mc:Fallback>
                <p:oleObj name="Equation" r:id="rId5" imgW="1625600" imgH="419100" progId="Equation.3">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6113" y="5905500"/>
                        <a:ext cx="28067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79582289"/>
              </p:ext>
            </p:extLst>
          </p:nvPr>
        </p:nvGraphicFramePr>
        <p:xfrm>
          <a:off x="4114800" y="3464562"/>
          <a:ext cx="1600200" cy="2174238"/>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i="1" dirty="0"/>
                        <a:t>Deviation Score</a:t>
                      </a:r>
                    </a:p>
                    <a:p>
                      <a:pPr algn="ctr"/>
                      <a:r>
                        <a:rPr lang="en-US" sz="1200" i="0" dirty="0"/>
                        <a:t>(</a:t>
                      </a:r>
                      <a:r>
                        <a:rPr lang="en-US" sz="1200" i="1" dirty="0"/>
                        <a:t>Score - Mean</a:t>
                      </a:r>
                      <a:r>
                        <a:rPr lang="en-US" sz="1200" i="0" dirty="0"/>
                        <a:t>)</a:t>
                      </a:r>
                    </a:p>
                  </a:txBody>
                  <a:tcPr/>
                </a:tc>
                <a:extLst>
                  <a:ext uri="{0D108BD9-81ED-4DB2-BD59-A6C34878D82A}">
                    <a16:rowId xmlns:a16="http://schemas.microsoft.com/office/drawing/2014/main" val="10000"/>
                  </a:ext>
                </a:extLst>
              </a:tr>
              <a:tr h="286173">
                <a:tc>
                  <a:txBody>
                    <a:bodyPr/>
                    <a:lstStyle/>
                    <a:p>
                      <a:pPr algn="ctr"/>
                      <a:r>
                        <a:rPr lang="en-US" sz="1200" dirty="0"/>
                        <a:t>0</a:t>
                      </a:r>
                    </a:p>
                  </a:txBody>
                  <a:tcPr/>
                </a:tc>
                <a:extLst>
                  <a:ext uri="{0D108BD9-81ED-4DB2-BD59-A6C34878D82A}">
                    <a16:rowId xmlns:a16="http://schemas.microsoft.com/office/drawing/2014/main" val="10001"/>
                  </a:ext>
                </a:extLst>
              </a:tr>
              <a:tr h="286173">
                <a:tc>
                  <a:txBody>
                    <a:bodyPr/>
                    <a:lstStyle/>
                    <a:p>
                      <a:pPr algn="ctr"/>
                      <a:r>
                        <a:rPr lang="en-US" sz="1200" dirty="0"/>
                        <a:t>-4</a:t>
                      </a:r>
                    </a:p>
                  </a:txBody>
                  <a:tcPr/>
                </a:tc>
                <a:extLst>
                  <a:ext uri="{0D108BD9-81ED-4DB2-BD59-A6C34878D82A}">
                    <a16:rowId xmlns:a16="http://schemas.microsoft.com/office/drawing/2014/main" val="10002"/>
                  </a:ext>
                </a:extLst>
              </a:tr>
              <a:tr h="286173">
                <a:tc>
                  <a:txBody>
                    <a:bodyPr/>
                    <a:lstStyle/>
                    <a:p>
                      <a:pPr algn="ctr"/>
                      <a:r>
                        <a:rPr lang="en-US" sz="1200" dirty="0"/>
                        <a:t>-3</a:t>
                      </a:r>
                    </a:p>
                  </a:txBody>
                  <a:tcPr/>
                </a:tc>
                <a:extLst>
                  <a:ext uri="{0D108BD9-81ED-4DB2-BD59-A6C34878D82A}">
                    <a16:rowId xmlns:a16="http://schemas.microsoft.com/office/drawing/2014/main" val="10003"/>
                  </a:ext>
                </a:extLst>
              </a:tr>
              <a:tr h="286173">
                <a:tc>
                  <a:txBody>
                    <a:bodyPr/>
                    <a:lstStyle/>
                    <a:p>
                      <a:pPr algn="ctr"/>
                      <a:r>
                        <a:rPr lang="en-US" sz="1200" dirty="0"/>
                        <a:t>7</a:t>
                      </a:r>
                    </a:p>
                  </a:txBody>
                  <a:tcPr/>
                </a:tc>
                <a:extLst>
                  <a:ext uri="{0D108BD9-81ED-4DB2-BD59-A6C34878D82A}">
                    <a16:rowId xmlns:a16="http://schemas.microsoft.com/office/drawing/2014/main" val="10004"/>
                  </a:ext>
                </a:extLst>
              </a:tr>
              <a:tr h="286173">
                <a:tc>
                  <a:txBody>
                    <a:bodyPr/>
                    <a:lstStyle/>
                    <a:p>
                      <a:pPr algn="ctr"/>
                      <a:r>
                        <a:rPr lang="en-US" sz="1200" dirty="0"/>
                        <a:t>0</a:t>
                      </a:r>
                    </a:p>
                  </a:txBody>
                  <a:tcPr/>
                </a:tc>
                <a:extLst>
                  <a:ext uri="{0D108BD9-81ED-4DB2-BD59-A6C34878D82A}">
                    <a16:rowId xmlns:a16="http://schemas.microsoft.com/office/drawing/2014/main" val="10005"/>
                  </a:ext>
                </a:extLst>
              </a:tr>
              <a:tr h="286173">
                <a:tc>
                  <a:txBody>
                    <a:bodyPr/>
                    <a:lstStyle/>
                    <a:p>
                      <a:pPr algn="ctr"/>
                      <a:endParaRPr lang="en-US" sz="1200" dirty="0"/>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84754330"/>
              </p:ext>
            </p:extLst>
          </p:nvPr>
        </p:nvGraphicFramePr>
        <p:xfrm>
          <a:off x="5791200" y="3464562"/>
          <a:ext cx="1600200" cy="2174238"/>
        </p:xfrm>
        <a:graphic>
          <a:graphicData uri="http://schemas.openxmlformats.org/drawingml/2006/table">
            <a:tbl>
              <a:tblPr firstRow="1" lastRow="1" bandRow="1">
                <a:tableStyleId>{5C22544A-7EE6-4342-B048-85BDC9FD1C3A}</a:tableStyleId>
              </a:tblPr>
              <a:tblGrid>
                <a:gridCol w="1600200">
                  <a:extLst>
                    <a:ext uri="{9D8B030D-6E8A-4147-A177-3AD203B41FA5}">
                      <a16:colId xmlns:a16="http://schemas.microsoft.com/office/drawing/2014/main" val="20000"/>
                    </a:ext>
                  </a:extLst>
                </a:gridCol>
              </a:tblGrid>
              <a:tr h="286173">
                <a:tc>
                  <a:txBody>
                    <a:bodyPr/>
                    <a:lstStyle/>
                    <a:p>
                      <a:pPr algn="ctr"/>
                      <a:r>
                        <a:rPr lang="en-US" sz="1200" dirty="0"/>
                        <a:t>Squared Deviation</a:t>
                      </a:r>
                    </a:p>
                    <a:p>
                      <a:pPr algn="ctr"/>
                      <a:r>
                        <a:rPr lang="en-US" sz="1200" dirty="0"/>
                        <a:t>(</a:t>
                      </a:r>
                      <a:r>
                        <a:rPr lang="en-US" sz="1200" i="1" dirty="0"/>
                        <a:t>Score - Mean</a:t>
                      </a:r>
                      <a:r>
                        <a:rPr lang="en-US" sz="1200" dirty="0"/>
                        <a:t>)</a:t>
                      </a:r>
                      <a:r>
                        <a:rPr lang="en-US" sz="1200" baseline="30000" dirty="0"/>
                        <a:t>2</a:t>
                      </a:r>
                    </a:p>
                  </a:txBody>
                  <a:tcPr/>
                </a:tc>
                <a:extLst>
                  <a:ext uri="{0D108BD9-81ED-4DB2-BD59-A6C34878D82A}">
                    <a16:rowId xmlns:a16="http://schemas.microsoft.com/office/drawing/2014/main" val="10000"/>
                  </a:ext>
                </a:extLst>
              </a:tr>
              <a:tr h="286173">
                <a:tc>
                  <a:txBody>
                    <a:bodyPr/>
                    <a:lstStyle/>
                    <a:p>
                      <a:pPr algn="ctr"/>
                      <a:r>
                        <a:rPr lang="en-US" sz="1200" dirty="0"/>
                        <a:t>0</a:t>
                      </a:r>
                    </a:p>
                  </a:txBody>
                  <a:tcPr/>
                </a:tc>
                <a:extLst>
                  <a:ext uri="{0D108BD9-81ED-4DB2-BD59-A6C34878D82A}">
                    <a16:rowId xmlns:a16="http://schemas.microsoft.com/office/drawing/2014/main" val="10001"/>
                  </a:ext>
                </a:extLst>
              </a:tr>
              <a:tr h="286173">
                <a:tc>
                  <a:txBody>
                    <a:bodyPr/>
                    <a:lstStyle/>
                    <a:p>
                      <a:pPr algn="ctr"/>
                      <a:r>
                        <a:rPr lang="en-US" sz="1200" dirty="0"/>
                        <a:t>16</a:t>
                      </a:r>
                    </a:p>
                  </a:txBody>
                  <a:tcPr/>
                </a:tc>
                <a:extLst>
                  <a:ext uri="{0D108BD9-81ED-4DB2-BD59-A6C34878D82A}">
                    <a16:rowId xmlns:a16="http://schemas.microsoft.com/office/drawing/2014/main" val="10002"/>
                  </a:ext>
                </a:extLst>
              </a:tr>
              <a:tr h="286173">
                <a:tc>
                  <a:txBody>
                    <a:bodyPr/>
                    <a:lstStyle/>
                    <a:p>
                      <a:pPr algn="ctr"/>
                      <a:r>
                        <a:rPr lang="en-US" sz="1200" dirty="0"/>
                        <a:t>9</a:t>
                      </a:r>
                    </a:p>
                  </a:txBody>
                  <a:tcPr/>
                </a:tc>
                <a:extLst>
                  <a:ext uri="{0D108BD9-81ED-4DB2-BD59-A6C34878D82A}">
                    <a16:rowId xmlns:a16="http://schemas.microsoft.com/office/drawing/2014/main" val="10003"/>
                  </a:ext>
                </a:extLst>
              </a:tr>
              <a:tr h="286173">
                <a:tc>
                  <a:txBody>
                    <a:bodyPr/>
                    <a:lstStyle/>
                    <a:p>
                      <a:pPr algn="ctr"/>
                      <a:r>
                        <a:rPr lang="en-US" sz="1200" dirty="0"/>
                        <a:t>49</a:t>
                      </a:r>
                    </a:p>
                  </a:txBody>
                  <a:tcPr/>
                </a:tc>
                <a:extLst>
                  <a:ext uri="{0D108BD9-81ED-4DB2-BD59-A6C34878D82A}">
                    <a16:rowId xmlns:a16="http://schemas.microsoft.com/office/drawing/2014/main" val="10004"/>
                  </a:ext>
                </a:extLst>
              </a:tr>
              <a:tr h="286173">
                <a:tc>
                  <a:txBody>
                    <a:bodyPr/>
                    <a:lstStyle/>
                    <a:p>
                      <a:pPr algn="ctr"/>
                      <a:r>
                        <a:rPr lang="en-US" sz="1200" dirty="0"/>
                        <a:t>0</a:t>
                      </a:r>
                    </a:p>
                  </a:txBody>
                  <a:tcPr/>
                </a:tc>
                <a:extLst>
                  <a:ext uri="{0D108BD9-81ED-4DB2-BD59-A6C34878D82A}">
                    <a16:rowId xmlns:a16="http://schemas.microsoft.com/office/drawing/2014/main" val="10005"/>
                  </a:ext>
                </a:extLst>
              </a:tr>
              <a:tr h="286173">
                <a:tc>
                  <a:txBody>
                    <a:bodyPr/>
                    <a:lstStyle/>
                    <a:p>
                      <a:pPr algn="ctr"/>
                      <a:r>
                        <a:rPr lang="en-US" sz="1200" i="1" dirty="0"/>
                        <a:t>SS</a:t>
                      </a:r>
                      <a:r>
                        <a:rPr lang="en-US" sz="1200" i="1" baseline="-25000" dirty="0"/>
                        <a:t>X</a:t>
                      </a:r>
                      <a:r>
                        <a:rPr lang="en-US" sz="1200" dirty="0"/>
                        <a:t> = 74</a:t>
                      </a:r>
                    </a:p>
                  </a:txBody>
                  <a:tcPr/>
                </a:tc>
                <a:extLst>
                  <a:ext uri="{0D108BD9-81ED-4DB2-BD59-A6C34878D82A}">
                    <a16:rowId xmlns:a16="http://schemas.microsoft.com/office/drawing/2014/main" val="1000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79387905"/>
              </p:ext>
            </p:extLst>
          </p:nvPr>
        </p:nvGraphicFramePr>
        <p:xfrm>
          <a:off x="2432958" y="3464562"/>
          <a:ext cx="1638300" cy="2174238"/>
        </p:xfrm>
        <a:graphic>
          <a:graphicData uri="http://schemas.openxmlformats.org/drawingml/2006/table">
            <a:tbl>
              <a:tblPr firstRow="1" la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Difference</a:t>
                      </a:r>
                      <a:r>
                        <a:rPr lang="en-US" sz="1200" baseline="0" dirty="0"/>
                        <a:t> Score </a:t>
                      </a:r>
                    </a:p>
                    <a:p>
                      <a:pPr algn="ctr"/>
                      <a:r>
                        <a:rPr lang="en-US" sz="1200" baseline="0" dirty="0"/>
                        <a:t>X-Y</a:t>
                      </a:r>
                      <a:endParaRPr lang="en-US" sz="1200" dirty="0"/>
                    </a:p>
                  </a:txBody>
                  <a:tcPr/>
                </a:tc>
                <a:extLst>
                  <a:ext uri="{0D108BD9-81ED-4DB2-BD59-A6C34878D82A}">
                    <a16:rowId xmlns:a16="http://schemas.microsoft.com/office/drawing/2014/main" val="10000"/>
                  </a:ext>
                </a:extLst>
              </a:tr>
              <a:tr h="286173">
                <a:tc>
                  <a:txBody>
                    <a:bodyPr/>
                    <a:lstStyle/>
                    <a:p>
                      <a:pPr algn="ctr"/>
                      <a:r>
                        <a:rPr lang="en-US" sz="1200" dirty="0"/>
                        <a:t>-11</a:t>
                      </a:r>
                    </a:p>
                  </a:txBody>
                  <a:tcPr/>
                </a:tc>
                <a:extLst>
                  <a:ext uri="{0D108BD9-81ED-4DB2-BD59-A6C34878D82A}">
                    <a16:rowId xmlns:a16="http://schemas.microsoft.com/office/drawing/2014/main" val="10001"/>
                  </a:ext>
                </a:extLst>
              </a:tr>
              <a:tr h="286173">
                <a:tc>
                  <a:txBody>
                    <a:bodyPr/>
                    <a:lstStyle/>
                    <a:p>
                      <a:pPr algn="ctr"/>
                      <a:r>
                        <a:rPr lang="en-US" sz="1200" dirty="0"/>
                        <a:t>-15</a:t>
                      </a:r>
                    </a:p>
                  </a:txBody>
                  <a:tcPr/>
                </a:tc>
                <a:extLst>
                  <a:ext uri="{0D108BD9-81ED-4DB2-BD59-A6C34878D82A}">
                    <a16:rowId xmlns:a16="http://schemas.microsoft.com/office/drawing/2014/main" val="10002"/>
                  </a:ext>
                </a:extLst>
              </a:tr>
              <a:tr h="286173">
                <a:tc>
                  <a:txBody>
                    <a:bodyPr/>
                    <a:lstStyle/>
                    <a:p>
                      <a:pPr algn="ctr"/>
                      <a:r>
                        <a:rPr lang="en-US" sz="1200" dirty="0"/>
                        <a:t>-14</a:t>
                      </a:r>
                    </a:p>
                  </a:txBody>
                  <a:tcPr/>
                </a:tc>
                <a:extLst>
                  <a:ext uri="{0D108BD9-81ED-4DB2-BD59-A6C34878D82A}">
                    <a16:rowId xmlns:a16="http://schemas.microsoft.com/office/drawing/2014/main" val="10003"/>
                  </a:ext>
                </a:extLst>
              </a:tr>
              <a:tr h="286173">
                <a:tc>
                  <a:txBody>
                    <a:bodyPr/>
                    <a:lstStyle/>
                    <a:p>
                      <a:pPr algn="ctr"/>
                      <a:r>
                        <a:rPr lang="en-US" sz="1200" dirty="0"/>
                        <a:t>-4</a:t>
                      </a:r>
                    </a:p>
                  </a:txBody>
                  <a:tcPr/>
                </a:tc>
                <a:extLst>
                  <a:ext uri="{0D108BD9-81ED-4DB2-BD59-A6C34878D82A}">
                    <a16:rowId xmlns:a16="http://schemas.microsoft.com/office/drawing/2014/main" val="10004"/>
                  </a:ext>
                </a:extLst>
              </a:tr>
              <a:tr h="286173">
                <a:tc>
                  <a:txBody>
                    <a:bodyPr/>
                    <a:lstStyle/>
                    <a:p>
                      <a:pPr algn="ctr"/>
                      <a:r>
                        <a:rPr lang="en-US" sz="1200" dirty="0"/>
                        <a:t>-11</a:t>
                      </a:r>
                    </a:p>
                  </a:txBody>
                  <a:tcPr/>
                </a:tc>
                <a:extLst>
                  <a:ext uri="{0D108BD9-81ED-4DB2-BD59-A6C34878D82A}">
                    <a16:rowId xmlns:a16="http://schemas.microsoft.com/office/drawing/2014/main" val="10005"/>
                  </a:ext>
                </a:extLst>
              </a:tr>
              <a:tr h="286173">
                <a:tc>
                  <a:txBody>
                    <a:bodyPr/>
                    <a:lstStyle/>
                    <a:p>
                      <a:pPr algn="ctr"/>
                      <a:r>
                        <a:rPr lang="en-US" sz="1200" i="1" dirty="0"/>
                        <a:t>M</a:t>
                      </a:r>
                      <a:r>
                        <a:rPr lang="en-US" sz="1200" i="0" baseline="0" dirty="0"/>
                        <a:t> = -11</a:t>
                      </a:r>
                      <a:endParaRPr lang="en-US" sz="1200" i="1"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06673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a:xfrm>
            <a:off x="1447800" y="1447800"/>
            <a:ext cx="7485888" cy="4800600"/>
          </a:xfrm>
        </p:spPr>
        <p:txBody>
          <a:bodyPr/>
          <a:lstStyle/>
          <a:p>
            <a:pPr marL="32004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0,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1.923, </a:t>
            </a:r>
            <a:r>
              <a:rPr lang="en-US" sz="2400" i="1" dirty="0">
                <a:solidFill>
                  <a:srgbClr val="7030A0"/>
                </a:solidFill>
                <a:latin typeface="Tw Cen MT"/>
              </a:rPr>
              <a:t>M</a:t>
            </a:r>
            <a:r>
              <a:rPr lang="en-US" sz="2400" dirty="0">
                <a:solidFill>
                  <a:srgbClr val="7030A0"/>
                </a:solidFill>
                <a:latin typeface="Tw Cen MT"/>
              </a:rPr>
              <a:t> = -11,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834390" lvl="1" indent="-514350"/>
            <a:r>
              <a:rPr lang="en-US" sz="2400" dirty="0"/>
              <a:t>In Behavioral Sciences, we use </a:t>
            </a:r>
            <a:r>
              <a:rPr lang="en-US" sz="2400" i="1" dirty="0"/>
              <a:t>p</a:t>
            </a:r>
            <a:r>
              <a:rPr lang="en-US" sz="2400" dirty="0"/>
              <a:t> = .05 (5%)</a:t>
            </a:r>
          </a:p>
          <a:p>
            <a:pPr marL="834390" lvl="1" indent="-514350"/>
            <a:r>
              <a:rPr lang="en-US" sz="2400" dirty="0"/>
              <a:t>Our hypothesis (</a:t>
            </a:r>
            <a:r>
              <a:rPr lang="en-US" sz="1400" dirty="0"/>
              <a:t>“Studying and testing in the same room will result in a different grade than studying and testing in different rooms.”</a:t>
            </a:r>
            <a:r>
              <a:rPr lang="en-US" sz="2400" dirty="0"/>
              <a:t>) is </a:t>
            </a:r>
            <a:r>
              <a:rPr lang="en-US" sz="2400" i="1" u="sng" dirty="0" err="1"/>
              <a:t>nondirectional</a:t>
            </a:r>
            <a:r>
              <a:rPr lang="en-US" sz="2400" dirty="0"/>
              <a:t> so our hypothesis test is </a:t>
            </a:r>
            <a:r>
              <a:rPr lang="en-US" sz="2400" i="1" u="sng" dirty="0"/>
              <a:t>two-tailed</a:t>
            </a:r>
            <a:r>
              <a:rPr lang="en-US" sz="2400" dirty="0"/>
              <a:t>.</a:t>
            </a:r>
          </a:p>
          <a:p>
            <a:pPr marL="834390" lvl="1" indent="-514350"/>
            <a:endParaRPr lang="en-US" sz="2400" dirty="0"/>
          </a:p>
          <a:p>
            <a:pPr marL="870966" lvl="1" indent="-514350">
              <a:buNone/>
            </a:pPr>
            <a:endParaRPr lang="en-US" dirty="0"/>
          </a:p>
        </p:txBody>
      </p:sp>
      <p:sp>
        <p:nvSpPr>
          <p:cNvPr id="29698" name="AutoShape 2" descr="http://fbemoodle.emu.edu.tr/file.php/463/t_dist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fbemoodle.emu.edu.tr/file.php/463/t_dist_table.gif"/>
          <p:cNvPicPr>
            <a:picLocks noChangeAspect="1" noChangeArrowheads="1"/>
          </p:cNvPicPr>
          <p:nvPr/>
        </p:nvPicPr>
        <p:blipFill>
          <a:blip r:embed="rId2" cstate="print"/>
          <a:srcRect b="68473"/>
          <a:stretch>
            <a:fillRect/>
          </a:stretch>
        </p:blipFill>
        <p:spPr bwMode="auto">
          <a:xfrm>
            <a:off x="2743200" y="4724400"/>
            <a:ext cx="4791075" cy="1828800"/>
          </a:xfrm>
          <a:prstGeom prst="rect">
            <a:avLst/>
          </a:prstGeom>
          <a:noFill/>
        </p:spPr>
      </p:pic>
      <p:cxnSp>
        <p:nvCxnSpPr>
          <p:cNvPr id="10" name="Curved Connector 9"/>
          <p:cNvCxnSpPr/>
          <p:nvPr/>
        </p:nvCxnSpPr>
        <p:spPr>
          <a:xfrm rot="5400000">
            <a:off x="5067243" y="4076642"/>
            <a:ext cx="947853" cy="804863"/>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5943600"/>
            <a:ext cx="5334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17702" y="5748970"/>
            <a:ext cx="849913" cy="369332"/>
          </a:xfrm>
          <a:prstGeom prst="rect">
            <a:avLst/>
          </a:prstGeom>
        </p:spPr>
        <p:txBody>
          <a:bodyPr wrap="none">
            <a:spAutoFit/>
          </a:bodyPr>
          <a:lstStyle/>
          <a:p>
            <a:r>
              <a:rPr lang="en-US" i="1" dirty="0" err="1">
                <a:solidFill>
                  <a:srgbClr val="C00000"/>
                </a:solidFill>
                <a:latin typeface="Tw Cen MT"/>
              </a:rPr>
              <a:t>df</a:t>
            </a:r>
            <a:r>
              <a:rPr lang="en-US" dirty="0">
                <a:solidFill>
                  <a:srgbClr val="C00000"/>
                </a:solidFill>
                <a:latin typeface="Tw Cen MT"/>
              </a:rPr>
              <a:t>  = 4</a:t>
            </a:r>
            <a:endParaRPr lang="en-US" dirty="0">
              <a:solidFill>
                <a:srgbClr val="C00000"/>
              </a:solidFill>
            </a:endParaRPr>
          </a:p>
        </p:txBody>
      </p:sp>
      <p:sp>
        <p:nvSpPr>
          <p:cNvPr id="17" name="Rectangle 16"/>
          <p:cNvSpPr/>
          <p:nvPr/>
        </p:nvSpPr>
        <p:spPr>
          <a:xfrm>
            <a:off x="4735551" y="5867400"/>
            <a:ext cx="694944"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95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Samples to Estimate Population Variability</a:t>
            </a:r>
          </a:p>
        </p:txBody>
      </p:sp>
      <p:sp>
        <p:nvSpPr>
          <p:cNvPr id="3" name="Content Placeholder 2"/>
          <p:cNvSpPr>
            <a:spLocks noGrp="1"/>
          </p:cNvSpPr>
          <p:nvPr>
            <p:ph idx="1"/>
          </p:nvPr>
        </p:nvSpPr>
        <p:spPr/>
        <p:txBody>
          <a:bodyPr>
            <a:normAutofit/>
          </a:bodyPr>
          <a:lstStyle/>
          <a:p>
            <a:r>
              <a:rPr lang="en-US" sz="2800" dirty="0"/>
              <a:t>Acknowledge error</a:t>
            </a:r>
          </a:p>
          <a:p>
            <a:r>
              <a:rPr lang="en-US" sz="2800" dirty="0"/>
              <a:t>Smaller samples, less spread</a:t>
            </a:r>
          </a:p>
        </p:txBody>
      </p:sp>
      <p:graphicFrame>
        <p:nvGraphicFramePr>
          <p:cNvPr id="4" name="Object 3"/>
          <p:cNvGraphicFramePr>
            <a:graphicFrameLocks noChangeAspect="1"/>
          </p:cNvGraphicFramePr>
          <p:nvPr/>
        </p:nvGraphicFramePr>
        <p:xfrm>
          <a:off x="2819400" y="2755232"/>
          <a:ext cx="2912533" cy="1219200"/>
        </p:xfrm>
        <a:graphic>
          <a:graphicData uri="http://schemas.openxmlformats.org/presentationml/2006/ole">
            <mc:AlternateContent xmlns:mc="http://schemas.openxmlformats.org/markup-compatibility/2006">
              <mc:Choice xmlns:v="urn:schemas-microsoft-com:vml" Requires="v">
                <p:oleObj spid="_x0000_s1039" name="Equation" r:id="rId3" imgW="1092200" imgH="457200" progId="Equation.3">
                  <p:embed/>
                </p:oleObj>
              </mc:Choice>
              <mc:Fallback>
                <p:oleObj name="Equation" r:id="rId3" imgW="1092200" imgH="4572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755232"/>
                        <a:ext cx="291253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descr="C:\Users\Arlo &amp; Michelle\Desktop\Statistics\Publisher Resources\Chapter Images\JPEG_hi-res\CH09\Nolan_9UN02a.jpg"/>
          <p:cNvPicPr>
            <a:picLocks noChangeAspect="1" noChangeArrowheads="1"/>
          </p:cNvPicPr>
          <p:nvPr/>
        </p:nvPicPr>
        <p:blipFill>
          <a:blip r:embed="rId5" cstate="print"/>
          <a:srcRect t="10334"/>
          <a:stretch>
            <a:fillRect/>
          </a:stretch>
        </p:blipFill>
        <p:spPr bwMode="auto">
          <a:xfrm>
            <a:off x="6934200" y="1219200"/>
            <a:ext cx="1441159"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descr="C:\Users\Arlo &amp; Michelle\Desktop\Statistics\Publisher Resources\Chapter Images\JPEG_hi-res\CH09\Nolan_9UN02b.jpg"/>
          <p:cNvPicPr>
            <a:picLocks noChangeAspect="1" noChangeArrowheads="1"/>
          </p:cNvPicPr>
          <p:nvPr/>
        </p:nvPicPr>
        <p:blipFill>
          <a:blip r:embed="rId6" cstate="print"/>
          <a:srcRect/>
          <a:stretch>
            <a:fillRect/>
          </a:stretch>
        </p:blipFill>
        <p:spPr bwMode="auto">
          <a:xfrm>
            <a:off x="6248400" y="4267200"/>
            <a:ext cx="274213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ight Brace 7"/>
          <p:cNvSpPr/>
          <p:nvPr/>
        </p:nvSpPr>
        <p:spPr>
          <a:xfrm rot="5400000">
            <a:off x="4794504" y="3675728"/>
            <a:ext cx="164592" cy="457200"/>
          </a:xfrm>
          <a:prstGeom prst="rightBrace">
            <a:avLst>
              <a:gd name="adj1" fmla="val 40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4875998" y="3619901"/>
            <a:ext cx="1578543" cy="571099"/>
          </a:xfrm>
          <a:custGeom>
            <a:avLst/>
            <a:gdLst>
              <a:gd name="connsiteX0" fmla="*/ 0 w 1578543"/>
              <a:gd name="connsiteY0" fmla="*/ 365760 h 571099"/>
              <a:gd name="connsiteX1" fmla="*/ 673768 w 1578543"/>
              <a:gd name="connsiteY1" fmla="*/ 510139 h 571099"/>
              <a:gd name="connsiteX2" fmla="*/ 1578543 w 1578543"/>
              <a:gd name="connsiteY2" fmla="*/ 0 h 571099"/>
            </a:gdLst>
            <a:ahLst/>
            <a:cxnLst>
              <a:cxn ang="0">
                <a:pos x="connsiteX0" y="connsiteY0"/>
              </a:cxn>
              <a:cxn ang="0">
                <a:pos x="connsiteX1" y="connsiteY1"/>
              </a:cxn>
              <a:cxn ang="0">
                <a:pos x="connsiteX2" y="connsiteY2"/>
              </a:cxn>
            </a:cxnLst>
            <a:rect l="l" t="t" r="r" b="b"/>
            <a:pathLst>
              <a:path w="1578543" h="571099">
                <a:moveTo>
                  <a:pt x="0" y="365760"/>
                </a:moveTo>
                <a:cubicBezTo>
                  <a:pt x="205338" y="468429"/>
                  <a:pt x="410677" y="571099"/>
                  <a:pt x="673768" y="510139"/>
                </a:cubicBezTo>
                <a:cubicBezTo>
                  <a:pt x="936859" y="449179"/>
                  <a:pt x="1426143" y="81815"/>
                  <a:pt x="157854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sp>
        <p:nvSpPr>
          <p:cNvPr id="12" name="TextBox 11"/>
          <p:cNvSpPr txBox="1"/>
          <p:nvPr/>
        </p:nvSpPr>
        <p:spPr>
          <a:xfrm>
            <a:off x="6400800" y="3364832"/>
            <a:ext cx="1600200" cy="369332"/>
          </a:xfrm>
          <a:prstGeom prst="rect">
            <a:avLst/>
          </a:prstGeom>
          <a:noFill/>
        </p:spPr>
        <p:txBody>
          <a:bodyPr wrap="square" rtlCol="0">
            <a:spAutoFit/>
          </a:bodyPr>
          <a:lstStyle/>
          <a:p>
            <a:r>
              <a:rPr lang="en-US" i="1" dirty="0">
                <a:solidFill>
                  <a:srgbClr val="6699FF"/>
                </a:solidFill>
              </a:rPr>
              <a:t>New</a:t>
            </a:r>
            <a:r>
              <a:rPr lang="en-US" dirty="0">
                <a:solidFill>
                  <a:srgbClr val="6699FF"/>
                </a:solidFill>
              </a:rPr>
              <a:t>!</a:t>
            </a:r>
          </a:p>
        </p:txBody>
      </p:sp>
      <p:sp>
        <p:nvSpPr>
          <p:cNvPr id="13" name="Rectangle 12"/>
          <p:cNvSpPr/>
          <p:nvPr/>
        </p:nvSpPr>
        <p:spPr>
          <a:xfrm>
            <a:off x="1371600" y="4495800"/>
            <a:ext cx="4800600" cy="1769715"/>
          </a:xfrm>
          <a:prstGeom prst="rect">
            <a:avLst/>
          </a:prstGeom>
        </p:spPr>
        <p:txBody>
          <a:bodyPr wrap="square">
            <a:spAutoFit/>
          </a:bodyPr>
          <a:lstStyle/>
          <a:p>
            <a:pPr marL="115888" lvl="0" indent="-33338">
              <a:spcBef>
                <a:spcPts val="600"/>
              </a:spcBef>
              <a:buClr>
                <a:srgbClr val="3891A7"/>
              </a:buClr>
              <a:buSzPct val="80000"/>
            </a:pPr>
            <a:r>
              <a:rPr lang="en-US" sz="2000" dirty="0">
                <a:solidFill>
                  <a:prstClr val="black"/>
                </a:solidFill>
              </a:rPr>
              <a:t>This correction will affect larger samples less so than it will affect smaller samples.</a:t>
            </a:r>
          </a:p>
          <a:p>
            <a:pPr marL="640080" lvl="1" indent="-237744">
              <a:spcBef>
                <a:spcPts val="550"/>
              </a:spcBef>
              <a:buClr>
                <a:srgbClr val="3891A7"/>
              </a:buClr>
              <a:buFont typeface="Verdana"/>
              <a:buChar char="◦"/>
            </a:pPr>
            <a:r>
              <a:rPr lang="en-US" i="1" dirty="0">
                <a:solidFill>
                  <a:prstClr val="black"/>
                </a:solidFill>
              </a:rPr>
              <a:t>N = 65, N – 1 = 64 (change of 1.5%)</a:t>
            </a:r>
          </a:p>
          <a:p>
            <a:pPr marL="640080" lvl="1" indent="-237744">
              <a:spcBef>
                <a:spcPts val="550"/>
              </a:spcBef>
              <a:buClr>
                <a:srgbClr val="3891A7"/>
              </a:buClr>
              <a:buFont typeface="Verdana"/>
              <a:buChar char="◦"/>
            </a:pPr>
            <a:r>
              <a:rPr lang="en-US" i="1" dirty="0">
                <a:solidFill>
                  <a:prstClr val="black"/>
                </a:solidFill>
              </a:rPr>
              <a:t>N = 4, N – 1 = 3 (change of 25%)</a:t>
            </a:r>
          </a:p>
          <a:p>
            <a:pPr marL="640080" lvl="1" indent="-237744">
              <a:spcBef>
                <a:spcPts val="550"/>
              </a:spcBef>
              <a:buClr>
                <a:srgbClr val="3891A7"/>
              </a:buClr>
              <a:buFont typeface="Verdana"/>
              <a:buChar char="◦"/>
            </a:pPr>
            <a:endParaRPr lang="en-US" i="1" dirty="0">
              <a:solidFill>
                <a:prstClr val="black"/>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a:xfrm>
            <a:off x="1447800" y="1447800"/>
            <a:ext cx="7485888" cy="4800600"/>
          </a:xfrm>
        </p:spPr>
        <p:txBody>
          <a:bodyPr/>
          <a:lstStyle/>
          <a:p>
            <a:pPr marL="32004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0,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1.923, </a:t>
            </a:r>
            <a:r>
              <a:rPr lang="en-US" sz="2400" i="1" dirty="0">
                <a:solidFill>
                  <a:srgbClr val="7030A0"/>
                </a:solidFill>
                <a:latin typeface="Tw Cen MT"/>
              </a:rPr>
              <a:t>M</a:t>
            </a:r>
            <a:r>
              <a:rPr lang="en-US" sz="2400" dirty="0">
                <a:solidFill>
                  <a:srgbClr val="7030A0"/>
                </a:solidFill>
                <a:latin typeface="Tw Cen MT"/>
              </a:rPr>
              <a:t> = -11,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4"/>
            </a:pPr>
            <a:r>
              <a:rPr lang="en-US" sz="2800" dirty="0"/>
              <a:t>Determine critical value (cutoffs)</a:t>
            </a:r>
          </a:p>
          <a:p>
            <a:pPr marL="596646" indent="-514350">
              <a:buFont typeface="+mj-lt"/>
              <a:buAutoNum type="arabicPeriod" startAt="4"/>
            </a:pPr>
            <a:endParaRPr lang="en-US" sz="2800" dirty="0"/>
          </a:p>
          <a:p>
            <a:pPr marL="596646" indent="-514350" algn="ctr">
              <a:buNone/>
            </a:pPr>
            <a:r>
              <a:rPr lang="en-US" sz="2800" i="1" dirty="0" err="1"/>
              <a:t>t</a:t>
            </a:r>
            <a:r>
              <a:rPr lang="en-US" sz="2800" baseline="-25000" dirty="0" err="1"/>
              <a:t>crit</a:t>
            </a:r>
            <a:r>
              <a:rPr lang="en-US" sz="2800" dirty="0"/>
              <a:t> = ± 2.76</a:t>
            </a:r>
          </a:p>
        </p:txBody>
      </p:sp>
      <p:pic>
        <p:nvPicPr>
          <p:cNvPr id="22531" name="Picture 3" descr="C:\Users\Arlo &amp; Michelle\Desktop\Statistics\Publisher Resources\Chapter Images\JPEG_hi-res\CH09\Nolan_fig09_04.jpg"/>
          <p:cNvPicPr>
            <a:picLocks noChangeAspect="1" noChangeArrowheads="1"/>
          </p:cNvPicPr>
          <p:nvPr/>
        </p:nvPicPr>
        <p:blipFill>
          <a:blip r:embed="rId2" cstate="print"/>
          <a:srcRect/>
          <a:stretch>
            <a:fillRect/>
          </a:stretch>
        </p:blipFill>
        <p:spPr bwMode="auto">
          <a:xfrm>
            <a:off x="2057400" y="3733800"/>
            <a:ext cx="6096000" cy="2146300"/>
          </a:xfrm>
          <a:prstGeom prst="rect">
            <a:avLst/>
          </a:prstGeom>
          <a:noFill/>
        </p:spPr>
      </p:pic>
    </p:spTree>
    <p:extLst>
      <p:ext uri="{BB962C8B-B14F-4D97-AF65-F5344CB8AC3E}">
        <p14:creationId xmlns:p14="http://schemas.microsoft.com/office/powerpoint/2010/main" val="3870350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p:txBody>
          <a:bodyPr>
            <a:normAutofit/>
          </a:bodyPr>
          <a:lstStyle/>
          <a:p>
            <a:pPr marL="320040" lvl="0" indent="-320040" algn="ctr">
              <a:spcBef>
                <a:spcPts val="700"/>
              </a:spcBef>
              <a:buClr>
                <a:srgbClr val="DD8047"/>
              </a:buClr>
              <a:buSzPct val="60000"/>
              <a:buNone/>
            </a:pPr>
            <a:r>
              <a:rPr lang="en-US" sz="2400" i="1" dirty="0" err="1">
                <a:solidFill>
                  <a:srgbClr val="7030A0"/>
                </a:solidFill>
                <a:latin typeface="Tw Cen MT"/>
              </a:rPr>
              <a:t>μ</a:t>
            </a:r>
            <a:r>
              <a:rPr lang="en-US" sz="2400" i="1" baseline="-25000" dirty="0" err="1">
                <a:solidFill>
                  <a:srgbClr val="7030A0"/>
                </a:solidFill>
                <a:latin typeface="Tw Cen MT"/>
              </a:rPr>
              <a:t>M</a:t>
            </a:r>
            <a:r>
              <a:rPr lang="en-US" sz="2400" dirty="0">
                <a:solidFill>
                  <a:srgbClr val="7030A0"/>
                </a:solidFill>
                <a:latin typeface="Tw Cen MT"/>
              </a:rPr>
              <a:t> = 0, </a:t>
            </a:r>
            <a:r>
              <a:rPr lang="en-US" sz="2400" i="1" dirty="0" err="1">
                <a:solidFill>
                  <a:srgbClr val="7030A0"/>
                </a:solidFill>
                <a:latin typeface="Calibri"/>
              </a:rPr>
              <a:t>s</a:t>
            </a:r>
            <a:r>
              <a:rPr lang="en-US" sz="2400" i="1" baseline="-25000" dirty="0" err="1">
                <a:solidFill>
                  <a:srgbClr val="7030A0"/>
                </a:solidFill>
                <a:latin typeface="Tw Cen MT"/>
              </a:rPr>
              <a:t>M</a:t>
            </a:r>
            <a:r>
              <a:rPr lang="en-US" sz="2400" dirty="0">
                <a:solidFill>
                  <a:srgbClr val="7030A0"/>
                </a:solidFill>
                <a:latin typeface="Tw Cen MT"/>
              </a:rPr>
              <a:t> = 1.923, </a:t>
            </a:r>
            <a:r>
              <a:rPr lang="en-US" sz="2400" i="1" dirty="0">
                <a:solidFill>
                  <a:srgbClr val="7030A0"/>
                </a:solidFill>
                <a:latin typeface="Tw Cen MT"/>
              </a:rPr>
              <a:t>M</a:t>
            </a:r>
            <a:r>
              <a:rPr lang="en-US" sz="2400" dirty="0">
                <a:solidFill>
                  <a:srgbClr val="7030A0"/>
                </a:solidFill>
                <a:latin typeface="Tw Cen MT"/>
              </a:rPr>
              <a:t> = -11, </a:t>
            </a:r>
            <a:r>
              <a:rPr lang="en-US" sz="2400" i="1" dirty="0">
                <a:solidFill>
                  <a:srgbClr val="7030A0"/>
                </a:solidFill>
                <a:latin typeface="Tw Cen MT"/>
              </a:rPr>
              <a:t>N</a:t>
            </a:r>
            <a:r>
              <a:rPr lang="en-US" sz="2400" dirty="0">
                <a:solidFill>
                  <a:srgbClr val="7030A0"/>
                </a:solidFill>
                <a:latin typeface="Tw Cen MT"/>
              </a:rPr>
              <a:t> = 5, </a:t>
            </a:r>
            <a:r>
              <a:rPr lang="en-US" sz="2400" i="1" dirty="0" err="1">
                <a:solidFill>
                  <a:srgbClr val="7030A0"/>
                </a:solidFill>
                <a:latin typeface="Tw Cen MT"/>
              </a:rPr>
              <a:t>df</a:t>
            </a:r>
            <a:r>
              <a:rPr lang="en-US" sz="2400" dirty="0">
                <a:solidFill>
                  <a:srgbClr val="7030A0"/>
                </a:solidFill>
                <a:latin typeface="Tw Cen MT"/>
              </a:rPr>
              <a:t>  = 4</a:t>
            </a:r>
          </a:p>
          <a:p>
            <a:pPr marL="596646" indent="-514350">
              <a:buFont typeface="+mj-lt"/>
              <a:buAutoNum type="arabicPeriod" startAt="5"/>
            </a:pPr>
            <a:r>
              <a:rPr lang="en-US" sz="2800" dirty="0"/>
              <a:t>Calculate the test statistic</a:t>
            </a:r>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endParaRPr lang="en-US" sz="2800" dirty="0"/>
          </a:p>
          <a:p>
            <a:pPr marL="596646" indent="-514350">
              <a:buFont typeface="+mj-lt"/>
              <a:buAutoNum type="arabicPeriod" startAt="5"/>
            </a:pPr>
            <a:r>
              <a:rPr lang="en-US" sz="2800" dirty="0"/>
              <a:t>Make a decision</a:t>
            </a:r>
          </a:p>
        </p:txBody>
      </p:sp>
      <p:graphicFrame>
        <p:nvGraphicFramePr>
          <p:cNvPr id="4" name="Object 3"/>
          <p:cNvGraphicFramePr>
            <a:graphicFrameLocks noChangeAspect="1"/>
          </p:cNvGraphicFramePr>
          <p:nvPr>
            <p:extLst>
              <p:ext uri="{D42A27DB-BD31-4B8C-83A1-F6EECF244321}">
                <p14:modId xmlns:p14="http://schemas.microsoft.com/office/powerpoint/2010/main" val="116388906"/>
              </p:ext>
            </p:extLst>
          </p:nvPr>
        </p:nvGraphicFramePr>
        <p:xfrm>
          <a:off x="2574925" y="2743200"/>
          <a:ext cx="5218113" cy="1042988"/>
        </p:xfrm>
        <a:graphic>
          <a:graphicData uri="http://schemas.openxmlformats.org/presentationml/2006/ole">
            <mc:AlternateContent xmlns:mc="http://schemas.openxmlformats.org/markup-compatibility/2006">
              <mc:Choice xmlns:v="urn:schemas-microsoft-com:vml" Requires="v">
                <p:oleObj spid="_x0000_s57359" name="Equation" r:id="rId3" imgW="2159000" imgH="431800" progId="Equation.3">
                  <p:embed/>
                </p:oleObj>
              </mc:Choice>
              <mc:Fallback>
                <p:oleObj name="Equation" r:id="rId3" imgW="2159000" imgH="4318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25" y="2743200"/>
                        <a:ext cx="521811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http://jwilson.coe.uga.edu/EMAT6680Fa06/Crumley/Normal/Normal4_files/image027.jpg"/>
          <p:cNvPicPr>
            <a:picLocks noChangeAspect="1" noChangeArrowheads="1"/>
          </p:cNvPicPr>
          <p:nvPr/>
        </p:nvPicPr>
        <p:blipFill>
          <a:blip r:embed="rId5" cstate="print">
            <a:clrChange>
              <a:clrFrom>
                <a:srgbClr val="FFFFFF"/>
              </a:clrFrom>
              <a:clrTo>
                <a:srgbClr val="FFFFFF">
                  <a:alpha val="0"/>
                </a:srgbClr>
              </a:clrTo>
            </a:clrChange>
          </a:blip>
          <a:srcRect t="20447"/>
          <a:stretch>
            <a:fillRect/>
          </a:stretch>
        </p:blipFill>
        <p:spPr bwMode="auto">
          <a:xfrm>
            <a:off x="2438400" y="4424162"/>
            <a:ext cx="4905375" cy="2052838"/>
          </a:xfrm>
          <a:prstGeom prst="rect">
            <a:avLst/>
          </a:prstGeom>
          <a:noFill/>
        </p:spPr>
      </p:pic>
      <p:cxnSp>
        <p:nvCxnSpPr>
          <p:cNvPr id="6" name="Curved Connector 5"/>
          <p:cNvCxnSpPr/>
          <p:nvPr/>
        </p:nvCxnSpPr>
        <p:spPr>
          <a:xfrm rot="10800000" flipV="1">
            <a:off x="1143001" y="3581400"/>
            <a:ext cx="6200775" cy="2476500"/>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6481763" y="6172200"/>
            <a:ext cx="452437" cy="76200"/>
          </a:xfrm>
          <a:custGeom>
            <a:avLst/>
            <a:gdLst>
              <a:gd name="connsiteX0" fmla="*/ 0 w 733425"/>
              <a:gd name="connsiteY0" fmla="*/ 0 h 266700"/>
              <a:gd name="connsiteX1" fmla="*/ 2381 w 733425"/>
              <a:gd name="connsiteY1" fmla="*/ 264319 h 266700"/>
              <a:gd name="connsiteX2" fmla="*/ 733425 w 733425"/>
              <a:gd name="connsiteY2" fmla="*/ 266700 h 266700"/>
              <a:gd name="connsiteX3" fmla="*/ 540544 w 733425"/>
              <a:gd name="connsiteY3" fmla="*/ 245269 h 266700"/>
              <a:gd name="connsiteX4" fmla="*/ 431006 w 733425"/>
              <a:gd name="connsiteY4" fmla="*/ 228600 h 266700"/>
              <a:gd name="connsiteX5" fmla="*/ 342900 w 733425"/>
              <a:gd name="connsiteY5" fmla="*/ 204787 h 266700"/>
              <a:gd name="connsiteX6" fmla="*/ 271462 w 733425"/>
              <a:gd name="connsiteY6" fmla="*/ 171450 h 266700"/>
              <a:gd name="connsiteX7" fmla="*/ 173831 w 733425"/>
              <a:gd name="connsiteY7" fmla="*/ 130969 h 266700"/>
              <a:gd name="connsiteX8" fmla="*/ 102394 w 733425"/>
              <a:gd name="connsiteY8" fmla="*/ 88106 h 266700"/>
              <a:gd name="connsiteX9" fmla="*/ 38100 w 733425"/>
              <a:gd name="connsiteY9" fmla="*/ 35719 h 266700"/>
              <a:gd name="connsiteX10" fmla="*/ 0 w 733425"/>
              <a:gd name="connsiteY10"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266700">
                <a:moveTo>
                  <a:pt x="0" y="0"/>
                </a:moveTo>
                <a:cubicBezTo>
                  <a:pt x="794" y="88106"/>
                  <a:pt x="1587" y="176213"/>
                  <a:pt x="2381" y="264319"/>
                </a:cubicBezTo>
                <a:lnTo>
                  <a:pt x="733425" y="266700"/>
                </a:lnTo>
                <a:lnTo>
                  <a:pt x="540544" y="245269"/>
                </a:lnTo>
                <a:lnTo>
                  <a:pt x="431006" y="228600"/>
                </a:lnTo>
                <a:lnTo>
                  <a:pt x="342900" y="204787"/>
                </a:lnTo>
                <a:lnTo>
                  <a:pt x="271462" y="171450"/>
                </a:lnTo>
                <a:lnTo>
                  <a:pt x="173831" y="130969"/>
                </a:lnTo>
                <a:lnTo>
                  <a:pt x="102394" y="88106"/>
                </a:lnTo>
                <a:lnTo>
                  <a:pt x="38100" y="35719"/>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09869" y="6167438"/>
            <a:ext cx="481007" cy="85726"/>
          </a:xfrm>
          <a:custGeom>
            <a:avLst/>
            <a:gdLst>
              <a:gd name="connsiteX0" fmla="*/ 0 w 671512"/>
              <a:gd name="connsiteY0" fmla="*/ 238125 h 250031"/>
              <a:gd name="connsiteX1" fmla="*/ 176212 w 671512"/>
              <a:gd name="connsiteY1" fmla="*/ 226218 h 250031"/>
              <a:gd name="connsiteX2" fmla="*/ 319087 w 671512"/>
              <a:gd name="connsiteY2" fmla="*/ 197643 h 250031"/>
              <a:gd name="connsiteX3" fmla="*/ 416719 w 671512"/>
              <a:gd name="connsiteY3" fmla="*/ 157162 h 250031"/>
              <a:gd name="connsiteX4" fmla="*/ 519112 w 671512"/>
              <a:gd name="connsiteY4" fmla="*/ 111918 h 250031"/>
              <a:gd name="connsiteX5" fmla="*/ 609600 w 671512"/>
              <a:gd name="connsiteY5" fmla="*/ 57150 h 250031"/>
              <a:gd name="connsiteX6" fmla="*/ 671512 w 671512"/>
              <a:gd name="connsiteY6" fmla="*/ 0 h 250031"/>
              <a:gd name="connsiteX7" fmla="*/ 671512 w 671512"/>
              <a:gd name="connsiteY7" fmla="*/ 250031 h 250031"/>
              <a:gd name="connsiteX8" fmla="*/ 0 w 671512"/>
              <a:gd name="connsiteY8" fmla="*/ 238125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512" h="250031">
                <a:moveTo>
                  <a:pt x="0" y="238125"/>
                </a:moveTo>
                <a:lnTo>
                  <a:pt x="176212" y="226218"/>
                </a:lnTo>
                <a:lnTo>
                  <a:pt x="319087" y="197643"/>
                </a:lnTo>
                <a:lnTo>
                  <a:pt x="416719" y="157162"/>
                </a:lnTo>
                <a:lnTo>
                  <a:pt x="519112" y="111918"/>
                </a:lnTo>
                <a:lnTo>
                  <a:pt x="609600" y="57150"/>
                </a:lnTo>
                <a:lnTo>
                  <a:pt x="671512" y="0"/>
                </a:lnTo>
                <a:lnTo>
                  <a:pt x="671512" y="250031"/>
                </a:lnTo>
                <a:lnTo>
                  <a:pt x="0" y="23812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066800" y="5867400"/>
            <a:ext cx="0" cy="3810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6368534"/>
            <a:ext cx="457200" cy="184666"/>
          </a:xfrm>
          <a:prstGeom prst="rect">
            <a:avLst/>
          </a:prstGeom>
          <a:noFill/>
        </p:spPr>
        <p:txBody>
          <a:bodyPr wrap="square" rtlCol="0">
            <a:spAutoFit/>
          </a:bodyPr>
          <a:lstStyle/>
          <a:p>
            <a:pPr algn="ctr"/>
            <a:r>
              <a:rPr lang="en-US" sz="600" b="1" dirty="0">
                <a:solidFill>
                  <a:srgbClr val="FF0000"/>
                </a:solidFill>
              </a:rPr>
              <a:t>+2.76</a:t>
            </a:r>
          </a:p>
        </p:txBody>
      </p:sp>
      <p:sp>
        <p:nvSpPr>
          <p:cNvPr id="13" name="TextBox 12"/>
          <p:cNvSpPr txBox="1"/>
          <p:nvPr/>
        </p:nvSpPr>
        <p:spPr>
          <a:xfrm>
            <a:off x="2895600" y="6359010"/>
            <a:ext cx="457200" cy="184666"/>
          </a:xfrm>
          <a:prstGeom prst="rect">
            <a:avLst/>
          </a:prstGeom>
          <a:noFill/>
        </p:spPr>
        <p:txBody>
          <a:bodyPr wrap="square" rtlCol="0">
            <a:spAutoFit/>
          </a:bodyPr>
          <a:lstStyle/>
          <a:p>
            <a:pPr algn="ctr"/>
            <a:r>
              <a:rPr lang="en-US" sz="600" b="1" dirty="0">
                <a:solidFill>
                  <a:srgbClr val="FF0000"/>
                </a:solidFill>
              </a:rPr>
              <a:t>-2.76</a:t>
            </a:r>
          </a:p>
        </p:txBody>
      </p:sp>
    </p:spTree>
    <p:extLst>
      <p:ext uri="{BB962C8B-B14F-4D97-AF65-F5344CB8AC3E}">
        <p14:creationId xmlns:p14="http://schemas.microsoft.com/office/powerpoint/2010/main" val="781575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Paired Samples </a:t>
            </a:r>
            <a:r>
              <a:rPr lang="en-US" sz="3200" i="1" dirty="0">
                <a:solidFill>
                  <a:srgbClr val="4F271C">
                    <a:satMod val="130000"/>
                  </a:srgbClr>
                </a:solidFill>
              </a:rPr>
              <a:t>t </a:t>
            </a:r>
            <a:r>
              <a:rPr lang="en-US" sz="3200" dirty="0">
                <a:solidFill>
                  <a:srgbClr val="4F271C">
                    <a:satMod val="130000"/>
                  </a:srgbClr>
                </a:solidFill>
              </a:rPr>
              <a:t>Test:</a:t>
            </a:r>
            <a:br>
              <a:rPr lang="en-US" sz="3200" dirty="0">
                <a:solidFill>
                  <a:srgbClr val="4F271C">
                    <a:satMod val="130000"/>
                  </a:srgbClr>
                </a:solidFill>
              </a:rPr>
            </a:br>
            <a:r>
              <a:rPr lang="en-US" sz="3200" dirty="0">
                <a:solidFill>
                  <a:srgbClr val="4F271C">
                    <a:satMod val="130000"/>
                  </a:srgbClr>
                </a:solidFill>
              </a:rPr>
              <a:t>Does Studying in the Exam Room Help?</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pPr marL="320040" indent="-320040" algn="ctr">
              <a:spcBef>
                <a:spcPts val="700"/>
              </a:spcBef>
              <a:buClr>
                <a:srgbClr val="DD8047"/>
              </a:buClr>
              <a:buSzPct val="60000"/>
              <a:buNone/>
            </a:pPr>
            <a:r>
              <a:rPr lang="en-US" sz="2800" i="1" dirty="0" err="1">
                <a:solidFill>
                  <a:srgbClr val="7030A0"/>
                </a:solidFill>
                <a:latin typeface="Tw Cen MT"/>
              </a:rPr>
              <a:t>μ</a:t>
            </a:r>
            <a:r>
              <a:rPr lang="en-US" sz="2800" i="1" baseline="-25000" dirty="0" err="1">
                <a:solidFill>
                  <a:srgbClr val="7030A0"/>
                </a:solidFill>
                <a:latin typeface="Tw Cen MT"/>
              </a:rPr>
              <a:t>M</a:t>
            </a:r>
            <a:r>
              <a:rPr lang="en-US" sz="2800" dirty="0">
                <a:solidFill>
                  <a:srgbClr val="7030A0"/>
                </a:solidFill>
                <a:latin typeface="Tw Cen MT"/>
              </a:rPr>
              <a:t> = 0, </a:t>
            </a:r>
            <a:r>
              <a:rPr lang="en-US" sz="2800" i="1" dirty="0" err="1">
                <a:solidFill>
                  <a:srgbClr val="7030A0"/>
                </a:solidFill>
                <a:latin typeface="Calibri"/>
              </a:rPr>
              <a:t>s</a:t>
            </a:r>
            <a:r>
              <a:rPr lang="en-US" sz="2800" i="1" baseline="-25000" dirty="0" err="1">
                <a:solidFill>
                  <a:srgbClr val="7030A0"/>
                </a:solidFill>
                <a:latin typeface="Tw Cen MT"/>
              </a:rPr>
              <a:t>M</a:t>
            </a:r>
            <a:r>
              <a:rPr lang="en-US" sz="2800" dirty="0">
                <a:solidFill>
                  <a:srgbClr val="7030A0"/>
                </a:solidFill>
                <a:latin typeface="Tw Cen MT"/>
              </a:rPr>
              <a:t> = 1.923, </a:t>
            </a:r>
            <a:r>
              <a:rPr lang="en-US" sz="2800" i="1" dirty="0">
                <a:solidFill>
                  <a:srgbClr val="7030A0"/>
                </a:solidFill>
                <a:latin typeface="Tw Cen MT"/>
              </a:rPr>
              <a:t>M</a:t>
            </a:r>
            <a:r>
              <a:rPr lang="en-US" sz="2800" dirty="0">
                <a:solidFill>
                  <a:srgbClr val="7030A0"/>
                </a:solidFill>
                <a:latin typeface="Tw Cen MT"/>
              </a:rPr>
              <a:t> = 11, </a:t>
            </a:r>
            <a:r>
              <a:rPr lang="en-US" sz="2800" i="1" dirty="0">
                <a:solidFill>
                  <a:srgbClr val="7030A0"/>
                </a:solidFill>
                <a:latin typeface="Tw Cen MT"/>
              </a:rPr>
              <a:t>N</a:t>
            </a:r>
            <a:r>
              <a:rPr lang="en-US" sz="2800" dirty="0">
                <a:solidFill>
                  <a:srgbClr val="7030A0"/>
                </a:solidFill>
                <a:latin typeface="Tw Cen MT"/>
              </a:rPr>
              <a:t> = 5, </a:t>
            </a:r>
            <a:r>
              <a:rPr lang="en-US" sz="2800" i="1" dirty="0" err="1">
                <a:solidFill>
                  <a:srgbClr val="7030A0"/>
                </a:solidFill>
                <a:latin typeface="Tw Cen MT"/>
              </a:rPr>
              <a:t>df</a:t>
            </a:r>
            <a:r>
              <a:rPr lang="en-US" sz="2800" dirty="0">
                <a:solidFill>
                  <a:srgbClr val="7030A0"/>
                </a:solidFill>
                <a:latin typeface="Tw Cen MT"/>
              </a:rPr>
              <a:t>  = 4</a:t>
            </a:r>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5"/>
            </a:pPr>
            <a:endParaRPr lang="en-US" dirty="0"/>
          </a:p>
          <a:p>
            <a:pPr marL="596646" indent="-514350">
              <a:buFont typeface="+mj-lt"/>
              <a:buAutoNum type="arabicPeriod" startAt="6"/>
            </a:pPr>
            <a:r>
              <a:rPr lang="en-US" sz="2800" dirty="0"/>
              <a:t>Make a decision</a:t>
            </a:r>
          </a:p>
          <a:p>
            <a:pPr marL="870966" lvl="1" indent="-514350">
              <a:buNone/>
            </a:pPr>
            <a:r>
              <a:rPr lang="en-US" sz="2400" i="1" dirty="0"/>
              <a:t>	t</a:t>
            </a:r>
            <a:r>
              <a:rPr lang="en-US" sz="2400" dirty="0"/>
              <a:t> = -5.720 &gt; </a:t>
            </a:r>
            <a:r>
              <a:rPr lang="en-US" sz="2400" i="1" dirty="0" err="1"/>
              <a:t>t</a:t>
            </a:r>
            <a:r>
              <a:rPr lang="en-US" sz="2400" i="1" baseline="-25000" dirty="0" err="1"/>
              <a:t>crit</a:t>
            </a:r>
            <a:r>
              <a:rPr lang="en-US" sz="2400" dirty="0"/>
              <a:t> = ±2.776, </a:t>
            </a:r>
            <a:r>
              <a:rPr lang="en-US" sz="2400" i="1" dirty="0"/>
              <a:t>reject the null hypothesis</a:t>
            </a:r>
          </a:p>
          <a:p>
            <a:pPr marL="870966" lvl="1" indent="-514350">
              <a:buNone/>
            </a:pPr>
            <a:endParaRPr lang="en-US" sz="2400" i="1" dirty="0"/>
          </a:p>
          <a:p>
            <a:pPr marL="870966" lvl="1" indent="-514350">
              <a:buNone/>
            </a:pPr>
            <a:r>
              <a:rPr lang="en-US" sz="2400" dirty="0"/>
              <a:t>	People studying and testing in different rooms performed worse than … in the same rooms, </a:t>
            </a:r>
          </a:p>
          <a:p>
            <a:pPr marL="870966" lvl="1" indent="-514350">
              <a:buNone/>
            </a:pPr>
            <a:r>
              <a:rPr lang="en-US" sz="2400" i="1" dirty="0"/>
              <a:t>	t</a:t>
            </a:r>
            <a:r>
              <a:rPr lang="en-US" sz="2400" dirty="0"/>
              <a:t>(4) = 5.72, </a:t>
            </a:r>
            <a:r>
              <a:rPr lang="en-US" sz="2400" i="1" dirty="0"/>
              <a:t>p </a:t>
            </a:r>
            <a:r>
              <a:rPr lang="en-US" sz="2400" dirty="0"/>
              <a:t>&lt; .05.</a:t>
            </a:r>
            <a:endParaRPr lang="en-US" sz="2400" i="1" dirty="0"/>
          </a:p>
          <a:p>
            <a:pPr marL="870966" lvl="1" indent="-514350">
              <a:buNone/>
            </a:pPr>
            <a:endParaRPr lang="en-US" sz="2400" dirty="0"/>
          </a:p>
          <a:p>
            <a:pPr marL="596646" indent="-514350">
              <a:buNone/>
            </a:pPr>
            <a:endParaRPr lang="en-US" sz="3000" dirty="0"/>
          </a:p>
        </p:txBody>
      </p:sp>
      <p:pic>
        <p:nvPicPr>
          <p:cNvPr id="10" name="Picture 3" descr="H:\Private\My Documents\arlo\Classes\Taught\Statistics\Winter 2010\Publisher Resources\Chapter Images\JPEG_hi-res\CH09\Nolan_fig09_07.jpg"/>
          <p:cNvPicPr>
            <a:picLocks noChangeAspect="1" noChangeArrowheads="1"/>
          </p:cNvPicPr>
          <p:nvPr/>
        </p:nvPicPr>
        <p:blipFill>
          <a:blip r:embed="rId2" cstate="print"/>
          <a:srcRect/>
          <a:stretch>
            <a:fillRect/>
          </a:stretch>
        </p:blipFill>
        <p:spPr bwMode="auto">
          <a:xfrm>
            <a:off x="2209800" y="2156301"/>
            <a:ext cx="5562600" cy="1958499"/>
          </a:xfrm>
          <a:prstGeom prst="rect">
            <a:avLst/>
          </a:prstGeom>
          <a:noFill/>
        </p:spPr>
      </p:pic>
    </p:spTree>
    <p:extLst>
      <p:ext uri="{BB962C8B-B14F-4D97-AF65-F5344CB8AC3E}">
        <p14:creationId xmlns:p14="http://schemas.microsoft.com/office/powerpoint/2010/main" val="1599886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Samples: Ideal Design?</a:t>
            </a:r>
          </a:p>
        </p:txBody>
      </p:sp>
      <p:sp>
        <p:nvSpPr>
          <p:cNvPr id="3" name="Content Placeholder 2"/>
          <p:cNvSpPr>
            <a:spLocks noGrp="1"/>
          </p:cNvSpPr>
          <p:nvPr>
            <p:ph idx="1"/>
          </p:nvPr>
        </p:nvSpPr>
        <p:spPr/>
        <p:txBody>
          <a:bodyPr/>
          <a:lstStyle/>
          <a:p>
            <a:r>
              <a:rPr lang="en-US" dirty="0"/>
              <a:t>Given the simple calculations and low cost (time and participants), why wouldn’t we always use paired/dependent/within subjects designs?</a:t>
            </a:r>
          </a:p>
          <a:p>
            <a:endParaRPr lang="en-US" dirty="0"/>
          </a:p>
          <a:p>
            <a:r>
              <a:rPr lang="en-US" dirty="0"/>
              <a:t>Back to the hypothetical beer tasting experiment…</a:t>
            </a:r>
          </a:p>
        </p:txBody>
      </p:sp>
    </p:spTree>
    <p:extLst>
      <p:ext uri="{BB962C8B-B14F-4D97-AF65-F5344CB8AC3E}">
        <p14:creationId xmlns:p14="http://schemas.microsoft.com/office/powerpoint/2010/main" val="1084704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Independent Samples </a:t>
            </a:r>
            <a:br>
              <a:rPr lang="en-US" dirty="0"/>
            </a:br>
            <a:r>
              <a:rPr lang="en-US" i="1" cap="none" dirty="0">
                <a:latin typeface="+mn-lt"/>
              </a:rPr>
              <a:t>t</a:t>
            </a:r>
            <a:r>
              <a:rPr lang="en-US" dirty="0"/>
              <a:t> Test </a:t>
            </a:r>
          </a:p>
        </p:txBody>
      </p:sp>
      <p:sp>
        <p:nvSpPr>
          <p:cNvPr id="5" name="Text Placeholder 4"/>
          <p:cNvSpPr>
            <a:spLocks noGrp="1"/>
          </p:cNvSpPr>
          <p:nvPr>
            <p:ph type="body" idx="1"/>
          </p:nvPr>
        </p:nvSpPr>
        <p:spPr/>
        <p:txBody>
          <a:bodyPr/>
          <a:lstStyle/>
          <a:p>
            <a:r>
              <a:rPr lang="en-US" dirty="0"/>
              <a:t>Two Unrelated (unpaired) samples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Father’s “Chinese Lock”</a:t>
            </a:r>
          </a:p>
        </p:txBody>
      </p:sp>
      <p:sp>
        <p:nvSpPr>
          <p:cNvPr id="3" name="Content Placeholder 2"/>
          <p:cNvSpPr>
            <a:spLocks noGrp="1"/>
          </p:cNvSpPr>
          <p:nvPr>
            <p:ph idx="1"/>
          </p:nvPr>
        </p:nvSpPr>
        <p:spPr>
          <a:xfrm>
            <a:off x="1435608" y="3657600"/>
            <a:ext cx="7498080" cy="2590800"/>
          </a:xfrm>
        </p:spPr>
        <p:txBody>
          <a:bodyPr>
            <a:normAutofit/>
          </a:bodyPr>
          <a:lstStyle/>
          <a:p>
            <a:r>
              <a:rPr lang="en-US" sz="2400" dirty="0"/>
              <a:t>Does teaching someone a strategy decrease the amount of time it takes to solve the puzzle?</a:t>
            </a:r>
          </a:p>
          <a:p>
            <a:endParaRPr lang="en-US" sz="2400" dirty="0"/>
          </a:p>
          <a:p>
            <a:r>
              <a:rPr lang="en-US" sz="2400" dirty="0"/>
              <a:t>How do you design this study?</a:t>
            </a:r>
          </a:p>
          <a:p>
            <a:pPr lvl="1"/>
            <a:r>
              <a:rPr lang="en-US" sz="2000" dirty="0"/>
              <a:t>Paired Samples option #1: 	No Strategy </a:t>
            </a:r>
            <a:r>
              <a:rPr lang="en-US" sz="2000" dirty="0">
                <a:sym typeface="Wingdings" pitchFamily="2" charset="2"/>
              </a:rPr>
              <a:t> Strategy</a:t>
            </a:r>
          </a:p>
          <a:p>
            <a:pPr lvl="1"/>
            <a:r>
              <a:rPr lang="en-US" sz="2000" dirty="0"/>
              <a:t>Paired Samples option #2: 	Strategy 	</a:t>
            </a:r>
            <a:r>
              <a:rPr lang="en-US" sz="2000" dirty="0">
                <a:sym typeface="Wingdings" pitchFamily="2" charset="2"/>
              </a:rPr>
              <a:t> No Strategy</a:t>
            </a:r>
            <a:endParaRPr lang="en-US" sz="2000" dirty="0"/>
          </a:p>
          <a:p>
            <a:pPr lvl="1"/>
            <a:endParaRPr lang="en-US" sz="2000" dirty="0"/>
          </a:p>
        </p:txBody>
      </p:sp>
      <p:pic>
        <p:nvPicPr>
          <p:cNvPr id="63490" name="Picture 2" descr="http://www.wired.com/images_blogs/magazine/2011/01/680028837__mg_8976.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48" t="33469" r="8172" b="19184"/>
          <a:stretch/>
        </p:blipFill>
        <p:spPr bwMode="auto">
          <a:xfrm>
            <a:off x="2971800" y="1828800"/>
            <a:ext cx="3733800" cy="1456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0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a:t>
            </a:r>
            <a:r>
              <a:rPr lang="en-US" i="1" dirty="0"/>
              <a:t>t</a:t>
            </a:r>
            <a:r>
              <a:rPr lang="en-US" dirty="0"/>
              <a:t> Test</a:t>
            </a:r>
          </a:p>
        </p:txBody>
      </p:sp>
      <p:sp>
        <p:nvSpPr>
          <p:cNvPr id="3" name="Content Placeholder 2"/>
          <p:cNvSpPr>
            <a:spLocks noGrp="1"/>
          </p:cNvSpPr>
          <p:nvPr>
            <p:ph idx="1"/>
          </p:nvPr>
        </p:nvSpPr>
        <p:spPr/>
        <p:txBody>
          <a:bodyPr>
            <a:normAutofit/>
          </a:bodyPr>
          <a:lstStyle/>
          <a:p>
            <a:r>
              <a:rPr lang="en-US" sz="2800" i="1" dirty="0"/>
              <a:t>Used to compare 2 means for a between-groups design, a situation in which each participant is assigned to only one condition.</a:t>
            </a:r>
          </a:p>
          <a:p>
            <a:endParaRPr lang="en-US" sz="2800" i="1" dirty="0"/>
          </a:p>
          <a:p>
            <a:endParaRPr lang="en-US" sz="2800" i="1" dirty="0"/>
          </a:p>
          <a:p>
            <a:r>
              <a:rPr lang="en-US" sz="2800" i="1" dirty="0"/>
              <a:t>New Statistics &amp; Terminology:</a:t>
            </a:r>
          </a:p>
          <a:p>
            <a:pPr lvl="1"/>
            <a:r>
              <a:rPr lang="en-US" sz="2400" i="1" dirty="0"/>
              <a:t>Distribution of Differences Between Means</a:t>
            </a:r>
          </a:p>
          <a:p>
            <a:pPr lvl="1"/>
            <a:r>
              <a:rPr lang="en-US" sz="2400" i="1" dirty="0" err="1"/>
              <a:t>df</a:t>
            </a:r>
            <a:r>
              <a:rPr lang="en-US" sz="2400" i="1" baseline="-25000" dirty="0" err="1"/>
              <a:t>X</a:t>
            </a:r>
            <a:r>
              <a:rPr lang="en-US" sz="2400" i="1" baseline="-25000" dirty="0"/>
              <a:t> </a:t>
            </a:r>
            <a:r>
              <a:rPr lang="en-US" sz="2400" i="1" dirty="0"/>
              <a:t>, </a:t>
            </a:r>
            <a:r>
              <a:rPr lang="en-US" sz="2400" i="1" dirty="0" err="1"/>
              <a:t>df</a:t>
            </a:r>
            <a:r>
              <a:rPr lang="en-US" sz="2400" i="1" baseline="-25000" dirty="0" err="1"/>
              <a:t>Y</a:t>
            </a:r>
            <a:r>
              <a:rPr lang="en-US" sz="2400" i="1" baseline="-25000" dirty="0"/>
              <a:t> </a:t>
            </a:r>
            <a:r>
              <a:rPr lang="en-US" sz="2400" i="1" dirty="0"/>
              <a:t>, </a:t>
            </a:r>
            <a:r>
              <a:rPr lang="en-US" sz="2400" i="1" dirty="0" err="1"/>
              <a:t>df</a:t>
            </a:r>
            <a:r>
              <a:rPr lang="en-US" sz="2400" i="1" baseline="-25000" dirty="0" err="1"/>
              <a:t>Total</a:t>
            </a:r>
            <a:endParaRPr lang="en-US" sz="2400" i="1" dirty="0"/>
          </a:p>
          <a:p>
            <a:pPr lvl="1"/>
            <a:r>
              <a:rPr lang="en-US" sz="2400" i="1" dirty="0"/>
              <a:t>Pooled Variance</a:t>
            </a:r>
          </a:p>
          <a:p>
            <a:pPr lvl="1"/>
            <a:r>
              <a:rPr lang="en-US" sz="2400" i="1" dirty="0"/>
              <a:t>Standard Error of the Difference</a:t>
            </a:r>
          </a:p>
        </p:txBody>
      </p:sp>
      <p:graphicFrame>
        <p:nvGraphicFramePr>
          <p:cNvPr id="4" name="Object 3"/>
          <p:cNvGraphicFramePr>
            <a:graphicFrameLocks noChangeAspect="1"/>
          </p:cNvGraphicFramePr>
          <p:nvPr>
            <p:extLst>
              <p:ext uri="{D42A27DB-BD31-4B8C-83A1-F6EECF244321}">
                <p14:modId xmlns:p14="http://schemas.microsoft.com/office/powerpoint/2010/main" val="3919667806"/>
              </p:ext>
            </p:extLst>
          </p:nvPr>
        </p:nvGraphicFramePr>
        <p:xfrm>
          <a:off x="2590800" y="2971800"/>
          <a:ext cx="4285343" cy="777341"/>
        </p:xfrm>
        <a:graphic>
          <a:graphicData uri="http://schemas.openxmlformats.org/presentationml/2006/ole">
            <mc:AlternateContent xmlns:mc="http://schemas.openxmlformats.org/markup-compatibility/2006">
              <mc:Choice xmlns:v="urn:schemas-microsoft-com:vml" Requires="v">
                <p:oleObj spid="_x0000_s64524" name="Equation" r:id="rId3" imgW="2730500" imgH="495300" progId="">
                  <p:embed/>
                </p:oleObj>
              </mc:Choice>
              <mc:Fallback>
                <p:oleObj name="Equation" r:id="rId3" imgW="2730500" imgH="4953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971800"/>
                        <a:ext cx="4285343" cy="777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Steps for Hypothesis Testing</a:t>
            </a:r>
          </a:p>
        </p:txBody>
      </p:sp>
      <p:sp>
        <p:nvSpPr>
          <p:cNvPr id="3" name="Content Placeholder 2"/>
          <p:cNvSpPr>
            <a:spLocks noGrp="1"/>
          </p:cNvSpPr>
          <p:nvPr>
            <p:ph idx="1"/>
          </p:nvPr>
        </p:nvSpPr>
        <p:spPr/>
        <p:txBody>
          <a:bodyPr/>
          <a:lstStyle/>
          <a:p>
            <a:pPr>
              <a:buNone/>
            </a:pPr>
            <a:r>
              <a:rPr lang="en-US" dirty="0"/>
              <a:t>1. Identify</a:t>
            </a:r>
          </a:p>
          <a:p>
            <a:pPr>
              <a:buNone/>
            </a:pPr>
            <a:r>
              <a:rPr lang="en-US" dirty="0"/>
              <a:t>2. State the hypotheses</a:t>
            </a:r>
          </a:p>
          <a:p>
            <a:pPr>
              <a:buNone/>
            </a:pPr>
            <a:r>
              <a:rPr lang="en-US" dirty="0"/>
              <a:t>3. Characteristics of the comparison distribution</a:t>
            </a:r>
          </a:p>
          <a:p>
            <a:pPr>
              <a:buNone/>
            </a:pPr>
            <a:r>
              <a:rPr lang="en-US" dirty="0"/>
              <a:t>4. Critical values</a:t>
            </a:r>
          </a:p>
          <a:p>
            <a:pPr>
              <a:buNone/>
            </a:pPr>
            <a:r>
              <a:rPr lang="en-US" dirty="0"/>
              <a:t>5. Calculate</a:t>
            </a:r>
          </a:p>
          <a:p>
            <a:pPr>
              <a:buNone/>
            </a:pPr>
            <a:r>
              <a:rPr lang="en-US" dirty="0"/>
              <a:t>6. Decide</a:t>
            </a:r>
          </a:p>
          <a:p>
            <a:pPr>
              <a:buNone/>
            </a:pPr>
            <a:endParaRPr lang="en-US" dirty="0"/>
          </a:p>
        </p:txBody>
      </p:sp>
      <p:pic>
        <p:nvPicPr>
          <p:cNvPr id="25602" name="Picture 2" descr="http://peanutonthetable.com/wp-content/uploads/2012/12/an-old-hat.jpg"/>
          <p:cNvPicPr>
            <a:picLocks noChangeAspect="1" noChangeArrowheads="1"/>
          </p:cNvPicPr>
          <p:nvPr/>
        </p:nvPicPr>
        <p:blipFill>
          <a:blip r:embed="rId2" cstate="print"/>
          <a:srcRect/>
          <a:stretch>
            <a:fillRect/>
          </a:stretch>
        </p:blipFill>
        <p:spPr bwMode="auto">
          <a:xfrm>
            <a:off x="5410200" y="3505200"/>
            <a:ext cx="2896742" cy="1933575"/>
          </a:xfrm>
          <a:prstGeom prst="rect">
            <a:avLst/>
          </a:prstGeom>
          <a:noFill/>
        </p:spPr>
      </p:pic>
      <p:sp>
        <p:nvSpPr>
          <p:cNvPr id="5" name="TextBox 4"/>
          <p:cNvSpPr txBox="1"/>
          <p:nvPr/>
        </p:nvSpPr>
        <p:spPr>
          <a:xfrm>
            <a:off x="6400800" y="5334000"/>
            <a:ext cx="1143000" cy="369332"/>
          </a:xfrm>
          <a:prstGeom prst="rect">
            <a:avLst/>
          </a:prstGeom>
          <a:noFill/>
        </p:spPr>
        <p:txBody>
          <a:bodyPr wrap="square" rtlCol="0">
            <a:spAutoFit/>
          </a:bodyPr>
          <a:lstStyle/>
          <a:p>
            <a:r>
              <a:rPr lang="en-US" i="1" dirty="0"/>
              <a:t>old hat</a:t>
            </a:r>
          </a:p>
        </p:txBody>
      </p:sp>
    </p:spTree>
    <p:extLst>
      <p:ext uri="{BB962C8B-B14F-4D97-AF65-F5344CB8AC3E}">
        <p14:creationId xmlns:p14="http://schemas.microsoft.com/office/powerpoint/2010/main" val="4144058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p>
        </p:txBody>
      </p:sp>
      <p:sp>
        <p:nvSpPr>
          <p:cNvPr id="3" name="Content Placeholder 2"/>
          <p:cNvSpPr>
            <a:spLocks noGrp="1"/>
          </p:cNvSpPr>
          <p:nvPr>
            <p:ph idx="1"/>
          </p:nvPr>
        </p:nvSpPr>
        <p:spPr>
          <a:xfrm>
            <a:off x="1435608" y="4038600"/>
            <a:ext cx="7498080" cy="2209800"/>
          </a:xfrm>
        </p:spPr>
        <p:txBody>
          <a:bodyPr>
            <a:normAutofit/>
          </a:bodyPr>
          <a:lstStyle/>
          <a:p>
            <a:pPr marL="82296" indent="0">
              <a:buNone/>
            </a:pPr>
            <a:r>
              <a:rPr lang="en-US" sz="2400" i="1" dirty="0"/>
              <a:t>I tend to believe that very few differences exist between males and females in cognitive abilities but there is some evidence that there are gender differences in, for example, humor appreciation.  </a:t>
            </a:r>
          </a:p>
        </p:txBody>
      </p:sp>
      <p:pic>
        <p:nvPicPr>
          <p:cNvPr id="39940" name="Picture 4" descr="050609_gender04.jpg"/>
          <p:cNvPicPr>
            <a:picLocks noChangeAspect="1" noChangeArrowheads="1"/>
          </p:cNvPicPr>
          <p:nvPr/>
        </p:nvPicPr>
        <p:blipFill>
          <a:blip r:embed="rId2" cstate="print"/>
          <a:srcRect b="50266"/>
          <a:stretch>
            <a:fillRect/>
          </a:stretch>
        </p:blipFill>
        <p:spPr bwMode="auto">
          <a:xfrm>
            <a:off x="3429000" y="1828800"/>
            <a:ext cx="3124200" cy="1749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2720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no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p>
        </p:txBody>
      </p:sp>
      <p:sp>
        <p:nvSpPr>
          <p:cNvPr id="3" name="Content Placeholder 2"/>
          <p:cNvSpPr>
            <a:spLocks noGrp="1"/>
          </p:cNvSpPr>
          <p:nvPr>
            <p:ph idx="1"/>
          </p:nvPr>
        </p:nvSpPr>
        <p:spPr>
          <a:xfrm>
            <a:off x="1435608" y="1524000"/>
            <a:ext cx="7498080" cy="3124200"/>
          </a:xfrm>
        </p:spPr>
        <p:txBody>
          <a:bodyPr>
            <a:normAutofit/>
          </a:bodyPr>
          <a:lstStyle/>
          <a:p>
            <a:pPr marL="82296" indent="0">
              <a:buNone/>
            </a:pPr>
            <a:r>
              <a:rPr lang="en-US" sz="2400" i="1" dirty="0"/>
              <a:t>In this hypothetical study we ask: what percentage of cartoons do men and woman consider funny?  We recruited 9 people from the psychology subject pool and asked them to view a cartoon.  After the cartoon, each participant gave us a humor rating of the cartoon, from 0-100 (100 being the funniest possible).  Here are those data.</a:t>
            </a:r>
          </a:p>
        </p:txBody>
      </p:sp>
      <p:pic>
        <p:nvPicPr>
          <p:cNvPr id="39938" name="Picture 2" descr="050609_gender03.jpg"/>
          <p:cNvPicPr>
            <a:picLocks noChangeAspect="1" noChangeArrowheads="1"/>
          </p:cNvPicPr>
          <p:nvPr/>
        </p:nvPicPr>
        <p:blipFill>
          <a:blip r:embed="rId2" cstate="print"/>
          <a:srcRect b="49458"/>
          <a:stretch>
            <a:fillRect/>
          </a:stretch>
        </p:blipFill>
        <p:spPr bwMode="auto">
          <a:xfrm>
            <a:off x="1523999" y="4267200"/>
            <a:ext cx="3129643" cy="175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5"/>
          <p:cNvGraphicFramePr>
            <a:graphicFrameLocks noGrp="1"/>
          </p:cNvGraphicFramePr>
          <p:nvPr>
            <p:extLst>
              <p:ext uri="{D42A27DB-BD31-4B8C-83A1-F6EECF244321}">
                <p14:modId xmlns:p14="http://schemas.microsoft.com/office/powerpoint/2010/main" val="2067356228"/>
              </p:ext>
            </p:extLst>
          </p:nvPr>
        </p:nvGraphicFramePr>
        <p:xfrm>
          <a:off x="5334000" y="4267200"/>
          <a:ext cx="3276600" cy="1717038"/>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86173">
                <a:tc>
                  <a:txBody>
                    <a:bodyPr/>
                    <a:lstStyle/>
                    <a:p>
                      <a:pPr algn="ctr"/>
                      <a:r>
                        <a:rPr lang="en-US" sz="1200" dirty="0"/>
                        <a:t>Women (X)</a:t>
                      </a:r>
                    </a:p>
                  </a:txBody>
                  <a:tcPr/>
                </a:tc>
                <a:tc>
                  <a:txBody>
                    <a:bodyPr/>
                    <a:lstStyle/>
                    <a:p>
                      <a:pPr algn="ctr"/>
                      <a:r>
                        <a:rPr lang="en-US" sz="1200" dirty="0"/>
                        <a:t>Men (Y)</a:t>
                      </a:r>
                    </a:p>
                  </a:txBody>
                  <a:tcPr/>
                </a:tc>
                <a:extLst>
                  <a:ext uri="{0D108BD9-81ED-4DB2-BD59-A6C34878D82A}">
                    <a16:rowId xmlns:a16="http://schemas.microsoft.com/office/drawing/2014/main" val="10000"/>
                  </a:ext>
                </a:extLst>
              </a:tr>
              <a:tr h="286173">
                <a:tc>
                  <a:txBody>
                    <a:bodyPr/>
                    <a:lstStyle/>
                    <a:p>
                      <a:pPr algn="ctr"/>
                      <a:r>
                        <a:rPr lang="en-US" sz="1200" dirty="0"/>
                        <a:t>84</a:t>
                      </a:r>
                    </a:p>
                  </a:txBody>
                  <a:tcPr/>
                </a:tc>
                <a:tc>
                  <a:txBody>
                    <a:bodyPr/>
                    <a:lstStyle/>
                    <a:p>
                      <a:pPr algn="ctr"/>
                      <a:r>
                        <a:rPr lang="en-US" sz="1200" dirty="0"/>
                        <a:t>88</a:t>
                      </a:r>
                    </a:p>
                  </a:txBody>
                  <a:tcPr/>
                </a:tc>
                <a:extLst>
                  <a:ext uri="{0D108BD9-81ED-4DB2-BD59-A6C34878D82A}">
                    <a16:rowId xmlns:a16="http://schemas.microsoft.com/office/drawing/2014/main" val="10001"/>
                  </a:ext>
                </a:extLst>
              </a:tr>
              <a:tr h="286173">
                <a:tc>
                  <a:txBody>
                    <a:bodyPr/>
                    <a:lstStyle/>
                    <a:p>
                      <a:pPr algn="ctr"/>
                      <a:r>
                        <a:rPr lang="en-US" sz="1200" dirty="0"/>
                        <a:t>97</a:t>
                      </a:r>
                    </a:p>
                  </a:txBody>
                  <a:tcPr/>
                </a:tc>
                <a:tc>
                  <a:txBody>
                    <a:bodyPr/>
                    <a:lstStyle/>
                    <a:p>
                      <a:pPr algn="ctr"/>
                      <a:r>
                        <a:rPr lang="en-US" sz="1200" dirty="0"/>
                        <a:t>90</a:t>
                      </a:r>
                    </a:p>
                  </a:txBody>
                  <a:tcPr/>
                </a:tc>
                <a:extLst>
                  <a:ext uri="{0D108BD9-81ED-4DB2-BD59-A6C34878D82A}">
                    <a16:rowId xmlns:a16="http://schemas.microsoft.com/office/drawing/2014/main" val="10002"/>
                  </a:ext>
                </a:extLst>
              </a:tr>
              <a:tr h="286173">
                <a:tc>
                  <a:txBody>
                    <a:bodyPr/>
                    <a:lstStyle/>
                    <a:p>
                      <a:pPr algn="ctr"/>
                      <a:r>
                        <a:rPr lang="en-US" sz="1200" dirty="0"/>
                        <a:t>58</a:t>
                      </a:r>
                    </a:p>
                  </a:txBody>
                  <a:tcPr/>
                </a:tc>
                <a:tc>
                  <a:txBody>
                    <a:bodyPr/>
                    <a:lstStyle/>
                    <a:p>
                      <a:pPr algn="ctr"/>
                      <a:r>
                        <a:rPr lang="en-US" sz="1200" dirty="0"/>
                        <a:t>52</a:t>
                      </a:r>
                    </a:p>
                  </a:txBody>
                  <a:tcPr/>
                </a:tc>
                <a:extLst>
                  <a:ext uri="{0D108BD9-81ED-4DB2-BD59-A6C34878D82A}">
                    <a16:rowId xmlns:a16="http://schemas.microsoft.com/office/drawing/2014/main" val="10003"/>
                  </a:ext>
                </a:extLst>
              </a:tr>
              <a:tr h="286173">
                <a:tc>
                  <a:txBody>
                    <a:bodyPr/>
                    <a:lstStyle/>
                    <a:p>
                      <a:pPr algn="ctr"/>
                      <a:r>
                        <a:rPr lang="en-US" sz="1200" dirty="0"/>
                        <a:t>90</a:t>
                      </a:r>
                    </a:p>
                  </a:txBody>
                  <a:tcPr/>
                </a:tc>
                <a:tc>
                  <a:txBody>
                    <a:bodyPr/>
                    <a:lstStyle/>
                    <a:p>
                      <a:pPr algn="ctr"/>
                      <a:r>
                        <a:rPr lang="en-US" sz="1200" dirty="0"/>
                        <a:t>97</a:t>
                      </a:r>
                    </a:p>
                  </a:txBody>
                  <a:tcPr/>
                </a:tc>
                <a:extLst>
                  <a:ext uri="{0D108BD9-81ED-4DB2-BD59-A6C34878D82A}">
                    <a16:rowId xmlns:a16="http://schemas.microsoft.com/office/drawing/2014/main" val="10004"/>
                  </a:ext>
                </a:extLst>
              </a:tr>
              <a:tr h="286173">
                <a:tc>
                  <a:txBody>
                    <a:bodyPr/>
                    <a:lstStyle/>
                    <a:p>
                      <a:pPr algn="ctr"/>
                      <a:endParaRPr lang="en-US" sz="1200" dirty="0"/>
                    </a:p>
                  </a:txBody>
                  <a:tcPr/>
                </a:tc>
                <a:tc>
                  <a:txBody>
                    <a:bodyPr/>
                    <a:lstStyle/>
                    <a:p>
                      <a:pPr algn="ctr"/>
                      <a:r>
                        <a:rPr lang="en-US" sz="1200" dirty="0"/>
                        <a:t>86</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 to </a:t>
            </a:r>
            <a:r>
              <a:rPr lang="el-GR" dirty="0">
                <a:latin typeface="Georgia"/>
              </a:rPr>
              <a:t>σ</a:t>
            </a:r>
            <a:r>
              <a:rPr lang="en-US" i="1" baseline="-25000" dirty="0"/>
              <a:t>M</a:t>
            </a:r>
            <a:r>
              <a:rPr lang="en-US" i="1" dirty="0"/>
              <a:t>?</a:t>
            </a:r>
            <a:endParaRPr lang="en-US" i="1" baseline="-25000" dirty="0"/>
          </a:p>
        </p:txBody>
      </p:sp>
      <p:sp>
        <p:nvSpPr>
          <p:cNvPr id="3" name="Content Placeholder 2"/>
          <p:cNvSpPr>
            <a:spLocks noGrp="1"/>
          </p:cNvSpPr>
          <p:nvPr>
            <p:ph idx="1"/>
          </p:nvPr>
        </p:nvSpPr>
        <p:spPr/>
        <p:txBody>
          <a:bodyPr>
            <a:normAutofit fontScale="92500" lnSpcReduction="10000"/>
          </a:bodyPr>
          <a:lstStyle/>
          <a:p>
            <a:r>
              <a:rPr lang="en-US" sz="2800" dirty="0"/>
              <a:t>Still there, only used for </a:t>
            </a:r>
            <a:r>
              <a:rPr lang="en-US" sz="2800" i="1" dirty="0"/>
              <a:t>z </a:t>
            </a:r>
            <a:r>
              <a:rPr lang="en-US" sz="2800" dirty="0"/>
              <a:t>tests</a:t>
            </a:r>
          </a:p>
          <a:p>
            <a:endParaRPr lang="en-US" sz="2800" dirty="0"/>
          </a:p>
          <a:p>
            <a:r>
              <a:rPr lang="en-US" sz="2800" dirty="0"/>
              <a:t>We have a new measure of standard deviation for a sample (as opposed to a population): </a:t>
            </a:r>
            <a:r>
              <a:rPr lang="en-US" sz="2800" i="1" dirty="0"/>
              <a:t>s</a:t>
            </a:r>
          </a:p>
          <a:p>
            <a:pPr lvl="1"/>
            <a:r>
              <a:rPr lang="en-US" sz="2400" i="1" dirty="0"/>
              <a:t>We need a new measure of standard error based on </a:t>
            </a:r>
            <a:r>
              <a:rPr lang="en-US" sz="2400" i="1" u="sng" dirty="0"/>
              <a:t>sample</a:t>
            </a:r>
            <a:r>
              <a:rPr lang="en-US" sz="2400" i="1" dirty="0"/>
              <a:t> standard deviation: </a:t>
            </a:r>
            <a:endParaRPr lang="en-US" baseline="-25000" dirty="0"/>
          </a:p>
          <a:p>
            <a:pPr lvl="1"/>
            <a:endParaRPr lang="en-US" sz="2400" i="1" baseline="-25000" dirty="0"/>
          </a:p>
          <a:p>
            <a:pPr lvl="1"/>
            <a:endParaRPr lang="en-US" sz="2400" i="1" baseline="-25000" dirty="0"/>
          </a:p>
          <a:p>
            <a:pPr lvl="1"/>
            <a:endParaRPr lang="en-US" sz="2400" i="1" baseline="-25000" dirty="0"/>
          </a:p>
          <a:p>
            <a:pPr lvl="1"/>
            <a:endParaRPr lang="en-US" sz="2400" i="1" baseline="-25000" dirty="0"/>
          </a:p>
          <a:p>
            <a:pPr lvl="1"/>
            <a:endParaRPr lang="en-US" sz="2400" i="1" baseline="-25000" dirty="0"/>
          </a:p>
          <a:p>
            <a:pPr lvl="1"/>
            <a:r>
              <a:rPr lang="en-US" sz="2400" i="1" dirty="0"/>
              <a:t>Wait, what happened to “N-1”?</a:t>
            </a:r>
          </a:p>
          <a:p>
            <a:pPr lvl="1"/>
            <a:r>
              <a:rPr lang="en-US" sz="2400" i="1" dirty="0"/>
              <a:t>We already did that when we calculated s, don’t correct again!</a:t>
            </a:r>
          </a:p>
        </p:txBody>
      </p:sp>
      <p:graphicFrame>
        <p:nvGraphicFramePr>
          <p:cNvPr id="54274" name="Object 2"/>
          <p:cNvGraphicFramePr>
            <a:graphicFrameLocks noChangeAspect="1"/>
          </p:cNvGraphicFramePr>
          <p:nvPr/>
        </p:nvGraphicFramePr>
        <p:xfrm>
          <a:off x="3810000" y="3657600"/>
          <a:ext cx="1981200" cy="1308418"/>
        </p:xfrm>
        <a:graphic>
          <a:graphicData uri="http://schemas.openxmlformats.org/presentationml/2006/ole">
            <mc:AlternateContent xmlns:mc="http://schemas.openxmlformats.org/markup-compatibility/2006">
              <mc:Choice xmlns:v="urn:schemas-microsoft-com:vml" Requires="v">
                <p:oleObj spid="_x0000_s54287" name="Equation" r:id="rId3" imgW="634725" imgH="418918" progId="Equation.3">
                  <p:embed/>
                </p:oleObj>
              </mc:Choice>
              <mc:Fallback>
                <p:oleObj name="Equation" r:id="rId3" imgW="634725" imgH="418918"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657600"/>
                        <a:ext cx="1981200" cy="1308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276" name="Picture 4" descr="http://www.harekrsna.de/artikel/om_big.jpg"/>
          <p:cNvPicPr>
            <a:picLocks noChangeAspect="1" noChangeArrowheads="1"/>
          </p:cNvPicPr>
          <p:nvPr/>
        </p:nvPicPr>
        <p:blipFill>
          <a:blip r:embed="rId5" cstate="print"/>
          <a:srcRect/>
          <a:stretch>
            <a:fillRect/>
          </a:stretch>
        </p:blipFill>
        <p:spPr bwMode="auto">
          <a:xfrm>
            <a:off x="7391400" y="304800"/>
            <a:ext cx="1316736" cy="13716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p:txBody>
          <a:bodyPr>
            <a:normAutofit lnSpcReduction="10000"/>
          </a:bodyPr>
          <a:lstStyle/>
          <a:p>
            <a:pPr marL="596646" indent="-514350">
              <a:buAutoNum type="arabicPeriod"/>
            </a:pPr>
            <a:r>
              <a:rPr lang="en-US" sz="2400" dirty="0"/>
              <a:t>Identify</a:t>
            </a:r>
          </a:p>
          <a:p>
            <a:pPr marL="870966" lvl="1" indent="-514350"/>
            <a:r>
              <a:rPr lang="en-US" sz="2000" dirty="0"/>
              <a:t>Populations:</a:t>
            </a:r>
          </a:p>
          <a:p>
            <a:pPr marL="1117854" lvl="2" indent="-514350"/>
            <a:r>
              <a:rPr lang="en-US" sz="1600" dirty="0"/>
              <a:t>Pop 1: Women exposed to the cartoon</a:t>
            </a:r>
          </a:p>
          <a:p>
            <a:pPr marL="1117854" lvl="2" indent="-514350"/>
            <a:r>
              <a:rPr lang="en-US" sz="1600" dirty="0"/>
              <a:t>Pop 2: Men exposed to the cartoon</a:t>
            </a:r>
          </a:p>
          <a:p>
            <a:pPr marL="870966" lvl="1" indent="-514350"/>
            <a:endParaRPr lang="en-US" sz="2000" dirty="0"/>
          </a:p>
          <a:p>
            <a:pPr marL="870966" lvl="1" indent="-514350"/>
            <a:r>
              <a:rPr lang="en-US" sz="2000" dirty="0"/>
              <a:t>Distribution:</a:t>
            </a:r>
          </a:p>
          <a:p>
            <a:pPr marL="1117854" lvl="2" indent="-514350"/>
            <a:r>
              <a:rPr lang="en-US" sz="1600" dirty="0"/>
              <a:t>Difference Between Means: Distribution of </a:t>
            </a:r>
            <a:r>
              <a:rPr lang="en-US" sz="1600" u="sng" dirty="0"/>
              <a:t>Differences Between Means</a:t>
            </a:r>
          </a:p>
          <a:p>
            <a:pPr marL="1328166" lvl="3" indent="-514350"/>
            <a:r>
              <a:rPr lang="en-US" sz="1200" dirty="0"/>
              <a:t>Not Distribution of </a:t>
            </a:r>
            <a:r>
              <a:rPr lang="en-US" sz="1200" u="sng" dirty="0"/>
              <a:t>Mean Differences</a:t>
            </a:r>
          </a:p>
          <a:p>
            <a:pPr marL="870966" lvl="1" indent="-514350"/>
            <a:endParaRPr lang="en-US" sz="2000" dirty="0"/>
          </a:p>
          <a:p>
            <a:pPr marL="870966" lvl="1" indent="-514350"/>
            <a:r>
              <a:rPr lang="en-US" sz="2000" dirty="0"/>
              <a:t>Test &amp; Assumptions: One group of participants that is studied at two time points, paired-samples t test</a:t>
            </a:r>
            <a:endParaRPr lang="en-US" sz="2000" dirty="0">
              <a:sym typeface="Wingdings" pitchFamily="2" charset="2"/>
            </a:endParaRPr>
          </a:p>
          <a:p>
            <a:pPr marL="1108710" lvl="2" indent="-514350">
              <a:buFont typeface="+mj-lt"/>
              <a:buAutoNum type="arabicPeriod"/>
            </a:pPr>
            <a:r>
              <a:rPr lang="en-US" sz="1800" dirty="0"/>
              <a:t>Data are interval</a:t>
            </a:r>
          </a:p>
          <a:p>
            <a:pPr marL="1108710" lvl="2" indent="-514350">
              <a:buFont typeface="+mj-lt"/>
              <a:buAutoNum type="arabicPeriod"/>
            </a:pPr>
            <a:r>
              <a:rPr lang="en-US" sz="1800" dirty="0"/>
              <a:t>Random selection</a:t>
            </a:r>
          </a:p>
          <a:p>
            <a:pPr marL="1108710" lvl="2" indent="-514350">
              <a:buFont typeface="+mj-lt"/>
              <a:buAutoNum type="arabicPeriod"/>
            </a:pPr>
            <a:r>
              <a:rPr lang="en-US" sz="1800" dirty="0"/>
              <a:t>Sample size of 9 is less than 30, therefore distribution might not be normal</a:t>
            </a:r>
          </a:p>
        </p:txBody>
      </p:sp>
    </p:spTree>
    <p:extLst>
      <p:ext uri="{BB962C8B-B14F-4D97-AF65-F5344CB8AC3E}">
        <p14:creationId xmlns:p14="http://schemas.microsoft.com/office/powerpoint/2010/main" val="4287978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2"/>
            </a:pPr>
            <a:r>
              <a:rPr lang="en-US" sz="2800" dirty="0"/>
              <a:t>State the null and research hypotheses</a:t>
            </a:r>
          </a:p>
          <a:p>
            <a:pPr marL="870966" lvl="1" indent="-514350"/>
            <a:endParaRPr lang="en-US" sz="2400" dirty="0"/>
          </a:p>
          <a:p>
            <a:pPr marL="2361438" lvl="8" indent="-514350">
              <a:buNone/>
            </a:pPr>
            <a:r>
              <a:rPr lang="en-US" sz="2400" dirty="0"/>
              <a:t>H</a:t>
            </a:r>
            <a:r>
              <a:rPr lang="en-US" sz="2400" baseline="-25000" dirty="0"/>
              <a:t>0</a:t>
            </a:r>
            <a:r>
              <a:rPr lang="en-US" sz="2400" dirty="0"/>
              <a:t>: Women will categorize the same number of cartoons as funny as will men.</a:t>
            </a:r>
          </a:p>
          <a:p>
            <a:pPr marL="2361438" lvl="8" indent="-514350">
              <a:buNone/>
            </a:pPr>
            <a:endParaRPr lang="en-US" sz="2400" dirty="0"/>
          </a:p>
          <a:p>
            <a:pPr marL="2361438" lvl="8" indent="-514350">
              <a:buNone/>
            </a:pPr>
            <a:r>
              <a:rPr lang="en-US" sz="2400" dirty="0"/>
              <a:t>H</a:t>
            </a:r>
            <a:r>
              <a:rPr lang="en-US" sz="2400" baseline="-25000" dirty="0"/>
              <a:t>1</a:t>
            </a:r>
            <a:r>
              <a:rPr lang="en-US" sz="2400" dirty="0"/>
              <a:t>: Women will categorize a different number of cartoons funny than will men.</a:t>
            </a:r>
          </a:p>
        </p:txBody>
      </p:sp>
      <p:pic>
        <p:nvPicPr>
          <p:cNvPr id="4" name="Picture 2" descr="http://www.cartoonstock.com/daily/ksm0003d.jpg"/>
          <p:cNvPicPr>
            <a:picLocks noChangeAspect="1" noChangeArrowheads="1"/>
          </p:cNvPicPr>
          <p:nvPr/>
        </p:nvPicPr>
        <p:blipFill>
          <a:blip r:embed="rId2" cstate="print"/>
          <a:srcRect r="5085"/>
          <a:stretch>
            <a:fillRect/>
          </a:stretch>
        </p:blipFill>
        <p:spPr bwMode="auto">
          <a:xfrm>
            <a:off x="533400" y="2514600"/>
            <a:ext cx="2453640" cy="2503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9186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Independent Samples </a:t>
            </a:r>
            <a:r>
              <a:rPr lang="en-US" sz="3200" i="1" dirty="0"/>
              <a:t>t</a:t>
            </a:r>
            <a:r>
              <a:rPr lang="en-US" sz="3200" dirty="0"/>
              <a:t> Test: </a:t>
            </a:r>
            <a:br>
              <a:rPr lang="en-US" sz="3200" dirty="0"/>
            </a:br>
            <a:r>
              <a:rPr lang="en-US" sz="3200" dirty="0"/>
              <a:t>Gender Differences in Humor Appreciation</a:t>
            </a:r>
            <a:endParaRPr lang="en-US" dirty="0"/>
          </a:p>
        </p:txBody>
      </p:sp>
      <p:sp>
        <p:nvSpPr>
          <p:cNvPr id="3" name="Content Placeholder 2"/>
          <p:cNvSpPr>
            <a:spLocks noGrp="1"/>
          </p:cNvSpPr>
          <p:nvPr>
            <p:ph idx="1"/>
          </p:nvPr>
        </p:nvSpPr>
        <p:spPr/>
        <p:txBody>
          <a:bodyPr>
            <a:normAutofit/>
          </a:bodyPr>
          <a:lstStyle/>
          <a:p>
            <a:pPr marL="596646" indent="-514350">
              <a:buFont typeface="+mj-lt"/>
              <a:buAutoNum type="arabicPeriod" startAt="3"/>
            </a:pPr>
            <a:r>
              <a:rPr lang="en-US" sz="2800" dirty="0"/>
              <a:t>Determine characteristics of comparison distribution (distribution of differences between means)</a:t>
            </a:r>
          </a:p>
          <a:p>
            <a:pPr marL="870966" lvl="1" indent="-514350"/>
            <a:r>
              <a:rPr lang="en-US" sz="2400" dirty="0"/>
              <a:t>Population: </a:t>
            </a:r>
            <a:r>
              <a:rPr lang="el-GR" sz="2400" i="1" dirty="0"/>
              <a:t>μ</a:t>
            </a:r>
            <a:r>
              <a:rPr lang="en-US" sz="2400" i="1" baseline="-25000" dirty="0"/>
              <a:t>1</a:t>
            </a:r>
            <a:r>
              <a:rPr lang="el-GR" sz="2400" i="1" dirty="0"/>
              <a:t> </a:t>
            </a:r>
            <a:r>
              <a:rPr lang="en-US" sz="2400" i="1" dirty="0"/>
              <a:t>= </a:t>
            </a:r>
            <a:r>
              <a:rPr lang="el-GR" sz="2400" i="1" dirty="0"/>
              <a:t>μ</a:t>
            </a:r>
            <a:r>
              <a:rPr lang="en-US" sz="2400" i="1" baseline="-25000" dirty="0"/>
              <a:t>2</a:t>
            </a:r>
            <a:r>
              <a:rPr lang="en-US" sz="2400" dirty="0"/>
              <a:t> (i.e., no difference between means)</a:t>
            </a:r>
          </a:p>
        </p:txBody>
      </p:sp>
      <p:graphicFrame>
        <p:nvGraphicFramePr>
          <p:cNvPr id="4" name="Object 3"/>
          <p:cNvGraphicFramePr>
            <a:graphicFrameLocks noChangeAspect="1"/>
          </p:cNvGraphicFramePr>
          <p:nvPr>
            <p:extLst>
              <p:ext uri="{D42A27DB-BD31-4B8C-83A1-F6EECF244321}">
                <p14:modId xmlns:p14="http://schemas.microsoft.com/office/powerpoint/2010/main" val="3996109256"/>
              </p:ext>
            </p:extLst>
          </p:nvPr>
        </p:nvGraphicFramePr>
        <p:xfrm>
          <a:off x="1933769" y="4343400"/>
          <a:ext cx="6295831" cy="1143000"/>
        </p:xfrm>
        <a:graphic>
          <a:graphicData uri="http://schemas.openxmlformats.org/presentationml/2006/ole">
            <mc:AlternateContent xmlns:mc="http://schemas.openxmlformats.org/markup-compatibility/2006">
              <mc:Choice xmlns:v="urn:schemas-microsoft-com:vml" Requires="v">
                <p:oleObj spid="_x0000_s65549" name="Equation" r:id="rId3" imgW="2730500" imgH="495300" progId="">
                  <p:embed/>
                </p:oleObj>
              </mc:Choice>
              <mc:Fallback>
                <p:oleObj name="Equation" r:id="rId3" imgW="2730500" imgH="4953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769" y="4343400"/>
                        <a:ext cx="6295831"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Curved Connector 5"/>
          <p:cNvCxnSpPr/>
          <p:nvPr/>
        </p:nvCxnSpPr>
        <p:spPr>
          <a:xfrm rot="16200000" flipV="1">
            <a:off x="4114800" y="3352800"/>
            <a:ext cx="1143000" cy="990600"/>
          </a:xfrm>
          <a:prstGeom prst="curvedConnector3">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6200000" flipH="1">
            <a:off x="4267200" y="5638800"/>
            <a:ext cx="609600" cy="457200"/>
          </a:xfrm>
          <a:prstGeom prst="curvedConnector3">
            <a:avLst/>
          </a:prstGeom>
          <a:ln w="19050">
            <a:solidFill>
              <a:schemeClr val="accent3">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0" y="6172200"/>
            <a:ext cx="1981200" cy="369332"/>
          </a:xfrm>
          <a:prstGeom prst="rect">
            <a:avLst/>
          </a:prstGeom>
          <a:noFill/>
        </p:spPr>
        <p:txBody>
          <a:bodyPr wrap="square" rtlCol="0">
            <a:spAutoFit/>
          </a:bodyPr>
          <a:lstStyle/>
          <a:p>
            <a:r>
              <a:rPr lang="en-US" dirty="0"/>
              <a:t>What the @#$% ?</a:t>
            </a:r>
          </a:p>
        </p:txBody>
      </p:sp>
    </p:spTree>
    <p:extLst>
      <p:ext uri="{BB962C8B-B14F-4D97-AF65-F5344CB8AC3E}">
        <p14:creationId xmlns:p14="http://schemas.microsoft.com/office/powerpoint/2010/main" val="25725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p:txBody>
          <a:bodyPr>
            <a:normAutofit fontScale="92500" lnSpcReduction="20000"/>
          </a:bodyPr>
          <a:lstStyle/>
          <a:p>
            <a:pPr marL="596646" indent="-514350">
              <a:buFont typeface="+mj-lt"/>
              <a:buAutoNum type="arabicPeriod" startAt="3"/>
            </a:pPr>
            <a:r>
              <a:rPr lang="en-US" sz="3000" dirty="0"/>
              <a:t>Determine characteristics of comparison distribution</a:t>
            </a:r>
          </a:p>
          <a:p>
            <a:pPr marL="870966" lvl="1" indent="-514350"/>
            <a:endParaRPr lang="en-US" dirty="0"/>
          </a:p>
          <a:p>
            <a:pPr marL="870966" lvl="1" indent="-514350"/>
            <a:endParaRPr lang="en-US" dirty="0"/>
          </a:p>
          <a:p>
            <a:pPr marL="82296" indent="0" algn="ctr">
              <a:buNone/>
            </a:pPr>
            <a:r>
              <a:rPr lang="en-US" sz="3000" i="1" dirty="0" err="1">
                <a:latin typeface="Times New Roman" pitchFamily="18" charset="0"/>
                <a:cs typeface="Times New Roman" pitchFamily="18" charset="0"/>
              </a:rPr>
              <a:t>S</a:t>
            </a:r>
            <a:r>
              <a:rPr lang="en-US" sz="3000" i="1" baseline="-25000" dirty="0" err="1">
                <a:latin typeface="Times New Roman" pitchFamily="18" charset="0"/>
                <a:cs typeface="Times New Roman" pitchFamily="18" charset="0"/>
              </a:rPr>
              <a:t>Difference</a:t>
            </a:r>
            <a:endParaRPr lang="en-US" sz="3000" i="1" baseline="-25000" dirty="0">
              <a:latin typeface="Times New Roman" pitchFamily="18" charset="0"/>
              <a:cs typeface="Times New Roman" pitchFamily="18" charset="0"/>
            </a:endParaRPr>
          </a:p>
          <a:p>
            <a:pPr marL="870966" lvl="1" indent="-514350"/>
            <a:r>
              <a:rPr lang="en-US" dirty="0"/>
              <a:t>Standard Error of the Difference:</a:t>
            </a:r>
          </a:p>
          <a:p>
            <a:pPr marL="1117854" lvl="2" indent="-514350">
              <a:buFont typeface="+mj-lt"/>
              <a:buAutoNum type="alphaLcParenR"/>
            </a:pPr>
            <a:r>
              <a:rPr lang="en-US" dirty="0"/>
              <a:t>Calculate </a:t>
            </a:r>
            <a:r>
              <a:rPr lang="en-US" u="sng" dirty="0"/>
              <a:t>variance</a:t>
            </a:r>
            <a:r>
              <a:rPr lang="en-US" dirty="0"/>
              <a:t> for each sample</a:t>
            </a:r>
          </a:p>
          <a:p>
            <a:pPr marL="1117854" lvl="2" indent="-514350">
              <a:buFont typeface="+mj-lt"/>
              <a:buAutoNum type="alphaLcParenR"/>
            </a:pPr>
            <a:r>
              <a:rPr lang="en-US" dirty="0"/>
              <a:t>Pool variances, accounting for sample size</a:t>
            </a:r>
          </a:p>
          <a:p>
            <a:pPr marL="1117854" lvl="2" indent="-514350">
              <a:buFont typeface="+mj-lt"/>
              <a:buAutoNum type="alphaLcParenR"/>
            </a:pPr>
            <a:r>
              <a:rPr lang="en-US" dirty="0"/>
              <a:t>Convert from squared standard deviation to squared standard error</a:t>
            </a:r>
          </a:p>
          <a:p>
            <a:pPr marL="1117854" lvl="2" indent="-514350">
              <a:buFont typeface="+mj-lt"/>
              <a:buAutoNum type="alphaLcParenR"/>
            </a:pPr>
            <a:r>
              <a:rPr lang="en-US" dirty="0"/>
              <a:t>Add the two variances</a:t>
            </a:r>
          </a:p>
          <a:p>
            <a:pPr marL="1117854" lvl="2" indent="-514350">
              <a:buFont typeface="+mj-lt"/>
              <a:buAutoNum type="alphaLcParenR"/>
            </a:pPr>
            <a:r>
              <a:rPr lang="en-US" dirty="0"/>
              <a:t>Take square root to get estimated standard error for distribution of differences between means.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cs typeface="Times New Roman" pitchFamily="18" charset="0"/>
              </a:rPr>
              <a:t>Calculating  </a:t>
            </a:r>
            <a:r>
              <a:rPr lang="en-US" sz="4400" i="1" dirty="0" err="1">
                <a:latin typeface="Times New Roman" pitchFamily="18" charset="0"/>
                <a:cs typeface="Times New Roman" pitchFamily="18" charset="0"/>
              </a:rPr>
              <a:t>s</a:t>
            </a:r>
            <a:r>
              <a:rPr lang="en-US" sz="4400" i="1" baseline="-25000" dirty="0" err="1">
                <a:latin typeface="Times New Roman" pitchFamily="18" charset="0"/>
                <a:cs typeface="Times New Roman" pitchFamily="18" charset="0"/>
              </a:rPr>
              <a:t>Difference</a:t>
            </a:r>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958307529"/>
              </p:ext>
            </p:extLst>
          </p:nvPr>
        </p:nvGraphicFramePr>
        <p:xfrm>
          <a:off x="4953000" y="2702562"/>
          <a:ext cx="3962400" cy="699911"/>
        </p:xfrm>
        <a:graphic>
          <a:graphicData uri="http://schemas.openxmlformats.org/presentationml/2006/ole">
            <mc:AlternateContent xmlns:mc="http://schemas.openxmlformats.org/markup-compatibility/2006">
              <mc:Choice xmlns:v="urn:schemas-microsoft-com:vml" Requires="v">
                <p:oleObj spid="_x0000_s42021" name="Equation" r:id="rId3" imgW="2374900" imgH="419100" progId="">
                  <p:embed/>
                </p:oleObj>
              </mc:Choice>
              <mc:Fallback>
                <p:oleObj name="Equation" r:id="rId3" imgW="2374900" imgH="419100" progId="">
                  <p:embed/>
                  <p:pic>
                    <p:nvPicPr>
                      <p:cNvPr id="0" name="Picture 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702562"/>
                        <a:ext cx="3962400" cy="699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Content Placeholder 4"/>
          <p:cNvGraphicFramePr>
            <a:graphicFrameLocks noChangeAspect="1"/>
          </p:cNvGraphicFramePr>
          <p:nvPr>
            <p:extLst>
              <p:ext uri="{D42A27DB-BD31-4B8C-83A1-F6EECF244321}">
                <p14:modId xmlns:p14="http://schemas.microsoft.com/office/powerpoint/2010/main" val="632168510"/>
              </p:ext>
            </p:extLst>
          </p:nvPr>
        </p:nvGraphicFramePr>
        <p:xfrm>
          <a:off x="4946463" y="5064762"/>
          <a:ext cx="3383370" cy="685800"/>
        </p:xfrm>
        <a:graphic>
          <a:graphicData uri="http://schemas.openxmlformats.org/presentationml/2006/ole">
            <mc:AlternateContent xmlns:mc="http://schemas.openxmlformats.org/markup-compatibility/2006">
              <mc:Choice xmlns:v="urn:schemas-microsoft-com:vml" Requires="v">
                <p:oleObj spid="_x0000_s42022" name="Equation" r:id="rId5" imgW="2070100" imgH="419100" progId="">
                  <p:embed/>
                </p:oleObj>
              </mc:Choice>
              <mc:Fallback>
                <p:oleObj name="Equation" r:id="rId5" imgW="2070100" imgH="419100"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6463" y="5064762"/>
                        <a:ext cx="338337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533400" y="1447800"/>
            <a:ext cx="6104748" cy="461665"/>
          </a:xfrm>
          <a:prstGeom prst="rect">
            <a:avLst/>
          </a:prstGeom>
        </p:spPr>
        <p:txBody>
          <a:bodyPr wrap="none">
            <a:spAutoFit/>
          </a:bodyPr>
          <a:lstStyle/>
          <a:p>
            <a:pPr marL="1117854" lvl="2" indent="-514350">
              <a:spcBef>
                <a:spcPct val="20000"/>
              </a:spcBef>
              <a:buClr>
                <a:srgbClr val="FEB80A"/>
              </a:buClr>
              <a:buFont typeface="+mj-lt"/>
              <a:buAutoNum type="alphaLcParenR"/>
            </a:pPr>
            <a:r>
              <a:rPr lang="en-US" sz="2400" dirty="0">
                <a:solidFill>
                  <a:prstClr val="black"/>
                </a:solidFill>
              </a:rPr>
              <a:t>Calculate variance (</a:t>
            </a:r>
            <a:r>
              <a:rPr lang="en-US" sz="2400" i="1" dirty="0">
                <a:solidFill>
                  <a:prstClr val="black"/>
                </a:solidFill>
              </a:rPr>
              <a:t>s</a:t>
            </a:r>
            <a:r>
              <a:rPr lang="en-US" sz="2400" i="1" baseline="30000" dirty="0">
                <a:solidFill>
                  <a:prstClr val="black"/>
                </a:solidFill>
              </a:rPr>
              <a:t>2</a:t>
            </a:r>
            <a:r>
              <a:rPr lang="en-US" sz="2400" dirty="0">
                <a:solidFill>
                  <a:prstClr val="black"/>
                </a:solidFill>
              </a:rPr>
              <a:t>) for each sample</a:t>
            </a:r>
          </a:p>
        </p:txBody>
      </p:sp>
      <p:graphicFrame>
        <p:nvGraphicFramePr>
          <p:cNvPr id="3" name="Table 2"/>
          <p:cNvGraphicFramePr>
            <a:graphicFrameLocks noGrp="1"/>
          </p:cNvGraphicFramePr>
          <p:nvPr>
            <p:extLst>
              <p:ext uri="{D42A27DB-BD31-4B8C-83A1-F6EECF244321}">
                <p14:modId xmlns:p14="http://schemas.microsoft.com/office/powerpoint/2010/main" val="1952605687"/>
              </p:ext>
            </p:extLst>
          </p:nvPr>
        </p:nvGraphicFramePr>
        <p:xfrm>
          <a:off x="1143000" y="4531362"/>
          <a:ext cx="3657600" cy="171703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86173">
                <a:tc>
                  <a:txBody>
                    <a:bodyPr/>
                    <a:lstStyle/>
                    <a:p>
                      <a:pPr algn="ctr"/>
                      <a:r>
                        <a:rPr lang="en-US" sz="1200" dirty="0"/>
                        <a:t>Men (Y)</a:t>
                      </a:r>
                    </a:p>
                  </a:txBody>
                  <a:tcPr/>
                </a:tc>
                <a:tc>
                  <a:txBody>
                    <a:bodyPr/>
                    <a:lstStyle/>
                    <a:p>
                      <a:pPr algn="ctr"/>
                      <a:r>
                        <a:rPr lang="en-US" sz="1200" i="1" dirty="0"/>
                        <a:t>Y-M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t>(</a:t>
                      </a:r>
                      <a:r>
                        <a:rPr lang="en-US" sz="1200" i="1" dirty="0"/>
                        <a:t>Y-M</a:t>
                      </a:r>
                      <a:r>
                        <a:rPr lang="en-US" sz="1200" i="0" dirty="0"/>
                        <a:t>)</a:t>
                      </a:r>
                      <a:r>
                        <a:rPr lang="en-US" sz="1200" i="0" baseline="30000" dirty="0"/>
                        <a:t>2</a:t>
                      </a:r>
                      <a:endParaRPr lang="en-US" sz="1200" i="1" baseline="30000" dirty="0"/>
                    </a:p>
                  </a:txBody>
                  <a:tcPr/>
                </a:tc>
                <a:extLst>
                  <a:ext uri="{0D108BD9-81ED-4DB2-BD59-A6C34878D82A}">
                    <a16:rowId xmlns:a16="http://schemas.microsoft.com/office/drawing/2014/main" val="10000"/>
                  </a:ext>
                </a:extLst>
              </a:tr>
              <a:tr h="286173">
                <a:tc>
                  <a:txBody>
                    <a:bodyPr/>
                    <a:lstStyle/>
                    <a:p>
                      <a:pPr algn="ctr"/>
                      <a:r>
                        <a:rPr lang="en-US" sz="1200" dirty="0"/>
                        <a:t>88</a:t>
                      </a:r>
                    </a:p>
                  </a:txBody>
                  <a:tcPr/>
                </a:tc>
                <a:tc>
                  <a:txBody>
                    <a:bodyPr/>
                    <a:lstStyle/>
                    <a:p>
                      <a:pPr algn="ctr"/>
                      <a:r>
                        <a:rPr lang="en-US" sz="1200" dirty="0"/>
                        <a:t>5.4</a:t>
                      </a:r>
                    </a:p>
                  </a:txBody>
                  <a:tcPr/>
                </a:tc>
                <a:tc>
                  <a:txBody>
                    <a:bodyPr/>
                    <a:lstStyle/>
                    <a:p>
                      <a:pPr algn="ctr"/>
                      <a:r>
                        <a:rPr lang="en-US" sz="1200" dirty="0"/>
                        <a:t>29.16</a:t>
                      </a:r>
                    </a:p>
                  </a:txBody>
                  <a:tcPr/>
                </a:tc>
                <a:extLst>
                  <a:ext uri="{0D108BD9-81ED-4DB2-BD59-A6C34878D82A}">
                    <a16:rowId xmlns:a16="http://schemas.microsoft.com/office/drawing/2014/main" val="10001"/>
                  </a:ext>
                </a:extLst>
              </a:tr>
              <a:tr h="286173">
                <a:tc>
                  <a:txBody>
                    <a:bodyPr/>
                    <a:lstStyle/>
                    <a:p>
                      <a:pPr algn="ctr"/>
                      <a:r>
                        <a:rPr lang="en-US" sz="1200" dirty="0"/>
                        <a:t>90</a:t>
                      </a:r>
                    </a:p>
                  </a:txBody>
                  <a:tcPr/>
                </a:tc>
                <a:tc>
                  <a:txBody>
                    <a:bodyPr/>
                    <a:lstStyle/>
                    <a:p>
                      <a:pPr algn="ctr"/>
                      <a:r>
                        <a:rPr lang="en-US" sz="1200" dirty="0"/>
                        <a:t>11.4</a:t>
                      </a:r>
                    </a:p>
                  </a:txBody>
                  <a:tcPr/>
                </a:tc>
                <a:tc>
                  <a:txBody>
                    <a:bodyPr/>
                    <a:lstStyle/>
                    <a:p>
                      <a:pPr algn="ctr"/>
                      <a:r>
                        <a:rPr lang="en-US" sz="1200" dirty="0"/>
                        <a:t>129.96</a:t>
                      </a:r>
                    </a:p>
                  </a:txBody>
                  <a:tcPr/>
                </a:tc>
                <a:extLst>
                  <a:ext uri="{0D108BD9-81ED-4DB2-BD59-A6C34878D82A}">
                    <a16:rowId xmlns:a16="http://schemas.microsoft.com/office/drawing/2014/main" val="10002"/>
                  </a:ext>
                </a:extLst>
              </a:tr>
              <a:tr h="286173">
                <a:tc>
                  <a:txBody>
                    <a:bodyPr/>
                    <a:lstStyle/>
                    <a:p>
                      <a:pPr algn="ctr"/>
                      <a:r>
                        <a:rPr lang="en-US" sz="1200" dirty="0"/>
                        <a:t>52</a:t>
                      </a:r>
                    </a:p>
                  </a:txBody>
                  <a:tcPr/>
                </a:tc>
                <a:tc>
                  <a:txBody>
                    <a:bodyPr/>
                    <a:lstStyle/>
                    <a:p>
                      <a:pPr algn="ctr"/>
                      <a:r>
                        <a:rPr lang="en-US" sz="1200" dirty="0"/>
                        <a:t>-30.6</a:t>
                      </a:r>
                    </a:p>
                  </a:txBody>
                  <a:tcPr/>
                </a:tc>
                <a:tc>
                  <a:txBody>
                    <a:bodyPr/>
                    <a:lstStyle/>
                    <a:p>
                      <a:pPr algn="ctr"/>
                      <a:r>
                        <a:rPr lang="en-US" sz="1200" dirty="0"/>
                        <a:t>936.36</a:t>
                      </a:r>
                    </a:p>
                  </a:txBody>
                  <a:tcPr/>
                </a:tc>
                <a:extLst>
                  <a:ext uri="{0D108BD9-81ED-4DB2-BD59-A6C34878D82A}">
                    <a16:rowId xmlns:a16="http://schemas.microsoft.com/office/drawing/2014/main" val="10003"/>
                  </a:ext>
                </a:extLst>
              </a:tr>
              <a:tr h="286173">
                <a:tc>
                  <a:txBody>
                    <a:bodyPr/>
                    <a:lstStyle/>
                    <a:p>
                      <a:pPr algn="ctr"/>
                      <a:r>
                        <a:rPr lang="en-US" sz="1200" dirty="0"/>
                        <a:t>97</a:t>
                      </a:r>
                    </a:p>
                  </a:txBody>
                  <a:tcPr/>
                </a:tc>
                <a:tc>
                  <a:txBody>
                    <a:bodyPr/>
                    <a:lstStyle/>
                    <a:p>
                      <a:pPr algn="ctr"/>
                      <a:r>
                        <a:rPr lang="en-US" sz="1200" dirty="0"/>
                        <a:t>14.4</a:t>
                      </a:r>
                    </a:p>
                  </a:txBody>
                  <a:tcPr/>
                </a:tc>
                <a:tc>
                  <a:txBody>
                    <a:bodyPr/>
                    <a:lstStyle/>
                    <a:p>
                      <a:pPr algn="ctr"/>
                      <a:r>
                        <a:rPr lang="en-US" sz="1200" dirty="0"/>
                        <a:t>207.36</a:t>
                      </a:r>
                    </a:p>
                  </a:txBody>
                  <a:tcPr/>
                </a:tc>
                <a:extLst>
                  <a:ext uri="{0D108BD9-81ED-4DB2-BD59-A6C34878D82A}">
                    <a16:rowId xmlns:a16="http://schemas.microsoft.com/office/drawing/2014/main" val="10004"/>
                  </a:ext>
                </a:extLst>
              </a:tr>
              <a:tr h="286173">
                <a:tc>
                  <a:txBody>
                    <a:bodyPr/>
                    <a:lstStyle/>
                    <a:p>
                      <a:pPr algn="ctr"/>
                      <a:r>
                        <a:rPr lang="en-US" sz="1200" dirty="0"/>
                        <a:t>86</a:t>
                      </a:r>
                    </a:p>
                  </a:txBody>
                  <a:tcPr/>
                </a:tc>
                <a:tc>
                  <a:txBody>
                    <a:bodyPr/>
                    <a:lstStyle/>
                    <a:p>
                      <a:pPr algn="ctr"/>
                      <a:r>
                        <a:rPr lang="en-US" sz="1200" dirty="0"/>
                        <a:t>3.4</a:t>
                      </a:r>
                    </a:p>
                  </a:txBody>
                  <a:tcPr/>
                </a:tc>
                <a:tc>
                  <a:txBody>
                    <a:bodyPr/>
                    <a:lstStyle/>
                    <a:p>
                      <a:pPr algn="ctr"/>
                      <a:r>
                        <a:rPr lang="en-US" sz="1200" dirty="0"/>
                        <a:t>11.56</a:t>
                      </a:r>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14031609"/>
              </p:ext>
            </p:extLst>
          </p:nvPr>
        </p:nvGraphicFramePr>
        <p:xfrm>
          <a:off x="1143000" y="2397762"/>
          <a:ext cx="3657600" cy="143086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86173">
                <a:tc>
                  <a:txBody>
                    <a:bodyPr/>
                    <a:lstStyle/>
                    <a:p>
                      <a:pPr algn="ctr"/>
                      <a:r>
                        <a:rPr lang="en-US" sz="1200" dirty="0"/>
                        <a:t>Women (X)</a:t>
                      </a:r>
                    </a:p>
                  </a:txBody>
                  <a:tcPr/>
                </a:tc>
                <a:tc>
                  <a:txBody>
                    <a:bodyPr/>
                    <a:lstStyle/>
                    <a:p>
                      <a:pPr algn="ctr"/>
                      <a:r>
                        <a:rPr lang="en-US" sz="1200" dirty="0"/>
                        <a:t>X-M</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t>(</a:t>
                      </a:r>
                      <a:r>
                        <a:rPr lang="en-US" sz="1200" i="1" dirty="0"/>
                        <a:t>X-M</a:t>
                      </a:r>
                      <a:r>
                        <a:rPr lang="en-US" sz="1200" i="0" dirty="0"/>
                        <a:t>)</a:t>
                      </a:r>
                      <a:r>
                        <a:rPr lang="en-US" sz="1200" i="0" baseline="30000" dirty="0"/>
                        <a:t>2</a:t>
                      </a:r>
                      <a:endParaRPr lang="en-US" sz="1200" i="1" baseline="30000" dirty="0"/>
                    </a:p>
                  </a:txBody>
                  <a:tcPr/>
                </a:tc>
                <a:extLst>
                  <a:ext uri="{0D108BD9-81ED-4DB2-BD59-A6C34878D82A}">
                    <a16:rowId xmlns:a16="http://schemas.microsoft.com/office/drawing/2014/main" val="10000"/>
                  </a:ext>
                </a:extLst>
              </a:tr>
              <a:tr h="286173">
                <a:tc>
                  <a:txBody>
                    <a:bodyPr/>
                    <a:lstStyle/>
                    <a:p>
                      <a:pPr algn="ctr"/>
                      <a:r>
                        <a:rPr lang="en-US" sz="1200" dirty="0"/>
                        <a:t>84</a:t>
                      </a:r>
                    </a:p>
                  </a:txBody>
                  <a:tcPr/>
                </a:tc>
                <a:tc>
                  <a:txBody>
                    <a:bodyPr/>
                    <a:lstStyle/>
                    <a:p>
                      <a:pPr algn="ctr"/>
                      <a:r>
                        <a:rPr lang="en-US" sz="1200" dirty="0"/>
                        <a:t>1.75</a:t>
                      </a:r>
                    </a:p>
                  </a:txBody>
                  <a:tcPr/>
                </a:tc>
                <a:tc>
                  <a:txBody>
                    <a:bodyPr/>
                    <a:lstStyle/>
                    <a:p>
                      <a:pPr algn="ctr"/>
                      <a:r>
                        <a:rPr lang="en-US" sz="1200" dirty="0"/>
                        <a:t>3.063</a:t>
                      </a:r>
                    </a:p>
                  </a:txBody>
                  <a:tcPr/>
                </a:tc>
                <a:extLst>
                  <a:ext uri="{0D108BD9-81ED-4DB2-BD59-A6C34878D82A}">
                    <a16:rowId xmlns:a16="http://schemas.microsoft.com/office/drawing/2014/main" val="10001"/>
                  </a:ext>
                </a:extLst>
              </a:tr>
              <a:tr h="286173">
                <a:tc>
                  <a:txBody>
                    <a:bodyPr/>
                    <a:lstStyle/>
                    <a:p>
                      <a:pPr algn="ctr"/>
                      <a:r>
                        <a:rPr lang="en-US" sz="1200" dirty="0"/>
                        <a:t>97</a:t>
                      </a:r>
                    </a:p>
                  </a:txBody>
                  <a:tcPr/>
                </a:tc>
                <a:tc>
                  <a:txBody>
                    <a:bodyPr/>
                    <a:lstStyle/>
                    <a:p>
                      <a:pPr algn="ctr"/>
                      <a:r>
                        <a:rPr lang="en-US" sz="1200" dirty="0"/>
                        <a:t>14.75</a:t>
                      </a:r>
                    </a:p>
                  </a:txBody>
                  <a:tcPr/>
                </a:tc>
                <a:tc>
                  <a:txBody>
                    <a:bodyPr/>
                    <a:lstStyle/>
                    <a:p>
                      <a:pPr algn="ctr"/>
                      <a:r>
                        <a:rPr lang="en-US" sz="1200" dirty="0"/>
                        <a:t>217.563</a:t>
                      </a:r>
                    </a:p>
                  </a:txBody>
                  <a:tcPr/>
                </a:tc>
                <a:extLst>
                  <a:ext uri="{0D108BD9-81ED-4DB2-BD59-A6C34878D82A}">
                    <a16:rowId xmlns:a16="http://schemas.microsoft.com/office/drawing/2014/main" val="10002"/>
                  </a:ext>
                </a:extLst>
              </a:tr>
              <a:tr h="286173">
                <a:tc>
                  <a:txBody>
                    <a:bodyPr/>
                    <a:lstStyle/>
                    <a:p>
                      <a:pPr algn="ctr"/>
                      <a:r>
                        <a:rPr lang="en-US" sz="1200" dirty="0"/>
                        <a:t>58</a:t>
                      </a:r>
                    </a:p>
                  </a:txBody>
                  <a:tcPr/>
                </a:tc>
                <a:tc>
                  <a:txBody>
                    <a:bodyPr/>
                    <a:lstStyle/>
                    <a:p>
                      <a:pPr algn="ctr"/>
                      <a:r>
                        <a:rPr lang="en-US" sz="1200" dirty="0"/>
                        <a:t>-24.25</a:t>
                      </a:r>
                    </a:p>
                  </a:txBody>
                  <a:tcPr/>
                </a:tc>
                <a:tc>
                  <a:txBody>
                    <a:bodyPr/>
                    <a:lstStyle/>
                    <a:p>
                      <a:pPr algn="ctr"/>
                      <a:r>
                        <a:rPr lang="en-US" sz="1200" dirty="0"/>
                        <a:t>588.063</a:t>
                      </a:r>
                    </a:p>
                  </a:txBody>
                  <a:tcPr/>
                </a:tc>
                <a:extLst>
                  <a:ext uri="{0D108BD9-81ED-4DB2-BD59-A6C34878D82A}">
                    <a16:rowId xmlns:a16="http://schemas.microsoft.com/office/drawing/2014/main" val="10003"/>
                  </a:ext>
                </a:extLst>
              </a:tr>
              <a:tr h="286173">
                <a:tc>
                  <a:txBody>
                    <a:bodyPr/>
                    <a:lstStyle/>
                    <a:p>
                      <a:pPr algn="ctr"/>
                      <a:r>
                        <a:rPr lang="en-US" sz="1200" dirty="0"/>
                        <a:t>90</a:t>
                      </a:r>
                    </a:p>
                  </a:txBody>
                  <a:tcPr/>
                </a:tc>
                <a:tc>
                  <a:txBody>
                    <a:bodyPr/>
                    <a:lstStyle/>
                    <a:p>
                      <a:pPr algn="ctr"/>
                      <a:r>
                        <a:rPr lang="en-US" sz="1200" dirty="0"/>
                        <a:t>7.75</a:t>
                      </a:r>
                    </a:p>
                  </a:txBody>
                  <a:tcPr/>
                </a:tc>
                <a:tc>
                  <a:txBody>
                    <a:bodyPr/>
                    <a:lstStyle/>
                    <a:p>
                      <a:pPr algn="ctr"/>
                      <a:r>
                        <a:rPr lang="en-US" sz="1200" dirty="0"/>
                        <a:t>60.063</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3509574" y="3819397"/>
            <a:ext cx="1443426" cy="276999"/>
          </a:xfrm>
          <a:prstGeom prst="rect">
            <a:avLst/>
          </a:prstGeom>
          <a:noFill/>
        </p:spPr>
        <p:txBody>
          <a:bodyPr wrap="square" rtlCol="0">
            <a:spAutoFit/>
          </a:bodyPr>
          <a:lstStyle/>
          <a:p>
            <a:r>
              <a:rPr lang="en-US" sz="1200" i="1" dirty="0"/>
              <a:t>SS</a:t>
            </a:r>
            <a:r>
              <a:rPr lang="en-US" sz="1200" i="1" baseline="-25000" dirty="0"/>
              <a:t>X</a:t>
            </a:r>
            <a:r>
              <a:rPr lang="en-US" sz="1200" dirty="0"/>
              <a:t> = 868.752</a:t>
            </a:r>
          </a:p>
        </p:txBody>
      </p:sp>
      <p:sp>
        <p:nvSpPr>
          <p:cNvPr id="12" name="TextBox 11"/>
          <p:cNvSpPr txBox="1"/>
          <p:nvPr/>
        </p:nvSpPr>
        <p:spPr>
          <a:xfrm>
            <a:off x="3542230" y="6248400"/>
            <a:ext cx="1443426" cy="276999"/>
          </a:xfrm>
          <a:prstGeom prst="rect">
            <a:avLst/>
          </a:prstGeom>
          <a:noFill/>
        </p:spPr>
        <p:txBody>
          <a:bodyPr wrap="square" rtlCol="0">
            <a:spAutoFit/>
          </a:bodyPr>
          <a:lstStyle/>
          <a:p>
            <a:r>
              <a:rPr lang="en-US" sz="1200" i="1" dirty="0"/>
              <a:t>SS</a:t>
            </a:r>
            <a:r>
              <a:rPr lang="en-US" sz="1200" i="1" baseline="-25000" dirty="0"/>
              <a:t>Y</a:t>
            </a:r>
            <a:r>
              <a:rPr lang="en-US" sz="1200" dirty="0"/>
              <a:t> = 1314.4</a:t>
            </a:r>
          </a:p>
        </p:txBody>
      </p:sp>
      <p:sp>
        <p:nvSpPr>
          <p:cNvPr id="13" name="TextBox 12"/>
          <p:cNvSpPr txBox="1"/>
          <p:nvPr/>
        </p:nvSpPr>
        <p:spPr>
          <a:xfrm>
            <a:off x="1197428" y="3810000"/>
            <a:ext cx="990600" cy="276999"/>
          </a:xfrm>
          <a:prstGeom prst="rect">
            <a:avLst/>
          </a:prstGeom>
          <a:noFill/>
        </p:spPr>
        <p:txBody>
          <a:bodyPr wrap="square" rtlCol="0">
            <a:spAutoFit/>
          </a:bodyPr>
          <a:lstStyle/>
          <a:p>
            <a:r>
              <a:rPr lang="en-US" sz="1200" i="1" dirty="0"/>
              <a:t>M</a:t>
            </a:r>
            <a:r>
              <a:rPr lang="en-US" sz="1200" i="1" baseline="-25000" dirty="0"/>
              <a:t>X</a:t>
            </a:r>
            <a:r>
              <a:rPr lang="en-US" sz="1200" dirty="0"/>
              <a:t> = 82.25</a:t>
            </a:r>
          </a:p>
        </p:txBody>
      </p:sp>
      <p:sp>
        <p:nvSpPr>
          <p:cNvPr id="14" name="TextBox 13"/>
          <p:cNvSpPr txBox="1"/>
          <p:nvPr/>
        </p:nvSpPr>
        <p:spPr>
          <a:xfrm>
            <a:off x="1219200" y="6248400"/>
            <a:ext cx="990600" cy="276999"/>
          </a:xfrm>
          <a:prstGeom prst="rect">
            <a:avLst/>
          </a:prstGeom>
          <a:noFill/>
        </p:spPr>
        <p:txBody>
          <a:bodyPr wrap="square" rtlCol="0">
            <a:spAutoFit/>
          </a:bodyPr>
          <a:lstStyle/>
          <a:p>
            <a:r>
              <a:rPr lang="en-US" sz="1200" i="1" dirty="0"/>
              <a:t>M</a:t>
            </a:r>
            <a:r>
              <a:rPr lang="en-US" sz="1200" i="1" baseline="-25000" dirty="0"/>
              <a:t>Y</a:t>
            </a:r>
            <a:r>
              <a:rPr lang="en-US" sz="1200" dirty="0"/>
              <a:t> = 82.6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a:t>
            </a:r>
            <a:r>
              <a:rPr lang="en-US" i="1" dirty="0"/>
              <a:t>t</a:t>
            </a:r>
            <a:r>
              <a:rPr lang="en-US" dirty="0"/>
              <a:t> Test</a:t>
            </a:r>
          </a:p>
        </p:txBody>
      </p:sp>
      <p:sp>
        <p:nvSpPr>
          <p:cNvPr id="3" name="Content Placeholder 2"/>
          <p:cNvSpPr>
            <a:spLocks noGrp="1"/>
          </p:cNvSpPr>
          <p:nvPr>
            <p:ph idx="1"/>
          </p:nvPr>
        </p:nvSpPr>
        <p:spPr/>
        <p:txBody>
          <a:bodyPr>
            <a:normAutofit/>
          </a:bodyPr>
          <a:lstStyle/>
          <a:p>
            <a:r>
              <a:rPr lang="en-US" sz="2800" i="1" dirty="0"/>
              <a:t>New</a:t>
            </a:r>
            <a:r>
              <a:rPr lang="en-US" sz="2800" dirty="0"/>
              <a:t> Types of Samples Means…</a:t>
            </a:r>
          </a:p>
          <a:p>
            <a:r>
              <a:rPr lang="en-US" sz="2800" i="1" dirty="0"/>
              <a:t>New</a:t>
            </a:r>
            <a:r>
              <a:rPr lang="en-US" sz="2800" dirty="0"/>
              <a:t> Degrees of Freedom</a:t>
            </a:r>
          </a:p>
          <a:p>
            <a:endParaRPr lang="en-US" sz="2800" dirty="0"/>
          </a:p>
          <a:p>
            <a:pPr algn="ctr">
              <a:buNone/>
            </a:pPr>
            <a:r>
              <a:rPr lang="en-US" sz="2400" i="1" dirty="0" err="1"/>
              <a:t>df</a:t>
            </a:r>
            <a:r>
              <a:rPr lang="en-US" sz="2400" i="1" baseline="-25000" dirty="0" err="1"/>
              <a:t>X</a:t>
            </a:r>
            <a:r>
              <a:rPr lang="en-US" sz="2400" dirty="0"/>
              <a:t> = </a:t>
            </a:r>
            <a:r>
              <a:rPr lang="en-US" sz="2400" i="1" dirty="0"/>
              <a:t>N</a:t>
            </a:r>
            <a:r>
              <a:rPr lang="en-US" sz="2400" dirty="0"/>
              <a:t> – 1 = 4 – 1 = 3</a:t>
            </a:r>
          </a:p>
          <a:p>
            <a:pPr algn="ctr">
              <a:buNone/>
            </a:pPr>
            <a:r>
              <a:rPr lang="en-US" sz="2400" i="1" dirty="0" err="1"/>
              <a:t>df</a:t>
            </a:r>
            <a:r>
              <a:rPr lang="en-US" sz="2400" i="1" baseline="-25000" dirty="0" err="1"/>
              <a:t>X</a:t>
            </a:r>
            <a:r>
              <a:rPr lang="en-US" sz="2400" dirty="0"/>
              <a:t> = 3</a:t>
            </a:r>
          </a:p>
          <a:p>
            <a:pPr algn="ctr">
              <a:buNone/>
            </a:pPr>
            <a:r>
              <a:rPr lang="en-US" sz="2400" i="1" dirty="0" err="1"/>
              <a:t>df</a:t>
            </a:r>
            <a:r>
              <a:rPr lang="en-US" sz="2400" i="1" baseline="-25000" dirty="0" err="1"/>
              <a:t>Y</a:t>
            </a:r>
            <a:r>
              <a:rPr lang="en-US" sz="2400" dirty="0"/>
              <a:t> = </a:t>
            </a:r>
            <a:r>
              <a:rPr lang="en-US" sz="2400" i="1" dirty="0"/>
              <a:t>N</a:t>
            </a:r>
            <a:r>
              <a:rPr lang="en-US" sz="2400" dirty="0"/>
              <a:t> – 1 = 5 – 1 = 4</a:t>
            </a:r>
          </a:p>
          <a:p>
            <a:pPr algn="ctr">
              <a:buNone/>
            </a:pPr>
            <a:r>
              <a:rPr lang="en-US" sz="2400" i="1" dirty="0" err="1"/>
              <a:t>df</a:t>
            </a:r>
            <a:r>
              <a:rPr lang="en-US" sz="2400" i="1" baseline="-25000" dirty="0" err="1"/>
              <a:t>Y</a:t>
            </a:r>
            <a:r>
              <a:rPr lang="en-US" sz="2400" dirty="0"/>
              <a:t> = 4</a:t>
            </a:r>
          </a:p>
          <a:p>
            <a:pPr algn="ctr">
              <a:buNone/>
            </a:pPr>
            <a:r>
              <a:rPr lang="en-US" sz="2400" i="1" dirty="0" err="1"/>
              <a:t>df</a:t>
            </a:r>
            <a:r>
              <a:rPr lang="en-US" sz="2400" i="1" baseline="-25000" dirty="0" err="1"/>
              <a:t>Total</a:t>
            </a:r>
            <a:r>
              <a:rPr lang="en-US" sz="2400" dirty="0"/>
              <a:t> = </a:t>
            </a:r>
            <a:r>
              <a:rPr lang="en-US" sz="2400" i="1" dirty="0" err="1"/>
              <a:t>df</a:t>
            </a:r>
            <a:r>
              <a:rPr lang="en-US" sz="2400" i="1" baseline="-25000" dirty="0" err="1"/>
              <a:t>X</a:t>
            </a:r>
            <a:r>
              <a:rPr lang="en-US" sz="2400" dirty="0"/>
              <a:t> + </a:t>
            </a:r>
            <a:r>
              <a:rPr lang="en-US" sz="2400" i="1" dirty="0" err="1"/>
              <a:t>df</a:t>
            </a:r>
            <a:r>
              <a:rPr lang="en-US" sz="2400" i="1" baseline="-25000" dirty="0" err="1"/>
              <a:t>Y</a:t>
            </a:r>
            <a:r>
              <a:rPr lang="en-US" sz="2400" dirty="0"/>
              <a:t> = 3 + 4 = 7</a:t>
            </a:r>
          </a:p>
          <a:p>
            <a:pPr algn="ctr">
              <a:buNone/>
            </a:pPr>
            <a:r>
              <a:rPr lang="en-US" sz="2400" i="1" dirty="0" err="1"/>
              <a:t>df</a:t>
            </a:r>
            <a:r>
              <a:rPr lang="en-US" sz="2400" i="1" baseline="-25000" dirty="0" err="1"/>
              <a:t>Total</a:t>
            </a:r>
            <a:r>
              <a:rPr lang="en-US" sz="2400" dirty="0"/>
              <a:t> = 7</a:t>
            </a:r>
          </a:p>
        </p:txBody>
      </p:sp>
      <p:graphicFrame>
        <p:nvGraphicFramePr>
          <p:cNvPr id="4" name="Table 3"/>
          <p:cNvGraphicFramePr>
            <a:graphicFrameLocks noGrp="1"/>
          </p:cNvGraphicFramePr>
          <p:nvPr>
            <p:extLst>
              <p:ext uri="{D42A27DB-BD31-4B8C-83A1-F6EECF244321}">
                <p14:modId xmlns:p14="http://schemas.microsoft.com/office/powerpoint/2010/main" val="1796426284"/>
              </p:ext>
            </p:extLst>
          </p:nvPr>
        </p:nvGraphicFramePr>
        <p:xfrm>
          <a:off x="1371600" y="3048000"/>
          <a:ext cx="1638300" cy="1717038"/>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Women (X)</a:t>
                      </a:r>
                    </a:p>
                  </a:txBody>
                  <a:tcPr/>
                </a:tc>
                <a:extLst>
                  <a:ext uri="{0D108BD9-81ED-4DB2-BD59-A6C34878D82A}">
                    <a16:rowId xmlns:a16="http://schemas.microsoft.com/office/drawing/2014/main" val="10000"/>
                  </a:ext>
                </a:extLst>
              </a:tr>
              <a:tr h="286173">
                <a:tc>
                  <a:txBody>
                    <a:bodyPr/>
                    <a:lstStyle/>
                    <a:p>
                      <a:pPr algn="ctr"/>
                      <a:r>
                        <a:rPr lang="en-US" sz="1200" dirty="0"/>
                        <a:t>84</a:t>
                      </a:r>
                    </a:p>
                  </a:txBody>
                  <a:tcPr/>
                </a:tc>
                <a:extLst>
                  <a:ext uri="{0D108BD9-81ED-4DB2-BD59-A6C34878D82A}">
                    <a16:rowId xmlns:a16="http://schemas.microsoft.com/office/drawing/2014/main" val="10001"/>
                  </a:ext>
                </a:extLst>
              </a:tr>
              <a:tr h="286173">
                <a:tc>
                  <a:txBody>
                    <a:bodyPr/>
                    <a:lstStyle/>
                    <a:p>
                      <a:pPr algn="ctr"/>
                      <a:r>
                        <a:rPr lang="en-US" sz="1200" dirty="0"/>
                        <a:t>97</a:t>
                      </a:r>
                    </a:p>
                  </a:txBody>
                  <a:tcPr/>
                </a:tc>
                <a:extLst>
                  <a:ext uri="{0D108BD9-81ED-4DB2-BD59-A6C34878D82A}">
                    <a16:rowId xmlns:a16="http://schemas.microsoft.com/office/drawing/2014/main" val="10002"/>
                  </a:ext>
                </a:extLst>
              </a:tr>
              <a:tr h="286173">
                <a:tc>
                  <a:txBody>
                    <a:bodyPr/>
                    <a:lstStyle/>
                    <a:p>
                      <a:pPr algn="ctr"/>
                      <a:r>
                        <a:rPr lang="en-US" sz="1200" dirty="0"/>
                        <a:t>58</a:t>
                      </a:r>
                    </a:p>
                  </a:txBody>
                  <a:tcPr/>
                </a:tc>
                <a:extLst>
                  <a:ext uri="{0D108BD9-81ED-4DB2-BD59-A6C34878D82A}">
                    <a16:rowId xmlns:a16="http://schemas.microsoft.com/office/drawing/2014/main" val="10003"/>
                  </a:ext>
                </a:extLst>
              </a:tr>
              <a:tr h="286173">
                <a:tc>
                  <a:txBody>
                    <a:bodyPr/>
                    <a:lstStyle/>
                    <a:p>
                      <a:pPr algn="ctr"/>
                      <a:r>
                        <a:rPr lang="en-US" sz="1200" dirty="0"/>
                        <a:t>90</a:t>
                      </a:r>
                    </a:p>
                  </a:txBody>
                  <a:tcPr/>
                </a:tc>
                <a:extLst>
                  <a:ext uri="{0D108BD9-81ED-4DB2-BD59-A6C34878D82A}">
                    <a16:rowId xmlns:a16="http://schemas.microsoft.com/office/drawing/2014/main" val="10004"/>
                  </a:ext>
                </a:extLst>
              </a:tr>
              <a:tr h="286173">
                <a:tc>
                  <a:txBody>
                    <a:bodyPr/>
                    <a:lstStyle/>
                    <a:p>
                      <a:pPr algn="ctr"/>
                      <a:r>
                        <a:rPr lang="en-US" sz="1200" i="1" dirty="0"/>
                        <a:t>N</a:t>
                      </a:r>
                      <a:r>
                        <a:rPr lang="en-US" sz="1200" dirty="0"/>
                        <a:t> = 4</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26309149"/>
              </p:ext>
            </p:extLst>
          </p:nvPr>
        </p:nvGraphicFramePr>
        <p:xfrm>
          <a:off x="7239000" y="3048000"/>
          <a:ext cx="1638300" cy="2003211"/>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tblGrid>
              <a:tr h="286173">
                <a:tc>
                  <a:txBody>
                    <a:bodyPr/>
                    <a:lstStyle/>
                    <a:p>
                      <a:pPr algn="ctr"/>
                      <a:r>
                        <a:rPr lang="en-US" sz="1200" dirty="0"/>
                        <a:t>Men (Y)</a:t>
                      </a:r>
                    </a:p>
                  </a:txBody>
                  <a:tcPr/>
                </a:tc>
                <a:extLst>
                  <a:ext uri="{0D108BD9-81ED-4DB2-BD59-A6C34878D82A}">
                    <a16:rowId xmlns:a16="http://schemas.microsoft.com/office/drawing/2014/main" val="10000"/>
                  </a:ext>
                </a:extLst>
              </a:tr>
              <a:tr h="286173">
                <a:tc>
                  <a:txBody>
                    <a:bodyPr/>
                    <a:lstStyle/>
                    <a:p>
                      <a:pPr algn="ctr"/>
                      <a:r>
                        <a:rPr lang="en-US" sz="1200" dirty="0"/>
                        <a:t>88</a:t>
                      </a:r>
                    </a:p>
                  </a:txBody>
                  <a:tcPr/>
                </a:tc>
                <a:extLst>
                  <a:ext uri="{0D108BD9-81ED-4DB2-BD59-A6C34878D82A}">
                    <a16:rowId xmlns:a16="http://schemas.microsoft.com/office/drawing/2014/main" val="10001"/>
                  </a:ext>
                </a:extLst>
              </a:tr>
              <a:tr h="286173">
                <a:tc>
                  <a:txBody>
                    <a:bodyPr/>
                    <a:lstStyle/>
                    <a:p>
                      <a:pPr algn="ctr"/>
                      <a:r>
                        <a:rPr lang="en-US" sz="1200" dirty="0"/>
                        <a:t>90</a:t>
                      </a:r>
                    </a:p>
                  </a:txBody>
                  <a:tcPr/>
                </a:tc>
                <a:extLst>
                  <a:ext uri="{0D108BD9-81ED-4DB2-BD59-A6C34878D82A}">
                    <a16:rowId xmlns:a16="http://schemas.microsoft.com/office/drawing/2014/main" val="10002"/>
                  </a:ext>
                </a:extLst>
              </a:tr>
              <a:tr h="286173">
                <a:tc>
                  <a:txBody>
                    <a:bodyPr/>
                    <a:lstStyle/>
                    <a:p>
                      <a:pPr algn="ctr"/>
                      <a:r>
                        <a:rPr lang="en-US" sz="1200" dirty="0"/>
                        <a:t>52</a:t>
                      </a:r>
                    </a:p>
                  </a:txBody>
                  <a:tcPr/>
                </a:tc>
                <a:extLst>
                  <a:ext uri="{0D108BD9-81ED-4DB2-BD59-A6C34878D82A}">
                    <a16:rowId xmlns:a16="http://schemas.microsoft.com/office/drawing/2014/main" val="10003"/>
                  </a:ext>
                </a:extLst>
              </a:tr>
              <a:tr h="286173">
                <a:tc>
                  <a:txBody>
                    <a:bodyPr/>
                    <a:lstStyle/>
                    <a:p>
                      <a:pPr algn="ctr"/>
                      <a:r>
                        <a:rPr lang="en-US" sz="1200" dirty="0"/>
                        <a:t>97</a:t>
                      </a:r>
                    </a:p>
                  </a:txBody>
                  <a:tcPr/>
                </a:tc>
                <a:extLst>
                  <a:ext uri="{0D108BD9-81ED-4DB2-BD59-A6C34878D82A}">
                    <a16:rowId xmlns:a16="http://schemas.microsoft.com/office/drawing/2014/main" val="10004"/>
                  </a:ext>
                </a:extLst>
              </a:tr>
              <a:tr h="286173">
                <a:tc>
                  <a:txBody>
                    <a:bodyPr/>
                    <a:lstStyle/>
                    <a:p>
                      <a:pPr algn="ctr"/>
                      <a:r>
                        <a:rPr lang="en-US" sz="1200" dirty="0"/>
                        <a:t>86</a:t>
                      </a:r>
                    </a:p>
                  </a:txBody>
                  <a:tcPr/>
                </a:tc>
                <a:extLst>
                  <a:ext uri="{0D108BD9-81ED-4DB2-BD59-A6C34878D82A}">
                    <a16:rowId xmlns:a16="http://schemas.microsoft.com/office/drawing/2014/main" val="10005"/>
                  </a:ext>
                </a:extLst>
              </a:tr>
              <a:tr h="286173">
                <a:tc>
                  <a:txBody>
                    <a:bodyPr/>
                    <a:lstStyle/>
                    <a:p>
                      <a:pPr algn="ctr"/>
                      <a:r>
                        <a:rPr lang="en-US" sz="1200" i="1" dirty="0"/>
                        <a:t>N </a:t>
                      </a:r>
                      <a:r>
                        <a:rPr lang="en-US" sz="1200" i="0" dirty="0"/>
                        <a:t>=</a:t>
                      </a:r>
                      <a:r>
                        <a:rPr lang="en-US" sz="1200" i="0" baseline="0" dirty="0"/>
                        <a:t> 5</a:t>
                      </a:r>
                      <a:endParaRPr lang="en-US" sz="1200" i="1"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Pooled Variance</a:t>
            </a:r>
          </a:p>
        </p:txBody>
      </p:sp>
      <p:sp>
        <p:nvSpPr>
          <p:cNvPr id="3" name="Content Placeholder 2"/>
          <p:cNvSpPr>
            <a:spLocks noGrp="1"/>
          </p:cNvSpPr>
          <p:nvPr>
            <p:ph idx="1"/>
          </p:nvPr>
        </p:nvSpPr>
        <p:spPr/>
        <p:txBody>
          <a:bodyPr>
            <a:normAutofit/>
          </a:bodyPr>
          <a:lstStyle/>
          <a:p>
            <a:pPr marL="596646" indent="-514350">
              <a:buClr>
                <a:srgbClr val="FEB80A"/>
              </a:buClr>
              <a:buFont typeface="+mj-lt"/>
              <a:buAutoNum type="alphaLcParenR" startAt="2"/>
            </a:pPr>
            <a:r>
              <a:rPr lang="en-US" sz="2400" dirty="0">
                <a:solidFill>
                  <a:prstClr val="black"/>
                </a:solidFill>
              </a:rPr>
              <a:t>Pool variances, accounting for sample size</a:t>
            </a:r>
            <a:endParaRPr lang="en-US" sz="3600" i="1" dirty="0"/>
          </a:p>
          <a:p>
            <a:r>
              <a:rPr lang="en-US" sz="2800" i="1" dirty="0"/>
              <a:t>Weighted average of the two estimates of variance – one from each sample – that are calculated when conducting an independent samples t test.</a:t>
            </a:r>
          </a:p>
          <a:p>
            <a:pPr>
              <a:buNone/>
            </a:pPr>
            <a:endParaRPr lang="en-US" sz="2800" i="1" dirty="0"/>
          </a:p>
          <a:p>
            <a:pPr>
              <a:buNone/>
            </a:pPr>
            <a:endParaRPr lang="en-US" sz="2800" i="1" dirty="0"/>
          </a:p>
        </p:txBody>
      </p:sp>
      <p:graphicFrame>
        <p:nvGraphicFramePr>
          <p:cNvPr id="4" name="Object 3"/>
          <p:cNvGraphicFramePr>
            <a:graphicFrameLocks noChangeAspect="1"/>
          </p:cNvGraphicFramePr>
          <p:nvPr/>
        </p:nvGraphicFramePr>
        <p:xfrm>
          <a:off x="2895600" y="3581400"/>
          <a:ext cx="3775075" cy="914400"/>
        </p:xfrm>
        <a:graphic>
          <a:graphicData uri="http://schemas.openxmlformats.org/presentationml/2006/ole">
            <mc:AlternateContent xmlns:mc="http://schemas.openxmlformats.org/markup-compatibility/2006">
              <mc:Choice xmlns:v="urn:schemas-microsoft-com:vml" Requires="v">
                <p:oleObj spid="_x0000_s43050" name="Equation" r:id="rId3" imgW="1993900" imgH="482600" progId="">
                  <p:embed/>
                </p:oleObj>
              </mc:Choice>
              <mc:Fallback>
                <p:oleObj name="Equation" r:id="rId3" imgW="1993900" imgH="48260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81400"/>
                        <a:ext cx="37750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895600" y="4724400"/>
          <a:ext cx="4324350" cy="914400"/>
        </p:xfrm>
        <a:graphic>
          <a:graphicData uri="http://schemas.openxmlformats.org/presentationml/2006/ole">
            <mc:AlternateContent xmlns:mc="http://schemas.openxmlformats.org/markup-compatibility/2006">
              <mc:Choice xmlns:v="urn:schemas-microsoft-com:vml" Requires="v">
                <p:oleObj spid="_x0000_s43051" name="Equation" r:id="rId5" imgW="2044700" imgH="431800" progId="">
                  <p:embed/>
                </p:oleObj>
              </mc:Choice>
              <mc:Fallback>
                <p:oleObj name="Equation" r:id="rId5" imgW="2044700" imgH="43180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724400"/>
                        <a:ext cx="43243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910952" y="6051550"/>
          <a:ext cx="4699000" cy="501650"/>
        </p:xfrm>
        <a:graphic>
          <a:graphicData uri="http://schemas.openxmlformats.org/presentationml/2006/ole">
            <mc:AlternateContent xmlns:mc="http://schemas.openxmlformats.org/markup-compatibility/2006">
              <mc:Choice xmlns:v="urn:schemas-microsoft-com:vml" Requires="v">
                <p:oleObj spid="_x0000_s43052" name="Equation" r:id="rId7" imgW="2260600" imgH="241300" progId="">
                  <p:embed/>
                </p:oleObj>
              </mc:Choice>
              <mc:Fallback>
                <p:oleObj name="Equation" r:id="rId7" imgW="2260600" imgH="241300" progId="">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0952" y="6051550"/>
                        <a:ext cx="4699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graphicFrame>
        <p:nvGraphicFramePr>
          <p:cNvPr id="44034" name="Object 2"/>
          <p:cNvGraphicFramePr>
            <a:graphicFrameLocks noChangeAspect="1"/>
          </p:cNvGraphicFramePr>
          <p:nvPr/>
        </p:nvGraphicFramePr>
        <p:xfrm>
          <a:off x="3810000" y="2336560"/>
          <a:ext cx="2138363" cy="501650"/>
        </p:xfrm>
        <a:graphic>
          <a:graphicData uri="http://schemas.openxmlformats.org/presentationml/2006/ole">
            <mc:AlternateContent xmlns:mc="http://schemas.openxmlformats.org/markup-compatibility/2006">
              <mc:Choice xmlns:v="urn:schemas-microsoft-com:vml" Requires="v">
                <p:oleObj spid="_x0000_s44104" name="Equation" r:id="rId3" imgW="1028254" imgH="241195" progId="">
                  <p:embed/>
                </p:oleObj>
              </mc:Choice>
              <mc:Fallback>
                <p:oleObj name="Equation" r:id="rId3" imgW="1028254" imgH="241195"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336560"/>
                        <a:ext cx="213836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066800" y="2730260"/>
          <a:ext cx="3733800" cy="774940"/>
        </p:xfrm>
        <a:graphic>
          <a:graphicData uri="http://schemas.openxmlformats.org/presentationml/2006/ole">
            <mc:AlternateContent xmlns:mc="http://schemas.openxmlformats.org/markup-compatibility/2006">
              <mc:Choice xmlns:v="urn:schemas-microsoft-com:vml" Requires="v">
                <p:oleObj spid="_x0000_s44105" name="Equation" r:id="rId5" imgW="2019300" imgH="419100" progId="">
                  <p:embed/>
                </p:oleObj>
              </mc:Choice>
              <mc:Fallback>
                <p:oleObj name="Equation" r:id="rId5" imgW="2019300" imgH="419100" progId="">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730260"/>
                        <a:ext cx="3733800" cy="774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4"/>
          <p:cNvGraphicFramePr>
            <a:graphicFrameLocks noChangeAspect="1"/>
          </p:cNvGraphicFramePr>
          <p:nvPr/>
        </p:nvGraphicFramePr>
        <p:xfrm>
          <a:off x="5205413" y="2717560"/>
          <a:ext cx="3709987" cy="774700"/>
        </p:xfrm>
        <a:graphic>
          <a:graphicData uri="http://schemas.openxmlformats.org/presentationml/2006/ole">
            <mc:AlternateContent xmlns:mc="http://schemas.openxmlformats.org/markup-compatibility/2006">
              <mc:Choice xmlns:v="urn:schemas-microsoft-com:vml" Requires="v">
                <p:oleObj spid="_x0000_s44106" name="Equation" r:id="rId7" imgW="2006600" imgH="419100" progId="">
                  <p:embed/>
                </p:oleObj>
              </mc:Choice>
              <mc:Fallback>
                <p:oleObj name="Equation" r:id="rId7" imgW="2006600" imgH="419100"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5413" y="2717560"/>
                        <a:ext cx="3709987"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981200" y="4195465"/>
          <a:ext cx="6267450" cy="533400"/>
        </p:xfrm>
        <a:graphic>
          <a:graphicData uri="http://schemas.openxmlformats.org/presentationml/2006/ole">
            <mc:AlternateContent xmlns:mc="http://schemas.openxmlformats.org/markup-compatibility/2006">
              <mc:Choice xmlns:v="urn:schemas-microsoft-com:vml" Requires="v">
                <p:oleObj spid="_x0000_s44107" name="Equation" r:id="rId9" imgW="2984500" imgH="254000" progId="">
                  <p:embed/>
                </p:oleObj>
              </mc:Choice>
              <mc:Fallback>
                <p:oleObj name="Equation" r:id="rId9" imgW="2984500" imgH="254000" progId="">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4195465"/>
                        <a:ext cx="62674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33400" y="1581763"/>
            <a:ext cx="7620000" cy="830997"/>
          </a:xfrm>
          <a:prstGeom prst="rect">
            <a:avLst/>
          </a:prstGeom>
        </p:spPr>
        <p:txBody>
          <a:bodyPr wrap="square">
            <a:spAutoFit/>
          </a:bodyPr>
          <a:lstStyle/>
          <a:p>
            <a:pPr marL="1117854" lvl="2" indent="-514350">
              <a:spcBef>
                <a:spcPct val="20000"/>
              </a:spcBef>
              <a:buClr>
                <a:srgbClr val="FEB80A"/>
              </a:buClr>
              <a:buFont typeface="+mj-lt"/>
              <a:buAutoNum type="alphaLcParenR" startAt="3"/>
            </a:pPr>
            <a:r>
              <a:rPr lang="en-US" sz="2400" dirty="0">
                <a:solidFill>
                  <a:prstClr val="black"/>
                </a:solidFill>
              </a:rPr>
              <a:t>Convert from squared standard deviation to squared standard error</a:t>
            </a:r>
          </a:p>
        </p:txBody>
      </p:sp>
      <p:sp>
        <p:nvSpPr>
          <p:cNvPr id="10" name="Rectangle 9"/>
          <p:cNvSpPr/>
          <p:nvPr/>
        </p:nvSpPr>
        <p:spPr>
          <a:xfrm>
            <a:off x="533400" y="3657600"/>
            <a:ext cx="4117281" cy="461665"/>
          </a:xfrm>
          <a:prstGeom prst="rect">
            <a:avLst/>
          </a:prstGeom>
        </p:spPr>
        <p:txBody>
          <a:bodyPr wrap="none">
            <a:spAutoFit/>
          </a:bodyPr>
          <a:lstStyle/>
          <a:p>
            <a:pPr marL="1117854" lvl="2" indent="-514350">
              <a:spcBef>
                <a:spcPct val="20000"/>
              </a:spcBef>
              <a:buClr>
                <a:srgbClr val="FEB80A"/>
              </a:buClr>
              <a:buFont typeface="+mj-lt"/>
              <a:buAutoNum type="alphaLcParenR" startAt="4"/>
            </a:pPr>
            <a:r>
              <a:rPr lang="en-US" sz="2400" dirty="0">
                <a:solidFill>
                  <a:prstClr val="black"/>
                </a:solidFill>
              </a:rPr>
              <a:t>Add the two variances</a:t>
            </a:r>
          </a:p>
        </p:txBody>
      </p:sp>
      <p:sp>
        <p:nvSpPr>
          <p:cNvPr id="11" name="Rectangle 10"/>
          <p:cNvSpPr/>
          <p:nvPr/>
        </p:nvSpPr>
        <p:spPr>
          <a:xfrm>
            <a:off x="533400" y="5029200"/>
            <a:ext cx="8534400" cy="830997"/>
          </a:xfrm>
          <a:prstGeom prst="rect">
            <a:avLst/>
          </a:prstGeom>
        </p:spPr>
        <p:txBody>
          <a:bodyPr wrap="square">
            <a:spAutoFit/>
          </a:bodyPr>
          <a:lstStyle/>
          <a:p>
            <a:pPr marL="1117854" lvl="2" indent="-514350">
              <a:spcBef>
                <a:spcPct val="20000"/>
              </a:spcBef>
              <a:buClr>
                <a:srgbClr val="FEB80A"/>
              </a:buClr>
              <a:buFont typeface="+mj-lt"/>
              <a:buAutoNum type="alphaLcParenR" startAt="5"/>
            </a:pPr>
            <a:r>
              <a:rPr lang="en-US" sz="2400" dirty="0">
                <a:solidFill>
                  <a:prstClr val="black"/>
                </a:solidFill>
              </a:rPr>
              <a:t>Take square root to get estimated standard error for distribution of differences between means.</a:t>
            </a:r>
          </a:p>
        </p:txBody>
      </p:sp>
      <p:graphicFrame>
        <p:nvGraphicFramePr>
          <p:cNvPr id="12" name="Object 11"/>
          <p:cNvGraphicFramePr>
            <a:graphicFrameLocks noChangeAspect="1"/>
          </p:cNvGraphicFramePr>
          <p:nvPr/>
        </p:nvGraphicFramePr>
        <p:xfrm>
          <a:off x="2362200" y="5867400"/>
          <a:ext cx="5686425" cy="685800"/>
        </p:xfrm>
        <a:graphic>
          <a:graphicData uri="http://schemas.openxmlformats.org/presentationml/2006/ole">
            <mc:AlternateContent xmlns:mc="http://schemas.openxmlformats.org/markup-compatibility/2006">
              <mc:Choice xmlns:v="urn:schemas-microsoft-com:vml" Requires="v">
                <p:oleObj spid="_x0000_s44108" name="Equation" r:id="rId11" imgW="2527300" imgH="304800" progId="">
                  <p:embed/>
                </p:oleObj>
              </mc:Choice>
              <mc:Fallback>
                <p:oleObj name="Equation" r:id="rId11" imgW="2527300" imgH="304800" progId="">
                  <p:embed/>
                  <p:pic>
                    <p:nvPicPr>
                      <p:cNvPr id="0" name="Picture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5867400"/>
                        <a:ext cx="56864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a:xfrm>
            <a:off x="1447800" y="1447800"/>
            <a:ext cx="7485888" cy="4800600"/>
          </a:xfrm>
        </p:spPr>
        <p:txBody>
          <a:bodyPr/>
          <a:lstStyle/>
          <a:p>
            <a:pPr marL="596646" indent="-514350">
              <a:buFont typeface="+mj-lt"/>
              <a:buAutoNum type="arabicPeriod" startAt="4"/>
            </a:pPr>
            <a:r>
              <a:rPr lang="en-US" sz="2800" dirty="0"/>
              <a:t>Determine critical value (cutoffs)</a:t>
            </a:r>
          </a:p>
          <a:p>
            <a:pPr marL="834390" lvl="1" indent="-514350"/>
            <a:r>
              <a:rPr lang="en-US" sz="2400" dirty="0"/>
              <a:t>In Behavioral Sciences, we use </a:t>
            </a:r>
            <a:r>
              <a:rPr lang="en-US" sz="2400" i="1" dirty="0"/>
              <a:t>p</a:t>
            </a:r>
            <a:r>
              <a:rPr lang="en-US" sz="2400" dirty="0"/>
              <a:t> = .05 (5%)</a:t>
            </a:r>
          </a:p>
          <a:p>
            <a:pPr marL="834390" lvl="1" indent="-514350"/>
            <a:r>
              <a:rPr lang="en-US" sz="2400" dirty="0"/>
              <a:t>Our hypothesis (</a:t>
            </a:r>
            <a:r>
              <a:rPr lang="en-US" sz="1400" dirty="0"/>
              <a:t>“Women will categorize a different number of cartoons funny than will men.”</a:t>
            </a:r>
            <a:r>
              <a:rPr lang="en-US" sz="2400" dirty="0"/>
              <a:t>) is </a:t>
            </a:r>
            <a:r>
              <a:rPr lang="en-US" sz="2400" i="1" u="sng" dirty="0" err="1"/>
              <a:t>nondirectional</a:t>
            </a:r>
            <a:r>
              <a:rPr lang="en-US" sz="2400" dirty="0"/>
              <a:t> so our hypothesis test is </a:t>
            </a:r>
            <a:r>
              <a:rPr lang="en-US" sz="2400" i="1" u="sng" dirty="0"/>
              <a:t>two-tailed</a:t>
            </a:r>
            <a:r>
              <a:rPr lang="en-US" sz="2400" dirty="0"/>
              <a:t>.</a:t>
            </a:r>
          </a:p>
          <a:p>
            <a:pPr marL="834390" lvl="1" indent="-514350"/>
            <a:endParaRPr lang="en-US" sz="2400" dirty="0"/>
          </a:p>
          <a:p>
            <a:pPr marL="870966" lvl="1" indent="-514350">
              <a:buNone/>
            </a:pPr>
            <a:endParaRPr lang="en-US" dirty="0"/>
          </a:p>
        </p:txBody>
      </p:sp>
      <p:sp>
        <p:nvSpPr>
          <p:cNvPr id="29698" name="AutoShape 2" descr="http://fbemoodle.emu.edu.tr/file.php/463/t_dist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fbemoodle.emu.edu.tr/file.php/463/t_dist_table.gif"/>
          <p:cNvPicPr>
            <a:picLocks noChangeAspect="1" noChangeArrowheads="1"/>
          </p:cNvPicPr>
          <p:nvPr/>
        </p:nvPicPr>
        <p:blipFill rotWithShape="1">
          <a:blip r:embed="rId2" cstate="print"/>
          <a:srcRect b="57776"/>
          <a:stretch/>
        </p:blipFill>
        <p:spPr bwMode="auto">
          <a:xfrm>
            <a:off x="3057525" y="4038600"/>
            <a:ext cx="4791075" cy="2449286"/>
          </a:xfrm>
          <a:prstGeom prst="rect">
            <a:avLst/>
          </a:prstGeom>
          <a:noFill/>
        </p:spPr>
      </p:pic>
      <p:cxnSp>
        <p:nvCxnSpPr>
          <p:cNvPr id="15" name="Straight Arrow Connector 14"/>
          <p:cNvCxnSpPr/>
          <p:nvPr/>
        </p:nvCxnSpPr>
        <p:spPr>
          <a:xfrm>
            <a:off x="2447925" y="5791200"/>
            <a:ext cx="533400"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88429" y="5596570"/>
            <a:ext cx="1135696" cy="369332"/>
          </a:xfrm>
          <a:prstGeom prst="rect">
            <a:avLst/>
          </a:prstGeom>
        </p:spPr>
        <p:txBody>
          <a:bodyPr wrap="none">
            <a:spAutoFit/>
          </a:bodyPr>
          <a:lstStyle/>
          <a:p>
            <a:r>
              <a:rPr lang="en-US" i="1" dirty="0" err="1">
                <a:solidFill>
                  <a:srgbClr val="C00000"/>
                </a:solidFill>
                <a:latin typeface="Tw Cen MT"/>
              </a:rPr>
              <a:t>df</a:t>
            </a:r>
            <a:r>
              <a:rPr lang="en-US" i="1" baseline="-25000" dirty="0" err="1">
                <a:solidFill>
                  <a:srgbClr val="C00000"/>
                </a:solidFill>
                <a:latin typeface="Tw Cen MT"/>
              </a:rPr>
              <a:t>Total</a:t>
            </a:r>
            <a:r>
              <a:rPr lang="en-US" dirty="0">
                <a:solidFill>
                  <a:srgbClr val="C00000"/>
                </a:solidFill>
                <a:latin typeface="Tw Cen MT"/>
              </a:rPr>
              <a:t>  = 7</a:t>
            </a:r>
            <a:endParaRPr lang="en-US" dirty="0">
              <a:solidFill>
                <a:srgbClr val="C00000"/>
              </a:solidFill>
            </a:endParaRPr>
          </a:p>
        </p:txBody>
      </p:sp>
      <p:sp>
        <p:nvSpPr>
          <p:cNvPr id="17" name="Rectangle 16"/>
          <p:cNvSpPr/>
          <p:nvPr/>
        </p:nvSpPr>
        <p:spPr>
          <a:xfrm>
            <a:off x="5049876" y="5715000"/>
            <a:ext cx="694944"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429125" y="3581400"/>
            <a:ext cx="1583767" cy="369332"/>
          </a:xfrm>
          <a:prstGeom prst="rect">
            <a:avLst/>
          </a:prstGeom>
        </p:spPr>
        <p:txBody>
          <a:bodyPr wrap="none">
            <a:spAutoFit/>
          </a:bodyPr>
          <a:lstStyle/>
          <a:p>
            <a:pPr marL="870966" lvl="1" indent="-514350" algn="ctr"/>
            <a:r>
              <a:rPr lang="en-US" i="1" dirty="0"/>
              <a:t>t</a:t>
            </a:r>
            <a:r>
              <a:rPr lang="en-US" dirty="0"/>
              <a:t> = ± 2.365</a:t>
            </a:r>
          </a:p>
        </p:txBody>
      </p:sp>
    </p:spTree>
    <p:extLst>
      <p:ext uri="{BB962C8B-B14F-4D97-AF65-F5344CB8AC3E}">
        <p14:creationId xmlns:p14="http://schemas.microsoft.com/office/powerpoint/2010/main" val="381020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p:txBody>
          <a:bodyPr/>
          <a:lstStyle/>
          <a:p>
            <a:pPr marL="596646" indent="-514350">
              <a:buFont typeface="+mj-lt"/>
              <a:buAutoNum type="arabicPeriod" startAt="4"/>
            </a:pPr>
            <a:r>
              <a:rPr lang="en-US" dirty="0"/>
              <a:t>Determine critical values</a:t>
            </a:r>
          </a:p>
          <a:p>
            <a:pPr marL="870966" lvl="1" indent="-514350"/>
            <a:r>
              <a:rPr lang="en-US" i="1" dirty="0" err="1"/>
              <a:t>df</a:t>
            </a:r>
            <a:r>
              <a:rPr lang="en-US" i="1" baseline="-25000" dirty="0" err="1"/>
              <a:t>Total</a:t>
            </a:r>
            <a:r>
              <a:rPr lang="en-US" dirty="0"/>
              <a:t> = 7</a:t>
            </a:r>
            <a:r>
              <a:rPr lang="en-US" i="1" dirty="0"/>
              <a:t>        p </a:t>
            </a:r>
            <a:r>
              <a:rPr lang="en-US" dirty="0"/>
              <a:t>= .05        </a:t>
            </a:r>
            <a:r>
              <a:rPr lang="en-US" i="1" dirty="0"/>
              <a:t>t</a:t>
            </a:r>
            <a:r>
              <a:rPr lang="en-US" dirty="0"/>
              <a:t> = ± 2.365</a:t>
            </a:r>
          </a:p>
          <a:p>
            <a:pPr marL="596646" indent="-514350">
              <a:buFont typeface="+mj-lt"/>
              <a:buAutoNum type="arabicPeriod" startAt="4"/>
            </a:pPr>
            <a:endParaRPr lang="en-US" dirty="0"/>
          </a:p>
          <a:p>
            <a:pPr marL="596646" indent="-514350">
              <a:buFont typeface="+mj-lt"/>
              <a:buAutoNum type="arabicPeriod" startAt="4"/>
            </a:pPr>
            <a:r>
              <a:rPr lang="en-US" dirty="0"/>
              <a:t>Calculate a test statistic</a:t>
            </a:r>
          </a:p>
        </p:txBody>
      </p:sp>
      <p:graphicFrame>
        <p:nvGraphicFramePr>
          <p:cNvPr id="4" name="Object 3"/>
          <p:cNvGraphicFramePr>
            <a:graphicFrameLocks noChangeAspect="1"/>
          </p:cNvGraphicFramePr>
          <p:nvPr/>
        </p:nvGraphicFramePr>
        <p:xfrm>
          <a:off x="2286000" y="3810000"/>
          <a:ext cx="5461000" cy="990600"/>
        </p:xfrm>
        <a:graphic>
          <a:graphicData uri="http://schemas.openxmlformats.org/presentationml/2006/ole">
            <mc:AlternateContent xmlns:mc="http://schemas.openxmlformats.org/markup-compatibility/2006">
              <mc:Choice xmlns:v="urn:schemas-microsoft-com:vml" Requires="v">
                <p:oleObj spid="_x0000_s45087" name="Equation" r:id="rId3" imgW="2730500" imgH="495300" progId="">
                  <p:embed/>
                </p:oleObj>
              </mc:Choice>
              <mc:Fallback>
                <p:oleObj name="Equation" r:id="rId3" imgW="2730500" imgH="4953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10000"/>
                        <a:ext cx="5461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505200" y="5257800"/>
          <a:ext cx="3073400" cy="838200"/>
        </p:xfrm>
        <a:graphic>
          <a:graphicData uri="http://schemas.openxmlformats.org/presentationml/2006/ole">
            <mc:AlternateContent xmlns:mc="http://schemas.openxmlformats.org/markup-compatibility/2006">
              <mc:Choice xmlns:v="urn:schemas-microsoft-com:vml" Requires="v">
                <p:oleObj spid="_x0000_s45088" name="Equation" r:id="rId5" imgW="1536700" imgH="419100" progId="">
                  <p:embed/>
                </p:oleObj>
              </mc:Choice>
              <mc:Fallback>
                <p:oleObj name="Equation" r:id="rId5" imgW="1536700" imgH="419100" progId="">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257800"/>
                        <a:ext cx="3073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a:t>
            </a:r>
            <a:r>
              <a:rPr lang="en-US" i="1" dirty="0"/>
              <a:t>t</a:t>
            </a:r>
            <a:r>
              <a:rPr lang="en-US" dirty="0"/>
              <a:t> Statistic</a:t>
            </a:r>
          </a:p>
        </p:txBody>
      </p:sp>
      <p:sp>
        <p:nvSpPr>
          <p:cNvPr id="3" name="Content Placeholder 2"/>
          <p:cNvSpPr>
            <a:spLocks noGrp="1"/>
          </p:cNvSpPr>
          <p:nvPr>
            <p:ph idx="1"/>
          </p:nvPr>
        </p:nvSpPr>
        <p:spPr/>
        <p:txBody>
          <a:bodyPr>
            <a:normAutofit/>
          </a:bodyPr>
          <a:lstStyle/>
          <a:p>
            <a:endParaRPr lang="en-US" sz="2800" dirty="0"/>
          </a:p>
          <a:p>
            <a:endParaRPr lang="en-US" sz="2800" dirty="0"/>
          </a:p>
          <a:p>
            <a:pPr marL="111125" indent="-28575">
              <a:buNone/>
            </a:pPr>
            <a:endParaRPr lang="en-US" sz="1050" i="1" dirty="0"/>
          </a:p>
          <a:p>
            <a:pPr marL="111125" indent="-28575">
              <a:buNone/>
            </a:pPr>
            <a:r>
              <a:rPr lang="en-US" sz="2400" i="1" dirty="0"/>
              <a:t>Indicates the distance of a sample mean from a population mean in standard errors (like standard deviations)</a:t>
            </a:r>
          </a:p>
          <a:p>
            <a:endParaRPr lang="en-US" sz="2800" dirty="0"/>
          </a:p>
        </p:txBody>
      </p:sp>
      <p:pic>
        <p:nvPicPr>
          <p:cNvPr id="2051" name="Picture 3" descr="C:\Users\Arlo &amp; Michelle\Desktop\Statistics\Publisher Resources\Chapter Images\JPEG_hi-res\CH09\Nolan_fig09_01.jpg"/>
          <p:cNvPicPr>
            <a:picLocks noChangeAspect="1" noChangeArrowheads="1"/>
          </p:cNvPicPr>
          <p:nvPr/>
        </p:nvPicPr>
        <p:blipFill>
          <a:blip r:embed="rId3" cstate="print"/>
          <a:srcRect/>
          <a:stretch>
            <a:fillRect/>
          </a:stretch>
        </p:blipFill>
        <p:spPr bwMode="auto">
          <a:xfrm>
            <a:off x="1752600" y="3962400"/>
            <a:ext cx="6795261" cy="2514600"/>
          </a:xfrm>
          <a:prstGeom prst="rect">
            <a:avLst/>
          </a:prstGeom>
          <a:noFill/>
        </p:spPr>
      </p:pic>
      <p:graphicFrame>
        <p:nvGraphicFramePr>
          <p:cNvPr id="62465" name="Object 1"/>
          <p:cNvGraphicFramePr>
            <a:graphicFrameLocks noChangeAspect="1"/>
          </p:cNvGraphicFramePr>
          <p:nvPr/>
        </p:nvGraphicFramePr>
        <p:xfrm>
          <a:off x="3886200" y="1600200"/>
          <a:ext cx="1689588" cy="788988"/>
        </p:xfrm>
        <a:graphic>
          <a:graphicData uri="http://schemas.openxmlformats.org/presentationml/2006/ole">
            <mc:AlternateContent xmlns:mc="http://schemas.openxmlformats.org/markup-compatibility/2006">
              <mc:Choice xmlns:v="urn:schemas-microsoft-com:vml" Requires="v">
                <p:oleObj spid="_x0000_s62475" name="Equation" r:id="rId4" imgW="3314700" imgH="1549400" progId="Equation.DSMT4">
                  <p:embed/>
                </p:oleObj>
              </mc:Choice>
              <mc:Fallback>
                <p:oleObj name="Equation" r:id="rId4" imgW="3314700" imgH="15494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600200"/>
                        <a:ext cx="168958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4F271C">
                    <a:satMod val="130000"/>
                  </a:srgbClr>
                </a:solidFill>
              </a:rPr>
              <a:t>Independent Samples </a:t>
            </a:r>
            <a:r>
              <a:rPr lang="en-US" sz="3200" i="1" dirty="0">
                <a:solidFill>
                  <a:srgbClr val="4F271C">
                    <a:satMod val="130000"/>
                  </a:srgbClr>
                </a:solidFill>
              </a:rPr>
              <a:t>t</a:t>
            </a:r>
            <a:r>
              <a:rPr lang="en-US" sz="3200" dirty="0">
                <a:solidFill>
                  <a:srgbClr val="4F271C">
                    <a:satMod val="130000"/>
                  </a:srgbClr>
                </a:solidFill>
              </a:rPr>
              <a:t> Test: </a:t>
            </a:r>
            <a:br>
              <a:rPr lang="en-US" sz="3200" dirty="0">
                <a:solidFill>
                  <a:srgbClr val="4F271C">
                    <a:satMod val="130000"/>
                  </a:srgbClr>
                </a:solidFill>
              </a:rPr>
            </a:br>
            <a:r>
              <a:rPr lang="en-US" sz="3200" dirty="0">
                <a:solidFill>
                  <a:srgbClr val="4F271C">
                    <a:satMod val="130000"/>
                  </a:srgbClr>
                </a:solidFill>
              </a:rPr>
              <a:t>Gender Differences in Humor Appreciation</a:t>
            </a:r>
            <a:endParaRPr lang="en-US" dirty="0"/>
          </a:p>
        </p:txBody>
      </p:sp>
      <p:sp>
        <p:nvSpPr>
          <p:cNvPr id="3" name="Content Placeholder 2"/>
          <p:cNvSpPr>
            <a:spLocks noGrp="1"/>
          </p:cNvSpPr>
          <p:nvPr>
            <p:ph idx="1"/>
          </p:nvPr>
        </p:nvSpPr>
        <p:spPr>
          <a:xfrm>
            <a:off x="1435608" y="1447800"/>
            <a:ext cx="7498080" cy="4876800"/>
          </a:xfrm>
        </p:spPr>
        <p:txBody>
          <a:bodyPr>
            <a:normAutofit lnSpcReduction="10000"/>
          </a:bodyPr>
          <a:lstStyle/>
          <a:p>
            <a:pPr marL="596646" indent="-514350">
              <a:buFont typeface="+mj-lt"/>
              <a:buAutoNum type="arabicPeriod" startAt="6"/>
            </a:pPr>
            <a:r>
              <a:rPr lang="en-US" dirty="0"/>
              <a:t>Make a decision</a:t>
            </a:r>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buFont typeface="+mj-lt"/>
              <a:buAutoNum type="arabicPeriod" startAt="6"/>
            </a:pPr>
            <a:endParaRPr lang="en-US" dirty="0"/>
          </a:p>
          <a:p>
            <a:pPr marL="596646" indent="-514350"/>
            <a:r>
              <a:rPr lang="en-US" dirty="0"/>
              <a:t>Fail to reject null hypothesis</a:t>
            </a:r>
          </a:p>
          <a:p>
            <a:pPr marL="870966" lvl="1" indent="-514350"/>
            <a:r>
              <a:rPr lang="en-US" dirty="0"/>
              <a:t>Men and women find cartoons equally humorous, </a:t>
            </a:r>
            <a:r>
              <a:rPr lang="en-US" i="1" dirty="0"/>
              <a:t>t</a:t>
            </a:r>
            <a:r>
              <a:rPr lang="en-US" dirty="0"/>
              <a:t>(7) = .03, </a:t>
            </a:r>
            <a:r>
              <a:rPr lang="en-US" i="1" dirty="0"/>
              <a:t>p</a:t>
            </a:r>
            <a:r>
              <a:rPr lang="en-US" dirty="0"/>
              <a:t> &gt; .05</a:t>
            </a:r>
          </a:p>
        </p:txBody>
      </p:sp>
      <p:pic>
        <p:nvPicPr>
          <p:cNvPr id="46082" name="Picture 2" descr="H:\Private\My Documents\arlo\Classes\Taught\Statistics\Winter 2010\Publisher Resources\Chapter Images\JPEG_hi-res\CH09\Nolan_fig09_09.jpg"/>
          <p:cNvPicPr>
            <a:picLocks noChangeAspect="1" noChangeArrowheads="1"/>
          </p:cNvPicPr>
          <p:nvPr/>
        </p:nvPicPr>
        <p:blipFill>
          <a:blip r:embed="rId2" cstate="print"/>
          <a:srcRect/>
          <a:stretch>
            <a:fillRect/>
          </a:stretch>
        </p:blipFill>
        <p:spPr bwMode="auto">
          <a:xfrm>
            <a:off x="2057400" y="2057400"/>
            <a:ext cx="6096000" cy="2401888"/>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Picture 2" descr="H:\Private\My Documents\arlo\Classes\Taught\Statistics\Winter 2010\Publisher Resources\Chapter Images\JPEG_hi-res\CH09\Nolan_table09_02.jpg"/>
          <p:cNvPicPr>
            <a:picLocks noChangeAspect="1" noChangeArrowheads="1"/>
          </p:cNvPicPr>
          <p:nvPr/>
        </p:nvPicPr>
        <p:blipFill>
          <a:blip r:embed="rId2" cstate="print"/>
          <a:srcRect/>
          <a:stretch>
            <a:fillRect/>
          </a:stretch>
        </p:blipFill>
        <p:spPr bwMode="auto">
          <a:xfrm>
            <a:off x="1447800" y="1981200"/>
            <a:ext cx="7273871"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795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media.treehugger.com/assets/images/2011/10/all-teas.jpg"/>
          <p:cNvPicPr>
            <a:picLocks noChangeAspect="1" noChangeArrowheads="1"/>
          </p:cNvPicPr>
          <p:nvPr/>
        </p:nvPicPr>
        <p:blipFill>
          <a:blip r:embed="rId2" cstate="print"/>
          <a:srcRect/>
          <a:stretch>
            <a:fillRect/>
          </a:stretch>
        </p:blipFill>
        <p:spPr bwMode="auto">
          <a:xfrm>
            <a:off x="6705600" y="76200"/>
            <a:ext cx="2232290" cy="1447800"/>
          </a:xfrm>
          <a:prstGeom prst="rect">
            <a:avLst/>
          </a:prstGeom>
          <a:noFill/>
        </p:spPr>
      </p:pic>
      <p:sp>
        <p:nvSpPr>
          <p:cNvPr id="2" name="Title 1"/>
          <p:cNvSpPr>
            <a:spLocks noGrp="1"/>
          </p:cNvSpPr>
          <p:nvPr>
            <p:ph type="title"/>
          </p:nvPr>
        </p:nvSpPr>
        <p:spPr/>
        <p:txBody>
          <a:bodyPr/>
          <a:lstStyle/>
          <a:p>
            <a:r>
              <a:rPr lang="en-US" dirty="0"/>
              <a:t>The many flavors of </a:t>
            </a:r>
            <a:r>
              <a:rPr lang="en-US" i="1" dirty="0"/>
              <a:t>t</a:t>
            </a:r>
            <a:r>
              <a:rPr lang="en-US" sz="1800" dirty="0"/>
              <a:t>ea</a:t>
            </a:r>
            <a:endParaRPr lang="en-US" i="1" dirty="0"/>
          </a:p>
        </p:txBody>
      </p:sp>
      <p:sp>
        <p:nvSpPr>
          <p:cNvPr id="3" name="Content Placeholder 2"/>
          <p:cNvSpPr>
            <a:spLocks noGrp="1"/>
          </p:cNvSpPr>
          <p:nvPr>
            <p:ph idx="1"/>
          </p:nvPr>
        </p:nvSpPr>
        <p:spPr>
          <a:xfrm>
            <a:off x="1435608" y="1981200"/>
            <a:ext cx="7498080" cy="4724400"/>
          </a:xfrm>
        </p:spPr>
        <p:txBody>
          <a:bodyPr>
            <a:normAutofit fontScale="85000" lnSpcReduction="20000"/>
          </a:bodyPr>
          <a:lstStyle/>
          <a:p>
            <a:r>
              <a:rPr lang="en-US" sz="2400" dirty="0"/>
              <a:t>Single sample </a:t>
            </a:r>
            <a:r>
              <a:rPr lang="en-US" sz="2400" i="1" dirty="0"/>
              <a:t>t</a:t>
            </a:r>
          </a:p>
          <a:p>
            <a:pPr lvl="1"/>
            <a:r>
              <a:rPr lang="en-US" sz="2000" i="1" dirty="0"/>
              <a:t>One sample, compared with </a:t>
            </a:r>
            <a:r>
              <a:rPr lang="en-US" sz="2000" i="1" u="sng" dirty="0"/>
              <a:t>known</a:t>
            </a:r>
            <a:r>
              <a:rPr lang="en-US" sz="2000" i="1" dirty="0"/>
              <a:t> population mean</a:t>
            </a:r>
          </a:p>
          <a:p>
            <a:pPr lvl="1"/>
            <a:r>
              <a:rPr lang="en-US" sz="2000" i="1" dirty="0"/>
              <a:t>Goal: Is our sample different from population?</a:t>
            </a:r>
          </a:p>
          <a:p>
            <a:pPr lvl="1"/>
            <a:endParaRPr lang="en-US" sz="2000" i="1" dirty="0"/>
          </a:p>
          <a:p>
            <a:r>
              <a:rPr lang="en-US" sz="2400" dirty="0"/>
              <a:t>Independent Samples </a:t>
            </a:r>
            <a:r>
              <a:rPr lang="en-US" sz="2400" i="1" dirty="0"/>
              <a:t>t</a:t>
            </a:r>
          </a:p>
          <a:p>
            <a:pPr lvl="1"/>
            <a:r>
              <a:rPr lang="en-US" sz="2000" i="1" dirty="0"/>
              <a:t>Different (independent) samples of participants </a:t>
            </a:r>
          </a:p>
          <a:p>
            <a:pPr lvl="1">
              <a:buNone/>
            </a:pPr>
            <a:r>
              <a:rPr lang="en-US" sz="2000" i="1" dirty="0"/>
              <a:t>experience each level of IV</a:t>
            </a:r>
          </a:p>
          <a:p>
            <a:pPr lvl="1"/>
            <a:r>
              <a:rPr lang="en-US" sz="2000" i="1" dirty="0"/>
              <a:t>Are our samples from different </a:t>
            </a:r>
          </a:p>
          <a:p>
            <a:pPr lvl="1">
              <a:buNone/>
            </a:pPr>
            <a:r>
              <a:rPr lang="en-US" sz="2000" i="1" dirty="0"/>
              <a:t>	populations?</a:t>
            </a:r>
          </a:p>
          <a:p>
            <a:pPr lvl="1">
              <a:buNone/>
            </a:pPr>
            <a:endParaRPr lang="en-US" sz="2000" i="1" dirty="0"/>
          </a:p>
          <a:p>
            <a:r>
              <a:rPr lang="en-US" sz="2400" dirty="0"/>
              <a:t>Paired/Dependent Samples</a:t>
            </a:r>
          </a:p>
          <a:p>
            <a:pPr lvl="1"/>
            <a:r>
              <a:rPr lang="en-US" sz="2000" i="1" dirty="0"/>
              <a:t>Same or related (dependent) samples</a:t>
            </a:r>
          </a:p>
          <a:p>
            <a:pPr lvl="1">
              <a:buNone/>
            </a:pPr>
            <a:r>
              <a:rPr lang="en-US" sz="2000" i="1" dirty="0"/>
              <a:t>of participants experience each level of IV</a:t>
            </a:r>
          </a:p>
          <a:p>
            <a:pPr lvl="1"/>
            <a:r>
              <a:rPr lang="en-US" sz="2000" i="1" dirty="0"/>
              <a:t>Are our samples from different </a:t>
            </a:r>
          </a:p>
          <a:p>
            <a:pPr lvl="1">
              <a:buNone/>
            </a:pPr>
            <a:r>
              <a:rPr lang="en-US" sz="2000" i="1" dirty="0"/>
              <a:t>	populations?</a:t>
            </a:r>
          </a:p>
          <a:p>
            <a:pPr lvl="1"/>
            <a:endParaRPr lang="en-US" sz="2000" i="1" dirty="0"/>
          </a:p>
          <a:p>
            <a:endParaRPr lang="en-US" sz="2400" i="1" dirty="0"/>
          </a:p>
        </p:txBody>
      </p:sp>
      <p:pic>
        <p:nvPicPr>
          <p:cNvPr id="55300" name="Picture 4" descr="https://statistics.laerd.com/statistical-guides/img/dependent-t-test-1.png"/>
          <p:cNvPicPr>
            <a:picLocks noChangeAspect="1" noChangeArrowheads="1"/>
          </p:cNvPicPr>
          <p:nvPr/>
        </p:nvPicPr>
        <p:blipFill>
          <a:blip r:embed="rId3" cstate="print">
            <a:clrChange>
              <a:clrFrom>
                <a:srgbClr val="FFFFFF"/>
              </a:clrFrom>
              <a:clrTo>
                <a:srgbClr val="FFFFFF">
                  <a:alpha val="0"/>
                </a:srgbClr>
              </a:clrTo>
            </a:clrChange>
            <a:lum bright="-20000" contrast="10000"/>
          </a:blip>
          <a:srcRect b="3934"/>
          <a:stretch>
            <a:fillRect/>
          </a:stretch>
        </p:blipFill>
        <p:spPr bwMode="auto">
          <a:xfrm>
            <a:off x="5562600" y="4267200"/>
            <a:ext cx="3415864"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a:off x="4724400" y="5029200"/>
            <a:ext cx="6858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Degrees of Freedom</a:t>
            </a:r>
          </a:p>
        </p:txBody>
      </p:sp>
      <p:sp>
        <p:nvSpPr>
          <p:cNvPr id="3" name="Content Placeholder 2"/>
          <p:cNvSpPr>
            <a:spLocks noGrp="1"/>
          </p:cNvSpPr>
          <p:nvPr>
            <p:ph idx="1"/>
          </p:nvPr>
        </p:nvSpPr>
        <p:spPr/>
        <p:txBody>
          <a:bodyPr>
            <a:normAutofit/>
          </a:bodyPr>
          <a:lstStyle/>
          <a:p>
            <a:r>
              <a:rPr lang="en-US" sz="2800" i="1" dirty="0"/>
              <a:t>Necessary when making estimates…</a:t>
            </a:r>
          </a:p>
          <a:p>
            <a:r>
              <a:rPr lang="en-US" sz="2800" i="1" dirty="0"/>
              <a:t>The number of scores that are free to vary when estimating a population parameter from a sample</a:t>
            </a:r>
          </a:p>
          <a:p>
            <a:pPr lvl="1"/>
            <a:r>
              <a:rPr lang="en-US" sz="2400" i="1" dirty="0" err="1"/>
              <a:t>df</a:t>
            </a:r>
            <a:r>
              <a:rPr lang="en-US" sz="2400" i="1" dirty="0"/>
              <a:t> = N</a:t>
            </a:r>
            <a:r>
              <a:rPr lang="en-US" sz="2400" dirty="0"/>
              <a:t> – 1  (for a Single-Sample </a:t>
            </a:r>
            <a:r>
              <a:rPr lang="en-US" sz="2400" i="1" dirty="0"/>
              <a:t>t </a:t>
            </a:r>
            <a:r>
              <a:rPr lang="en-US" sz="2400" dirty="0"/>
              <a:t>Test)</a:t>
            </a:r>
          </a:p>
          <a:p>
            <a:pPr lvl="1">
              <a:buNone/>
            </a:pPr>
            <a:endParaRPr lang="en-US" sz="1000" dirty="0"/>
          </a:p>
          <a:p>
            <a:pPr lvl="1">
              <a:buNone/>
            </a:pPr>
            <a:r>
              <a:rPr lang="en-US" sz="2000" dirty="0"/>
              <a:t>Example:  I decide to ask 6 people how often they floss their teeth and record their average = 2 (times per week)</a:t>
            </a:r>
            <a:endParaRPr lang="en-US" sz="2000" i="1" dirty="0"/>
          </a:p>
          <a:p>
            <a:pPr lvl="2"/>
            <a:r>
              <a:rPr lang="en-US" sz="1600" dirty="0"/>
              <a:t>Eventual goal: Estimate population parameters (population variability).  </a:t>
            </a:r>
          </a:p>
          <a:p>
            <a:pPr lvl="2"/>
            <a:r>
              <a:rPr lang="en-US" sz="1600" dirty="0"/>
              <a:t>How many scores are free to vary and can still produce an average of 2?</a:t>
            </a:r>
          </a:p>
        </p:txBody>
      </p:sp>
      <p:graphicFrame>
        <p:nvGraphicFramePr>
          <p:cNvPr id="4" name="Table 3"/>
          <p:cNvGraphicFramePr>
            <a:graphicFrameLocks noGrp="1"/>
          </p:cNvGraphicFramePr>
          <p:nvPr/>
        </p:nvGraphicFramePr>
        <p:xfrm>
          <a:off x="2971800" y="4953000"/>
          <a:ext cx="3962400" cy="1706880"/>
        </p:xfrm>
        <a:graphic>
          <a:graphicData uri="http://schemas.openxmlformats.org/drawingml/2006/table">
            <a:tbl>
              <a:tblPr lastRow="1" bandRow="1">
                <a:tableStyleId>{5C22544A-7EE6-4342-B048-85BDC9FD1C3A}</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174897">
                <a:tc>
                  <a:txBody>
                    <a:bodyPr/>
                    <a:lstStyle/>
                    <a:p>
                      <a:pPr algn="ctr"/>
                      <a:r>
                        <a:rPr lang="en-US" sz="1000" dirty="0"/>
                        <a:t>3</a:t>
                      </a:r>
                    </a:p>
                  </a:txBody>
                  <a:tcPr/>
                </a:tc>
                <a:tc>
                  <a:txBody>
                    <a:bodyPr/>
                    <a:lstStyle/>
                    <a:p>
                      <a:pPr algn="ctr"/>
                      <a:r>
                        <a:rPr lang="en-US" sz="1000" dirty="0"/>
                        <a:t>Free</a:t>
                      </a:r>
                    </a:p>
                  </a:txBody>
                  <a:tcPr/>
                </a:tc>
                <a:tc>
                  <a:txBody>
                    <a:bodyPr/>
                    <a:lstStyle/>
                    <a:p>
                      <a:pPr algn="ctr"/>
                      <a:r>
                        <a:rPr lang="en-US" sz="1000" dirty="0"/>
                        <a:t>2</a:t>
                      </a:r>
                    </a:p>
                  </a:txBody>
                  <a:tcPr/>
                </a:tc>
                <a:extLst>
                  <a:ext uri="{0D108BD9-81ED-4DB2-BD59-A6C34878D82A}">
                    <a16:rowId xmlns:a16="http://schemas.microsoft.com/office/drawing/2014/main" val="10000"/>
                  </a:ext>
                </a:extLst>
              </a:tr>
              <a:tr h="174897">
                <a:tc>
                  <a:txBody>
                    <a:bodyPr/>
                    <a:lstStyle/>
                    <a:p>
                      <a:pPr algn="ctr"/>
                      <a:r>
                        <a:rPr lang="en-US" sz="1000" dirty="0"/>
                        <a:t>5</a:t>
                      </a:r>
                    </a:p>
                  </a:txBody>
                  <a:tcPr/>
                </a:tc>
                <a:tc>
                  <a:txBody>
                    <a:bodyPr/>
                    <a:lstStyle/>
                    <a:p>
                      <a:pPr algn="ctr"/>
                      <a:r>
                        <a:rPr lang="en-US" sz="1000" dirty="0"/>
                        <a:t>Free</a:t>
                      </a:r>
                    </a:p>
                  </a:txBody>
                  <a:tcPr/>
                </a:tc>
                <a:tc>
                  <a:txBody>
                    <a:bodyPr/>
                    <a:lstStyle/>
                    <a:p>
                      <a:pPr algn="ctr"/>
                      <a:r>
                        <a:rPr lang="en-US" sz="1000" dirty="0"/>
                        <a:t>1</a:t>
                      </a:r>
                    </a:p>
                  </a:txBody>
                  <a:tcPr/>
                </a:tc>
                <a:extLst>
                  <a:ext uri="{0D108BD9-81ED-4DB2-BD59-A6C34878D82A}">
                    <a16:rowId xmlns:a16="http://schemas.microsoft.com/office/drawing/2014/main" val="10001"/>
                  </a:ext>
                </a:extLst>
              </a:tr>
              <a:tr h="174897">
                <a:tc>
                  <a:txBody>
                    <a:bodyPr/>
                    <a:lstStyle/>
                    <a:p>
                      <a:pPr algn="ctr"/>
                      <a:r>
                        <a:rPr lang="en-US" sz="1000" dirty="0"/>
                        <a:t>1</a:t>
                      </a:r>
                    </a:p>
                  </a:txBody>
                  <a:tcPr/>
                </a:tc>
                <a:tc>
                  <a:txBody>
                    <a:bodyPr/>
                    <a:lstStyle/>
                    <a:p>
                      <a:pPr algn="ctr"/>
                      <a:r>
                        <a:rPr lang="en-US" sz="1000" dirty="0"/>
                        <a:t>Free</a:t>
                      </a:r>
                    </a:p>
                  </a:txBody>
                  <a:tcPr/>
                </a:tc>
                <a:tc>
                  <a:txBody>
                    <a:bodyPr/>
                    <a:lstStyle/>
                    <a:p>
                      <a:pPr algn="ctr"/>
                      <a:r>
                        <a:rPr lang="en-US" sz="1000" dirty="0"/>
                        <a:t>0</a:t>
                      </a:r>
                    </a:p>
                  </a:txBody>
                  <a:tcPr/>
                </a:tc>
                <a:extLst>
                  <a:ext uri="{0D108BD9-81ED-4DB2-BD59-A6C34878D82A}">
                    <a16:rowId xmlns:a16="http://schemas.microsoft.com/office/drawing/2014/main" val="10002"/>
                  </a:ext>
                </a:extLst>
              </a:tr>
              <a:tr h="174897">
                <a:tc>
                  <a:txBody>
                    <a:bodyPr/>
                    <a:lstStyle/>
                    <a:p>
                      <a:pPr algn="ctr"/>
                      <a:r>
                        <a:rPr lang="en-US" sz="1000" dirty="0"/>
                        <a:t>0</a:t>
                      </a:r>
                    </a:p>
                  </a:txBody>
                  <a:tcPr/>
                </a:tc>
                <a:tc>
                  <a:txBody>
                    <a:bodyPr/>
                    <a:lstStyle/>
                    <a:p>
                      <a:pPr algn="ctr"/>
                      <a:r>
                        <a:rPr lang="en-US" sz="1000" dirty="0"/>
                        <a:t>Free</a:t>
                      </a:r>
                    </a:p>
                  </a:txBody>
                  <a:tcPr/>
                </a:tc>
                <a:tc>
                  <a:txBody>
                    <a:bodyPr/>
                    <a:lstStyle/>
                    <a:p>
                      <a:pPr algn="ctr"/>
                      <a:r>
                        <a:rPr lang="en-US" sz="1000" dirty="0"/>
                        <a:t>0</a:t>
                      </a:r>
                    </a:p>
                  </a:txBody>
                  <a:tcPr/>
                </a:tc>
                <a:extLst>
                  <a:ext uri="{0D108BD9-81ED-4DB2-BD59-A6C34878D82A}">
                    <a16:rowId xmlns:a16="http://schemas.microsoft.com/office/drawing/2014/main" val="10003"/>
                  </a:ext>
                </a:extLst>
              </a:tr>
              <a:tr h="174897">
                <a:tc>
                  <a:txBody>
                    <a:bodyPr/>
                    <a:lstStyle/>
                    <a:p>
                      <a:pPr algn="ctr"/>
                      <a:r>
                        <a:rPr lang="en-US" sz="1000" dirty="0"/>
                        <a:t>2</a:t>
                      </a:r>
                    </a:p>
                  </a:txBody>
                  <a:tcPr/>
                </a:tc>
                <a:tc>
                  <a:txBody>
                    <a:bodyPr/>
                    <a:lstStyle/>
                    <a:p>
                      <a:pPr algn="ctr"/>
                      <a:r>
                        <a:rPr lang="en-US" sz="1000" dirty="0"/>
                        <a:t>Free</a:t>
                      </a:r>
                    </a:p>
                  </a:txBody>
                  <a:tcPr/>
                </a:tc>
                <a:tc>
                  <a:txBody>
                    <a:bodyPr/>
                    <a:lstStyle/>
                    <a:p>
                      <a:pPr algn="ctr"/>
                      <a:r>
                        <a:rPr lang="en-US" sz="1000" dirty="0"/>
                        <a:t>0</a:t>
                      </a:r>
                    </a:p>
                  </a:txBody>
                  <a:tcPr/>
                </a:tc>
                <a:extLst>
                  <a:ext uri="{0D108BD9-81ED-4DB2-BD59-A6C34878D82A}">
                    <a16:rowId xmlns:a16="http://schemas.microsoft.com/office/drawing/2014/main" val="10004"/>
                  </a:ext>
                </a:extLst>
              </a:tr>
              <a:tr h="174897">
                <a:tc>
                  <a:txBody>
                    <a:bodyPr/>
                    <a:lstStyle/>
                    <a:p>
                      <a:pPr algn="ctr"/>
                      <a:r>
                        <a:rPr lang="en-US" sz="1000" b="1" dirty="0"/>
                        <a:t>1</a:t>
                      </a:r>
                    </a:p>
                  </a:txBody>
                  <a:tcPr/>
                </a:tc>
                <a:tc>
                  <a:txBody>
                    <a:bodyPr/>
                    <a:lstStyle/>
                    <a:p>
                      <a:pPr algn="ctr"/>
                      <a:r>
                        <a:rPr lang="en-US" sz="1000" b="1" dirty="0"/>
                        <a:t>LOCKED</a:t>
                      </a:r>
                    </a:p>
                  </a:txBody>
                  <a:tcPr/>
                </a:tc>
                <a:tc>
                  <a:txBody>
                    <a:bodyPr/>
                    <a:lstStyle/>
                    <a:p>
                      <a:pPr algn="ctr"/>
                      <a:r>
                        <a:rPr lang="en-US" sz="1000" b="1" dirty="0"/>
                        <a:t>9</a:t>
                      </a:r>
                    </a:p>
                  </a:txBody>
                  <a:tcPr/>
                </a:tc>
                <a:extLst>
                  <a:ext uri="{0D108BD9-81ED-4DB2-BD59-A6C34878D82A}">
                    <a16:rowId xmlns:a16="http://schemas.microsoft.com/office/drawing/2014/main" val="10005"/>
                  </a:ext>
                </a:extLst>
              </a:tr>
              <a:tr h="174897">
                <a:tc>
                  <a:txBody>
                    <a:bodyPr/>
                    <a:lstStyle/>
                    <a:p>
                      <a:pPr algn="ctr"/>
                      <a:r>
                        <a:rPr lang="en-US" sz="1000" dirty="0"/>
                        <a:t>Average = 2</a:t>
                      </a:r>
                    </a:p>
                  </a:txBody>
                  <a:tcPr/>
                </a:tc>
                <a:tc>
                  <a:txBody>
                    <a:bodyPr/>
                    <a:lstStyle/>
                    <a:p>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Average = 2</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Tailed vs. Two Tailed Tests</a:t>
            </a:r>
          </a:p>
        </p:txBody>
      </p:sp>
      <p:pic>
        <p:nvPicPr>
          <p:cNvPr id="17410" name="Picture 2" descr="C:\Users\Arlo &amp; Michelle\Desktop\Statistics\Publisher Resources\Chapter Images\JPEG_hi-res\CH09\Nolan_fig09_03.jpg"/>
          <p:cNvPicPr>
            <a:picLocks noChangeAspect="1" noChangeArrowheads="1"/>
          </p:cNvPicPr>
          <p:nvPr/>
        </p:nvPicPr>
        <p:blipFill>
          <a:blip r:embed="rId2" cstate="print"/>
          <a:srcRect/>
          <a:stretch>
            <a:fillRect/>
          </a:stretch>
        </p:blipFill>
        <p:spPr bwMode="auto">
          <a:xfrm>
            <a:off x="1981200" y="1712912"/>
            <a:ext cx="6096000" cy="453548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Steps for Hypothesis Testing</a:t>
            </a:r>
          </a:p>
        </p:txBody>
      </p:sp>
      <p:sp>
        <p:nvSpPr>
          <p:cNvPr id="3" name="Content Placeholder 2"/>
          <p:cNvSpPr>
            <a:spLocks noGrp="1"/>
          </p:cNvSpPr>
          <p:nvPr>
            <p:ph idx="1"/>
          </p:nvPr>
        </p:nvSpPr>
        <p:spPr/>
        <p:txBody>
          <a:bodyPr/>
          <a:lstStyle/>
          <a:p>
            <a:pPr>
              <a:buNone/>
            </a:pPr>
            <a:r>
              <a:rPr lang="en-US" dirty="0"/>
              <a:t>1. Identify</a:t>
            </a:r>
          </a:p>
          <a:p>
            <a:pPr>
              <a:buNone/>
            </a:pPr>
            <a:r>
              <a:rPr lang="en-US" dirty="0"/>
              <a:t>2. State the hypotheses</a:t>
            </a:r>
          </a:p>
          <a:p>
            <a:pPr>
              <a:buNone/>
            </a:pPr>
            <a:r>
              <a:rPr lang="en-US" dirty="0"/>
              <a:t>3. Characteristics of the comparison distribution</a:t>
            </a:r>
          </a:p>
          <a:p>
            <a:pPr>
              <a:buNone/>
            </a:pPr>
            <a:r>
              <a:rPr lang="en-US" dirty="0"/>
              <a:t>4. Critical values</a:t>
            </a:r>
          </a:p>
          <a:p>
            <a:pPr>
              <a:buNone/>
            </a:pPr>
            <a:r>
              <a:rPr lang="en-US" dirty="0"/>
              <a:t>5. Calculate</a:t>
            </a:r>
          </a:p>
          <a:p>
            <a:pPr>
              <a:buNone/>
            </a:pPr>
            <a:r>
              <a:rPr lang="en-US" dirty="0"/>
              <a:t>6. Decide</a:t>
            </a:r>
          </a:p>
          <a:p>
            <a:pPr>
              <a:buNone/>
            </a:pPr>
            <a:endParaRPr lang="en-US" dirty="0"/>
          </a:p>
        </p:txBody>
      </p:sp>
      <p:pic>
        <p:nvPicPr>
          <p:cNvPr id="25602" name="Picture 2" descr="http://peanutonthetable.com/wp-content/uploads/2012/12/an-old-hat.jpg"/>
          <p:cNvPicPr>
            <a:picLocks noChangeAspect="1" noChangeArrowheads="1"/>
          </p:cNvPicPr>
          <p:nvPr/>
        </p:nvPicPr>
        <p:blipFill>
          <a:blip r:embed="rId2" cstate="print"/>
          <a:srcRect/>
          <a:stretch>
            <a:fillRect/>
          </a:stretch>
        </p:blipFill>
        <p:spPr bwMode="auto">
          <a:xfrm>
            <a:off x="5410200" y="3505200"/>
            <a:ext cx="2896742" cy="1933575"/>
          </a:xfrm>
          <a:prstGeom prst="rect">
            <a:avLst/>
          </a:prstGeom>
          <a:noFill/>
        </p:spPr>
      </p:pic>
      <p:sp>
        <p:nvSpPr>
          <p:cNvPr id="5" name="TextBox 4"/>
          <p:cNvSpPr txBox="1"/>
          <p:nvPr/>
        </p:nvSpPr>
        <p:spPr>
          <a:xfrm>
            <a:off x="6400800" y="5334000"/>
            <a:ext cx="1143000" cy="369332"/>
          </a:xfrm>
          <a:prstGeom prst="rect">
            <a:avLst/>
          </a:prstGeom>
          <a:noFill/>
        </p:spPr>
        <p:txBody>
          <a:bodyPr wrap="square" rtlCol="0">
            <a:spAutoFit/>
          </a:bodyPr>
          <a:lstStyle/>
          <a:p>
            <a:r>
              <a:rPr lang="en-US" i="1" dirty="0"/>
              <a:t>old hat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756</TotalTime>
  <Words>2808</Words>
  <Application>Microsoft Office PowerPoint</Application>
  <PresentationFormat>On-screen Show (4:3)</PresentationFormat>
  <Paragraphs>525</Paragraphs>
  <Slides>51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Calibri</vt:lpstr>
      <vt:lpstr>Corbel</vt:lpstr>
      <vt:lpstr>Georgia</vt:lpstr>
      <vt:lpstr>Gill Sans MT</vt:lpstr>
      <vt:lpstr>Times New Roman</vt:lpstr>
      <vt:lpstr>Tw Cen MT</vt:lpstr>
      <vt:lpstr>Verdana</vt:lpstr>
      <vt:lpstr>Wingdings 2</vt:lpstr>
      <vt:lpstr>Solstice</vt:lpstr>
      <vt:lpstr>Equation</vt:lpstr>
      <vt:lpstr>Hypothesis Testing with t Tests</vt:lpstr>
      <vt:lpstr>The Story of Student’s t</vt:lpstr>
      <vt:lpstr>Using Samples to Estimate Population Variability</vt:lpstr>
      <vt:lpstr>What happened to σM?</vt:lpstr>
      <vt:lpstr>Student’s t Statistic</vt:lpstr>
      <vt:lpstr>The many flavors of tea</vt:lpstr>
      <vt:lpstr>Degrees of Freedom</vt:lpstr>
      <vt:lpstr>One Tailed vs. Two Tailed Tests</vt:lpstr>
      <vt:lpstr>Six Steps for Hypothesis Testing</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Single-Sample t Test: Attendance in Therapy Sessions</vt:lpstr>
      <vt:lpstr>Reporting Results in APA Format</vt:lpstr>
      <vt:lpstr>Another example? A Tale of a Tail</vt:lpstr>
      <vt:lpstr>Rolling Kegs for Fun and Profit</vt:lpstr>
      <vt:lpstr>Studies with Two Samples</vt:lpstr>
      <vt:lpstr>Paired Samples  t Test</vt:lpstr>
      <vt:lpstr>Paired-Samples t Test</vt:lpstr>
      <vt:lpstr>Six Steps for Hypothesis Testing</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t Test: Does Studying in the Exam Room Help?</vt:lpstr>
      <vt:lpstr>Paired Samples: Ideal Design?</vt:lpstr>
      <vt:lpstr>Independent Samples  t Test </vt:lpstr>
      <vt:lpstr>My Father’s “Chinese Lock”</vt:lpstr>
      <vt:lpstr>Independent Samples t Test</vt:lpstr>
      <vt:lpstr>Six Steps for Hypothesis Testing</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Calculating  sDifference</vt:lpstr>
      <vt:lpstr>Independent Samples t Test</vt:lpstr>
      <vt:lpstr>Pooled Variance</vt:lpstr>
      <vt:lpstr>Independent Samples t Test:  Gender Differences in Humor Appreciation</vt:lpstr>
      <vt:lpstr>Independent Samples t Test:  Gender Differences in Humor Appreciation</vt:lpstr>
      <vt:lpstr>Independent Samples t Test:  Gender Differences in Humor Appreciation</vt:lpstr>
      <vt:lpstr>Independent Samples t Test:  Gender Differences in Humor Appreciation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with t Tests</dc:title>
  <dc:creator>Arlo &amp; Michelle</dc:creator>
  <cp:lastModifiedBy>Dân Hồ Đức</cp:lastModifiedBy>
  <cp:revision>64</cp:revision>
  <dcterms:created xsi:type="dcterms:W3CDTF">2010-03-24T02:01:32Z</dcterms:created>
  <dcterms:modified xsi:type="dcterms:W3CDTF">2019-04-24T14:13:08Z</dcterms:modified>
</cp:coreProperties>
</file>