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2" r:id="rId2"/>
    <p:sldId id="269" r:id="rId3"/>
    <p:sldId id="297"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Lst>
  <p:sldSz cx="9144000" cy="6858000" type="screen4x3"/>
  <p:notesSz cx="6858000" cy="9144000"/>
  <p:defaultTextStyle>
    <a:defPPr>
      <a:defRPr lang="en-GB"/>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99FF"/>
    <a:srgbClr val="FF0000"/>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225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225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6B513C0-40F9-42CB-B31F-D65821ABF65F}"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00D34-4CC7-4D83-A304-F557E5BE812C}" type="datetimeFigureOut">
              <a:rPr lang="el-GR" smtClean="0"/>
              <a:t>14/3/2011</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343B9F-C672-41A8-AB5D-16EF910B2A2A}" type="slidenum">
              <a:rPr lang="el-GR" smtClean="0"/>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C47D56-D46C-4C36-8453-D1AFACB24FC4}" type="slidenum">
              <a:rPr lang="en-GB"/>
              <a:pPr/>
              <a:t>2</a:t>
            </a:fld>
            <a:endParaRPr lang="en-GB"/>
          </a:p>
        </p:txBody>
      </p:sp>
      <p:sp>
        <p:nvSpPr>
          <p:cNvPr id="117762" name="Rectangle 2"/>
          <p:cNvSpPr>
            <a:spLocks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4A6E1-C464-4B45-82BF-C9EA7335856F}" type="slidenum">
              <a:rPr lang="en-GB"/>
              <a:pPr/>
              <a:t>8</a:t>
            </a:fld>
            <a:endParaRPr lang="en-GB"/>
          </a:p>
        </p:txBody>
      </p:sp>
      <p:sp>
        <p:nvSpPr>
          <p:cNvPr id="106498" name="Rectangle 2"/>
          <p:cNvSpPr>
            <a:spLocks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l-G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l-G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E6FE7DCE-CABC-4CF1-8177-AC9E7902FE04}"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E8F2E29-8AD1-409A-AEB0-C83A1AE7DA5F}"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4C3F52F-E465-4CC4-9DE9-5F1187642933}"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r>
              <a:rPr lang="en-US" smtClean="0"/>
              <a:t>Click to edit Master title style</a:t>
            </a:r>
            <a:endParaRPr lang="el-GR"/>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GB"/>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GB"/>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9B5C5EE-A753-4EB4-AE4C-13A3DDBEF201}"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0E4C7B9-96C2-45A4-96E9-9CC390B7510B}"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72E8DB1-BF3F-490B-98F6-57AAC77E475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4F302F9-419E-4714-8347-3C94A6EA1DA9}"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BDB74991-A8A0-43DC-A8D4-ECE8A6BC8086}"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7BA5E12-54CD-48C3-9D4E-16086B0EA8EF}"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2651F9BB-EA24-4DF7-970B-F1F65F256F6C}"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2F22444-602D-4256-BB29-B612194CB2D2}"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7F286DF-DF7D-4392-B1EE-B38BF97DC9E9}"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064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Econometrics</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8F40C9F-ED51-4098-BA5F-6C0F4C4DA03C}" type="slidenum">
              <a:rPr lang="en-GB"/>
              <a:pPr/>
              <a:t>‹#›</a:t>
            </a:fld>
            <a:endParaRPr lang="en-GB"/>
          </a:p>
        </p:txBody>
      </p:sp>
      <p:pic>
        <p:nvPicPr>
          <p:cNvPr id="1031" name="Picture 7" descr="PalSymbolGrey_FOR POWERPOINT"/>
          <p:cNvPicPr>
            <a:picLocks noChangeAspect="1" noChangeArrowheads="1"/>
          </p:cNvPicPr>
          <p:nvPr userDrawn="1"/>
        </p:nvPicPr>
        <p:blipFill>
          <a:blip r:embed="rId14" cstate="print"/>
          <a:srcRect/>
          <a:stretch>
            <a:fillRect/>
          </a:stretch>
        </p:blipFill>
        <p:spPr bwMode="auto">
          <a:xfrm>
            <a:off x="8316913" y="6165850"/>
            <a:ext cx="431800" cy="433388"/>
          </a:xfrm>
          <a:prstGeom prst="rect">
            <a:avLst/>
          </a:prstGeom>
          <a:noFill/>
        </p:spPr>
      </p:pic>
      <p:pic>
        <p:nvPicPr>
          <p:cNvPr id="1032" name="Picture 8" descr="CROPPED ASTERIOU"/>
          <p:cNvPicPr>
            <a:picLocks noChangeAspect="1" noChangeArrowheads="1"/>
          </p:cNvPicPr>
          <p:nvPr userDrawn="1"/>
        </p:nvPicPr>
        <p:blipFill>
          <a:blip r:embed="rId15" cstate="print"/>
          <a:srcRect/>
          <a:stretch>
            <a:fillRect/>
          </a:stretch>
        </p:blipFill>
        <p:spPr bwMode="auto">
          <a:xfrm>
            <a:off x="0" y="0"/>
            <a:ext cx="9144000" cy="1268413"/>
          </a:xfrm>
          <a:prstGeom prst="rect">
            <a:avLst/>
          </a:prstGeom>
          <a:noFill/>
        </p:spPr>
      </p:pic>
      <p:sp>
        <p:nvSpPr>
          <p:cNvPr id="1033" name="Rectangle 9"/>
          <p:cNvSpPr>
            <a:spLocks noChangeArrowheads="1"/>
          </p:cNvSpPr>
          <p:nvPr userDrawn="1"/>
        </p:nvSpPr>
        <p:spPr bwMode="auto">
          <a:xfrm>
            <a:off x="539750" y="260350"/>
            <a:ext cx="8229600" cy="706438"/>
          </a:xfrm>
          <a:prstGeom prst="rect">
            <a:avLst/>
          </a:prstGeom>
          <a:noFill/>
          <a:ln w="9525">
            <a:noFill/>
            <a:miter lim="800000"/>
            <a:headEnd/>
            <a:tailEnd/>
          </a:ln>
          <a:effectLst/>
        </p:spPr>
        <p:txBody>
          <a:bodyPr anchor="ctr"/>
          <a:lstStyle/>
          <a:p>
            <a:r>
              <a:rPr lang="en-GB" sz="4400">
                <a:solidFill>
                  <a:schemeClr val="bg1"/>
                </a:solidFill>
              </a:rPr>
              <a:t>Applied Econometrics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charset="0"/>
          <a:cs typeface="Arial" charset="0"/>
        </a:defRPr>
      </a:lvl2pPr>
      <a:lvl3pPr algn="ctr" rtl="0" fontAlgn="base">
        <a:spcBef>
          <a:spcPct val="0"/>
        </a:spcBef>
        <a:spcAft>
          <a:spcPct val="0"/>
        </a:spcAft>
        <a:defRPr sz="4400">
          <a:solidFill>
            <a:schemeClr val="bg1"/>
          </a:solidFill>
          <a:latin typeface="Arial" charset="0"/>
          <a:cs typeface="Arial" charset="0"/>
        </a:defRPr>
      </a:lvl3pPr>
      <a:lvl4pPr algn="ctr" rtl="0" fontAlgn="base">
        <a:spcBef>
          <a:spcPct val="0"/>
        </a:spcBef>
        <a:spcAft>
          <a:spcPct val="0"/>
        </a:spcAft>
        <a:defRPr sz="4400">
          <a:solidFill>
            <a:schemeClr val="bg1"/>
          </a:solidFill>
          <a:latin typeface="Arial" charset="0"/>
          <a:cs typeface="Arial" charset="0"/>
        </a:defRPr>
      </a:lvl4pPr>
      <a:lvl5pPr algn="ctr" rtl="0" fontAlgn="base">
        <a:spcBef>
          <a:spcPct val="0"/>
        </a:spcBef>
        <a:spcAft>
          <a:spcPct val="0"/>
        </a:spcAft>
        <a:defRPr sz="4400">
          <a:solidFill>
            <a:schemeClr val="bg1"/>
          </a:solidFill>
          <a:latin typeface="Arial" charset="0"/>
          <a:cs typeface="Arial" charset="0"/>
        </a:defRPr>
      </a:lvl5pPr>
      <a:lvl6pPr marL="457200" algn="ctr" rtl="0" fontAlgn="base">
        <a:spcBef>
          <a:spcPct val="0"/>
        </a:spcBef>
        <a:spcAft>
          <a:spcPct val="0"/>
        </a:spcAft>
        <a:defRPr sz="4400">
          <a:solidFill>
            <a:schemeClr val="bg1"/>
          </a:solidFill>
          <a:latin typeface="Arial" charset="0"/>
          <a:cs typeface="Arial" charset="0"/>
        </a:defRPr>
      </a:lvl6pPr>
      <a:lvl7pPr marL="914400" algn="ctr" rtl="0" fontAlgn="base">
        <a:spcBef>
          <a:spcPct val="0"/>
        </a:spcBef>
        <a:spcAft>
          <a:spcPct val="0"/>
        </a:spcAft>
        <a:defRPr sz="4400">
          <a:solidFill>
            <a:schemeClr val="bg1"/>
          </a:solidFill>
          <a:latin typeface="Arial" charset="0"/>
          <a:cs typeface="Arial" charset="0"/>
        </a:defRPr>
      </a:lvl7pPr>
      <a:lvl8pPr marL="1371600" algn="ctr" rtl="0" fontAlgn="base">
        <a:spcBef>
          <a:spcPct val="0"/>
        </a:spcBef>
        <a:spcAft>
          <a:spcPct val="0"/>
        </a:spcAft>
        <a:defRPr sz="4400">
          <a:solidFill>
            <a:schemeClr val="bg1"/>
          </a:solidFill>
          <a:latin typeface="Arial" charset="0"/>
          <a:cs typeface="Arial" charset="0"/>
        </a:defRPr>
      </a:lvl8pPr>
      <a:lvl9pPr marL="1828800" algn="ctr" rtl="0" fontAlgn="base">
        <a:spcBef>
          <a:spcPct val="0"/>
        </a:spcBef>
        <a:spcAft>
          <a:spcPct val="0"/>
        </a:spcAft>
        <a:defRPr sz="4400">
          <a:solidFill>
            <a:schemeClr val="bg1"/>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57238" y="2852738"/>
            <a:ext cx="7273926" cy="936625"/>
          </a:xfrm>
        </p:spPr>
        <p:txBody>
          <a:bodyPr/>
          <a:lstStyle/>
          <a:p>
            <a:r>
              <a:rPr lang="en-GB" sz="3600" i="1" dirty="0">
                <a:solidFill>
                  <a:schemeClr val="tx1"/>
                </a:solidFill>
                <a:latin typeface="BlissRegular" pitchFamily="2" charset="0"/>
              </a:rPr>
              <a:t>Applied Econometrics</a:t>
            </a:r>
            <a:r>
              <a:rPr lang="en-GB" sz="3600" dirty="0">
                <a:solidFill>
                  <a:schemeClr val="tx1"/>
                </a:solidFill>
                <a:latin typeface="BlissRegular" pitchFamily="2" charset="0"/>
              </a:rPr>
              <a:t/>
            </a:r>
            <a:br>
              <a:rPr lang="en-GB" sz="3600" dirty="0">
                <a:solidFill>
                  <a:schemeClr val="tx1"/>
                </a:solidFill>
                <a:latin typeface="BlissRegular" pitchFamily="2" charset="0"/>
              </a:rPr>
            </a:br>
            <a:r>
              <a:rPr lang="en-GB" sz="3600" dirty="0">
                <a:solidFill>
                  <a:schemeClr val="tx1"/>
                </a:solidFill>
                <a:latin typeface="BlissRegular" pitchFamily="2" charset="0"/>
              </a:rPr>
              <a:t>Second edition</a:t>
            </a:r>
          </a:p>
        </p:txBody>
      </p:sp>
      <p:sp>
        <p:nvSpPr>
          <p:cNvPr id="8195" name="Rectangle 3"/>
          <p:cNvSpPr>
            <a:spLocks noGrp="1" noChangeArrowheads="1"/>
          </p:cNvSpPr>
          <p:nvPr>
            <p:ph type="subTitle" idx="1"/>
          </p:nvPr>
        </p:nvSpPr>
        <p:spPr>
          <a:xfrm>
            <a:off x="1116013" y="3789363"/>
            <a:ext cx="3455987" cy="935037"/>
          </a:xfrm>
        </p:spPr>
        <p:txBody>
          <a:bodyPr/>
          <a:lstStyle/>
          <a:p>
            <a:pPr>
              <a:lnSpc>
                <a:spcPct val="80000"/>
              </a:lnSpc>
            </a:pPr>
            <a:endParaRPr lang="en-GB" sz="2000">
              <a:latin typeface="BlissRegular" pitchFamily="2" charset="0"/>
            </a:endParaRPr>
          </a:p>
          <a:p>
            <a:pPr>
              <a:lnSpc>
                <a:spcPct val="80000"/>
              </a:lnSpc>
            </a:pPr>
            <a:r>
              <a:rPr lang="en-GB" sz="2000">
                <a:latin typeface="BlissRegular" pitchFamily="2" charset="0"/>
              </a:rPr>
              <a:t>Dimitrios Asteriou and Stephen G. Hall</a:t>
            </a:r>
          </a:p>
          <a:p>
            <a:pPr>
              <a:lnSpc>
                <a:spcPct val="80000"/>
              </a:lnSpc>
            </a:pPr>
            <a:endParaRPr lang="en-GB" sz="2000">
              <a:latin typeface="BlissRegular" pitchFamily="2" charset="0"/>
            </a:endParaRPr>
          </a:p>
        </p:txBody>
      </p:sp>
      <p:pic>
        <p:nvPicPr>
          <p:cNvPr id="8196" name="Picture 4" descr="CROPPED ASTERIOU"/>
          <p:cNvPicPr>
            <a:picLocks noChangeAspect="1" noChangeArrowheads="1"/>
          </p:cNvPicPr>
          <p:nvPr/>
        </p:nvPicPr>
        <p:blipFill>
          <a:blip r:embed="rId2" cstate="print"/>
          <a:srcRect/>
          <a:stretch>
            <a:fillRect/>
          </a:stretch>
        </p:blipFill>
        <p:spPr bwMode="auto">
          <a:xfrm>
            <a:off x="0" y="0"/>
            <a:ext cx="9144000" cy="1196975"/>
          </a:xfrm>
          <a:prstGeom prst="rect">
            <a:avLst/>
          </a:prstGeom>
          <a:noFill/>
        </p:spPr>
      </p:pic>
      <p:sp>
        <p:nvSpPr>
          <p:cNvPr id="8198" name="Rectangle 6"/>
          <p:cNvSpPr>
            <a:spLocks noChangeArrowheads="1"/>
          </p:cNvSpPr>
          <p:nvPr/>
        </p:nvSpPr>
        <p:spPr bwMode="auto">
          <a:xfrm>
            <a:off x="5795963" y="2133600"/>
            <a:ext cx="2447925" cy="3167063"/>
          </a:xfrm>
          <a:prstGeom prst="rect">
            <a:avLst/>
          </a:prstGeom>
          <a:solidFill>
            <a:srgbClr val="C0C0C0"/>
          </a:solidFill>
          <a:ln w="9525">
            <a:noFill/>
            <a:miter lim="800000"/>
            <a:headEnd/>
            <a:tailEnd/>
          </a:ln>
          <a:effectLst/>
        </p:spPr>
        <p:txBody>
          <a:bodyPr wrap="none" anchor="ctr"/>
          <a:lstStyle/>
          <a:p>
            <a:endParaRPr lang="el-GR"/>
          </a:p>
        </p:txBody>
      </p:sp>
      <p:pic>
        <p:nvPicPr>
          <p:cNvPr id="8197" name="Picture 5" descr="PG2365 ASTERIOU cover paul 1-8"/>
          <p:cNvPicPr>
            <a:picLocks noChangeAspect="1" noChangeArrowheads="1"/>
          </p:cNvPicPr>
          <p:nvPr/>
        </p:nvPicPr>
        <p:blipFill>
          <a:blip r:embed="rId3" cstate="print"/>
          <a:srcRect/>
          <a:stretch>
            <a:fillRect/>
          </a:stretch>
        </p:blipFill>
        <p:spPr bwMode="auto">
          <a:xfrm rot="613995">
            <a:off x="5795963" y="2133600"/>
            <a:ext cx="2457450" cy="3178175"/>
          </a:xfrm>
          <a:prstGeom prst="rect">
            <a:avLst/>
          </a:prstGeom>
          <a:noFill/>
          <a:ln w="9525">
            <a:solidFill>
              <a:srgbClr val="333333"/>
            </a:solidFill>
            <a:miter lim="800000"/>
            <a:headEnd/>
            <a:tailEnd/>
          </a:ln>
        </p:spPr>
      </p:pic>
      <p:pic>
        <p:nvPicPr>
          <p:cNvPr id="8200" name="Picture 8" descr="New Logo Grey 6_CMYK"/>
          <p:cNvPicPr>
            <a:picLocks noChangeAspect="1" noChangeArrowheads="1"/>
          </p:cNvPicPr>
          <p:nvPr/>
        </p:nvPicPr>
        <p:blipFill>
          <a:blip r:embed="rId4" cstate="print"/>
          <a:srcRect/>
          <a:stretch>
            <a:fillRect/>
          </a:stretch>
        </p:blipFill>
        <p:spPr bwMode="auto">
          <a:xfrm>
            <a:off x="611188" y="6165850"/>
            <a:ext cx="1079500" cy="45561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noGrp="1" noChangeArrowheads="1"/>
          </p:cNvSpPr>
          <p:nvPr>
            <p:ph type="title"/>
          </p:nvPr>
        </p:nvSpPr>
        <p:spPr>
          <a:xfrm>
            <a:off x="467544" y="1484784"/>
            <a:ext cx="8229600" cy="706437"/>
          </a:xfrm>
        </p:spPr>
        <p:txBody>
          <a:bodyPr/>
          <a:lstStyle/>
          <a:p>
            <a:pPr algn="ctr"/>
            <a:r>
              <a:rPr lang="en-GB" b="1" dirty="0">
                <a:solidFill>
                  <a:srgbClr val="FF0000"/>
                </a:solidFill>
                <a:latin typeface="Times New Roman" pitchFamily="18" charset="0"/>
              </a:rPr>
              <a:t>What is </a:t>
            </a:r>
            <a:r>
              <a:rPr lang="en-GB" b="1" dirty="0" err="1">
                <a:solidFill>
                  <a:srgbClr val="FF0000"/>
                </a:solidFill>
                <a:latin typeface="Times New Roman" pitchFamily="18" charset="0"/>
              </a:rPr>
              <a:t>Heteroskedasticity</a:t>
            </a:r>
            <a:endParaRPr lang="en-US" b="1" dirty="0">
              <a:solidFill>
                <a:srgbClr val="FF0000"/>
              </a:solidFill>
              <a:latin typeface="Times New Roman" pitchFamily="18" charset="0"/>
            </a:endParaRPr>
          </a:p>
        </p:txBody>
      </p:sp>
      <p:sp>
        <p:nvSpPr>
          <p:cNvPr id="50179" name="Rectangle 3"/>
          <p:cNvSpPr>
            <a:spLocks noGrp="1" noChangeArrowheads="1"/>
          </p:cNvSpPr>
          <p:nvPr>
            <p:ph type="body" idx="1"/>
          </p:nvPr>
        </p:nvSpPr>
        <p:spPr>
          <a:xfrm>
            <a:off x="838200" y="2362200"/>
            <a:ext cx="7693025" cy="4090988"/>
          </a:xfrm>
        </p:spPr>
        <p:txBody>
          <a:bodyPr/>
          <a:lstStyle/>
          <a:p>
            <a:pPr>
              <a:buFont typeface="Wingdings" pitchFamily="2" charset="2"/>
              <a:buNone/>
            </a:pPr>
            <a:r>
              <a:rPr lang="en-GB" b="1">
                <a:latin typeface="Times New Roman" pitchFamily="18" charset="0"/>
              </a:rPr>
              <a:t>First graph:</a:t>
            </a:r>
            <a:r>
              <a:rPr lang="en-GB">
                <a:latin typeface="Times New Roman" pitchFamily="18" charset="0"/>
              </a:rPr>
              <a:t> Homoskedastic residuals</a:t>
            </a:r>
          </a:p>
          <a:p>
            <a:pPr>
              <a:buFont typeface="Wingdings" pitchFamily="2" charset="2"/>
              <a:buNone/>
            </a:pPr>
            <a:r>
              <a:rPr lang="en-GB" b="1">
                <a:latin typeface="Times New Roman" pitchFamily="18" charset="0"/>
              </a:rPr>
              <a:t>Second graph:</a:t>
            </a:r>
            <a:r>
              <a:rPr lang="en-GB">
                <a:latin typeface="Times New Roman" pitchFamily="18" charset="0"/>
              </a:rPr>
              <a:t> income-consumption patterns, for low levels of income not much choices, opposite for high levels.</a:t>
            </a:r>
          </a:p>
          <a:p>
            <a:pPr>
              <a:buFont typeface="Wingdings" pitchFamily="2" charset="2"/>
              <a:buNone/>
            </a:pPr>
            <a:r>
              <a:rPr lang="en-GB" b="1">
                <a:latin typeface="Times New Roman" pitchFamily="18" charset="0"/>
              </a:rPr>
              <a:t>Third graph:</a:t>
            </a:r>
            <a:r>
              <a:rPr lang="en-GB">
                <a:latin typeface="Times New Roman" pitchFamily="18" charset="0"/>
              </a:rPr>
              <a:t> improvements in data collection techniques (large banks) or to error learning models (experience decreases the chance of making large errors).</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noGrp="1" noChangeArrowheads="1"/>
          </p:cNvSpPr>
          <p:nvPr>
            <p:ph type="title"/>
          </p:nvPr>
        </p:nvSpPr>
        <p:spPr>
          <a:xfrm>
            <a:off x="395536" y="1268760"/>
            <a:ext cx="8075612" cy="1143000"/>
          </a:xfrm>
        </p:spPr>
        <p:txBody>
          <a:bodyPr/>
          <a:lstStyle/>
          <a:p>
            <a:r>
              <a:rPr lang="en-GB" b="1" dirty="0">
                <a:solidFill>
                  <a:srgbClr val="FF0000"/>
                </a:solidFill>
                <a:latin typeface="Times New Roman" pitchFamily="18" charset="0"/>
              </a:rPr>
              <a:t>Consequences of </a:t>
            </a:r>
            <a:r>
              <a:rPr lang="en-GB" b="1" dirty="0" err="1">
                <a:solidFill>
                  <a:srgbClr val="FF0000"/>
                </a:solidFill>
                <a:latin typeface="Times New Roman" pitchFamily="18" charset="0"/>
              </a:rPr>
              <a:t>Heteroskedasticity</a:t>
            </a:r>
            <a:endParaRPr lang="en-US" b="1" dirty="0">
              <a:solidFill>
                <a:srgbClr val="FF0000"/>
              </a:solidFill>
              <a:latin typeface="Times New Roman" pitchFamily="18" charset="0"/>
            </a:endParaRPr>
          </a:p>
        </p:txBody>
      </p:sp>
      <p:sp>
        <p:nvSpPr>
          <p:cNvPr id="55302" name="Text Box 6"/>
          <p:cNvSpPr txBox="1">
            <a:spLocks noChangeArrowheads="1"/>
          </p:cNvSpPr>
          <p:nvPr/>
        </p:nvSpPr>
        <p:spPr bwMode="auto">
          <a:xfrm>
            <a:off x="0" y="2420888"/>
            <a:ext cx="9144000" cy="4493538"/>
          </a:xfrm>
          <a:prstGeom prst="rect">
            <a:avLst/>
          </a:prstGeom>
          <a:noFill/>
          <a:ln w="9525">
            <a:noFill/>
            <a:miter lim="800000"/>
            <a:headEnd/>
            <a:tailEnd/>
          </a:ln>
          <a:effectLst/>
        </p:spPr>
        <p:txBody>
          <a:bodyPr wrap="square">
            <a:spAutoFit/>
          </a:bodyPr>
          <a:lstStyle/>
          <a:p>
            <a:pPr marL="342900" indent="-342900" algn="l">
              <a:spcBef>
                <a:spcPct val="50000"/>
              </a:spcBef>
              <a:buFontTx/>
              <a:buAutoNum type="arabicPeriod"/>
            </a:pPr>
            <a:r>
              <a:rPr lang="en-GB" sz="2600" dirty="0">
                <a:latin typeface="Times New Roman" pitchFamily="18" charset="0"/>
              </a:rPr>
              <a:t>The OLS estimators are still unbiased and consistent. This is because none of the explanatory variables is correlated with the error term. So a correctly specified equation will give us values of estimated coefficient which are very close to the real parameters.</a:t>
            </a:r>
          </a:p>
          <a:p>
            <a:pPr marL="342900" indent="-342900" algn="l">
              <a:spcBef>
                <a:spcPct val="50000"/>
              </a:spcBef>
              <a:buFontTx/>
              <a:buAutoNum type="arabicPeriod"/>
            </a:pPr>
            <a:r>
              <a:rPr lang="en-GB" sz="2600" dirty="0">
                <a:latin typeface="Times New Roman" pitchFamily="18" charset="0"/>
              </a:rPr>
              <a:t>Affects the distribution of the estimated coefficients increasing the variances of the distributions and therefore making the OLS estimators inefficient.</a:t>
            </a:r>
          </a:p>
          <a:p>
            <a:pPr marL="342900" indent="-342900" algn="l">
              <a:spcBef>
                <a:spcPct val="50000"/>
              </a:spcBef>
              <a:buFontTx/>
              <a:buAutoNum type="arabicPeriod"/>
            </a:pPr>
            <a:r>
              <a:rPr lang="en-GB" sz="2600" dirty="0">
                <a:latin typeface="Times New Roman" pitchFamily="18" charset="0"/>
              </a:rPr>
              <a:t>Underestimates the variances of the estimators, leading to higher values of </a:t>
            </a:r>
            <a:r>
              <a:rPr lang="en-GB" sz="2600" i="1" dirty="0">
                <a:latin typeface="Times New Roman" pitchFamily="18" charset="0"/>
              </a:rPr>
              <a:t>t</a:t>
            </a:r>
            <a:r>
              <a:rPr lang="en-GB" sz="2600" dirty="0">
                <a:latin typeface="Times New Roman" pitchFamily="18" charset="0"/>
              </a:rPr>
              <a:t> and </a:t>
            </a:r>
            <a:r>
              <a:rPr lang="en-GB" sz="2600" i="1" dirty="0">
                <a:latin typeface="Times New Roman" pitchFamily="18" charset="0"/>
              </a:rPr>
              <a:t>F</a:t>
            </a:r>
            <a:r>
              <a:rPr lang="en-GB" sz="2600" dirty="0">
                <a:latin typeface="Times New Roman" pitchFamily="18" charset="0"/>
              </a:rPr>
              <a:t> statistics.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p:cNvSpPr>
            <a:spLocks noGrp="1" noChangeArrowheads="1"/>
          </p:cNvSpPr>
          <p:nvPr>
            <p:ph type="title"/>
          </p:nvPr>
        </p:nvSpPr>
        <p:spPr>
          <a:xfrm>
            <a:off x="611560" y="1412776"/>
            <a:ext cx="8229600" cy="706437"/>
          </a:xfrm>
        </p:spPr>
        <p:txBody>
          <a:bodyPr/>
          <a:lstStyle/>
          <a:p>
            <a:pPr algn="ctr"/>
            <a:r>
              <a:rPr lang="en-GB" sz="4000" b="1" dirty="0">
                <a:solidFill>
                  <a:srgbClr val="FF0000"/>
                </a:solidFill>
                <a:latin typeface="Times New Roman" pitchFamily="18" charset="0"/>
              </a:rPr>
              <a:t>Detecting </a:t>
            </a:r>
            <a:r>
              <a:rPr lang="en-GB" sz="4000" b="1" dirty="0" err="1">
                <a:solidFill>
                  <a:srgbClr val="FF0000"/>
                </a:solidFill>
                <a:latin typeface="Times New Roman" pitchFamily="18" charset="0"/>
              </a:rPr>
              <a:t>Heteroskedasticity</a:t>
            </a:r>
            <a:endParaRPr lang="en-GB" sz="4000" b="1" dirty="0">
              <a:solidFill>
                <a:srgbClr val="FF0000"/>
              </a:solidFill>
              <a:latin typeface="Times New Roman" pitchFamily="18" charset="0"/>
            </a:endParaRPr>
          </a:p>
        </p:txBody>
      </p:sp>
      <p:sp>
        <p:nvSpPr>
          <p:cNvPr id="110595" name="Rectangle 3"/>
          <p:cNvSpPr>
            <a:spLocks noGrp="1" noChangeArrowheads="1"/>
          </p:cNvSpPr>
          <p:nvPr>
            <p:ph type="body" idx="1"/>
          </p:nvPr>
        </p:nvSpPr>
        <p:spPr>
          <a:xfrm>
            <a:off x="755650" y="2349500"/>
            <a:ext cx="7775575" cy="4248150"/>
          </a:xfrm>
        </p:spPr>
        <p:txBody>
          <a:bodyPr/>
          <a:lstStyle/>
          <a:p>
            <a:pPr marL="533400" indent="-533400" algn="just">
              <a:lnSpc>
                <a:spcPct val="80000"/>
              </a:lnSpc>
              <a:buFont typeface="Wingdings" pitchFamily="2" charset="2"/>
              <a:buNone/>
            </a:pPr>
            <a:r>
              <a:rPr lang="en-GB" sz="2400" dirty="0">
                <a:latin typeface="Times New Roman" pitchFamily="18" charset="0"/>
              </a:rPr>
              <a:t>There are two ways in general.</a:t>
            </a:r>
          </a:p>
          <a:p>
            <a:pPr marL="533400" indent="-533400" algn="just">
              <a:lnSpc>
                <a:spcPct val="80000"/>
              </a:lnSpc>
              <a:buFont typeface="Wingdings" pitchFamily="2" charset="2"/>
              <a:buNone/>
            </a:pPr>
            <a:r>
              <a:rPr lang="en-GB" sz="2400" dirty="0">
                <a:latin typeface="Times New Roman" pitchFamily="18" charset="0"/>
              </a:rPr>
              <a:t>The first is the informal way which is done through graphs and therefore we call it the </a:t>
            </a:r>
            <a:r>
              <a:rPr lang="en-GB" sz="2400" b="1" dirty="0">
                <a:latin typeface="Times New Roman" pitchFamily="18" charset="0"/>
              </a:rPr>
              <a:t>graphical method</a:t>
            </a:r>
            <a:r>
              <a:rPr lang="en-GB" sz="2400" dirty="0">
                <a:latin typeface="Times New Roman" pitchFamily="18" charset="0"/>
              </a:rPr>
              <a:t>.</a:t>
            </a:r>
          </a:p>
          <a:p>
            <a:pPr marL="533400" indent="-533400" algn="just">
              <a:lnSpc>
                <a:spcPct val="80000"/>
              </a:lnSpc>
              <a:buFont typeface="Wingdings" pitchFamily="2" charset="2"/>
              <a:buNone/>
            </a:pPr>
            <a:r>
              <a:rPr lang="en-GB" sz="2400" dirty="0">
                <a:latin typeface="Times New Roman" pitchFamily="18" charset="0"/>
              </a:rPr>
              <a:t>The second is through </a:t>
            </a:r>
            <a:r>
              <a:rPr lang="en-GB" sz="2400" b="1" dirty="0">
                <a:latin typeface="Times New Roman" pitchFamily="18" charset="0"/>
              </a:rPr>
              <a:t>formal tests</a:t>
            </a:r>
            <a:r>
              <a:rPr lang="en-GB" sz="2400" dirty="0">
                <a:latin typeface="Times New Roman" pitchFamily="18" charset="0"/>
              </a:rPr>
              <a:t> for </a:t>
            </a:r>
            <a:r>
              <a:rPr lang="en-GB" sz="2400" dirty="0" err="1">
                <a:latin typeface="Times New Roman" pitchFamily="18" charset="0"/>
              </a:rPr>
              <a:t>heteroskedasticity</a:t>
            </a:r>
            <a:r>
              <a:rPr lang="en-GB" sz="2400" dirty="0">
                <a:latin typeface="Times New Roman" pitchFamily="18" charset="0"/>
              </a:rPr>
              <a:t>, like the following ones:</a:t>
            </a:r>
          </a:p>
          <a:p>
            <a:pPr marL="533400" indent="-533400" algn="just">
              <a:lnSpc>
                <a:spcPct val="80000"/>
              </a:lnSpc>
              <a:buFont typeface="Wingdings" pitchFamily="2" charset="2"/>
              <a:buNone/>
            </a:pPr>
            <a:endParaRPr lang="en-GB" sz="2400" dirty="0">
              <a:latin typeface="Times New Roman" pitchFamily="18" charset="0"/>
            </a:endParaRPr>
          </a:p>
          <a:p>
            <a:pPr marL="533400" indent="-533400" algn="just">
              <a:lnSpc>
                <a:spcPct val="80000"/>
              </a:lnSpc>
              <a:buFont typeface="Wingdings" pitchFamily="2" charset="2"/>
              <a:buAutoNum type="arabicPeriod"/>
            </a:pPr>
            <a:r>
              <a:rPr lang="en-GB" sz="2400" dirty="0">
                <a:latin typeface="Times New Roman" pitchFamily="18" charset="0"/>
              </a:rPr>
              <a:t>The </a:t>
            </a:r>
            <a:r>
              <a:rPr lang="en-GB" sz="2400" dirty="0" err="1">
                <a:latin typeface="Times New Roman" pitchFamily="18" charset="0"/>
              </a:rPr>
              <a:t>Breusch</a:t>
            </a:r>
            <a:r>
              <a:rPr lang="en-GB" sz="2400" dirty="0">
                <a:latin typeface="Times New Roman" pitchFamily="18" charset="0"/>
              </a:rPr>
              <a:t>-Pagan LM Test</a:t>
            </a:r>
          </a:p>
          <a:p>
            <a:pPr marL="533400" indent="-533400" algn="just">
              <a:lnSpc>
                <a:spcPct val="80000"/>
              </a:lnSpc>
              <a:buFont typeface="Wingdings" pitchFamily="2" charset="2"/>
              <a:buAutoNum type="arabicPeriod"/>
            </a:pPr>
            <a:r>
              <a:rPr lang="en-GB" sz="2400" dirty="0">
                <a:latin typeface="Times New Roman" pitchFamily="18" charset="0"/>
              </a:rPr>
              <a:t>The </a:t>
            </a:r>
            <a:r>
              <a:rPr lang="en-GB" sz="2400" dirty="0" err="1">
                <a:latin typeface="Times New Roman" pitchFamily="18" charset="0"/>
              </a:rPr>
              <a:t>Glesjer</a:t>
            </a:r>
            <a:r>
              <a:rPr lang="en-GB" sz="2400" dirty="0">
                <a:latin typeface="Times New Roman" pitchFamily="18" charset="0"/>
              </a:rPr>
              <a:t> LM Test</a:t>
            </a:r>
          </a:p>
          <a:p>
            <a:pPr marL="533400" indent="-533400" algn="just">
              <a:lnSpc>
                <a:spcPct val="80000"/>
              </a:lnSpc>
              <a:buFont typeface="Wingdings" pitchFamily="2" charset="2"/>
              <a:buAutoNum type="arabicPeriod"/>
            </a:pPr>
            <a:r>
              <a:rPr lang="en-GB" sz="2400" dirty="0">
                <a:latin typeface="Times New Roman" pitchFamily="18" charset="0"/>
              </a:rPr>
              <a:t>The Harvey-Godfrey LM Test</a:t>
            </a:r>
          </a:p>
          <a:p>
            <a:pPr marL="533400" indent="-533400" algn="just">
              <a:lnSpc>
                <a:spcPct val="80000"/>
              </a:lnSpc>
              <a:buFont typeface="Wingdings" pitchFamily="2" charset="2"/>
              <a:buAutoNum type="arabicPeriod"/>
            </a:pPr>
            <a:r>
              <a:rPr lang="en-GB" sz="2400" dirty="0">
                <a:latin typeface="Times New Roman" pitchFamily="18" charset="0"/>
              </a:rPr>
              <a:t>The Park LM Test</a:t>
            </a:r>
          </a:p>
          <a:p>
            <a:pPr marL="533400" indent="-533400" algn="just">
              <a:lnSpc>
                <a:spcPct val="80000"/>
              </a:lnSpc>
              <a:buFont typeface="Wingdings" pitchFamily="2" charset="2"/>
              <a:buAutoNum type="arabicPeriod"/>
            </a:pPr>
            <a:r>
              <a:rPr lang="en-GB" sz="2400" dirty="0">
                <a:latin typeface="Times New Roman" pitchFamily="18" charset="0"/>
              </a:rPr>
              <a:t>The </a:t>
            </a:r>
            <a:r>
              <a:rPr lang="en-GB" sz="2400" dirty="0" err="1">
                <a:latin typeface="Times New Roman" pitchFamily="18" charset="0"/>
              </a:rPr>
              <a:t>Goldfeld-Quandt</a:t>
            </a:r>
            <a:r>
              <a:rPr lang="en-GB" sz="2400" dirty="0">
                <a:latin typeface="Times New Roman" pitchFamily="18" charset="0"/>
              </a:rPr>
              <a:t> </a:t>
            </a:r>
            <a:r>
              <a:rPr lang="en-GB" sz="2400" dirty="0" err="1">
                <a:latin typeface="Times New Roman" pitchFamily="18" charset="0"/>
              </a:rPr>
              <a:t>Tets</a:t>
            </a:r>
            <a:endParaRPr lang="en-GB" sz="2400" dirty="0">
              <a:latin typeface="Times New Roman" pitchFamily="18" charset="0"/>
            </a:endParaRPr>
          </a:p>
          <a:p>
            <a:pPr marL="533400" indent="-533400" algn="just">
              <a:lnSpc>
                <a:spcPct val="80000"/>
              </a:lnSpc>
              <a:buFont typeface="Wingdings" pitchFamily="2" charset="2"/>
              <a:buAutoNum type="arabicPeriod"/>
            </a:pPr>
            <a:r>
              <a:rPr lang="en-GB" sz="2400" dirty="0">
                <a:latin typeface="Times New Roman" pitchFamily="18" charset="0"/>
              </a:rPr>
              <a:t>White’s Test</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Grp="1" noChangeArrowheads="1"/>
          </p:cNvSpPr>
          <p:nvPr>
            <p:ph type="title"/>
          </p:nvPr>
        </p:nvSpPr>
        <p:spPr>
          <a:xfrm>
            <a:off x="467544" y="1412776"/>
            <a:ext cx="8229600" cy="706437"/>
          </a:xfrm>
        </p:spPr>
        <p:txBody>
          <a:bodyPr/>
          <a:lstStyle/>
          <a:p>
            <a:pPr algn="ctr"/>
            <a:r>
              <a:rPr lang="en-GB" sz="4000" b="1" dirty="0">
                <a:solidFill>
                  <a:srgbClr val="FF0000"/>
                </a:solidFill>
                <a:latin typeface="Times New Roman" pitchFamily="18" charset="0"/>
              </a:rPr>
              <a:t>Detecting </a:t>
            </a:r>
            <a:r>
              <a:rPr lang="en-GB" sz="4000" b="1" dirty="0" err="1">
                <a:solidFill>
                  <a:srgbClr val="FF0000"/>
                </a:solidFill>
                <a:latin typeface="Times New Roman" pitchFamily="18" charset="0"/>
              </a:rPr>
              <a:t>Heteroskedasticity</a:t>
            </a:r>
            <a:endParaRPr lang="en-US" sz="4000" b="1" dirty="0">
              <a:solidFill>
                <a:srgbClr val="FF0000"/>
              </a:solidFill>
              <a:latin typeface="Times New Roman" pitchFamily="18" charset="0"/>
            </a:endParaRPr>
          </a:p>
        </p:txBody>
      </p:sp>
      <p:sp>
        <p:nvSpPr>
          <p:cNvPr id="57347" name="Rectangle 3"/>
          <p:cNvSpPr>
            <a:spLocks noGrp="1" noChangeArrowheads="1"/>
          </p:cNvSpPr>
          <p:nvPr>
            <p:ph type="body" sz="half" idx="1"/>
          </p:nvPr>
        </p:nvSpPr>
        <p:spPr>
          <a:xfrm>
            <a:off x="838200" y="2362200"/>
            <a:ext cx="7694613" cy="850900"/>
          </a:xfrm>
        </p:spPr>
        <p:txBody>
          <a:bodyPr/>
          <a:lstStyle/>
          <a:p>
            <a:pPr algn="just">
              <a:buFont typeface="Wingdings" pitchFamily="2" charset="2"/>
              <a:buNone/>
            </a:pPr>
            <a:r>
              <a:rPr lang="en-GB" sz="2400">
                <a:latin typeface="Times New Roman" pitchFamily="18" charset="0"/>
              </a:rPr>
              <a:t>We plot the square of the obtained residuals against fitted Y and the X’s and we see the patterns.</a:t>
            </a:r>
            <a:endParaRPr lang="en-US" sz="2400">
              <a:latin typeface="Times New Roman" pitchFamily="18" charset="0"/>
            </a:endParaRPr>
          </a:p>
        </p:txBody>
      </p:sp>
      <p:pic>
        <p:nvPicPr>
          <p:cNvPr id="57351" name="Picture 7" descr="het04"/>
          <p:cNvPicPr>
            <a:picLocks noChangeAspect="1" noChangeArrowheads="1"/>
          </p:cNvPicPr>
          <p:nvPr/>
        </p:nvPicPr>
        <p:blipFill>
          <a:blip r:embed="rId2" cstate="print"/>
          <a:srcRect/>
          <a:stretch>
            <a:fillRect/>
          </a:stretch>
        </p:blipFill>
        <p:spPr bwMode="auto">
          <a:xfrm>
            <a:off x="1619250" y="3213100"/>
            <a:ext cx="6121400" cy="342582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2"/>
          <p:cNvSpPr>
            <a:spLocks noGrp="1" noChangeArrowheads="1"/>
          </p:cNvSpPr>
          <p:nvPr>
            <p:ph type="title"/>
          </p:nvPr>
        </p:nvSpPr>
        <p:spPr>
          <a:xfrm>
            <a:off x="941387" y="1268760"/>
            <a:ext cx="8202613" cy="1143000"/>
          </a:xfrm>
        </p:spPr>
        <p:txBody>
          <a:bodyPr/>
          <a:lstStyle/>
          <a:p>
            <a:pPr algn="ctr"/>
            <a:r>
              <a:rPr lang="en-GB" sz="4000" b="1" dirty="0">
                <a:solidFill>
                  <a:srgbClr val="FF0000"/>
                </a:solidFill>
                <a:latin typeface="Times New Roman" pitchFamily="18" charset="0"/>
              </a:rPr>
              <a:t>Detecting </a:t>
            </a:r>
            <a:r>
              <a:rPr lang="en-GB" sz="4000" b="1" dirty="0" err="1">
                <a:solidFill>
                  <a:srgbClr val="FF0000"/>
                </a:solidFill>
                <a:latin typeface="Times New Roman" pitchFamily="18" charset="0"/>
              </a:rPr>
              <a:t>Heteroskedasticity</a:t>
            </a:r>
            <a:endParaRPr lang="en-US" sz="4000" b="1" dirty="0">
              <a:solidFill>
                <a:srgbClr val="FF0000"/>
              </a:solidFill>
              <a:latin typeface="Times New Roman" pitchFamily="18" charset="0"/>
            </a:endParaRPr>
          </a:p>
        </p:txBody>
      </p:sp>
      <p:pic>
        <p:nvPicPr>
          <p:cNvPr id="59397" name="Picture 5" descr="het05"/>
          <p:cNvPicPr>
            <a:picLocks noChangeAspect="1" noChangeArrowheads="1"/>
          </p:cNvPicPr>
          <p:nvPr/>
        </p:nvPicPr>
        <p:blipFill>
          <a:blip r:embed="rId2" cstate="print"/>
          <a:srcRect/>
          <a:stretch>
            <a:fillRect/>
          </a:stretch>
        </p:blipFill>
        <p:spPr bwMode="auto">
          <a:xfrm>
            <a:off x="1547813" y="2374900"/>
            <a:ext cx="5832475" cy="444341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2"/>
          <p:cNvSpPr>
            <a:spLocks noGrp="1" noChangeArrowheads="1"/>
          </p:cNvSpPr>
          <p:nvPr>
            <p:ph type="title"/>
          </p:nvPr>
        </p:nvSpPr>
        <p:spPr>
          <a:xfrm>
            <a:off x="755576" y="1052736"/>
            <a:ext cx="8131175" cy="1143000"/>
          </a:xfrm>
        </p:spPr>
        <p:txBody>
          <a:bodyPr/>
          <a:lstStyle/>
          <a:p>
            <a:pPr algn="ctr"/>
            <a:r>
              <a:rPr lang="en-GB" sz="4000" b="1" dirty="0">
                <a:solidFill>
                  <a:srgbClr val="FF0000"/>
                </a:solidFill>
                <a:latin typeface="Times New Roman" pitchFamily="18" charset="0"/>
              </a:rPr>
              <a:t>Detecting </a:t>
            </a:r>
            <a:r>
              <a:rPr lang="en-GB" sz="4000" b="1" dirty="0" err="1">
                <a:solidFill>
                  <a:srgbClr val="FF0000"/>
                </a:solidFill>
                <a:latin typeface="Times New Roman" pitchFamily="18" charset="0"/>
              </a:rPr>
              <a:t>Heteroskedasticity</a:t>
            </a:r>
            <a:endParaRPr lang="en-US" sz="4000" b="1" dirty="0">
              <a:solidFill>
                <a:srgbClr val="FF0000"/>
              </a:solidFill>
              <a:latin typeface="Times New Roman" pitchFamily="18" charset="0"/>
            </a:endParaRPr>
          </a:p>
        </p:txBody>
      </p:sp>
      <p:pic>
        <p:nvPicPr>
          <p:cNvPr id="60422" name="Picture 6" descr="het06"/>
          <p:cNvPicPr>
            <a:picLocks noChangeAspect="1" noChangeArrowheads="1"/>
          </p:cNvPicPr>
          <p:nvPr/>
        </p:nvPicPr>
        <p:blipFill>
          <a:blip r:embed="rId2" cstate="print"/>
          <a:srcRect/>
          <a:stretch>
            <a:fillRect/>
          </a:stretch>
        </p:blipFill>
        <p:spPr bwMode="auto">
          <a:xfrm>
            <a:off x="2051050" y="2420888"/>
            <a:ext cx="5689600" cy="43338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Grp="1" noChangeArrowheads="1"/>
          </p:cNvSpPr>
          <p:nvPr>
            <p:ph type="title"/>
          </p:nvPr>
        </p:nvSpPr>
        <p:spPr>
          <a:xfrm>
            <a:off x="467544" y="1484784"/>
            <a:ext cx="8229600" cy="706437"/>
          </a:xfrm>
        </p:spPr>
        <p:txBody>
          <a:bodyPr/>
          <a:lstStyle/>
          <a:p>
            <a:pPr algn="ctr"/>
            <a:r>
              <a:rPr lang="en-GB" sz="4000" b="1" dirty="0">
                <a:solidFill>
                  <a:srgbClr val="FF0000"/>
                </a:solidFill>
                <a:latin typeface="Times New Roman" pitchFamily="18" charset="0"/>
              </a:rPr>
              <a:t>Detecting </a:t>
            </a:r>
            <a:r>
              <a:rPr lang="en-GB" sz="4000" b="1" dirty="0" err="1">
                <a:solidFill>
                  <a:srgbClr val="FF0000"/>
                </a:solidFill>
                <a:latin typeface="Times New Roman" pitchFamily="18" charset="0"/>
              </a:rPr>
              <a:t>Heteroskedasticity</a:t>
            </a:r>
            <a:endParaRPr lang="en-US" sz="4000" b="1" dirty="0">
              <a:solidFill>
                <a:srgbClr val="FF0000"/>
              </a:solidFill>
              <a:latin typeface="Times New Roman" pitchFamily="18" charset="0"/>
            </a:endParaRPr>
          </a:p>
        </p:txBody>
      </p:sp>
      <p:pic>
        <p:nvPicPr>
          <p:cNvPr id="61446" name="Picture 6" descr="het07"/>
          <p:cNvPicPr>
            <a:picLocks noChangeAspect="1" noChangeArrowheads="1"/>
          </p:cNvPicPr>
          <p:nvPr/>
        </p:nvPicPr>
        <p:blipFill>
          <a:blip r:embed="rId2" cstate="print"/>
          <a:srcRect/>
          <a:stretch>
            <a:fillRect/>
          </a:stretch>
        </p:blipFill>
        <p:spPr bwMode="auto">
          <a:xfrm>
            <a:off x="1763713" y="2403475"/>
            <a:ext cx="5616575" cy="445452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p:nvPr>
        </p:nvSpPr>
        <p:spPr>
          <a:xfrm>
            <a:off x="611560" y="1340768"/>
            <a:ext cx="8229600" cy="706437"/>
          </a:xfrm>
        </p:spPr>
        <p:txBody>
          <a:bodyPr/>
          <a:lstStyle/>
          <a:p>
            <a:pPr algn="ctr"/>
            <a:r>
              <a:rPr lang="en-GB" sz="4000" b="1" dirty="0">
                <a:solidFill>
                  <a:srgbClr val="FF0000"/>
                </a:solidFill>
                <a:latin typeface="Times New Roman" pitchFamily="18" charset="0"/>
              </a:rPr>
              <a:t>Detecting </a:t>
            </a:r>
            <a:r>
              <a:rPr lang="en-GB" sz="4000" b="1" dirty="0" err="1">
                <a:solidFill>
                  <a:srgbClr val="FF0000"/>
                </a:solidFill>
                <a:latin typeface="Times New Roman" pitchFamily="18" charset="0"/>
              </a:rPr>
              <a:t>Heteroskedasticity</a:t>
            </a:r>
            <a:endParaRPr lang="en-US" sz="4000" b="1" dirty="0">
              <a:solidFill>
                <a:srgbClr val="FF0000"/>
              </a:solidFill>
              <a:latin typeface="Times New Roman" pitchFamily="18" charset="0"/>
            </a:endParaRPr>
          </a:p>
        </p:txBody>
      </p:sp>
      <p:pic>
        <p:nvPicPr>
          <p:cNvPr id="62469" name="Picture 5" descr="het08"/>
          <p:cNvPicPr>
            <a:picLocks noChangeAspect="1" noChangeArrowheads="1"/>
          </p:cNvPicPr>
          <p:nvPr/>
        </p:nvPicPr>
        <p:blipFill>
          <a:blip r:embed="rId2" cstate="print"/>
          <a:srcRect/>
          <a:stretch>
            <a:fillRect/>
          </a:stretch>
        </p:blipFill>
        <p:spPr bwMode="auto">
          <a:xfrm>
            <a:off x="1692275" y="2349500"/>
            <a:ext cx="5616575" cy="44545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Grp="1" noChangeArrowheads="1"/>
          </p:cNvSpPr>
          <p:nvPr>
            <p:ph type="title"/>
          </p:nvPr>
        </p:nvSpPr>
        <p:spPr>
          <a:xfrm>
            <a:off x="539552" y="1340768"/>
            <a:ext cx="8229600" cy="706437"/>
          </a:xfrm>
        </p:spPr>
        <p:txBody>
          <a:bodyPr/>
          <a:lstStyle/>
          <a:p>
            <a:pPr algn="ctr"/>
            <a:r>
              <a:rPr lang="en-GB" b="1" dirty="0">
                <a:solidFill>
                  <a:srgbClr val="FF0000"/>
                </a:solidFill>
                <a:latin typeface="Times New Roman" pitchFamily="18" charset="0"/>
              </a:rPr>
              <a:t>The </a:t>
            </a:r>
            <a:r>
              <a:rPr lang="en-GB" b="1" dirty="0" err="1">
                <a:solidFill>
                  <a:srgbClr val="FF0000"/>
                </a:solidFill>
                <a:latin typeface="Times New Roman" pitchFamily="18" charset="0"/>
              </a:rPr>
              <a:t>Breusch</a:t>
            </a:r>
            <a:r>
              <a:rPr lang="en-GB" b="1" dirty="0">
                <a:solidFill>
                  <a:srgbClr val="FF0000"/>
                </a:solidFill>
                <a:latin typeface="Times New Roman" pitchFamily="18" charset="0"/>
              </a:rPr>
              <a:t>-Pagan LM Test</a:t>
            </a:r>
            <a:endParaRPr lang="en-US" b="1" dirty="0">
              <a:solidFill>
                <a:srgbClr val="FF0000"/>
              </a:solidFill>
              <a:latin typeface="Times New Roman" pitchFamily="18" charset="0"/>
            </a:endParaRPr>
          </a:p>
        </p:txBody>
      </p:sp>
      <p:sp>
        <p:nvSpPr>
          <p:cNvPr id="63491" name="Rectangle 3"/>
          <p:cNvSpPr>
            <a:spLocks noGrp="1" noChangeArrowheads="1"/>
          </p:cNvSpPr>
          <p:nvPr>
            <p:ph type="body" sz="half" idx="1"/>
          </p:nvPr>
        </p:nvSpPr>
        <p:spPr>
          <a:xfrm>
            <a:off x="838200" y="2362200"/>
            <a:ext cx="7837488" cy="3371056"/>
          </a:xfrm>
        </p:spPr>
        <p:txBody>
          <a:bodyPr/>
          <a:lstStyle/>
          <a:p>
            <a:pPr>
              <a:buFont typeface="Wingdings" pitchFamily="2" charset="2"/>
              <a:buNone/>
            </a:pPr>
            <a:r>
              <a:rPr lang="en-GB" sz="2400" dirty="0">
                <a:latin typeface="Times New Roman" pitchFamily="18" charset="0"/>
              </a:rPr>
              <a:t>Step 1: Estimate the model by OLS and obtain the residuals</a:t>
            </a:r>
          </a:p>
          <a:p>
            <a:pPr>
              <a:buFont typeface="Wingdings" pitchFamily="2" charset="2"/>
              <a:buNone/>
            </a:pPr>
            <a:r>
              <a:rPr lang="en-GB" sz="2400" dirty="0">
                <a:latin typeface="Times New Roman" pitchFamily="18" charset="0"/>
              </a:rPr>
              <a:t>Step 2: Run the following auxiliary regression:</a:t>
            </a:r>
          </a:p>
          <a:p>
            <a:pPr>
              <a:buFont typeface="Wingdings" pitchFamily="2" charset="2"/>
              <a:buNone/>
            </a:pPr>
            <a:endParaRPr lang="en-GB" sz="2400" dirty="0">
              <a:latin typeface="Times New Roman" pitchFamily="18" charset="0"/>
            </a:endParaRPr>
          </a:p>
          <a:p>
            <a:pPr>
              <a:buFont typeface="Wingdings" pitchFamily="2" charset="2"/>
              <a:buNone/>
            </a:pPr>
            <a:endParaRPr lang="en-GB" sz="2400" dirty="0">
              <a:latin typeface="Times New Roman" pitchFamily="18" charset="0"/>
            </a:endParaRPr>
          </a:p>
          <a:p>
            <a:pPr>
              <a:buFont typeface="Wingdings" pitchFamily="2" charset="2"/>
              <a:buNone/>
            </a:pPr>
            <a:r>
              <a:rPr lang="en-GB" sz="2400" dirty="0">
                <a:latin typeface="Times New Roman" pitchFamily="18" charset="0"/>
              </a:rPr>
              <a:t>Step 3: Compute </a:t>
            </a:r>
            <a:r>
              <a:rPr lang="en-GB" sz="2400" i="1" dirty="0">
                <a:latin typeface="Times New Roman" pitchFamily="18" charset="0"/>
              </a:rPr>
              <a:t>LM=nR</a:t>
            </a:r>
            <a:r>
              <a:rPr lang="en-GB" sz="2400" i="1" baseline="30000" dirty="0">
                <a:latin typeface="Times New Roman" pitchFamily="18" charset="0"/>
              </a:rPr>
              <a:t>2</a:t>
            </a:r>
            <a:r>
              <a:rPr lang="en-GB" sz="2400" dirty="0">
                <a:latin typeface="Times New Roman" pitchFamily="18" charset="0"/>
              </a:rPr>
              <a:t>, where </a:t>
            </a:r>
            <a:r>
              <a:rPr lang="en-GB" sz="2400" i="1" dirty="0">
                <a:latin typeface="Times New Roman" pitchFamily="18" charset="0"/>
              </a:rPr>
              <a:t>n</a:t>
            </a:r>
            <a:r>
              <a:rPr lang="en-GB" sz="2400" dirty="0">
                <a:latin typeface="Times New Roman" pitchFamily="18" charset="0"/>
              </a:rPr>
              <a:t> and </a:t>
            </a:r>
            <a:r>
              <a:rPr lang="en-GB" sz="2400" i="1" dirty="0">
                <a:latin typeface="Times New Roman" pitchFamily="18" charset="0"/>
              </a:rPr>
              <a:t>R</a:t>
            </a:r>
            <a:r>
              <a:rPr lang="en-GB" sz="2400" i="1" baseline="30000" dirty="0">
                <a:latin typeface="Times New Roman" pitchFamily="18" charset="0"/>
              </a:rPr>
              <a:t>2</a:t>
            </a:r>
            <a:r>
              <a:rPr lang="en-GB" sz="2400" dirty="0">
                <a:latin typeface="Times New Roman" pitchFamily="18" charset="0"/>
              </a:rPr>
              <a:t> are from the auxiliary regression.</a:t>
            </a:r>
          </a:p>
          <a:p>
            <a:pPr>
              <a:buFont typeface="Wingdings" pitchFamily="2" charset="2"/>
              <a:buNone/>
            </a:pPr>
            <a:r>
              <a:rPr lang="en-GB" sz="2400" dirty="0">
                <a:latin typeface="Times New Roman" pitchFamily="18" charset="0"/>
              </a:rPr>
              <a:t>Step 4: If LM-stat&gt;</a:t>
            </a:r>
            <a:r>
              <a:rPr lang="el-GR" sz="2400" dirty="0">
                <a:latin typeface="Times New Roman" pitchFamily="18" charset="0"/>
                <a:cs typeface="Times New Roman" pitchFamily="18" charset="0"/>
              </a:rPr>
              <a:t>χ</a:t>
            </a:r>
            <a:r>
              <a:rPr lang="en-GB" sz="2400" baseline="30000" dirty="0">
                <a:latin typeface="Times New Roman" pitchFamily="18" charset="0"/>
                <a:cs typeface="Times New Roman" pitchFamily="18" charset="0"/>
              </a:rPr>
              <a:t>2</a:t>
            </a:r>
            <a:r>
              <a:rPr lang="en-GB" sz="2400" baseline="-25000" dirty="0">
                <a:latin typeface="Times New Roman" pitchFamily="18" charset="0"/>
              </a:rPr>
              <a:t>p-1</a:t>
            </a:r>
            <a:r>
              <a:rPr lang="en-GB" sz="2400" dirty="0">
                <a:latin typeface="Times New Roman" pitchFamily="18" charset="0"/>
              </a:rPr>
              <a:t> critical reject the null and conclude that there is significant evidence of </a:t>
            </a:r>
            <a:r>
              <a:rPr lang="en-GB" sz="2400" dirty="0" err="1">
                <a:latin typeface="Times New Roman" pitchFamily="18" charset="0"/>
              </a:rPr>
              <a:t>heteroskedasticity</a:t>
            </a:r>
            <a:endParaRPr lang="en-US" sz="2400" dirty="0">
              <a:latin typeface="Times New Roman" pitchFamily="18" charset="0"/>
            </a:endParaRPr>
          </a:p>
        </p:txBody>
      </p:sp>
      <p:graphicFrame>
        <p:nvGraphicFramePr>
          <p:cNvPr id="63494" name="Object 6"/>
          <p:cNvGraphicFramePr>
            <a:graphicFrameLocks noChangeAspect="1"/>
          </p:cNvGraphicFramePr>
          <p:nvPr>
            <p:ph sz="half" idx="2"/>
          </p:nvPr>
        </p:nvGraphicFramePr>
        <p:xfrm>
          <a:off x="2268538" y="3429000"/>
          <a:ext cx="5040312" cy="552450"/>
        </p:xfrm>
        <a:graphic>
          <a:graphicData uri="http://schemas.openxmlformats.org/presentationml/2006/ole">
            <p:oleObj spid="_x0000_s24578" name="Equation" r:id="rId3" imgW="2323800" imgH="25380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2"/>
          <p:cNvSpPr>
            <a:spLocks noGrp="1" noChangeArrowheads="1"/>
          </p:cNvSpPr>
          <p:nvPr>
            <p:ph type="title"/>
          </p:nvPr>
        </p:nvSpPr>
        <p:spPr>
          <a:xfrm>
            <a:off x="395536" y="1484784"/>
            <a:ext cx="8229600" cy="706437"/>
          </a:xfrm>
        </p:spPr>
        <p:txBody>
          <a:bodyPr/>
          <a:lstStyle/>
          <a:p>
            <a:pPr algn="ctr"/>
            <a:r>
              <a:rPr lang="en-GB" b="1" dirty="0">
                <a:solidFill>
                  <a:srgbClr val="FF0000"/>
                </a:solidFill>
                <a:latin typeface="Times New Roman" pitchFamily="18" charset="0"/>
              </a:rPr>
              <a:t>The </a:t>
            </a:r>
            <a:r>
              <a:rPr lang="en-GB" b="1" dirty="0" err="1">
                <a:solidFill>
                  <a:srgbClr val="FF0000"/>
                </a:solidFill>
                <a:latin typeface="Times New Roman" pitchFamily="18" charset="0"/>
              </a:rPr>
              <a:t>Glesjer</a:t>
            </a:r>
            <a:r>
              <a:rPr lang="en-GB" b="1" dirty="0">
                <a:solidFill>
                  <a:srgbClr val="FF0000"/>
                </a:solidFill>
                <a:latin typeface="Times New Roman" pitchFamily="18" charset="0"/>
              </a:rPr>
              <a:t> LM Test</a:t>
            </a:r>
            <a:endParaRPr lang="en-US" b="1" dirty="0">
              <a:solidFill>
                <a:srgbClr val="FF0000"/>
              </a:solidFill>
              <a:latin typeface="Times New Roman" pitchFamily="18" charset="0"/>
            </a:endParaRPr>
          </a:p>
        </p:txBody>
      </p:sp>
      <p:sp>
        <p:nvSpPr>
          <p:cNvPr id="64515" name="Rectangle 3"/>
          <p:cNvSpPr>
            <a:spLocks noGrp="1" noChangeArrowheads="1"/>
          </p:cNvSpPr>
          <p:nvPr>
            <p:ph type="body" sz="half" idx="1"/>
          </p:nvPr>
        </p:nvSpPr>
        <p:spPr/>
        <p:txBody>
          <a:bodyPr/>
          <a:lstStyle/>
          <a:p>
            <a:pPr>
              <a:buFont typeface="Wingdings" pitchFamily="2" charset="2"/>
              <a:buNone/>
            </a:pPr>
            <a:endParaRPr lang="en-GB" sz="2400">
              <a:latin typeface="Times New Roman" pitchFamily="18" charset="0"/>
            </a:endParaRPr>
          </a:p>
          <a:p>
            <a:pPr>
              <a:buFont typeface="Wingdings" pitchFamily="2" charset="2"/>
              <a:buNone/>
            </a:pPr>
            <a:endParaRPr lang="en-GB" sz="2400">
              <a:latin typeface="Times New Roman" pitchFamily="18" charset="0"/>
            </a:endParaRPr>
          </a:p>
          <a:p>
            <a:pPr>
              <a:buFont typeface="Wingdings" pitchFamily="2" charset="2"/>
              <a:buNone/>
            </a:pPr>
            <a:endParaRPr lang="en-GB" sz="2400">
              <a:latin typeface="Times New Roman" pitchFamily="18" charset="0"/>
            </a:endParaRPr>
          </a:p>
          <a:p>
            <a:pPr>
              <a:buFont typeface="Wingdings" pitchFamily="2" charset="2"/>
              <a:buNone/>
            </a:pPr>
            <a:endParaRPr lang="en-GB" sz="2400">
              <a:latin typeface="Times New Roman" pitchFamily="18" charset="0"/>
            </a:endParaRPr>
          </a:p>
          <a:p>
            <a:pPr>
              <a:buFont typeface="Wingdings" pitchFamily="2" charset="2"/>
              <a:buNone/>
            </a:pPr>
            <a:endParaRPr lang="en-GB" sz="2400">
              <a:latin typeface="Times New Roman" pitchFamily="18" charset="0"/>
            </a:endParaRPr>
          </a:p>
          <a:p>
            <a:pPr>
              <a:buFont typeface="Wingdings" pitchFamily="2" charset="2"/>
              <a:buNone/>
            </a:pPr>
            <a:endParaRPr lang="en-GB" sz="2400">
              <a:latin typeface="Times New Roman" pitchFamily="18" charset="0"/>
            </a:endParaRPr>
          </a:p>
          <a:p>
            <a:pPr>
              <a:buFont typeface="Wingdings" pitchFamily="2" charset="2"/>
              <a:buNone/>
            </a:pPr>
            <a:endParaRPr lang="en-US" sz="2400">
              <a:latin typeface="Times New Roman" pitchFamily="18" charset="0"/>
            </a:endParaRPr>
          </a:p>
        </p:txBody>
      </p:sp>
      <p:sp>
        <p:nvSpPr>
          <p:cNvPr id="64531" name="Rectangle 19"/>
          <p:cNvSpPr>
            <a:spLocks noChangeArrowheads="1"/>
          </p:cNvSpPr>
          <p:nvPr/>
        </p:nvSpPr>
        <p:spPr bwMode="auto">
          <a:xfrm>
            <a:off x="838200" y="2362200"/>
            <a:ext cx="7837488" cy="4495800"/>
          </a:xfrm>
          <a:prstGeom prst="rect">
            <a:avLst/>
          </a:prstGeom>
          <a:noFill/>
          <a:ln w="9525">
            <a:noFill/>
            <a:miter lim="800000"/>
            <a:headEnd/>
            <a:tailEnd/>
          </a:ln>
          <a:effectLst/>
        </p:spPr>
        <p:txBody>
          <a:bodyPr/>
          <a:lstStyle/>
          <a:p>
            <a:pPr marL="342900" indent="-342900" eaLnBrk="1" hangingPunct="1">
              <a:spcBef>
                <a:spcPct val="20000"/>
              </a:spcBef>
              <a:buClr>
                <a:schemeClr val="tx1"/>
              </a:buClr>
              <a:buSzPct val="75000"/>
              <a:buFont typeface="Wingdings" pitchFamily="2" charset="2"/>
              <a:buNone/>
            </a:pPr>
            <a:r>
              <a:rPr lang="en-GB" sz="2400" dirty="0">
                <a:latin typeface="Times New Roman" pitchFamily="18" charset="0"/>
              </a:rPr>
              <a:t>Step 1: Estimate the model by OLS and obtain the residuals</a:t>
            </a:r>
          </a:p>
          <a:p>
            <a:pPr marL="342900" indent="-342900" eaLnBrk="1" hangingPunct="1">
              <a:spcBef>
                <a:spcPct val="20000"/>
              </a:spcBef>
              <a:buClr>
                <a:schemeClr val="tx1"/>
              </a:buClr>
              <a:buSzPct val="75000"/>
              <a:buFont typeface="Wingdings" pitchFamily="2" charset="2"/>
              <a:buNone/>
            </a:pPr>
            <a:r>
              <a:rPr lang="en-GB" sz="2400" dirty="0">
                <a:latin typeface="Times New Roman" pitchFamily="18" charset="0"/>
              </a:rPr>
              <a:t>Step 2: Run the following auxiliary regression:</a:t>
            </a:r>
          </a:p>
          <a:p>
            <a:pPr marL="342900" indent="-342900" eaLnBrk="1" hangingPunct="1">
              <a:spcBef>
                <a:spcPct val="20000"/>
              </a:spcBef>
              <a:buClr>
                <a:schemeClr val="tx1"/>
              </a:buClr>
              <a:buSzPct val="75000"/>
              <a:buFont typeface="Wingdings" pitchFamily="2" charset="2"/>
              <a:buNone/>
            </a:pPr>
            <a:endParaRPr lang="en-GB" sz="2400" dirty="0">
              <a:latin typeface="Times New Roman" pitchFamily="18" charset="0"/>
            </a:endParaRPr>
          </a:p>
          <a:p>
            <a:pPr marL="342900" indent="-342900" eaLnBrk="1" hangingPunct="1">
              <a:spcBef>
                <a:spcPct val="20000"/>
              </a:spcBef>
              <a:buClr>
                <a:schemeClr val="tx1"/>
              </a:buClr>
              <a:buSzPct val="75000"/>
              <a:buFont typeface="Wingdings" pitchFamily="2" charset="2"/>
              <a:buNone/>
            </a:pPr>
            <a:endParaRPr lang="en-GB" sz="2400" dirty="0">
              <a:latin typeface="Times New Roman" pitchFamily="18" charset="0"/>
            </a:endParaRPr>
          </a:p>
          <a:p>
            <a:pPr marL="342900" indent="-342900" eaLnBrk="1" hangingPunct="1">
              <a:spcBef>
                <a:spcPct val="20000"/>
              </a:spcBef>
              <a:buClr>
                <a:schemeClr val="tx1"/>
              </a:buClr>
              <a:buSzPct val="75000"/>
              <a:buFont typeface="Wingdings" pitchFamily="2" charset="2"/>
              <a:buNone/>
            </a:pPr>
            <a:r>
              <a:rPr lang="en-GB" sz="2400" dirty="0">
                <a:latin typeface="Times New Roman" pitchFamily="18" charset="0"/>
              </a:rPr>
              <a:t>Step 3: Compute </a:t>
            </a:r>
            <a:r>
              <a:rPr lang="en-GB" sz="2400" i="1" dirty="0">
                <a:latin typeface="Times New Roman" pitchFamily="18" charset="0"/>
              </a:rPr>
              <a:t>LM=nR</a:t>
            </a:r>
            <a:r>
              <a:rPr lang="en-GB" sz="2400" i="1" baseline="30000" dirty="0">
                <a:latin typeface="Times New Roman" pitchFamily="18" charset="0"/>
              </a:rPr>
              <a:t>2</a:t>
            </a:r>
            <a:r>
              <a:rPr lang="en-GB" sz="2400" dirty="0">
                <a:latin typeface="Times New Roman" pitchFamily="18" charset="0"/>
              </a:rPr>
              <a:t>, where </a:t>
            </a:r>
            <a:r>
              <a:rPr lang="en-GB" sz="2400" i="1" dirty="0">
                <a:latin typeface="Times New Roman" pitchFamily="18" charset="0"/>
              </a:rPr>
              <a:t>n</a:t>
            </a:r>
            <a:r>
              <a:rPr lang="en-GB" sz="2400" dirty="0">
                <a:latin typeface="Times New Roman" pitchFamily="18" charset="0"/>
              </a:rPr>
              <a:t> and </a:t>
            </a:r>
            <a:r>
              <a:rPr lang="en-GB" sz="2400" i="1" dirty="0">
                <a:latin typeface="Times New Roman" pitchFamily="18" charset="0"/>
              </a:rPr>
              <a:t>R</a:t>
            </a:r>
            <a:r>
              <a:rPr lang="en-GB" sz="2400" i="1" baseline="30000" dirty="0">
                <a:latin typeface="Times New Roman" pitchFamily="18" charset="0"/>
              </a:rPr>
              <a:t>2</a:t>
            </a:r>
            <a:r>
              <a:rPr lang="en-GB" sz="2400" dirty="0">
                <a:latin typeface="Times New Roman" pitchFamily="18" charset="0"/>
              </a:rPr>
              <a:t> are from the auxiliary regression.</a:t>
            </a:r>
          </a:p>
          <a:p>
            <a:pPr marL="342900" indent="-342900" eaLnBrk="1" hangingPunct="1">
              <a:spcBef>
                <a:spcPct val="20000"/>
              </a:spcBef>
              <a:buClr>
                <a:schemeClr val="tx1"/>
              </a:buClr>
              <a:buSzPct val="75000"/>
              <a:buFont typeface="Wingdings" pitchFamily="2" charset="2"/>
              <a:buNone/>
            </a:pPr>
            <a:r>
              <a:rPr lang="en-GB" sz="2400" dirty="0">
                <a:latin typeface="Times New Roman" pitchFamily="18" charset="0"/>
              </a:rPr>
              <a:t>Step 4: If LM-stat&gt;</a:t>
            </a:r>
            <a:r>
              <a:rPr lang="el-GR" sz="2400" dirty="0">
                <a:latin typeface="Times New Roman" pitchFamily="18" charset="0"/>
                <a:cs typeface="Times New Roman" pitchFamily="18" charset="0"/>
              </a:rPr>
              <a:t>χ</a:t>
            </a:r>
            <a:r>
              <a:rPr lang="en-GB" sz="2400" baseline="30000" dirty="0">
                <a:latin typeface="Times New Roman" pitchFamily="18" charset="0"/>
                <a:cs typeface="Times New Roman" pitchFamily="18" charset="0"/>
              </a:rPr>
              <a:t>2</a:t>
            </a:r>
            <a:r>
              <a:rPr lang="en-GB" sz="2400" baseline="-25000" dirty="0">
                <a:latin typeface="Times New Roman" pitchFamily="18" charset="0"/>
              </a:rPr>
              <a:t>p-1</a:t>
            </a:r>
            <a:r>
              <a:rPr lang="en-GB" sz="2400" dirty="0">
                <a:latin typeface="Times New Roman" pitchFamily="18" charset="0"/>
              </a:rPr>
              <a:t> critical reject the null and conclude that there is significant evidence of </a:t>
            </a:r>
            <a:r>
              <a:rPr lang="en-GB" sz="2400" dirty="0" err="1">
                <a:latin typeface="Times New Roman" pitchFamily="18" charset="0"/>
              </a:rPr>
              <a:t>heteroskedasticity</a:t>
            </a:r>
            <a:endParaRPr lang="en-US" sz="2400" dirty="0">
              <a:latin typeface="Times New Roman" pitchFamily="18" charset="0"/>
            </a:endParaRPr>
          </a:p>
        </p:txBody>
      </p:sp>
      <p:graphicFrame>
        <p:nvGraphicFramePr>
          <p:cNvPr id="64532" name="Object 20"/>
          <p:cNvGraphicFramePr>
            <a:graphicFrameLocks noChangeAspect="1"/>
          </p:cNvGraphicFramePr>
          <p:nvPr>
            <p:ph sz="half" idx="2"/>
          </p:nvPr>
        </p:nvGraphicFramePr>
        <p:xfrm>
          <a:off x="1979613" y="3365500"/>
          <a:ext cx="5688012" cy="604838"/>
        </p:xfrm>
        <a:graphic>
          <a:graphicData uri="http://schemas.openxmlformats.org/presentationml/2006/ole">
            <p:oleObj spid="_x0000_s25602" name="Equation" r:id="rId3" imgW="2387520" imgH="25380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a:xfrm>
            <a:off x="755650" y="1125538"/>
            <a:ext cx="7772400" cy="1655762"/>
          </a:xfrm>
        </p:spPr>
        <p:txBody>
          <a:bodyPr/>
          <a:lstStyle/>
          <a:p>
            <a:r>
              <a:rPr lang="en-GB" b="1" dirty="0">
                <a:solidFill>
                  <a:srgbClr val="FF0000"/>
                </a:solidFill>
                <a:latin typeface="Times New Roman" pitchFamily="18" charset="0"/>
              </a:rPr>
              <a:t>HETEROSKEDASTICITY</a:t>
            </a:r>
            <a:endParaRPr lang="en-US" b="1" dirty="0">
              <a:solidFill>
                <a:srgbClr val="FF0000"/>
              </a:solidFill>
              <a:latin typeface="Times New Roman" pitchFamily="18" charset="0"/>
            </a:endParaRPr>
          </a:p>
        </p:txBody>
      </p:sp>
      <p:sp>
        <p:nvSpPr>
          <p:cNvPr id="2051" name="Rectangle 3"/>
          <p:cNvSpPr>
            <a:spLocks noGrp="1" noChangeArrowheads="1"/>
          </p:cNvSpPr>
          <p:nvPr>
            <p:ph type="subTitle" idx="1"/>
          </p:nvPr>
        </p:nvSpPr>
        <p:spPr>
          <a:xfrm>
            <a:off x="827088" y="2852738"/>
            <a:ext cx="6337300" cy="3311525"/>
          </a:xfrm>
        </p:spPr>
        <p:txBody>
          <a:bodyPr/>
          <a:lstStyle/>
          <a:p>
            <a:pPr marL="609600" indent="-609600" algn="l">
              <a:buFontTx/>
              <a:buNone/>
            </a:pPr>
            <a:r>
              <a:rPr lang="en-GB" dirty="0">
                <a:solidFill>
                  <a:schemeClr val="tx1"/>
                </a:solidFill>
                <a:latin typeface="Times New Roman" pitchFamily="18" charset="0"/>
              </a:rPr>
              <a:t>1. What is </a:t>
            </a:r>
            <a:r>
              <a:rPr lang="en-GB" dirty="0" err="1">
                <a:solidFill>
                  <a:schemeClr val="tx1"/>
                </a:solidFill>
                <a:latin typeface="Times New Roman" pitchFamily="18" charset="0"/>
              </a:rPr>
              <a:t>Heteroskedasticity</a:t>
            </a:r>
            <a:endParaRPr lang="en-GB" dirty="0">
              <a:solidFill>
                <a:schemeClr val="tx1"/>
              </a:solidFill>
              <a:latin typeface="Times New Roman" pitchFamily="18" charset="0"/>
            </a:endParaRPr>
          </a:p>
          <a:p>
            <a:pPr marL="609600" indent="-609600" algn="l">
              <a:buFontTx/>
              <a:buNone/>
            </a:pPr>
            <a:r>
              <a:rPr lang="en-GB" dirty="0">
                <a:solidFill>
                  <a:schemeClr val="tx1"/>
                </a:solidFill>
                <a:latin typeface="Times New Roman" pitchFamily="18" charset="0"/>
              </a:rPr>
              <a:t>2. Consequences of </a:t>
            </a:r>
            <a:r>
              <a:rPr lang="en-GB" dirty="0" err="1">
                <a:solidFill>
                  <a:schemeClr val="tx1"/>
                </a:solidFill>
                <a:latin typeface="Times New Roman" pitchFamily="18" charset="0"/>
              </a:rPr>
              <a:t>Heteroskedasticity</a:t>
            </a:r>
            <a:r>
              <a:rPr lang="en-GB" dirty="0">
                <a:solidFill>
                  <a:schemeClr val="tx1"/>
                </a:solidFill>
                <a:latin typeface="Times New Roman" pitchFamily="18" charset="0"/>
              </a:rPr>
              <a:t> </a:t>
            </a:r>
          </a:p>
          <a:p>
            <a:pPr marL="609600" indent="-609600" algn="l">
              <a:buFontTx/>
              <a:buNone/>
            </a:pPr>
            <a:r>
              <a:rPr lang="en-GB" dirty="0">
                <a:solidFill>
                  <a:schemeClr val="tx1"/>
                </a:solidFill>
                <a:latin typeface="Times New Roman" pitchFamily="18" charset="0"/>
              </a:rPr>
              <a:t>3. Detecting </a:t>
            </a:r>
            <a:r>
              <a:rPr lang="en-GB" dirty="0" err="1">
                <a:solidFill>
                  <a:schemeClr val="tx1"/>
                </a:solidFill>
                <a:latin typeface="Times New Roman" pitchFamily="18" charset="0"/>
              </a:rPr>
              <a:t>Heteroskedasticity</a:t>
            </a:r>
            <a:endParaRPr lang="en-GB" dirty="0">
              <a:solidFill>
                <a:schemeClr val="tx1"/>
              </a:solidFill>
              <a:latin typeface="Times New Roman" pitchFamily="18" charset="0"/>
            </a:endParaRPr>
          </a:p>
          <a:p>
            <a:pPr marL="609600" indent="-609600" algn="l">
              <a:buFontTx/>
              <a:buNone/>
            </a:pPr>
            <a:r>
              <a:rPr lang="en-GB" dirty="0" smtClean="0">
                <a:solidFill>
                  <a:schemeClr val="tx1"/>
                </a:solidFill>
                <a:latin typeface="Times New Roman" pitchFamily="18" charset="0"/>
              </a:rPr>
              <a:t>4</a:t>
            </a:r>
            <a:r>
              <a:rPr lang="en-GB" dirty="0">
                <a:solidFill>
                  <a:schemeClr val="tx1"/>
                </a:solidFill>
                <a:latin typeface="Times New Roman" pitchFamily="18" charset="0"/>
              </a:rPr>
              <a:t>. Resolving </a:t>
            </a:r>
            <a:r>
              <a:rPr lang="en-GB" dirty="0" err="1">
                <a:solidFill>
                  <a:schemeClr val="tx1"/>
                </a:solidFill>
                <a:latin typeface="Times New Roman" pitchFamily="18" charset="0"/>
              </a:rPr>
              <a:t>Heteroskedasticity</a:t>
            </a:r>
            <a:endParaRPr lang="en-GB" dirty="0">
              <a:solidFill>
                <a:schemeClr val="tx1"/>
              </a:solidFill>
              <a:latin typeface="Times New Roman" pitchFamily="18" charset="0"/>
            </a:endParaRPr>
          </a:p>
          <a:p>
            <a:pPr marL="609600" indent="-609600" algn="l">
              <a:buFontTx/>
              <a:buNone/>
            </a:pPr>
            <a:endParaRPr lang="en-US" dirty="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Grp="1" noChangeArrowheads="1"/>
          </p:cNvSpPr>
          <p:nvPr>
            <p:ph type="title"/>
          </p:nvPr>
        </p:nvSpPr>
        <p:spPr>
          <a:xfrm>
            <a:off x="539552" y="1556792"/>
            <a:ext cx="8229600" cy="706437"/>
          </a:xfrm>
        </p:spPr>
        <p:txBody>
          <a:bodyPr/>
          <a:lstStyle/>
          <a:p>
            <a:pPr algn="ctr"/>
            <a:r>
              <a:rPr lang="en-GB" b="1" dirty="0">
                <a:solidFill>
                  <a:srgbClr val="FF0000"/>
                </a:solidFill>
                <a:latin typeface="Times New Roman" pitchFamily="18" charset="0"/>
              </a:rPr>
              <a:t>The Harvey-Godfrey LM Test</a:t>
            </a:r>
            <a:endParaRPr lang="en-US" b="1" dirty="0">
              <a:solidFill>
                <a:srgbClr val="FF0000"/>
              </a:solidFill>
              <a:latin typeface="Times New Roman" pitchFamily="18" charset="0"/>
            </a:endParaRPr>
          </a:p>
        </p:txBody>
      </p:sp>
      <p:sp>
        <p:nvSpPr>
          <p:cNvPr id="65540" name="Text Box 4"/>
          <p:cNvSpPr txBox="1">
            <a:spLocks noChangeArrowheads="1"/>
          </p:cNvSpPr>
          <p:nvPr/>
        </p:nvSpPr>
        <p:spPr bwMode="auto">
          <a:xfrm>
            <a:off x="755650" y="2492375"/>
            <a:ext cx="8208963" cy="519113"/>
          </a:xfrm>
          <a:prstGeom prst="rect">
            <a:avLst/>
          </a:prstGeom>
          <a:noFill/>
          <a:ln w="9525">
            <a:noFill/>
            <a:miter lim="800000"/>
            <a:headEnd/>
            <a:tailEnd/>
          </a:ln>
          <a:effectLst/>
        </p:spPr>
        <p:txBody>
          <a:bodyPr>
            <a:spAutoFit/>
          </a:bodyPr>
          <a:lstStyle/>
          <a:p>
            <a:pPr>
              <a:spcBef>
                <a:spcPct val="50000"/>
              </a:spcBef>
            </a:pPr>
            <a:r>
              <a:rPr lang="en-GB" sz="2800"/>
              <a:t>    </a:t>
            </a:r>
            <a:endParaRPr lang="en-US" sz="2800"/>
          </a:p>
        </p:txBody>
      </p:sp>
      <p:sp>
        <p:nvSpPr>
          <p:cNvPr id="65545" name="Rectangle 9"/>
          <p:cNvSpPr>
            <a:spLocks noChangeArrowheads="1"/>
          </p:cNvSpPr>
          <p:nvPr/>
        </p:nvSpPr>
        <p:spPr bwMode="auto">
          <a:xfrm>
            <a:off x="838200" y="2362200"/>
            <a:ext cx="7837488" cy="4495800"/>
          </a:xfrm>
          <a:prstGeom prst="rect">
            <a:avLst/>
          </a:prstGeom>
          <a:noFill/>
          <a:ln w="9525">
            <a:noFill/>
            <a:miter lim="800000"/>
            <a:headEnd/>
            <a:tailEnd/>
          </a:ln>
          <a:effectLst/>
        </p:spPr>
        <p:txBody>
          <a:bodyPr/>
          <a:lstStyle/>
          <a:p>
            <a:pPr marL="342900" indent="-342900" eaLnBrk="1" hangingPunct="1">
              <a:spcBef>
                <a:spcPct val="20000"/>
              </a:spcBef>
              <a:buClr>
                <a:schemeClr val="tx1"/>
              </a:buClr>
              <a:buSzPct val="75000"/>
              <a:buFont typeface="Wingdings" pitchFamily="2" charset="2"/>
              <a:buNone/>
            </a:pPr>
            <a:r>
              <a:rPr lang="en-GB" sz="2400" dirty="0">
                <a:latin typeface="Times New Roman" pitchFamily="18" charset="0"/>
              </a:rPr>
              <a:t>Step 1: Estimate the model by OLS and obtain the residuals</a:t>
            </a:r>
          </a:p>
          <a:p>
            <a:pPr marL="342900" indent="-342900" eaLnBrk="1" hangingPunct="1">
              <a:spcBef>
                <a:spcPct val="20000"/>
              </a:spcBef>
              <a:buClr>
                <a:schemeClr val="tx1"/>
              </a:buClr>
              <a:buSzPct val="75000"/>
              <a:buFont typeface="Wingdings" pitchFamily="2" charset="2"/>
              <a:buNone/>
            </a:pPr>
            <a:r>
              <a:rPr lang="en-GB" sz="2400" dirty="0">
                <a:latin typeface="Times New Roman" pitchFamily="18" charset="0"/>
              </a:rPr>
              <a:t>Step 2: Run the following auxiliary regression:</a:t>
            </a:r>
          </a:p>
          <a:p>
            <a:pPr marL="342900" indent="-342900" eaLnBrk="1" hangingPunct="1">
              <a:spcBef>
                <a:spcPct val="20000"/>
              </a:spcBef>
              <a:buClr>
                <a:schemeClr val="tx1"/>
              </a:buClr>
              <a:buSzPct val="75000"/>
              <a:buFont typeface="Wingdings" pitchFamily="2" charset="2"/>
              <a:buNone/>
            </a:pPr>
            <a:endParaRPr lang="en-GB" sz="2400" dirty="0">
              <a:latin typeface="Times New Roman" pitchFamily="18" charset="0"/>
            </a:endParaRPr>
          </a:p>
          <a:p>
            <a:pPr marL="342900" indent="-342900" eaLnBrk="1" hangingPunct="1">
              <a:spcBef>
                <a:spcPct val="20000"/>
              </a:spcBef>
              <a:buClr>
                <a:schemeClr val="tx1"/>
              </a:buClr>
              <a:buSzPct val="75000"/>
              <a:buFont typeface="Wingdings" pitchFamily="2" charset="2"/>
              <a:buNone/>
            </a:pPr>
            <a:endParaRPr lang="en-GB" sz="2400" dirty="0">
              <a:latin typeface="Times New Roman" pitchFamily="18" charset="0"/>
            </a:endParaRPr>
          </a:p>
          <a:p>
            <a:pPr marL="342900" indent="-342900" eaLnBrk="1" hangingPunct="1">
              <a:spcBef>
                <a:spcPct val="20000"/>
              </a:spcBef>
              <a:buClr>
                <a:schemeClr val="tx1"/>
              </a:buClr>
              <a:buSzPct val="75000"/>
              <a:buFont typeface="Wingdings" pitchFamily="2" charset="2"/>
              <a:buNone/>
            </a:pPr>
            <a:r>
              <a:rPr lang="en-GB" sz="2400" dirty="0">
                <a:latin typeface="Times New Roman" pitchFamily="18" charset="0"/>
              </a:rPr>
              <a:t>Step 3: Compute </a:t>
            </a:r>
            <a:r>
              <a:rPr lang="en-GB" sz="2400" i="1" dirty="0">
                <a:latin typeface="Times New Roman" pitchFamily="18" charset="0"/>
              </a:rPr>
              <a:t>LM=nR</a:t>
            </a:r>
            <a:r>
              <a:rPr lang="en-GB" sz="2400" i="1" baseline="30000" dirty="0">
                <a:latin typeface="Times New Roman" pitchFamily="18" charset="0"/>
              </a:rPr>
              <a:t>2</a:t>
            </a:r>
            <a:r>
              <a:rPr lang="en-GB" sz="2400" dirty="0">
                <a:latin typeface="Times New Roman" pitchFamily="18" charset="0"/>
              </a:rPr>
              <a:t>, where </a:t>
            </a:r>
            <a:r>
              <a:rPr lang="en-GB" sz="2400" i="1" dirty="0">
                <a:latin typeface="Times New Roman" pitchFamily="18" charset="0"/>
              </a:rPr>
              <a:t>n</a:t>
            </a:r>
            <a:r>
              <a:rPr lang="en-GB" sz="2400" dirty="0">
                <a:latin typeface="Times New Roman" pitchFamily="18" charset="0"/>
              </a:rPr>
              <a:t> and </a:t>
            </a:r>
            <a:r>
              <a:rPr lang="en-GB" sz="2400" i="1" dirty="0">
                <a:latin typeface="Times New Roman" pitchFamily="18" charset="0"/>
              </a:rPr>
              <a:t>R</a:t>
            </a:r>
            <a:r>
              <a:rPr lang="en-GB" sz="2400" i="1" baseline="30000" dirty="0">
                <a:latin typeface="Times New Roman" pitchFamily="18" charset="0"/>
              </a:rPr>
              <a:t>2</a:t>
            </a:r>
            <a:r>
              <a:rPr lang="en-GB" sz="2400" dirty="0">
                <a:latin typeface="Times New Roman" pitchFamily="18" charset="0"/>
              </a:rPr>
              <a:t> are from the auxiliary regression.</a:t>
            </a:r>
          </a:p>
          <a:p>
            <a:pPr marL="342900" indent="-342900" eaLnBrk="1" hangingPunct="1">
              <a:spcBef>
                <a:spcPct val="20000"/>
              </a:spcBef>
              <a:buClr>
                <a:schemeClr val="tx1"/>
              </a:buClr>
              <a:buSzPct val="75000"/>
              <a:buFont typeface="Wingdings" pitchFamily="2" charset="2"/>
              <a:buNone/>
            </a:pPr>
            <a:r>
              <a:rPr lang="en-GB" sz="2400" dirty="0">
                <a:latin typeface="Times New Roman" pitchFamily="18" charset="0"/>
              </a:rPr>
              <a:t>Step 4: If LM-stat&gt;</a:t>
            </a:r>
            <a:r>
              <a:rPr lang="el-GR" sz="2400" dirty="0">
                <a:latin typeface="Times New Roman" pitchFamily="18" charset="0"/>
                <a:cs typeface="Times New Roman" pitchFamily="18" charset="0"/>
              </a:rPr>
              <a:t>χ</a:t>
            </a:r>
            <a:r>
              <a:rPr lang="en-GB" sz="2400" baseline="30000" dirty="0">
                <a:latin typeface="Times New Roman" pitchFamily="18" charset="0"/>
                <a:cs typeface="Times New Roman" pitchFamily="18" charset="0"/>
              </a:rPr>
              <a:t>2</a:t>
            </a:r>
            <a:r>
              <a:rPr lang="en-GB" sz="2400" baseline="-25000" dirty="0">
                <a:latin typeface="Times New Roman" pitchFamily="18" charset="0"/>
              </a:rPr>
              <a:t>p-1</a:t>
            </a:r>
            <a:r>
              <a:rPr lang="en-GB" sz="2400" dirty="0">
                <a:latin typeface="Times New Roman" pitchFamily="18" charset="0"/>
              </a:rPr>
              <a:t> critical reject the null and conclude that there is significant evidence of </a:t>
            </a:r>
            <a:r>
              <a:rPr lang="en-GB" sz="2400" dirty="0" err="1">
                <a:latin typeface="Times New Roman" pitchFamily="18" charset="0"/>
              </a:rPr>
              <a:t>heteroskedasticity</a:t>
            </a:r>
            <a:endParaRPr lang="en-US" sz="2400" dirty="0">
              <a:latin typeface="Times New Roman" pitchFamily="18" charset="0"/>
            </a:endParaRPr>
          </a:p>
        </p:txBody>
      </p:sp>
      <p:graphicFrame>
        <p:nvGraphicFramePr>
          <p:cNvPr id="65546" name="Object 10"/>
          <p:cNvGraphicFramePr>
            <a:graphicFrameLocks noChangeAspect="1"/>
          </p:cNvGraphicFramePr>
          <p:nvPr>
            <p:ph idx="1"/>
          </p:nvPr>
        </p:nvGraphicFramePr>
        <p:xfrm>
          <a:off x="2195513" y="3367088"/>
          <a:ext cx="5976937" cy="615950"/>
        </p:xfrm>
        <a:graphic>
          <a:graphicData uri="http://schemas.openxmlformats.org/presentationml/2006/ole">
            <p:oleObj spid="_x0000_s26626" name="Equation" r:id="rId3" imgW="2463480" imgH="253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10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Grp="1" noChangeArrowheads="1"/>
          </p:cNvSpPr>
          <p:nvPr>
            <p:ph type="title"/>
          </p:nvPr>
        </p:nvSpPr>
        <p:spPr>
          <a:xfrm>
            <a:off x="683568" y="1412776"/>
            <a:ext cx="8229600" cy="706437"/>
          </a:xfrm>
        </p:spPr>
        <p:txBody>
          <a:bodyPr/>
          <a:lstStyle/>
          <a:p>
            <a:pPr algn="ctr"/>
            <a:r>
              <a:rPr lang="en-GB" b="1" dirty="0">
                <a:solidFill>
                  <a:srgbClr val="FF0000"/>
                </a:solidFill>
                <a:latin typeface="Times New Roman" pitchFamily="18" charset="0"/>
              </a:rPr>
              <a:t>The Park LM Test</a:t>
            </a:r>
            <a:endParaRPr lang="en-US" b="1" dirty="0">
              <a:solidFill>
                <a:srgbClr val="FF0000"/>
              </a:solidFill>
              <a:latin typeface="Times New Roman" pitchFamily="18" charset="0"/>
            </a:endParaRPr>
          </a:p>
        </p:txBody>
      </p:sp>
      <p:sp>
        <p:nvSpPr>
          <p:cNvPr id="67589" name="Rectangle 5"/>
          <p:cNvSpPr>
            <a:spLocks noChangeArrowheads="1"/>
          </p:cNvSpPr>
          <p:nvPr/>
        </p:nvSpPr>
        <p:spPr bwMode="auto">
          <a:xfrm>
            <a:off x="838200" y="2362200"/>
            <a:ext cx="7837488" cy="4495800"/>
          </a:xfrm>
          <a:prstGeom prst="rect">
            <a:avLst/>
          </a:prstGeom>
          <a:noFill/>
          <a:ln w="9525">
            <a:noFill/>
            <a:miter lim="800000"/>
            <a:headEnd/>
            <a:tailEnd/>
          </a:ln>
          <a:effectLst/>
        </p:spPr>
        <p:txBody>
          <a:bodyPr/>
          <a:lstStyle/>
          <a:p>
            <a:pPr marL="342900" indent="-342900" eaLnBrk="1" hangingPunct="1">
              <a:spcBef>
                <a:spcPct val="20000"/>
              </a:spcBef>
              <a:buClr>
                <a:schemeClr val="tx1"/>
              </a:buClr>
              <a:buSzPct val="75000"/>
              <a:buFont typeface="Wingdings" pitchFamily="2" charset="2"/>
              <a:buNone/>
            </a:pPr>
            <a:r>
              <a:rPr lang="en-GB" sz="2400">
                <a:latin typeface="Times New Roman" pitchFamily="18" charset="0"/>
              </a:rPr>
              <a:t>Step 1: Estimate the model by OLS and obtain the residuals</a:t>
            </a:r>
          </a:p>
          <a:p>
            <a:pPr marL="342900" indent="-342900" eaLnBrk="1" hangingPunct="1">
              <a:spcBef>
                <a:spcPct val="20000"/>
              </a:spcBef>
              <a:buClr>
                <a:schemeClr val="tx1"/>
              </a:buClr>
              <a:buSzPct val="75000"/>
              <a:buFont typeface="Wingdings" pitchFamily="2" charset="2"/>
              <a:buNone/>
            </a:pPr>
            <a:r>
              <a:rPr lang="en-GB" sz="2400">
                <a:latin typeface="Times New Roman" pitchFamily="18" charset="0"/>
              </a:rPr>
              <a:t>Step 2: Run the following auxiliary regression:</a:t>
            </a:r>
          </a:p>
          <a:p>
            <a:pPr marL="342900" indent="-342900" eaLnBrk="1" hangingPunct="1">
              <a:spcBef>
                <a:spcPct val="20000"/>
              </a:spcBef>
              <a:buClr>
                <a:schemeClr val="tx1"/>
              </a:buClr>
              <a:buSzPct val="75000"/>
              <a:buFont typeface="Wingdings" pitchFamily="2" charset="2"/>
              <a:buNone/>
            </a:pPr>
            <a:endParaRPr lang="en-GB" sz="2400">
              <a:latin typeface="Times New Roman" pitchFamily="18" charset="0"/>
            </a:endParaRPr>
          </a:p>
          <a:p>
            <a:pPr marL="342900" indent="-342900" eaLnBrk="1" hangingPunct="1">
              <a:spcBef>
                <a:spcPct val="20000"/>
              </a:spcBef>
              <a:buClr>
                <a:schemeClr val="tx1"/>
              </a:buClr>
              <a:buSzPct val="75000"/>
              <a:buFont typeface="Wingdings" pitchFamily="2" charset="2"/>
              <a:buNone/>
            </a:pPr>
            <a:endParaRPr lang="en-GB" sz="2400">
              <a:latin typeface="Times New Roman" pitchFamily="18" charset="0"/>
            </a:endParaRPr>
          </a:p>
          <a:p>
            <a:pPr marL="342900" indent="-342900" eaLnBrk="1" hangingPunct="1">
              <a:spcBef>
                <a:spcPct val="20000"/>
              </a:spcBef>
              <a:buClr>
                <a:schemeClr val="tx1"/>
              </a:buClr>
              <a:buSzPct val="75000"/>
              <a:buFont typeface="Wingdings" pitchFamily="2" charset="2"/>
              <a:buNone/>
            </a:pPr>
            <a:r>
              <a:rPr lang="en-GB" sz="2400">
                <a:latin typeface="Times New Roman" pitchFamily="18" charset="0"/>
              </a:rPr>
              <a:t>Step 3: Compute </a:t>
            </a:r>
            <a:r>
              <a:rPr lang="en-GB" sz="2400" i="1">
                <a:latin typeface="Times New Roman" pitchFamily="18" charset="0"/>
              </a:rPr>
              <a:t>LM=nR</a:t>
            </a:r>
            <a:r>
              <a:rPr lang="en-GB" sz="2400" i="1" baseline="30000">
                <a:latin typeface="Times New Roman" pitchFamily="18" charset="0"/>
              </a:rPr>
              <a:t>2</a:t>
            </a:r>
            <a:r>
              <a:rPr lang="en-GB" sz="2400">
                <a:latin typeface="Times New Roman" pitchFamily="18" charset="0"/>
              </a:rPr>
              <a:t>, where </a:t>
            </a:r>
            <a:r>
              <a:rPr lang="en-GB" sz="2400" i="1">
                <a:latin typeface="Times New Roman" pitchFamily="18" charset="0"/>
              </a:rPr>
              <a:t>n</a:t>
            </a:r>
            <a:r>
              <a:rPr lang="en-GB" sz="2400">
                <a:latin typeface="Times New Roman" pitchFamily="18" charset="0"/>
              </a:rPr>
              <a:t> and </a:t>
            </a:r>
            <a:r>
              <a:rPr lang="en-GB" sz="2400" i="1">
                <a:latin typeface="Times New Roman" pitchFamily="18" charset="0"/>
              </a:rPr>
              <a:t>R</a:t>
            </a:r>
            <a:r>
              <a:rPr lang="en-GB" sz="2400" i="1" baseline="30000">
                <a:latin typeface="Times New Roman" pitchFamily="18" charset="0"/>
              </a:rPr>
              <a:t>2</a:t>
            </a:r>
            <a:r>
              <a:rPr lang="en-GB" sz="2400">
                <a:latin typeface="Times New Roman" pitchFamily="18" charset="0"/>
              </a:rPr>
              <a:t> are from the auxiliary regression.</a:t>
            </a:r>
          </a:p>
          <a:p>
            <a:pPr marL="342900" indent="-342900" eaLnBrk="1" hangingPunct="1">
              <a:spcBef>
                <a:spcPct val="20000"/>
              </a:spcBef>
              <a:buClr>
                <a:schemeClr val="tx1"/>
              </a:buClr>
              <a:buSzPct val="75000"/>
              <a:buFont typeface="Wingdings" pitchFamily="2" charset="2"/>
              <a:buNone/>
            </a:pPr>
            <a:r>
              <a:rPr lang="en-GB" sz="2400">
                <a:latin typeface="Times New Roman" pitchFamily="18" charset="0"/>
              </a:rPr>
              <a:t>Step 4: If LM-stat&gt;</a:t>
            </a:r>
            <a:r>
              <a:rPr lang="el-GR" sz="2400">
                <a:latin typeface="Times New Roman" pitchFamily="18" charset="0"/>
                <a:cs typeface="Times New Roman" pitchFamily="18" charset="0"/>
              </a:rPr>
              <a:t>χ</a:t>
            </a:r>
            <a:r>
              <a:rPr lang="en-GB" sz="2400" baseline="30000">
                <a:latin typeface="Times New Roman" pitchFamily="18" charset="0"/>
                <a:cs typeface="Times New Roman" pitchFamily="18" charset="0"/>
              </a:rPr>
              <a:t>2</a:t>
            </a:r>
            <a:r>
              <a:rPr lang="en-GB" sz="2400" baseline="-25000">
                <a:latin typeface="Times New Roman" pitchFamily="18" charset="0"/>
              </a:rPr>
              <a:t>p-1</a:t>
            </a:r>
            <a:r>
              <a:rPr lang="en-GB" sz="2400">
                <a:latin typeface="Times New Roman" pitchFamily="18" charset="0"/>
              </a:rPr>
              <a:t> critical reject the null and conclude that there is significant evidence of heteroskedasticity</a:t>
            </a:r>
            <a:endParaRPr lang="en-US" sz="2400">
              <a:latin typeface="Times New Roman" pitchFamily="18" charset="0"/>
            </a:endParaRPr>
          </a:p>
        </p:txBody>
      </p:sp>
      <p:graphicFrame>
        <p:nvGraphicFramePr>
          <p:cNvPr id="67590" name="Object 6"/>
          <p:cNvGraphicFramePr>
            <a:graphicFrameLocks noChangeAspect="1"/>
          </p:cNvGraphicFramePr>
          <p:nvPr>
            <p:ph idx="1"/>
          </p:nvPr>
        </p:nvGraphicFramePr>
        <p:xfrm>
          <a:off x="1619250" y="3413125"/>
          <a:ext cx="6265863" cy="534988"/>
        </p:xfrm>
        <a:graphic>
          <a:graphicData uri="http://schemas.openxmlformats.org/presentationml/2006/ole">
            <p:oleObj spid="_x0000_s27650" name="Equation" r:id="rId3" imgW="2971800" imgH="25380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AutoShape 2"/>
          <p:cNvSpPr>
            <a:spLocks noGrp="1" noChangeArrowheads="1"/>
          </p:cNvSpPr>
          <p:nvPr>
            <p:ph type="title"/>
          </p:nvPr>
        </p:nvSpPr>
        <p:spPr>
          <a:xfrm>
            <a:off x="539552" y="1484784"/>
            <a:ext cx="8229600" cy="706437"/>
          </a:xfrm>
        </p:spPr>
        <p:txBody>
          <a:bodyPr/>
          <a:lstStyle/>
          <a:p>
            <a:pPr algn="ctr"/>
            <a:r>
              <a:rPr lang="en-GB" sz="4000" b="1" dirty="0">
                <a:solidFill>
                  <a:srgbClr val="FF0000"/>
                </a:solidFill>
                <a:latin typeface="Times New Roman" pitchFamily="18" charset="0"/>
              </a:rPr>
              <a:t>The Engle’s ARCH Test</a:t>
            </a:r>
            <a:endParaRPr lang="en-US" sz="4000" b="1" dirty="0">
              <a:solidFill>
                <a:srgbClr val="FF0000"/>
              </a:solidFill>
              <a:latin typeface="Times New Roman" pitchFamily="18" charset="0"/>
            </a:endParaRPr>
          </a:p>
        </p:txBody>
      </p:sp>
      <p:sp>
        <p:nvSpPr>
          <p:cNvPr id="129028" name="Text Box 4"/>
          <p:cNvSpPr txBox="1">
            <a:spLocks noChangeArrowheads="1"/>
          </p:cNvSpPr>
          <p:nvPr/>
        </p:nvSpPr>
        <p:spPr bwMode="auto">
          <a:xfrm>
            <a:off x="827584" y="2564904"/>
            <a:ext cx="7921625" cy="4108450"/>
          </a:xfrm>
          <a:prstGeom prst="rect">
            <a:avLst/>
          </a:prstGeom>
          <a:noFill/>
          <a:ln w="9525">
            <a:noFill/>
            <a:miter lim="800000"/>
            <a:headEnd/>
            <a:tailEnd/>
          </a:ln>
          <a:effectLst/>
        </p:spPr>
        <p:txBody>
          <a:bodyPr>
            <a:spAutoFit/>
          </a:bodyPr>
          <a:lstStyle/>
          <a:p>
            <a:pPr>
              <a:spcBef>
                <a:spcPct val="50000"/>
              </a:spcBef>
            </a:pPr>
            <a:r>
              <a:rPr lang="en-GB" sz="2400" dirty="0">
                <a:latin typeface="Times New Roman" pitchFamily="18" charset="0"/>
              </a:rPr>
              <a:t>Engle introduced a new concept allowing for hetero-</a:t>
            </a:r>
            <a:r>
              <a:rPr lang="en-GB" sz="2400" dirty="0" err="1">
                <a:latin typeface="Times New Roman" pitchFamily="18" charset="0"/>
              </a:rPr>
              <a:t>skedasticity</a:t>
            </a:r>
            <a:r>
              <a:rPr lang="en-GB" sz="2400" dirty="0">
                <a:latin typeface="Times New Roman" pitchFamily="18" charset="0"/>
              </a:rPr>
              <a:t> to occur in the variance of the error terms, rather than in the error terms themselves. </a:t>
            </a:r>
          </a:p>
          <a:p>
            <a:pPr>
              <a:spcBef>
                <a:spcPct val="50000"/>
              </a:spcBef>
            </a:pPr>
            <a:r>
              <a:rPr lang="en-GB" sz="2400" dirty="0">
                <a:latin typeface="Times New Roman" pitchFamily="18" charset="0"/>
              </a:rPr>
              <a:t>The key idea is that the variance of </a:t>
            </a:r>
            <a:r>
              <a:rPr lang="en-GB" sz="2400" i="1" dirty="0" err="1">
                <a:latin typeface="Times New Roman" pitchFamily="18" charset="0"/>
              </a:rPr>
              <a:t>u</a:t>
            </a:r>
            <a:r>
              <a:rPr lang="en-GB" sz="2400" i="1" baseline="-25000" dirty="0" err="1">
                <a:latin typeface="Times New Roman" pitchFamily="18" charset="0"/>
              </a:rPr>
              <a:t>t</a:t>
            </a:r>
            <a:r>
              <a:rPr lang="en-GB" sz="2400" dirty="0">
                <a:latin typeface="Times New Roman" pitchFamily="18" charset="0"/>
              </a:rPr>
              <a:t> depends on the size of the </a:t>
            </a:r>
            <a:r>
              <a:rPr lang="en-GB" sz="2400" dirty="0" err="1">
                <a:latin typeface="Times New Roman" pitchFamily="18" charset="0"/>
              </a:rPr>
              <a:t>squarred</a:t>
            </a:r>
            <a:r>
              <a:rPr lang="en-GB" sz="2400" dirty="0">
                <a:latin typeface="Times New Roman" pitchFamily="18" charset="0"/>
              </a:rPr>
              <a:t> error term lagged one period </a:t>
            </a:r>
            <a:r>
              <a:rPr lang="en-GB" sz="2400" i="1" dirty="0">
                <a:latin typeface="Times New Roman" pitchFamily="18" charset="0"/>
              </a:rPr>
              <a:t>u</a:t>
            </a:r>
            <a:r>
              <a:rPr lang="en-GB" sz="2400" i="1" baseline="30000" dirty="0">
                <a:latin typeface="Times New Roman" pitchFamily="18" charset="0"/>
              </a:rPr>
              <a:t>2</a:t>
            </a:r>
            <a:r>
              <a:rPr lang="en-GB" sz="2400" i="1" baseline="-25000" dirty="0">
                <a:latin typeface="Times New Roman" pitchFamily="18" charset="0"/>
              </a:rPr>
              <a:t>t-1</a:t>
            </a:r>
            <a:r>
              <a:rPr lang="en-GB" sz="2400" i="1" dirty="0">
                <a:latin typeface="Times New Roman" pitchFamily="18" charset="0"/>
              </a:rPr>
              <a:t> </a:t>
            </a:r>
            <a:r>
              <a:rPr lang="en-GB" sz="2400" dirty="0">
                <a:latin typeface="Times New Roman" pitchFamily="18" charset="0"/>
              </a:rPr>
              <a:t>for the first order model or:</a:t>
            </a:r>
          </a:p>
          <a:p>
            <a:pPr algn="ctr">
              <a:spcBef>
                <a:spcPct val="50000"/>
              </a:spcBef>
            </a:pPr>
            <a:r>
              <a:rPr lang="en-GB" sz="2400" i="1" dirty="0" err="1">
                <a:latin typeface="Times New Roman" pitchFamily="18" charset="0"/>
              </a:rPr>
              <a:t>Var</a:t>
            </a:r>
            <a:r>
              <a:rPr lang="en-GB" sz="2400" i="1" dirty="0">
                <a:latin typeface="Times New Roman" pitchFamily="18" charset="0"/>
              </a:rPr>
              <a:t>(</a:t>
            </a:r>
            <a:r>
              <a:rPr lang="en-GB" sz="2400" i="1" dirty="0" err="1">
                <a:latin typeface="Times New Roman" pitchFamily="18" charset="0"/>
              </a:rPr>
              <a:t>u</a:t>
            </a:r>
            <a:r>
              <a:rPr lang="en-GB" sz="2400" i="1" baseline="-25000" dirty="0" err="1">
                <a:latin typeface="Times New Roman" pitchFamily="18" charset="0"/>
              </a:rPr>
              <a:t>t</a:t>
            </a:r>
            <a:r>
              <a:rPr lang="en-GB" sz="2400" i="1" dirty="0">
                <a:latin typeface="Times New Roman" pitchFamily="18" charset="0"/>
              </a:rPr>
              <a:t>)=</a:t>
            </a:r>
            <a:r>
              <a:rPr lang="el-GR" sz="2400" i="1" dirty="0">
                <a:latin typeface="Times New Roman" pitchFamily="18" charset="0"/>
                <a:cs typeface="Times New Roman" pitchFamily="18" charset="0"/>
              </a:rPr>
              <a:t>γ</a:t>
            </a:r>
            <a:r>
              <a:rPr lang="en-GB" sz="2400" i="1" baseline="-25000" dirty="0">
                <a:latin typeface="Times New Roman" pitchFamily="18" charset="0"/>
                <a:cs typeface="Times New Roman" pitchFamily="18" charset="0"/>
              </a:rPr>
              <a:t>1</a:t>
            </a:r>
            <a:r>
              <a:rPr lang="en-GB" sz="2400" i="1" dirty="0">
                <a:latin typeface="Times New Roman" pitchFamily="18" charset="0"/>
                <a:cs typeface="Times New Roman" pitchFamily="18" charset="0"/>
              </a:rPr>
              <a:t>+</a:t>
            </a:r>
            <a:r>
              <a:rPr lang="el-GR" sz="2400" i="1" dirty="0">
                <a:latin typeface="Times New Roman" pitchFamily="18" charset="0"/>
                <a:cs typeface="Times New Roman" pitchFamily="18" charset="0"/>
              </a:rPr>
              <a:t>γ</a:t>
            </a:r>
            <a:r>
              <a:rPr lang="en-GB" sz="2400" i="1" baseline="-25000" dirty="0">
                <a:latin typeface="Times New Roman" pitchFamily="18" charset="0"/>
                <a:cs typeface="Times New Roman" pitchFamily="18" charset="0"/>
              </a:rPr>
              <a:t>2</a:t>
            </a:r>
            <a:r>
              <a:rPr lang="en-GB" sz="2400" i="1" dirty="0">
                <a:latin typeface="Times New Roman" pitchFamily="18" charset="0"/>
                <a:cs typeface="Times New Roman" pitchFamily="18" charset="0"/>
              </a:rPr>
              <a:t>u</a:t>
            </a:r>
            <a:r>
              <a:rPr lang="en-GB" sz="2400" i="1" baseline="30000" dirty="0">
                <a:latin typeface="Times New Roman" pitchFamily="18" charset="0"/>
                <a:cs typeface="Times New Roman" pitchFamily="18" charset="0"/>
              </a:rPr>
              <a:t>2</a:t>
            </a:r>
            <a:r>
              <a:rPr lang="en-GB" sz="2400" i="1" baseline="-25000" dirty="0">
                <a:latin typeface="Times New Roman" pitchFamily="18" charset="0"/>
                <a:cs typeface="Times New Roman" pitchFamily="18" charset="0"/>
              </a:rPr>
              <a:t>t-1</a:t>
            </a:r>
            <a:endParaRPr lang="en-GB" sz="2400" i="1" dirty="0">
              <a:latin typeface="Times New Roman" pitchFamily="18" charset="0"/>
              <a:cs typeface="Times New Roman" pitchFamily="18" charset="0"/>
            </a:endParaRPr>
          </a:p>
          <a:p>
            <a:pPr>
              <a:spcBef>
                <a:spcPct val="50000"/>
              </a:spcBef>
            </a:pPr>
            <a:r>
              <a:rPr lang="en-GB" sz="2400" dirty="0">
                <a:latin typeface="Times New Roman" pitchFamily="18" charset="0"/>
                <a:cs typeface="Times New Roman" pitchFamily="18" charset="0"/>
              </a:rPr>
              <a:t>The model can be easily extended for higher orders:</a:t>
            </a:r>
          </a:p>
          <a:p>
            <a:pPr algn="ctr">
              <a:spcBef>
                <a:spcPct val="50000"/>
              </a:spcBef>
            </a:pPr>
            <a:r>
              <a:rPr lang="en-GB" sz="2400" i="1" dirty="0" err="1">
                <a:latin typeface="Times New Roman" pitchFamily="18" charset="0"/>
              </a:rPr>
              <a:t>Var</a:t>
            </a:r>
            <a:r>
              <a:rPr lang="en-GB" sz="2400" i="1" dirty="0">
                <a:latin typeface="Times New Roman" pitchFamily="18" charset="0"/>
              </a:rPr>
              <a:t>(</a:t>
            </a:r>
            <a:r>
              <a:rPr lang="en-GB" sz="2400" i="1" dirty="0" err="1">
                <a:latin typeface="Times New Roman" pitchFamily="18" charset="0"/>
              </a:rPr>
              <a:t>u</a:t>
            </a:r>
            <a:r>
              <a:rPr lang="en-GB" sz="2400" i="1" baseline="-25000" dirty="0" err="1">
                <a:latin typeface="Times New Roman" pitchFamily="18" charset="0"/>
              </a:rPr>
              <a:t>t</a:t>
            </a:r>
            <a:r>
              <a:rPr lang="en-GB" sz="2400" i="1" dirty="0">
                <a:latin typeface="Times New Roman" pitchFamily="18" charset="0"/>
              </a:rPr>
              <a:t>)=</a:t>
            </a:r>
            <a:r>
              <a:rPr lang="el-GR" sz="2400" i="1" dirty="0">
                <a:latin typeface="Times New Roman" pitchFamily="18" charset="0"/>
              </a:rPr>
              <a:t>γ</a:t>
            </a:r>
            <a:r>
              <a:rPr lang="en-GB" sz="2400" i="1" baseline="-25000" dirty="0">
                <a:latin typeface="Times New Roman" pitchFamily="18" charset="0"/>
              </a:rPr>
              <a:t>1</a:t>
            </a:r>
            <a:r>
              <a:rPr lang="en-GB" sz="2400" i="1" dirty="0">
                <a:latin typeface="Times New Roman" pitchFamily="18" charset="0"/>
              </a:rPr>
              <a:t>+</a:t>
            </a:r>
            <a:r>
              <a:rPr lang="el-GR" sz="2400" i="1" dirty="0">
                <a:latin typeface="Times New Roman" pitchFamily="18" charset="0"/>
              </a:rPr>
              <a:t>γ</a:t>
            </a:r>
            <a:r>
              <a:rPr lang="en-GB" sz="2400" i="1" baseline="-25000" dirty="0">
                <a:latin typeface="Times New Roman" pitchFamily="18" charset="0"/>
              </a:rPr>
              <a:t>2</a:t>
            </a:r>
            <a:r>
              <a:rPr lang="en-GB" sz="2400" i="1" dirty="0">
                <a:latin typeface="Times New Roman" pitchFamily="18" charset="0"/>
              </a:rPr>
              <a:t>u</a:t>
            </a:r>
            <a:r>
              <a:rPr lang="en-GB" sz="2400" i="1" baseline="30000" dirty="0">
                <a:latin typeface="Times New Roman" pitchFamily="18" charset="0"/>
              </a:rPr>
              <a:t>2</a:t>
            </a:r>
            <a:r>
              <a:rPr lang="en-GB" sz="2400" i="1" baseline="-25000" dirty="0">
                <a:latin typeface="Times New Roman" pitchFamily="18" charset="0"/>
              </a:rPr>
              <a:t>t-1</a:t>
            </a:r>
            <a:r>
              <a:rPr lang="en-GB" sz="2400" i="1" dirty="0">
                <a:latin typeface="Times New Roman" pitchFamily="18" charset="0"/>
              </a:rPr>
              <a:t>+…+ </a:t>
            </a:r>
            <a:r>
              <a:rPr lang="el-GR" sz="2400" i="1" dirty="0">
                <a:latin typeface="Times New Roman" pitchFamily="18" charset="0"/>
              </a:rPr>
              <a:t>γ</a:t>
            </a:r>
            <a:r>
              <a:rPr lang="en-GB" sz="2400" i="1" baseline="-25000" dirty="0">
                <a:latin typeface="Times New Roman" pitchFamily="18" charset="0"/>
              </a:rPr>
              <a:t>p</a:t>
            </a:r>
            <a:r>
              <a:rPr lang="en-GB" sz="2400" i="1" dirty="0">
                <a:latin typeface="Times New Roman" pitchFamily="18" charset="0"/>
              </a:rPr>
              <a:t>u</a:t>
            </a:r>
            <a:r>
              <a:rPr lang="en-GB" sz="2400" i="1" baseline="30000" dirty="0">
                <a:latin typeface="Times New Roman" pitchFamily="18" charset="0"/>
              </a:rPr>
              <a:t>2</a:t>
            </a:r>
            <a:r>
              <a:rPr lang="en-GB" sz="2400" i="1" baseline="-25000" dirty="0">
                <a:latin typeface="Times New Roman" pitchFamily="18" charset="0"/>
              </a:rPr>
              <a:t>t-p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AutoShape 2"/>
          <p:cNvSpPr>
            <a:spLocks noGrp="1" noChangeArrowheads="1"/>
          </p:cNvSpPr>
          <p:nvPr>
            <p:ph type="title"/>
          </p:nvPr>
        </p:nvSpPr>
        <p:spPr>
          <a:xfrm>
            <a:off x="467544" y="1556792"/>
            <a:ext cx="8229600" cy="706437"/>
          </a:xfrm>
        </p:spPr>
        <p:txBody>
          <a:bodyPr/>
          <a:lstStyle/>
          <a:p>
            <a:pPr algn="ctr"/>
            <a:r>
              <a:rPr lang="en-GB" sz="4000" b="1" dirty="0">
                <a:solidFill>
                  <a:srgbClr val="FF0000"/>
                </a:solidFill>
                <a:latin typeface="Times New Roman" pitchFamily="18" charset="0"/>
              </a:rPr>
              <a:t>The Engle’s ARCH Test</a:t>
            </a:r>
            <a:endParaRPr lang="en-US" sz="4000" b="1" dirty="0">
              <a:solidFill>
                <a:srgbClr val="FF0000"/>
              </a:solidFill>
              <a:latin typeface="Times New Roman" pitchFamily="18" charset="0"/>
            </a:endParaRPr>
          </a:p>
        </p:txBody>
      </p:sp>
      <p:sp>
        <p:nvSpPr>
          <p:cNvPr id="130052" name="Text Box 4"/>
          <p:cNvSpPr txBox="1">
            <a:spLocks noChangeArrowheads="1"/>
          </p:cNvSpPr>
          <p:nvPr/>
        </p:nvSpPr>
        <p:spPr bwMode="auto">
          <a:xfrm>
            <a:off x="900113" y="2492375"/>
            <a:ext cx="8064500" cy="3743325"/>
          </a:xfrm>
          <a:prstGeom prst="rect">
            <a:avLst/>
          </a:prstGeom>
          <a:noFill/>
          <a:ln w="9525">
            <a:noFill/>
            <a:miter lim="800000"/>
            <a:headEnd/>
            <a:tailEnd/>
          </a:ln>
          <a:effectLst/>
        </p:spPr>
        <p:txBody>
          <a:bodyPr>
            <a:spAutoFit/>
          </a:bodyPr>
          <a:lstStyle/>
          <a:p>
            <a:pPr>
              <a:spcBef>
                <a:spcPct val="50000"/>
              </a:spcBef>
            </a:pPr>
            <a:r>
              <a:rPr lang="en-GB" sz="2400" dirty="0">
                <a:latin typeface="Times New Roman" pitchFamily="18" charset="0"/>
              </a:rPr>
              <a:t>Step 1: Estimate the model by OLS and obtain the residuals</a:t>
            </a:r>
          </a:p>
          <a:p>
            <a:pPr>
              <a:spcBef>
                <a:spcPct val="50000"/>
              </a:spcBef>
            </a:pPr>
            <a:r>
              <a:rPr lang="en-GB" sz="2400" dirty="0">
                <a:latin typeface="Times New Roman" pitchFamily="18" charset="0"/>
              </a:rPr>
              <a:t>Step 2: Regress the squared residuals to a constant and lagged terms of squared residuals, the number of lags will be determined by the hypothesized order of ARCH effects.</a:t>
            </a:r>
          </a:p>
          <a:p>
            <a:pPr>
              <a:spcBef>
                <a:spcPct val="50000"/>
              </a:spcBef>
            </a:pPr>
            <a:endParaRPr lang="en-GB" sz="2400" dirty="0">
              <a:latin typeface="Times New Roman" pitchFamily="18" charset="0"/>
            </a:endParaRPr>
          </a:p>
          <a:p>
            <a:r>
              <a:rPr lang="en-GB" sz="2400" dirty="0">
                <a:latin typeface="Times New Roman" pitchFamily="18" charset="0"/>
              </a:rPr>
              <a:t>Step 3: Compute the </a:t>
            </a:r>
            <a:r>
              <a:rPr lang="en-GB" sz="2400" i="1" dirty="0">
                <a:latin typeface="Times New Roman" pitchFamily="18" charset="0"/>
              </a:rPr>
              <a:t>LM statistic = (n-</a:t>
            </a:r>
            <a:r>
              <a:rPr lang="el-GR" sz="2400" i="1" dirty="0">
                <a:latin typeface="Times New Roman" pitchFamily="18" charset="0"/>
              </a:rPr>
              <a:t>ρ</a:t>
            </a:r>
            <a:r>
              <a:rPr lang="en-GB" sz="2400" i="1" dirty="0">
                <a:latin typeface="Times New Roman" pitchFamily="18" charset="0"/>
              </a:rPr>
              <a:t>)R</a:t>
            </a:r>
            <a:r>
              <a:rPr lang="en-GB" sz="2400" i="1" baseline="30000" dirty="0">
                <a:latin typeface="Times New Roman" pitchFamily="18" charset="0"/>
              </a:rPr>
              <a:t>2</a:t>
            </a:r>
            <a:r>
              <a:rPr lang="en-GB" sz="2400" i="1" dirty="0">
                <a:latin typeface="Times New Roman" pitchFamily="18" charset="0"/>
              </a:rPr>
              <a:t> </a:t>
            </a:r>
            <a:r>
              <a:rPr lang="en-GB" sz="2400" dirty="0">
                <a:latin typeface="Times New Roman" pitchFamily="18" charset="0"/>
              </a:rPr>
              <a:t>from the LM model and compare it with the chi-square critical value.</a:t>
            </a:r>
          </a:p>
          <a:p>
            <a:endParaRPr lang="en-GB" sz="2400" dirty="0">
              <a:latin typeface="Times New Roman" pitchFamily="18" charset="0"/>
            </a:endParaRPr>
          </a:p>
          <a:p>
            <a:r>
              <a:rPr lang="en-GB" sz="2400" dirty="0">
                <a:latin typeface="Times New Roman" pitchFamily="18" charset="0"/>
              </a:rPr>
              <a:t>Step 4: Conclude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noGrp="1" noChangeArrowheads="1"/>
          </p:cNvSpPr>
          <p:nvPr>
            <p:ph type="title"/>
          </p:nvPr>
        </p:nvSpPr>
        <p:spPr>
          <a:xfrm>
            <a:off x="683568" y="1412776"/>
            <a:ext cx="7924800" cy="1143000"/>
          </a:xfrm>
        </p:spPr>
        <p:txBody>
          <a:bodyPr/>
          <a:lstStyle/>
          <a:p>
            <a:pPr algn="ctr"/>
            <a:r>
              <a:rPr lang="en-GB" sz="4000" b="1" dirty="0">
                <a:solidFill>
                  <a:srgbClr val="FF0000"/>
                </a:solidFill>
                <a:latin typeface="Times New Roman" pitchFamily="18" charset="0"/>
              </a:rPr>
              <a:t>The </a:t>
            </a:r>
            <a:r>
              <a:rPr lang="en-GB" sz="4000" b="1" dirty="0" err="1">
                <a:solidFill>
                  <a:srgbClr val="FF0000"/>
                </a:solidFill>
                <a:latin typeface="Times New Roman" pitchFamily="18" charset="0"/>
              </a:rPr>
              <a:t>Goldfeld-Quandt</a:t>
            </a:r>
            <a:r>
              <a:rPr lang="en-GB" sz="4000" b="1" dirty="0">
                <a:solidFill>
                  <a:srgbClr val="FF0000"/>
                </a:solidFill>
                <a:latin typeface="Times New Roman" pitchFamily="18" charset="0"/>
              </a:rPr>
              <a:t> Test</a:t>
            </a:r>
            <a:endParaRPr lang="en-US" sz="4000" b="1" dirty="0">
              <a:solidFill>
                <a:srgbClr val="FF0000"/>
              </a:solidFill>
              <a:latin typeface="Times New Roman" pitchFamily="18" charset="0"/>
            </a:endParaRPr>
          </a:p>
        </p:txBody>
      </p:sp>
      <p:sp>
        <p:nvSpPr>
          <p:cNvPr id="68611" name="Rectangle 3"/>
          <p:cNvSpPr>
            <a:spLocks noGrp="1" noChangeArrowheads="1"/>
          </p:cNvSpPr>
          <p:nvPr>
            <p:ph type="body" idx="1"/>
          </p:nvPr>
        </p:nvSpPr>
        <p:spPr>
          <a:xfrm>
            <a:off x="0" y="2420888"/>
            <a:ext cx="9144000" cy="4437112"/>
          </a:xfrm>
        </p:spPr>
        <p:txBody>
          <a:bodyPr/>
          <a:lstStyle/>
          <a:p>
            <a:pPr>
              <a:buFont typeface="Wingdings" pitchFamily="2" charset="2"/>
              <a:buNone/>
            </a:pPr>
            <a:r>
              <a:rPr lang="en-GB" dirty="0">
                <a:latin typeface="Times New Roman" pitchFamily="18" charset="0"/>
              </a:rPr>
              <a:t>Step 1: Identify one variable that is closely related to the variance of the disturbances, and order (rank) the observations of this variable in descending order (starting with the highest and going to the lowest).</a:t>
            </a:r>
          </a:p>
          <a:p>
            <a:pPr>
              <a:buFont typeface="Wingdings" pitchFamily="2" charset="2"/>
              <a:buNone/>
            </a:pPr>
            <a:r>
              <a:rPr lang="en-GB" dirty="0">
                <a:latin typeface="Times New Roman" pitchFamily="18" charset="0"/>
              </a:rPr>
              <a:t>Step 2: Split the ordered sample into two equally sized sub-samples by omitting </a:t>
            </a:r>
            <a:r>
              <a:rPr lang="en-GB" i="1" dirty="0">
                <a:latin typeface="Times New Roman" pitchFamily="18" charset="0"/>
              </a:rPr>
              <a:t>c</a:t>
            </a:r>
            <a:r>
              <a:rPr lang="en-GB" dirty="0">
                <a:latin typeface="Times New Roman" pitchFamily="18" charset="0"/>
              </a:rPr>
              <a:t> central observations, so that the two samples will contain </a:t>
            </a:r>
            <a:r>
              <a:rPr lang="en-GB" i="1" dirty="0">
                <a:latin typeface="Times New Roman" pitchFamily="18" charset="0"/>
              </a:rPr>
              <a:t>½(n-c)</a:t>
            </a:r>
            <a:r>
              <a:rPr lang="en-GB" dirty="0">
                <a:latin typeface="Times New Roman" pitchFamily="18" charset="0"/>
              </a:rPr>
              <a:t> observations.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p:cNvSpPr>
            <a:spLocks noGrp="1" noChangeArrowheads="1"/>
          </p:cNvSpPr>
          <p:nvPr>
            <p:ph type="title"/>
          </p:nvPr>
        </p:nvSpPr>
        <p:spPr>
          <a:xfrm>
            <a:off x="467544" y="1412776"/>
            <a:ext cx="8229600" cy="706437"/>
          </a:xfrm>
        </p:spPr>
        <p:txBody>
          <a:bodyPr/>
          <a:lstStyle/>
          <a:p>
            <a:pPr algn="ctr"/>
            <a:r>
              <a:rPr lang="en-GB" sz="4000" b="1" dirty="0">
                <a:solidFill>
                  <a:srgbClr val="FF0000"/>
                </a:solidFill>
                <a:latin typeface="Times New Roman" pitchFamily="18" charset="0"/>
              </a:rPr>
              <a:t>The </a:t>
            </a:r>
            <a:r>
              <a:rPr lang="en-GB" sz="4000" b="1" dirty="0" err="1">
                <a:solidFill>
                  <a:srgbClr val="FF0000"/>
                </a:solidFill>
                <a:latin typeface="Times New Roman" pitchFamily="18" charset="0"/>
              </a:rPr>
              <a:t>Goldfeld-Quandt</a:t>
            </a:r>
            <a:r>
              <a:rPr lang="en-GB" sz="4000" b="1" dirty="0">
                <a:solidFill>
                  <a:srgbClr val="FF0000"/>
                </a:solidFill>
                <a:latin typeface="Times New Roman" pitchFamily="18" charset="0"/>
              </a:rPr>
              <a:t> Test</a:t>
            </a:r>
            <a:endParaRPr lang="en-US" sz="4000" b="1" dirty="0">
              <a:solidFill>
                <a:srgbClr val="FF0000"/>
              </a:solidFill>
              <a:latin typeface="Times New Roman" pitchFamily="18" charset="0"/>
            </a:endParaRPr>
          </a:p>
        </p:txBody>
      </p:sp>
      <p:sp>
        <p:nvSpPr>
          <p:cNvPr id="69635" name="Rectangle 3"/>
          <p:cNvSpPr>
            <a:spLocks noGrp="1" noChangeArrowheads="1"/>
          </p:cNvSpPr>
          <p:nvPr>
            <p:ph type="body" idx="1"/>
          </p:nvPr>
        </p:nvSpPr>
        <p:spPr>
          <a:xfrm>
            <a:off x="0" y="2321496"/>
            <a:ext cx="8892480" cy="4536504"/>
          </a:xfrm>
        </p:spPr>
        <p:txBody>
          <a:bodyPr/>
          <a:lstStyle/>
          <a:p>
            <a:pPr>
              <a:buFont typeface="Wingdings" pitchFamily="2" charset="2"/>
              <a:buNone/>
            </a:pPr>
            <a:r>
              <a:rPr lang="en-GB" dirty="0">
                <a:latin typeface="Times New Roman" pitchFamily="18" charset="0"/>
              </a:rPr>
              <a:t>Step 3:Run and OLS regression of Y on the X variable that you have used in step 1 for each sub-sample and obtain the </a:t>
            </a:r>
            <a:r>
              <a:rPr lang="en-GB" i="1" dirty="0">
                <a:latin typeface="Times New Roman" pitchFamily="18" charset="0"/>
              </a:rPr>
              <a:t>RSS</a:t>
            </a:r>
            <a:r>
              <a:rPr lang="en-GB" dirty="0">
                <a:latin typeface="Times New Roman" pitchFamily="18" charset="0"/>
              </a:rPr>
              <a:t> for each equation.</a:t>
            </a:r>
          </a:p>
          <a:p>
            <a:pPr>
              <a:buFont typeface="Wingdings" pitchFamily="2" charset="2"/>
              <a:buNone/>
            </a:pPr>
            <a:r>
              <a:rPr lang="en-GB" dirty="0">
                <a:latin typeface="Times New Roman" pitchFamily="18" charset="0"/>
              </a:rPr>
              <a:t>Step 4: </a:t>
            </a:r>
            <a:r>
              <a:rPr lang="en-GB" dirty="0" err="1">
                <a:latin typeface="Times New Roman" pitchFamily="18" charset="0"/>
              </a:rPr>
              <a:t>Caclulate</a:t>
            </a:r>
            <a:r>
              <a:rPr lang="en-GB" dirty="0">
                <a:latin typeface="Times New Roman" pitchFamily="18" charset="0"/>
              </a:rPr>
              <a:t> the </a:t>
            </a:r>
            <a:r>
              <a:rPr lang="en-GB" i="1" dirty="0">
                <a:latin typeface="Times New Roman" pitchFamily="18" charset="0"/>
              </a:rPr>
              <a:t>F-stat=RSS</a:t>
            </a:r>
            <a:r>
              <a:rPr lang="en-GB" i="1" baseline="-25000" dirty="0">
                <a:latin typeface="Times New Roman" pitchFamily="18" charset="0"/>
              </a:rPr>
              <a:t>1</a:t>
            </a:r>
            <a:r>
              <a:rPr lang="en-GB" i="1" dirty="0">
                <a:latin typeface="Times New Roman" pitchFamily="18" charset="0"/>
              </a:rPr>
              <a:t>/RSS</a:t>
            </a:r>
            <a:r>
              <a:rPr lang="en-GB" i="1" baseline="-25000" dirty="0">
                <a:latin typeface="Times New Roman" pitchFamily="18" charset="0"/>
              </a:rPr>
              <a:t>2</a:t>
            </a:r>
            <a:r>
              <a:rPr lang="en-GB" dirty="0">
                <a:latin typeface="Times New Roman" pitchFamily="18" charset="0"/>
              </a:rPr>
              <a:t>, where </a:t>
            </a:r>
            <a:r>
              <a:rPr lang="en-GB" i="1" dirty="0">
                <a:latin typeface="Times New Roman" pitchFamily="18" charset="0"/>
              </a:rPr>
              <a:t>RSS</a:t>
            </a:r>
            <a:r>
              <a:rPr lang="en-GB" i="1" baseline="-25000" dirty="0">
                <a:latin typeface="Times New Roman" pitchFamily="18" charset="0"/>
              </a:rPr>
              <a:t>1</a:t>
            </a:r>
            <a:r>
              <a:rPr lang="en-GB" dirty="0">
                <a:latin typeface="Times New Roman" pitchFamily="18" charset="0"/>
              </a:rPr>
              <a:t> is the </a:t>
            </a:r>
            <a:r>
              <a:rPr lang="en-GB" i="1" dirty="0">
                <a:latin typeface="Times New Roman" pitchFamily="18" charset="0"/>
              </a:rPr>
              <a:t>RSS</a:t>
            </a:r>
            <a:r>
              <a:rPr lang="en-GB" dirty="0">
                <a:latin typeface="Times New Roman" pitchFamily="18" charset="0"/>
              </a:rPr>
              <a:t> with the largest value.</a:t>
            </a:r>
          </a:p>
          <a:p>
            <a:pPr>
              <a:buFont typeface="Wingdings" pitchFamily="2" charset="2"/>
              <a:buNone/>
            </a:pPr>
            <a:r>
              <a:rPr lang="en-GB" dirty="0">
                <a:latin typeface="Times New Roman" pitchFamily="18" charset="0"/>
              </a:rPr>
              <a:t>Step 5: If F-stat&gt;F-</a:t>
            </a:r>
            <a:r>
              <a:rPr lang="en-GB" dirty="0" err="1">
                <a:latin typeface="Times New Roman" pitchFamily="18" charset="0"/>
              </a:rPr>
              <a:t>crit</a:t>
            </a:r>
            <a:r>
              <a:rPr lang="en-GB" baseline="-25000" dirty="0">
                <a:latin typeface="Times New Roman" pitchFamily="18" charset="0"/>
              </a:rPr>
              <a:t>(1/2(n-c)-l,1/2(n-c)-k)</a:t>
            </a:r>
            <a:r>
              <a:rPr lang="en-GB" dirty="0">
                <a:latin typeface="Times New Roman" pitchFamily="18" charset="0"/>
              </a:rPr>
              <a:t> reject the null of </a:t>
            </a:r>
            <a:r>
              <a:rPr lang="en-GB" dirty="0" err="1">
                <a:latin typeface="Times New Roman" pitchFamily="18" charset="0"/>
              </a:rPr>
              <a:t>homoskedasticity</a:t>
            </a:r>
            <a:r>
              <a:rPr lang="en-GB" dirty="0">
                <a:latin typeface="Times New Roman" pitchFamily="18" charset="0"/>
              </a:rPr>
              <a:t>.</a:t>
            </a:r>
            <a:endParaRPr lang="en-GB" baseline="-25000" dirty="0">
              <a:latin typeface="Times New Roman" pitchFamily="18" charset="0"/>
            </a:endParaRPr>
          </a:p>
          <a:p>
            <a:pPr>
              <a:buFont typeface="Wingdings" pitchFamily="2" charset="2"/>
              <a:buNone/>
            </a:pPr>
            <a:endParaRPr lang="en-US" baseline="-25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p:cNvSpPr>
            <a:spLocks noGrp="1" noChangeArrowheads="1"/>
          </p:cNvSpPr>
          <p:nvPr>
            <p:ph type="title"/>
          </p:nvPr>
        </p:nvSpPr>
        <p:spPr>
          <a:xfrm>
            <a:off x="539552" y="1412776"/>
            <a:ext cx="8229600" cy="706437"/>
          </a:xfrm>
        </p:spPr>
        <p:txBody>
          <a:bodyPr/>
          <a:lstStyle/>
          <a:p>
            <a:pPr algn="ctr"/>
            <a:r>
              <a:rPr lang="en-GB" sz="4000" b="1" dirty="0">
                <a:solidFill>
                  <a:srgbClr val="FF0000"/>
                </a:solidFill>
                <a:latin typeface="Times New Roman" pitchFamily="18" charset="0"/>
              </a:rPr>
              <a:t>The White’s Test</a:t>
            </a:r>
            <a:endParaRPr lang="en-US" sz="4000" b="1" dirty="0">
              <a:solidFill>
                <a:srgbClr val="FF0000"/>
              </a:solidFill>
              <a:latin typeface="Times New Roman" pitchFamily="18" charset="0"/>
            </a:endParaRPr>
          </a:p>
        </p:txBody>
      </p:sp>
      <p:sp>
        <p:nvSpPr>
          <p:cNvPr id="70667" name="Rectangle 11"/>
          <p:cNvSpPr>
            <a:spLocks noChangeArrowheads="1"/>
          </p:cNvSpPr>
          <p:nvPr/>
        </p:nvSpPr>
        <p:spPr bwMode="auto">
          <a:xfrm>
            <a:off x="0" y="2362200"/>
            <a:ext cx="8675688" cy="4495800"/>
          </a:xfrm>
          <a:prstGeom prst="rect">
            <a:avLst/>
          </a:prstGeom>
          <a:noFill/>
          <a:ln w="9525">
            <a:noFill/>
            <a:miter lim="800000"/>
            <a:headEnd/>
            <a:tailEnd/>
          </a:ln>
          <a:effectLst/>
        </p:spPr>
        <p:txBody>
          <a:bodyPr/>
          <a:lstStyle/>
          <a:p>
            <a:pPr marL="342900" indent="-342900" eaLnBrk="1" hangingPunct="1">
              <a:spcBef>
                <a:spcPct val="20000"/>
              </a:spcBef>
              <a:buClr>
                <a:schemeClr val="tx1"/>
              </a:buClr>
              <a:buSzPct val="75000"/>
              <a:buFont typeface="Wingdings" pitchFamily="2" charset="2"/>
              <a:buNone/>
            </a:pPr>
            <a:r>
              <a:rPr lang="en-GB" sz="2800" dirty="0">
                <a:latin typeface="Times New Roman" pitchFamily="18" charset="0"/>
              </a:rPr>
              <a:t>Step 1: Estimate the model by OLS and obtain the residuals</a:t>
            </a:r>
          </a:p>
          <a:p>
            <a:pPr marL="342900" indent="-342900" eaLnBrk="1" hangingPunct="1">
              <a:spcBef>
                <a:spcPct val="20000"/>
              </a:spcBef>
              <a:buClr>
                <a:schemeClr val="tx1"/>
              </a:buClr>
              <a:buSzPct val="75000"/>
              <a:buFont typeface="Wingdings" pitchFamily="2" charset="2"/>
              <a:buNone/>
            </a:pPr>
            <a:r>
              <a:rPr lang="en-GB" sz="2800" dirty="0">
                <a:latin typeface="Times New Roman" pitchFamily="18" charset="0"/>
              </a:rPr>
              <a:t>Step 2: Run the following auxiliary regression:</a:t>
            </a:r>
          </a:p>
          <a:p>
            <a:pPr marL="342900" indent="-342900" eaLnBrk="1" hangingPunct="1">
              <a:spcBef>
                <a:spcPct val="20000"/>
              </a:spcBef>
              <a:buClr>
                <a:schemeClr val="tx1"/>
              </a:buClr>
              <a:buSzPct val="75000"/>
              <a:buFont typeface="Wingdings" pitchFamily="2" charset="2"/>
              <a:buNone/>
            </a:pPr>
            <a:endParaRPr lang="en-GB" sz="2800" dirty="0">
              <a:latin typeface="Times New Roman" pitchFamily="18" charset="0"/>
            </a:endParaRPr>
          </a:p>
          <a:p>
            <a:pPr marL="342900" indent="-342900" eaLnBrk="1" hangingPunct="1">
              <a:spcBef>
                <a:spcPct val="20000"/>
              </a:spcBef>
              <a:buClr>
                <a:schemeClr val="tx1"/>
              </a:buClr>
              <a:buSzPct val="75000"/>
              <a:buFont typeface="Wingdings" pitchFamily="2" charset="2"/>
              <a:buNone/>
            </a:pPr>
            <a:endParaRPr lang="en-GB" sz="2800" dirty="0">
              <a:latin typeface="Times New Roman" pitchFamily="18" charset="0"/>
            </a:endParaRPr>
          </a:p>
          <a:p>
            <a:pPr marL="342900" indent="-342900" eaLnBrk="1" hangingPunct="1">
              <a:spcBef>
                <a:spcPct val="20000"/>
              </a:spcBef>
              <a:buClr>
                <a:schemeClr val="tx1"/>
              </a:buClr>
              <a:buSzPct val="75000"/>
              <a:buFont typeface="Wingdings" pitchFamily="2" charset="2"/>
              <a:buNone/>
            </a:pPr>
            <a:r>
              <a:rPr lang="en-GB" sz="2800" dirty="0">
                <a:latin typeface="Times New Roman" pitchFamily="18" charset="0"/>
              </a:rPr>
              <a:t>Step 3: Compute </a:t>
            </a:r>
            <a:r>
              <a:rPr lang="en-GB" sz="2800" i="1" dirty="0">
                <a:latin typeface="Times New Roman" pitchFamily="18" charset="0"/>
              </a:rPr>
              <a:t>LM=nR</a:t>
            </a:r>
            <a:r>
              <a:rPr lang="en-GB" sz="2800" i="1" baseline="30000" dirty="0">
                <a:latin typeface="Times New Roman" pitchFamily="18" charset="0"/>
              </a:rPr>
              <a:t>2</a:t>
            </a:r>
            <a:r>
              <a:rPr lang="en-GB" sz="2800" dirty="0">
                <a:latin typeface="Times New Roman" pitchFamily="18" charset="0"/>
              </a:rPr>
              <a:t>, where </a:t>
            </a:r>
            <a:r>
              <a:rPr lang="en-GB" sz="2800" i="1" dirty="0">
                <a:latin typeface="Times New Roman" pitchFamily="18" charset="0"/>
              </a:rPr>
              <a:t>n</a:t>
            </a:r>
            <a:r>
              <a:rPr lang="en-GB" sz="2800" dirty="0">
                <a:latin typeface="Times New Roman" pitchFamily="18" charset="0"/>
              </a:rPr>
              <a:t> and </a:t>
            </a:r>
            <a:r>
              <a:rPr lang="en-GB" sz="2800" i="1" dirty="0">
                <a:latin typeface="Times New Roman" pitchFamily="18" charset="0"/>
              </a:rPr>
              <a:t>R</a:t>
            </a:r>
            <a:r>
              <a:rPr lang="en-GB" sz="2800" i="1" baseline="30000" dirty="0">
                <a:latin typeface="Times New Roman" pitchFamily="18" charset="0"/>
              </a:rPr>
              <a:t>2</a:t>
            </a:r>
            <a:r>
              <a:rPr lang="en-GB" sz="2800" dirty="0">
                <a:latin typeface="Times New Roman" pitchFamily="18" charset="0"/>
              </a:rPr>
              <a:t> are from the auxiliary regression.</a:t>
            </a:r>
          </a:p>
          <a:p>
            <a:pPr marL="342900" indent="-342900" eaLnBrk="1" hangingPunct="1">
              <a:spcBef>
                <a:spcPct val="20000"/>
              </a:spcBef>
              <a:buClr>
                <a:schemeClr val="tx1"/>
              </a:buClr>
              <a:buSzPct val="75000"/>
              <a:buFont typeface="Wingdings" pitchFamily="2" charset="2"/>
              <a:buNone/>
            </a:pPr>
            <a:r>
              <a:rPr lang="en-GB" sz="2800" dirty="0">
                <a:latin typeface="Times New Roman" pitchFamily="18" charset="0"/>
              </a:rPr>
              <a:t>Step 4: If LM-stat&gt;</a:t>
            </a:r>
            <a:r>
              <a:rPr lang="el-GR" sz="2800" dirty="0">
                <a:latin typeface="Times New Roman" pitchFamily="18" charset="0"/>
                <a:cs typeface="Times New Roman" pitchFamily="18" charset="0"/>
              </a:rPr>
              <a:t>χ</a:t>
            </a:r>
            <a:r>
              <a:rPr lang="en-GB" sz="2800" baseline="30000" dirty="0">
                <a:latin typeface="Times New Roman" pitchFamily="18" charset="0"/>
                <a:cs typeface="Times New Roman" pitchFamily="18" charset="0"/>
              </a:rPr>
              <a:t>2</a:t>
            </a:r>
            <a:r>
              <a:rPr lang="en-GB" sz="2800" baseline="-25000" dirty="0">
                <a:latin typeface="Times New Roman" pitchFamily="18" charset="0"/>
              </a:rPr>
              <a:t>p-1</a:t>
            </a:r>
            <a:r>
              <a:rPr lang="en-GB" sz="2800" dirty="0">
                <a:latin typeface="Times New Roman" pitchFamily="18" charset="0"/>
              </a:rPr>
              <a:t> critical reject the null and conclude that there is significant evidence of </a:t>
            </a:r>
            <a:r>
              <a:rPr lang="en-GB" sz="2800" dirty="0" err="1">
                <a:latin typeface="Times New Roman" pitchFamily="18" charset="0"/>
              </a:rPr>
              <a:t>heteroskedasticity</a:t>
            </a:r>
            <a:endParaRPr lang="en-US" sz="2800" dirty="0">
              <a:latin typeface="Times New Roman" pitchFamily="18" charset="0"/>
            </a:endParaRPr>
          </a:p>
        </p:txBody>
      </p:sp>
      <p:graphicFrame>
        <p:nvGraphicFramePr>
          <p:cNvPr id="70668" name="Object 12"/>
          <p:cNvGraphicFramePr>
            <a:graphicFrameLocks noChangeAspect="1"/>
          </p:cNvGraphicFramePr>
          <p:nvPr>
            <p:ph idx="1"/>
          </p:nvPr>
        </p:nvGraphicFramePr>
        <p:xfrm>
          <a:off x="1115616" y="3501008"/>
          <a:ext cx="7416800" cy="539750"/>
        </p:xfrm>
        <a:graphic>
          <a:graphicData uri="http://schemas.openxmlformats.org/presentationml/2006/ole">
            <p:oleObj spid="_x0000_s28674" name="Equation" r:id="rId3" imgW="3314520" imgH="241200" progId="Equation.3">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p:cNvSpPr>
            <a:spLocks noGrp="1" noChangeArrowheads="1"/>
          </p:cNvSpPr>
          <p:nvPr>
            <p:ph type="title"/>
          </p:nvPr>
        </p:nvSpPr>
        <p:spPr>
          <a:xfrm>
            <a:off x="467544" y="1412776"/>
            <a:ext cx="8229600" cy="706437"/>
          </a:xfrm>
        </p:spPr>
        <p:txBody>
          <a:bodyPr/>
          <a:lstStyle/>
          <a:p>
            <a:pPr algn="ctr"/>
            <a:r>
              <a:rPr lang="en-GB" sz="4000" b="1" dirty="0">
                <a:solidFill>
                  <a:srgbClr val="FF0000"/>
                </a:solidFill>
                <a:latin typeface="Times New Roman" pitchFamily="18" charset="0"/>
              </a:rPr>
              <a:t>Resolving </a:t>
            </a:r>
            <a:r>
              <a:rPr lang="en-GB" sz="4000" b="1" dirty="0" err="1">
                <a:solidFill>
                  <a:srgbClr val="FF0000"/>
                </a:solidFill>
                <a:latin typeface="Times New Roman" pitchFamily="18" charset="0"/>
              </a:rPr>
              <a:t>Heteroskedasticity</a:t>
            </a:r>
            <a:endParaRPr lang="en-US" sz="4000" b="1" dirty="0">
              <a:solidFill>
                <a:srgbClr val="FF0000"/>
              </a:solidFill>
              <a:latin typeface="Times New Roman" pitchFamily="18" charset="0"/>
            </a:endParaRPr>
          </a:p>
        </p:txBody>
      </p:sp>
      <p:sp>
        <p:nvSpPr>
          <p:cNvPr id="78851" name="Rectangle 3"/>
          <p:cNvSpPr>
            <a:spLocks noGrp="1" noChangeArrowheads="1"/>
          </p:cNvSpPr>
          <p:nvPr>
            <p:ph type="body" idx="1"/>
          </p:nvPr>
        </p:nvSpPr>
        <p:spPr>
          <a:xfrm>
            <a:off x="539552" y="2332037"/>
            <a:ext cx="8229600" cy="4525963"/>
          </a:xfrm>
        </p:spPr>
        <p:txBody>
          <a:bodyPr/>
          <a:lstStyle/>
          <a:p>
            <a:pPr marL="533400" indent="-533400">
              <a:buFont typeface="Wingdings" pitchFamily="2" charset="2"/>
              <a:buNone/>
            </a:pPr>
            <a:r>
              <a:rPr lang="en-GB" dirty="0">
                <a:latin typeface="Times New Roman" pitchFamily="18" charset="0"/>
                <a:cs typeface="Times New Roman" pitchFamily="18" charset="0"/>
              </a:rPr>
              <a:t>We have three different cases:</a:t>
            </a:r>
          </a:p>
          <a:p>
            <a:pPr marL="533400" indent="-533400">
              <a:buFont typeface="Wingdings" pitchFamily="2" charset="2"/>
              <a:buNone/>
            </a:pPr>
            <a:endParaRPr lang="en-GB" dirty="0">
              <a:latin typeface="Times New Roman" pitchFamily="18" charset="0"/>
              <a:cs typeface="Times New Roman" pitchFamily="18" charset="0"/>
            </a:endParaRPr>
          </a:p>
          <a:p>
            <a:pPr marL="533400" indent="-533400">
              <a:buFont typeface="Wingdings" pitchFamily="2" charset="2"/>
              <a:buAutoNum type="alphaLcParenBoth"/>
            </a:pPr>
            <a:r>
              <a:rPr lang="en-GB" dirty="0">
                <a:latin typeface="Times New Roman" pitchFamily="18" charset="0"/>
                <a:cs typeface="Times New Roman" pitchFamily="18" charset="0"/>
              </a:rPr>
              <a:t>Generalized Least Squares</a:t>
            </a:r>
          </a:p>
          <a:p>
            <a:pPr marL="533400" indent="-533400">
              <a:buFont typeface="Wingdings" pitchFamily="2" charset="2"/>
              <a:buAutoNum type="alphaLcParenBoth"/>
            </a:pPr>
            <a:r>
              <a:rPr lang="en-GB" dirty="0">
                <a:latin typeface="Times New Roman" pitchFamily="18" charset="0"/>
                <a:cs typeface="Times New Roman" pitchFamily="18" charset="0"/>
              </a:rPr>
              <a:t>Weighted Least Squares</a:t>
            </a:r>
          </a:p>
          <a:p>
            <a:pPr marL="533400" indent="-533400">
              <a:buFont typeface="Wingdings" pitchFamily="2" charset="2"/>
              <a:buAutoNum type="alphaLcParenBoth"/>
            </a:pPr>
            <a:r>
              <a:rPr lang="en-GB" dirty="0" err="1">
                <a:latin typeface="Times New Roman" pitchFamily="18" charset="0"/>
                <a:cs typeface="Times New Roman" pitchFamily="18" charset="0"/>
              </a:rPr>
              <a:t>Heteroskedasticity</a:t>
            </a:r>
            <a:r>
              <a:rPr lang="en-GB" dirty="0">
                <a:latin typeface="Times New Roman" pitchFamily="18" charset="0"/>
                <a:cs typeface="Times New Roman" pitchFamily="18" charset="0"/>
              </a:rPr>
              <a:t>-Consistent Estimation Methods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a:xfrm>
            <a:off x="611560" y="1628800"/>
            <a:ext cx="8229600" cy="706437"/>
          </a:xfrm>
        </p:spPr>
        <p:txBody>
          <a:bodyPr/>
          <a:lstStyle/>
          <a:p>
            <a:pPr algn="ctr"/>
            <a:r>
              <a:rPr lang="en-GB" b="1" dirty="0">
                <a:solidFill>
                  <a:srgbClr val="FF0000"/>
                </a:solidFill>
                <a:latin typeface="Times New Roman" pitchFamily="18" charset="0"/>
              </a:rPr>
              <a:t>Generalized Least Squares</a:t>
            </a:r>
            <a:endParaRPr lang="en-US" sz="3200" b="1" dirty="0">
              <a:solidFill>
                <a:srgbClr val="FF0000"/>
              </a:solidFill>
              <a:latin typeface="Times New Roman" pitchFamily="18" charset="0"/>
              <a:cs typeface="Times New Roman" pitchFamily="18" charset="0"/>
            </a:endParaRPr>
          </a:p>
        </p:txBody>
      </p:sp>
      <p:sp>
        <p:nvSpPr>
          <p:cNvPr id="79876" name="Rectangle 4"/>
          <p:cNvSpPr>
            <a:spLocks noGrp="1" noChangeArrowheads="1"/>
          </p:cNvSpPr>
          <p:nvPr>
            <p:ph type="body" idx="1"/>
          </p:nvPr>
        </p:nvSpPr>
        <p:spPr>
          <a:xfrm>
            <a:off x="539552" y="2332037"/>
            <a:ext cx="8229600" cy="4525963"/>
          </a:xfrm>
        </p:spPr>
        <p:txBody>
          <a:bodyPr/>
          <a:lstStyle/>
          <a:p>
            <a:pPr>
              <a:buFont typeface="Wingdings" pitchFamily="2" charset="2"/>
              <a:buNone/>
            </a:pPr>
            <a:endParaRPr lang="en-GB" dirty="0">
              <a:latin typeface="Times New Roman" pitchFamily="18" charset="0"/>
            </a:endParaRPr>
          </a:p>
          <a:p>
            <a:pPr>
              <a:buFont typeface="Wingdings" pitchFamily="2" charset="2"/>
              <a:buNone/>
            </a:pPr>
            <a:r>
              <a:rPr lang="en-GB" dirty="0">
                <a:latin typeface="Times New Roman" pitchFamily="18" charset="0"/>
              </a:rPr>
              <a:t>Consider the model</a:t>
            </a:r>
          </a:p>
          <a:p>
            <a:pPr>
              <a:buFont typeface="Wingdings" pitchFamily="2" charset="2"/>
              <a:buNone/>
            </a:pPr>
            <a:endParaRPr lang="en-GB" dirty="0">
              <a:latin typeface="Times New Roman" pitchFamily="18" charset="0"/>
            </a:endParaRPr>
          </a:p>
          <a:p>
            <a:pPr algn="ctr">
              <a:buFont typeface="Wingdings" pitchFamily="2" charset="2"/>
              <a:buNone/>
            </a:pPr>
            <a:r>
              <a:rPr lang="en-GB" i="1" dirty="0" err="1">
                <a:latin typeface="Times New Roman" pitchFamily="18" charset="0"/>
              </a:rPr>
              <a:t>Y</a:t>
            </a:r>
            <a:r>
              <a:rPr lang="en-GB" i="1" baseline="-25000" dirty="0" err="1">
                <a:latin typeface="Times New Roman" pitchFamily="18" charset="0"/>
              </a:rPr>
              <a:t>t</a:t>
            </a:r>
            <a:r>
              <a:rPr lang="en-GB" i="1" dirty="0">
                <a:latin typeface="Times New Roman" pitchFamily="18" charset="0"/>
              </a:rPr>
              <a:t>=</a:t>
            </a:r>
            <a:r>
              <a:rPr lang="el-GR" i="1" dirty="0">
                <a:latin typeface="Times New Roman" pitchFamily="18" charset="0"/>
                <a:cs typeface="Times New Roman" pitchFamily="18" charset="0"/>
              </a:rPr>
              <a:t>β</a:t>
            </a:r>
            <a:r>
              <a:rPr lang="en-GB" i="1" baseline="-25000" dirty="0">
                <a:latin typeface="Times New Roman" pitchFamily="18" charset="0"/>
                <a:cs typeface="Times New Roman" pitchFamily="18" charset="0"/>
              </a:rPr>
              <a:t>1</a:t>
            </a:r>
            <a:r>
              <a:rPr lang="en-GB" i="1" dirty="0">
                <a:latin typeface="Times New Roman" pitchFamily="18" charset="0"/>
                <a:cs typeface="Times New Roman" pitchFamily="18" charset="0"/>
              </a:rPr>
              <a:t>+</a:t>
            </a:r>
            <a:r>
              <a:rPr lang="el-GR" i="1" dirty="0">
                <a:latin typeface="Times New Roman" pitchFamily="18" charset="0"/>
                <a:cs typeface="Times New Roman" pitchFamily="18" charset="0"/>
              </a:rPr>
              <a:t>β</a:t>
            </a:r>
            <a:r>
              <a:rPr lang="en-GB" i="1" baseline="-25000" dirty="0">
                <a:latin typeface="Times New Roman" pitchFamily="18" charset="0"/>
                <a:cs typeface="Times New Roman" pitchFamily="18" charset="0"/>
              </a:rPr>
              <a:t>2</a:t>
            </a:r>
            <a:r>
              <a:rPr lang="en-GB" i="1" dirty="0">
                <a:latin typeface="Times New Roman" pitchFamily="18" charset="0"/>
              </a:rPr>
              <a:t>X</a:t>
            </a:r>
            <a:r>
              <a:rPr lang="en-GB" i="1" baseline="-25000" dirty="0">
                <a:latin typeface="Times New Roman" pitchFamily="18" charset="0"/>
              </a:rPr>
              <a:t>2t</a:t>
            </a:r>
            <a:r>
              <a:rPr lang="en-GB" i="1" dirty="0">
                <a:latin typeface="Times New Roman" pitchFamily="18" charset="0"/>
              </a:rPr>
              <a:t>+</a:t>
            </a:r>
            <a:r>
              <a:rPr lang="el-GR" i="1" dirty="0">
                <a:latin typeface="Times New Roman" pitchFamily="18" charset="0"/>
                <a:cs typeface="Times New Roman" pitchFamily="18" charset="0"/>
              </a:rPr>
              <a:t>β</a:t>
            </a:r>
            <a:r>
              <a:rPr lang="en-GB" i="1" baseline="-25000" dirty="0">
                <a:latin typeface="Times New Roman" pitchFamily="18" charset="0"/>
                <a:cs typeface="Times New Roman" pitchFamily="18" charset="0"/>
              </a:rPr>
              <a:t>3</a:t>
            </a:r>
            <a:r>
              <a:rPr lang="en-GB" i="1" dirty="0">
                <a:latin typeface="Times New Roman" pitchFamily="18" charset="0"/>
              </a:rPr>
              <a:t>X</a:t>
            </a:r>
            <a:r>
              <a:rPr lang="en-GB" i="1" baseline="-25000" dirty="0">
                <a:latin typeface="Times New Roman" pitchFamily="18" charset="0"/>
              </a:rPr>
              <a:t>3t</a:t>
            </a:r>
            <a:r>
              <a:rPr lang="en-GB" i="1" dirty="0">
                <a:latin typeface="Times New Roman" pitchFamily="18" charset="0"/>
              </a:rPr>
              <a:t>+</a:t>
            </a:r>
            <a:r>
              <a:rPr lang="el-GR" i="1" dirty="0">
                <a:latin typeface="Times New Roman" pitchFamily="18" charset="0"/>
                <a:cs typeface="Times New Roman" pitchFamily="18" charset="0"/>
              </a:rPr>
              <a:t>β</a:t>
            </a:r>
            <a:r>
              <a:rPr lang="en-GB" i="1" baseline="-25000" dirty="0">
                <a:latin typeface="Times New Roman" pitchFamily="18" charset="0"/>
                <a:cs typeface="Times New Roman" pitchFamily="18" charset="0"/>
              </a:rPr>
              <a:t>4</a:t>
            </a:r>
            <a:r>
              <a:rPr lang="en-GB" i="1" dirty="0">
                <a:latin typeface="Times New Roman" pitchFamily="18" charset="0"/>
              </a:rPr>
              <a:t>X</a:t>
            </a:r>
            <a:r>
              <a:rPr lang="en-GB" i="1" baseline="-25000" dirty="0">
                <a:latin typeface="Times New Roman" pitchFamily="18" charset="0"/>
              </a:rPr>
              <a:t>4t</a:t>
            </a:r>
            <a:r>
              <a:rPr lang="en-GB" i="1" dirty="0">
                <a:latin typeface="Times New Roman" pitchFamily="18" charset="0"/>
              </a:rPr>
              <a:t>+…+</a:t>
            </a:r>
            <a:r>
              <a:rPr lang="el-GR" i="1" dirty="0">
                <a:latin typeface="Times New Roman" pitchFamily="18" charset="0"/>
                <a:cs typeface="Times New Roman" pitchFamily="18" charset="0"/>
              </a:rPr>
              <a:t>β</a:t>
            </a:r>
            <a:r>
              <a:rPr lang="en-GB" i="1" baseline="-25000" dirty="0" err="1">
                <a:latin typeface="Times New Roman" pitchFamily="18" charset="0"/>
                <a:cs typeface="Times New Roman" pitchFamily="18" charset="0"/>
              </a:rPr>
              <a:t>k</a:t>
            </a:r>
            <a:r>
              <a:rPr lang="en-GB" i="1" dirty="0" err="1">
                <a:latin typeface="Times New Roman" pitchFamily="18" charset="0"/>
              </a:rPr>
              <a:t>X</a:t>
            </a:r>
            <a:r>
              <a:rPr lang="en-GB" i="1" baseline="-25000" dirty="0" err="1">
                <a:latin typeface="Times New Roman" pitchFamily="18" charset="0"/>
              </a:rPr>
              <a:t>kt</a:t>
            </a:r>
            <a:r>
              <a:rPr lang="en-GB" i="1" dirty="0" err="1">
                <a:latin typeface="Times New Roman" pitchFamily="18" charset="0"/>
              </a:rPr>
              <a:t>+u</a:t>
            </a:r>
            <a:r>
              <a:rPr lang="en-GB" i="1" baseline="-25000" dirty="0" err="1">
                <a:latin typeface="Times New Roman" pitchFamily="18" charset="0"/>
              </a:rPr>
              <a:t>t</a:t>
            </a:r>
            <a:endParaRPr lang="en-GB" i="1" dirty="0">
              <a:latin typeface="Times New Roman" pitchFamily="18" charset="0"/>
            </a:endParaRPr>
          </a:p>
          <a:p>
            <a:pPr>
              <a:buFont typeface="Wingdings" pitchFamily="2" charset="2"/>
              <a:buNone/>
            </a:pPr>
            <a:endParaRPr lang="en-GB" dirty="0">
              <a:latin typeface="Times New Roman" pitchFamily="18" charset="0"/>
            </a:endParaRPr>
          </a:p>
          <a:p>
            <a:pPr>
              <a:buFont typeface="Wingdings" pitchFamily="2" charset="2"/>
              <a:buNone/>
            </a:pPr>
            <a:r>
              <a:rPr lang="en-GB" dirty="0">
                <a:latin typeface="Times New Roman" pitchFamily="18" charset="0"/>
              </a:rPr>
              <a:t>where</a:t>
            </a:r>
          </a:p>
          <a:p>
            <a:pPr algn="ctr">
              <a:buFont typeface="Wingdings" pitchFamily="2" charset="2"/>
              <a:buNone/>
            </a:pPr>
            <a:r>
              <a:rPr lang="en-GB" i="1" dirty="0" err="1">
                <a:latin typeface="Times New Roman" pitchFamily="18" charset="0"/>
              </a:rPr>
              <a:t>Var</a:t>
            </a:r>
            <a:r>
              <a:rPr lang="en-GB" i="1" dirty="0">
                <a:latin typeface="Times New Roman" pitchFamily="18" charset="0"/>
              </a:rPr>
              <a:t>(</a:t>
            </a:r>
            <a:r>
              <a:rPr lang="en-GB" i="1" dirty="0" err="1">
                <a:latin typeface="Times New Roman" pitchFamily="18" charset="0"/>
              </a:rPr>
              <a:t>u</a:t>
            </a:r>
            <a:r>
              <a:rPr lang="en-GB" i="1" baseline="-25000" dirty="0" err="1">
                <a:latin typeface="Times New Roman" pitchFamily="18" charset="0"/>
              </a:rPr>
              <a:t>t</a:t>
            </a:r>
            <a:r>
              <a:rPr lang="en-GB" i="1" dirty="0">
                <a:latin typeface="Times New Roman" pitchFamily="18" charset="0"/>
              </a:rPr>
              <a:t>)=</a:t>
            </a:r>
            <a:r>
              <a:rPr lang="el-GR" i="1" dirty="0">
                <a:latin typeface="Times New Roman" pitchFamily="18" charset="0"/>
                <a:cs typeface="Times New Roman" pitchFamily="18" charset="0"/>
              </a:rPr>
              <a:t>σ</a:t>
            </a:r>
            <a:r>
              <a:rPr lang="en-GB" i="1" baseline="-25000" dirty="0">
                <a:latin typeface="Times New Roman" pitchFamily="18" charset="0"/>
                <a:cs typeface="Times New Roman" pitchFamily="18" charset="0"/>
              </a:rPr>
              <a:t>t</a:t>
            </a:r>
            <a:r>
              <a:rPr lang="en-US" i="1" baseline="30000" dirty="0">
                <a:latin typeface="Times New Roman" pitchFamily="18" charset="0"/>
                <a:cs typeface="Times New Roman" pitchFamily="18" charset="0"/>
              </a:rPr>
              <a:t>2</a:t>
            </a:r>
            <a:endParaRPr lang="en-GB" i="1" baseline="30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AutoShape 2"/>
          <p:cNvSpPr>
            <a:spLocks noGrp="1" noChangeArrowheads="1"/>
          </p:cNvSpPr>
          <p:nvPr>
            <p:ph type="title"/>
          </p:nvPr>
        </p:nvSpPr>
        <p:spPr>
          <a:xfrm>
            <a:off x="611560" y="1412776"/>
            <a:ext cx="8229600" cy="706437"/>
          </a:xfrm>
        </p:spPr>
        <p:txBody>
          <a:bodyPr/>
          <a:lstStyle/>
          <a:p>
            <a:pPr algn="ctr"/>
            <a:r>
              <a:rPr lang="en-GB" b="1" dirty="0">
                <a:solidFill>
                  <a:srgbClr val="FF0000"/>
                </a:solidFill>
                <a:latin typeface="Times New Roman" pitchFamily="18" charset="0"/>
              </a:rPr>
              <a:t>Generalized Least Squares</a:t>
            </a:r>
            <a:endParaRPr lang="en-US" b="1" dirty="0">
              <a:solidFill>
                <a:srgbClr val="FF0000"/>
              </a:solidFill>
              <a:latin typeface="Times New Roman" pitchFamily="18" charset="0"/>
            </a:endParaRPr>
          </a:p>
        </p:txBody>
      </p:sp>
      <p:sp>
        <p:nvSpPr>
          <p:cNvPr id="80899" name="Rectangle 3"/>
          <p:cNvSpPr>
            <a:spLocks noGrp="1" noChangeArrowheads="1"/>
          </p:cNvSpPr>
          <p:nvPr>
            <p:ph type="body" idx="1"/>
          </p:nvPr>
        </p:nvSpPr>
        <p:spPr>
          <a:xfrm>
            <a:off x="0" y="2276872"/>
            <a:ext cx="9144000" cy="4581128"/>
          </a:xfrm>
        </p:spPr>
        <p:txBody>
          <a:bodyPr/>
          <a:lstStyle/>
          <a:p>
            <a:pPr>
              <a:buFont typeface="Wingdings" pitchFamily="2" charset="2"/>
              <a:buNone/>
            </a:pPr>
            <a:r>
              <a:rPr lang="en-GB" dirty="0">
                <a:latin typeface="Times New Roman" pitchFamily="18" charset="0"/>
              </a:rPr>
              <a:t>If we divide each term by the standard deviation of the error term, </a:t>
            </a:r>
            <a:r>
              <a:rPr lang="el-GR" i="1" dirty="0">
                <a:latin typeface="Times New Roman" pitchFamily="18" charset="0"/>
                <a:cs typeface="Times New Roman" pitchFamily="18" charset="0"/>
              </a:rPr>
              <a:t>σ</a:t>
            </a:r>
            <a:r>
              <a:rPr lang="en-GB" i="1" baseline="-25000" dirty="0">
                <a:latin typeface="Times New Roman" pitchFamily="18" charset="0"/>
                <a:cs typeface="Times New Roman" pitchFamily="18" charset="0"/>
              </a:rPr>
              <a:t>t</a:t>
            </a:r>
            <a:r>
              <a:rPr lang="en-GB" dirty="0">
                <a:latin typeface="Times New Roman" pitchFamily="18" charset="0"/>
              </a:rPr>
              <a:t> we get:</a:t>
            </a:r>
          </a:p>
          <a:p>
            <a:pPr algn="ctr">
              <a:buFont typeface="Wingdings" pitchFamily="2" charset="2"/>
              <a:buNone/>
            </a:pPr>
            <a:r>
              <a:rPr lang="en-GB" i="1" dirty="0" err="1">
                <a:latin typeface="Times New Roman" pitchFamily="18" charset="0"/>
              </a:rPr>
              <a:t>Y</a:t>
            </a:r>
            <a:r>
              <a:rPr lang="en-GB" i="1" baseline="-25000" dirty="0" err="1">
                <a:latin typeface="Times New Roman" pitchFamily="18" charset="0"/>
              </a:rPr>
              <a:t>t</a:t>
            </a:r>
            <a:r>
              <a:rPr lang="en-GB" i="1" dirty="0">
                <a:latin typeface="Times New Roman" pitchFamily="18" charset="0"/>
              </a:rPr>
              <a:t>=</a:t>
            </a:r>
            <a:r>
              <a:rPr lang="el-GR" i="1" dirty="0">
                <a:latin typeface="Times New Roman" pitchFamily="18" charset="0"/>
                <a:cs typeface="Times New Roman" pitchFamily="18" charset="0"/>
              </a:rPr>
              <a:t>β</a:t>
            </a:r>
            <a:r>
              <a:rPr lang="en-GB" i="1" baseline="-25000" dirty="0">
                <a:latin typeface="Times New Roman" pitchFamily="18" charset="0"/>
                <a:cs typeface="Times New Roman" pitchFamily="18" charset="0"/>
              </a:rPr>
              <a:t>1 </a:t>
            </a:r>
            <a:r>
              <a:rPr lang="en-GB" i="1" dirty="0">
                <a:latin typeface="Times New Roman" pitchFamily="18" charset="0"/>
                <a:cs typeface="Times New Roman" pitchFamily="18" charset="0"/>
              </a:rPr>
              <a:t>(1/</a:t>
            </a:r>
            <a:r>
              <a:rPr lang="el-GR" i="1" dirty="0">
                <a:latin typeface="Times New Roman" pitchFamily="18" charset="0"/>
                <a:cs typeface="Times New Roman" pitchFamily="18" charset="0"/>
              </a:rPr>
              <a:t>σ</a:t>
            </a:r>
            <a:r>
              <a:rPr lang="en-GB" i="1" baseline="-25000" dirty="0">
                <a:latin typeface="Times New Roman" pitchFamily="18" charset="0"/>
                <a:cs typeface="Times New Roman" pitchFamily="18" charset="0"/>
              </a:rPr>
              <a:t>t</a:t>
            </a:r>
            <a:r>
              <a:rPr lang="en-GB" i="1" dirty="0">
                <a:latin typeface="Times New Roman" pitchFamily="18" charset="0"/>
                <a:cs typeface="Times New Roman" pitchFamily="18" charset="0"/>
              </a:rPr>
              <a:t>)</a:t>
            </a:r>
            <a:r>
              <a:rPr lang="en-GB" dirty="0">
                <a:latin typeface="Times New Roman" pitchFamily="18" charset="0"/>
              </a:rPr>
              <a:t> </a:t>
            </a:r>
            <a:r>
              <a:rPr lang="en-GB" i="1" dirty="0">
                <a:latin typeface="Times New Roman" pitchFamily="18" charset="0"/>
                <a:cs typeface="Times New Roman" pitchFamily="18" charset="0"/>
              </a:rPr>
              <a:t>+</a:t>
            </a:r>
            <a:r>
              <a:rPr lang="el-GR" i="1" dirty="0">
                <a:latin typeface="Times New Roman" pitchFamily="18" charset="0"/>
                <a:cs typeface="Times New Roman" pitchFamily="18" charset="0"/>
              </a:rPr>
              <a:t>β</a:t>
            </a:r>
            <a:r>
              <a:rPr lang="en-GB" i="1" baseline="-25000" dirty="0">
                <a:latin typeface="Times New Roman" pitchFamily="18" charset="0"/>
                <a:cs typeface="Times New Roman" pitchFamily="18" charset="0"/>
              </a:rPr>
              <a:t>2</a:t>
            </a:r>
            <a:r>
              <a:rPr lang="en-GB" i="1" dirty="0">
                <a:latin typeface="Times New Roman" pitchFamily="18" charset="0"/>
              </a:rPr>
              <a:t>X</a:t>
            </a:r>
            <a:r>
              <a:rPr lang="en-GB" i="1" baseline="-25000" dirty="0">
                <a:latin typeface="Times New Roman" pitchFamily="18" charset="0"/>
              </a:rPr>
              <a:t>2t</a:t>
            </a:r>
            <a:r>
              <a:rPr lang="en-GB" i="1" dirty="0">
                <a:latin typeface="Times New Roman" pitchFamily="18" charset="0"/>
                <a:cs typeface="Times New Roman" pitchFamily="18" charset="0"/>
              </a:rPr>
              <a:t>/</a:t>
            </a:r>
            <a:r>
              <a:rPr lang="el-GR" i="1" dirty="0">
                <a:latin typeface="Times New Roman" pitchFamily="18" charset="0"/>
                <a:cs typeface="Times New Roman" pitchFamily="18" charset="0"/>
              </a:rPr>
              <a:t>σ</a:t>
            </a:r>
            <a:r>
              <a:rPr lang="en-GB" i="1" baseline="-25000" dirty="0">
                <a:latin typeface="Times New Roman" pitchFamily="18" charset="0"/>
                <a:cs typeface="Times New Roman" pitchFamily="18" charset="0"/>
              </a:rPr>
              <a:t>t</a:t>
            </a:r>
            <a:r>
              <a:rPr lang="en-GB" i="1" baseline="-25000" dirty="0">
                <a:latin typeface="Times New Roman" pitchFamily="18" charset="0"/>
              </a:rPr>
              <a:t> </a:t>
            </a:r>
            <a:r>
              <a:rPr lang="en-GB" i="1" dirty="0">
                <a:latin typeface="Times New Roman" pitchFamily="18" charset="0"/>
              </a:rPr>
              <a:t>+</a:t>
            </a:r>
            <a:r>
              <a:rPr lang="el-GR" i="1" dirty="0">
                <a:latin typeface="Times New Roman" pitchFamily="18" charset="0"/>
                <a:cs typeface="Times New Roman" pitchFamily="18" charset="0"/>
              </a:rPr>
              <a:t>β</a:t>
            </a:r>
            <a:r>
              <a:rPr lang="en-GB" i="1" baseline="-25000" dirty="0">
                <a:latin typeface="Times New Roman" pitchFamily="18" charset="0"/>
                <a:cs typeface="Times New Roman" pitchFamily="18" charset="0"/>
              </a:rPr>
              <a:t>3</a:t>
            </a:r>
            <a:r>
              <a:rPr lang="en-GB" i="1" dirty="0">
                <a:latin typeface="Times New Roman" pitchFamily="18" charset="0"/>
              </a:rPr>
              <a:t>X</a:t>
            </a:r>
            <a:r>
              <a:rPr lang="en-GB" i="1" baseline="-25000" dirty="0">
                <a:latin typeface="Times New Roman" pitchFamily="18" charset="0"/>
              </a:rPr>
              <a:t>3t</a:t>
            </a:r>
            <a:r>
              <a:rPr lang="en-GB" i="1" dirty="0">
                <a:latin typeface="Times New Roman" pitchFamily="18" charset="0"/>
                <a:cs typeface="Times New Roman" pitchFamily="18" charset="0"/>
              </a:rPr>
              <a:t>/</a:t>
            </a:r>
            <a:r>
              <a:rPr lang="el-GR" i="1" dirty="0">
                <a:latin typeface="Times New Roman" pitchFamily="18" charset="0"/>
                <a:cs typeface="Times New Roman" pitchFamily="18" charset="0"/>
              </a:rPr>
              <a:t>σ</a:t>
            </a:r>
            <a:r>
              <a:rPr lang="en-GB" i="1" baseline="-25000" dirty="0">
                <a:latin typeface="Times New Roman" pitchFamily="18" charset="0"/>
                <a:cs typeface="Times New Roman" pitchFamily="18" charset="0"/>
              </a:rPr>
              <a:t>t</a:t>
            </a:r>
            <a:r>
              <a:rPr lang="en-GB" i="1" baseline="-25000" dirty="0">
                <a:latin typeface="Times New Roman" pitchFamily="18" charset="0"/>
              </a:rPr>
              <a:t> </a:t>
            </a:r>
            <a:r>
              <a:rPr lang="en-GB" i="1" dirty="0">
                <a:latin typeface="Times New Roman" pitchFamily="18" charset="0"/>
              </a:rPr>
              <a:t>+…+</a:t>
            </a:r>
            <a:r>
              <a:rPr lang="el-GR" i="1" dirty="0">
                <a:latin typeface="Times New Roman" pitchFamily="18" charset="0"/>
                <a:cs typeface="Times New Roman" pitchFamily="18" charset="0"/>
              </a:rPr>
              <a:t>β</a:t>
            </a:r>
            <a:r>
              <a:rPr lang="en-GB" i="1" baseline="-25000" dirty="0" err="1">
                <a:latin typeface="Times New Roman" pitchFamily="18" charset="0"/>
                <a:cs typeface="Times New Roman" pitchFamily="18" charset="0"/>
              </a:rPr>
              <a:t>k</a:t>
            </a:r>
            <a:r>
              <a:rPr lang="en-GB" i="1" dirty="0" err="1">
                <a:latin typeface="Times New Roman" pitchFamily="18" charset="0"/>
              </a:rPr>
              <a:t>X</a:t>
            </a:r>
            <a:r>
              <a:rPr lang="en-GB" i="1" baseline="-25000" dirty="0" err="1">
                <a:latin typeface="Times New Roman" pitchFamily="18" charset="0"/>
              </a:rPr>
              <a:t>kt</a:t>
            </a:r>
            <a:r>
              <a:rPr lang="en-GB" i="1" dirty="0">
                <a:latin typeface="Times New Roman" pitchFamily="18" charset="0"/>
                <a:cs typeface="Times New Roman" pitchFamily="18" charset="0"/>
              </a:rPr>
              <a:t>/</a:t>
            </a:r>
            <a:r>
              <a:rPr lang="el-GR" i="1" dirty="0">
                <a:latin typeface="Times New Roman" pitchFamily="18" charset="0"/>
                <a:cs typeface="Times New Roman" pitchFamily="18" charset="0"/>
              </a:rPr>
              <a:t>σ</a:t>
            </a:r>
            <a:r>
              <a:rPr lang="en-GB" i="1" baseline="-25000" dirty="0">
                <a:latin typeface="Times New Roman" pitchFamily="18" charset="0"/>
                <a:cs typeface="Times New Roman" pitchFamily="18" charset="0"/>
              </a:rPr>
              <a:t>t</a:t>
            </a:r>
            <a:r>
              <a:rPr lang="en-GB" i="1" baseline="-25000" dirty="0">
                <a:latin typeface="Times New Roman" pitchFamily="18" charset="0"/>
              </a:rPr>
              <a:t> </a:t>
            </a:r>
            <a:r>
              <a:rPr lang="en-GB" i="1" dirty="0">
                <a:latin typeface="Times New Roman" pitchFamily="18" charset="0"/>
              </a:rPr>
              <a:t>+</a:t>
            </a:r>
            <a:r>
              <a:rPr lang="en-GB" i="1" dirty="0" err="1">
                <a:latin typeface="Times New Roman" pitchFamily="18" charset="0"/>
              </a:rPr>
              <a:t>u</a:t>
            </a:r>
            <a:r>
              <a:rPr lang="en-GB" i="1" baseline="-25000" dirty="0" err="1">
                <a:latin typeface="Times New Roman" pitchFamily="18" charset="0"/>
              </a:rPr>
              <a:t>t</a:t>
            </a:r>
            <a:r>
              <a:rPr lang="en-GB" i="1" dirty="0">
                <a:latin typeface="Times New Roman" pitchFamily="18" charset="0"/>
                <a:cs typeface="Times New Roman" pitchFamily="18" charset="0"/>
              </a:rPr>
              <a:t>/</a:t>
            </a:r>
            <a:r>
              <a:rPr lang="el-GR" i="1" dirty="0">
                <a:latin typeface="Times New Roman" pitchFamily="18" charset="0"/>
                <a:cs typeface="Times New Roman" pitchFamily="18" charset="0"/>
              </a:rPr>
              <a:t>σ</a:t>
            </a:r>
            <a:r>
              <a:rPr lang="en-GB" i="1" baseline="-25000" dirty="0">
                <a:latin typeface="Times New Roman" pitchFamily="18" charset="0"/>
                <a:cs typeface="Times New Roman" pitchFamily="18" charset="0"/>
              </a:rPr>
              <a:t>t</a:t>
            </a:r>
          </a:p>
          <a:p>
            <a:pPr>
              <a:buFont typeface="Wingdings" pitchFamily="2" charset="2"/>
              <a:buNone/>
            </a:pPr>
            <a:r>
              <a:rPr lang="en-GB" dirty="0">
                <a:latin typeface="Times New Roman" pitchFamily="18" charset="0"/>
                <a:cs typeface="Times New Roman" pitchFamily="18" charset="0"/>
              </a:rPr>
              <a:t>or</a:t>
            </a:r>
            <a:endParaRPr lang="en-US" dirty="0">
              <a:latin typeface="Times New Roman" pitchFamily="18" charset="0"/>
              <a:cs typeface="Times New Roman" pitchFamily="18" charset="0"/>
            </a:endParaRPr>
          </a:p>
          <a:p>
            <a:pPr algn="ctr" eaLnBrk="0" hangingPunct="0">
              <a:spcBef>
                <a:spcPct val="0"/>
              </a:spcBef>
              <a:buClrTx/>
              <a:buSzTx/>
              <a:buFontTx/>
              <a:buNone/>
            </a:pPr>
            <a:r>
              <a:rPr lang="en-GB" i="1" dirty="0">
                <a:latin typeface="Times New Roman" pitchFamily="18" charset="0"/>
              </a:rPr>
              <a:t>Y*</a:t>
            </a:r>
            <a:r>
              <a:rPr lang="en-GB" i="1" baseline="-25000" dirty="0">
                <a:latin typeface="Times New Roman" pitchFamily="18" charset="0"/>
              </a:rPr>
              <a:t>t</a:t>
            </a:r>
            <a:r>
              <a:rPr lang="en-GB" i="1" dirty="0">
                <a:latin typeface="Times New Roman" pitchFamily="18" charset="0"/>
              </a:rPr>
              <a:t>= </a:t>
            </a:r>
            <a:r>
              <a:rPr lang="el-GR" i="1" dirty="0">
                <a:latin typeface="Times New Roman" pitchFamily="18" charset="0"/>
                <a:cs typeface="Times New Roman" pitchFamily="18" charset="0"/>
              </a:rPr>
              <a:t>β</a:t>
            </a:r>
            <a:r>
              <a:rPr lang="en-GB" i="1" dirty="0">
                <a:latin typeface="Times New Roman" pitchFamily="18" charset="0"/>
                <a:cs typeface="Times New Roman" pitchFamily="18" charset="0"/>
              </a:rPr>
              <a:t>*</a:t>
            </a:r>
            <a:r>
              <a:rPr lang="en-GB" i="1" baseline="-25000" dirty="0">
                <a:latin typeface="Times New Roman" pitchFamily="18" charset="0"/>
                <a:cs typeface="Times New Roman" pitchFamily="18" charset="0"/>
              </a:rPr>
              <a:t>1</a:t>
            </a:r>
            <a:r>
              <a:rPr lang="en-GB" i="1" dirty="0">
                <a:latin typeface="Times New Roman" pitchFamily="18" charset="0"/>
                <a:cs typeface="Times New Roman" pitchFamily="18" charset="0"/>
              </a:rPr>
              <a:t>+ </a:t>
            </a:r>
            <a:r>
              <a:rPr lang="el-GR" i="1" dirty="0">
                <a:latin typeface="Times New Roman" pitchFamily="18" charset="0"/>
                <a:cs typeface="Times New Roman" pitchFamily="18" charset="0"/>
              </a:rPr>
              <a:t>β</a:t>
            </a:r>
            <a:r>
              <a:rPr lang="en-GB" i="1" dirty="0">
                <a:latin typeface="Times New Roman" pitchFamily="18" charset="0"/>
                <a:cs typeface="Times New Roman" pitchFamily="18" charset="0"/>
              </a:rPr>
              <a:t>*</a:t>
            </a:r>
            <a:r>
              <a:rPr lang="en-GB" i="1" baseline="-25000" dirty="0">
                <a:latin typeface="Times New Roman" pitchFamily="18" charset="0"/>
                <a:cs typeface="Times New Roman" pitchFamily="18" charset="0"/>
              </a:rPr>
              <a:t>2</a:t>
            </a:r>
            <a:r>
              <a:rPr lang="en-GB" i="1" dirty="0">
                <a:latin typeface="Times New Roman" pitchFamily="18" charset="0"/>
              </a:rPr>
              <a:t>X*</a:t>
            </a:r>
            <a:r>
              <a:rPr lang="en-GB" i="1" baseline="-25000" dirty="0">
                <a:latin typeface="Times New Roman" pitchFamily="18" charset="0"/>
              </a:rPr>
              <a:t>2t</a:t>
            </a:r>
            <a:r>
              <a:rPr lang="en-GB" i="1" dirty="0">
                <a:latin typeface="Times New Roman" pitchFamily="18" charset="0"/>
              </a:rPr>
              <a:t>+ </a:t>
            </a:r>
            <a:r>
              <a:rPr lang="el-GR" i="1" dirty="0">
                <a:latin typeface="Times New Roman" pitchFamily="18" charset="0"/>
                <a:cs typeface="Times New Roman" pitchFamily="18" charset="0"/>
              </a:rPr>
              <a:t>β</a:t>
            </a:r>
            <a:r>
              <a:rPr lang="en-GB" i="1" dirty="0">
                <a:latin typeface="Times New Roman" pitchFamily="18" charset="0"/>
                <a:cs typeface="Times New Roman" pitchFamily="18" charset="0"/>
              </a:rPr>
              <a:t>*</a:t>
            </a:r>
            <a:r>
              <a:rPr lang="en-GB" i="1" baseline="-25000" dirty="0">
                <a:latin typeface="Times New Roman" pitchFamily="18" charset="0"/>
                <a:cs typeface="Times New Roman" pitchFamily="18" charset="0"/>
              </a:rPr>
              <a:t>3</a:t>
            </a:r>
            <a:r>
              <a:rPr lang="en-GB" i="1" dirty="0">
                <a:latin typeface="Times New Roman" pitchFamily="18" charset="0"/>
              </a:rPr>
              <a:t>X*</a:t>
            </a:r>
            <a:r>
              <a:rPr lang="en-GB" i="1" baseline="-25000" dirty="0">
                <a:latin typeface="Times New Roman" pitchFamily="18" charset="0"/>
              </a:rPr>
              <a:t>3t</a:t>
            </a:r>
            <a:r>
              <a:rPr lang="en-GB" i="1" dirty="0">
                <a:latin typeface="Times New Roman" pitchFamily="18" charset="0"/>
              </a:rPr>
              <a:t>+…+ </a:t>
            </a:r>
            <a:r>
              <a:rPr lang="el-GR" i="1" dirty="0">
                <a:latin typeface="Times New Roman" pitchFamily="18" charset="0"/>
                <a:cs typeface="Times New Roman" pitchFamily="18" charset="0"/>
              </a:rPr>
              <a:t>β</a:t>
            </a:r>
            <a:r>
              <a:rPr lang="en-GB" i="1" dirty="0">
                <a:latin typeface="Times New Roman" pitchFamily="18" charset="0"/>
                <a:cs typeface="Times New Roman" pitchFamily="18" charset="0"/>
              </a:rPr>
              <a:t>*</a:t>
            </a:r>
            <a:r>
              <a:rPr lang="en-GB" i="1" baseline="-25000" dirty="0" err="1">
                <a:latin typeface="Times New Roman" pitchFamily="18" charset="0"/>
                <a:cs typeface="Times New Roman" pitchFamily="18" charset="0"/>
              </a:rPr>
              <a:t>k</a:t>
            </a:r>
            <a:r>
              <a:rPr lang="en-GB" i="1" dirty="0" err="1">
                <a:latin typeface="Times New Roman" pitchFamily="18" charset="0"/>
              </a:rPr>
              <a:t>X</a:t>
            </a:r>
            <a:r>
              <a:rPr lang="en-GB" i="1" dirty="0">
                <a:latin typeface="Times New Roman" pitchFamily="18" charset="0"/>
              </a:rPr>
              <a:t>*</a:t>
            </a:r>
            <a:r>
              <a:rPr lang="en-GB" i="1" baseline="-25000" dirty="0" err="1">
                <a:latin typeface="Times New Roman" pitchFamily="18" charset="0"/>
              </a:rPr>
              <a:t>kt</a:t>
            </a:r>
            <a:r>
              <a:rPr lang="en-GB" i="1" dirty="0" err="1">
                <a:latin typeface="Times New Roman" pitchFamily="18" charset="0"/>
              </a:rPr>
              <a:t>+u</a:t>
            </a:r>
            <a:r>
              <a:rPr lang="en-GB" i="1" dirty="0">
                <a:latin typeface="Times New Roman" pitchFamily="18" charset="0"/>
              </a:rPr>
              <a:t>*</a:t>
            </a:r>
            <a:r>
              <a:rPr lang="en-GB" i="1" baseline="-25000" dirty="0">
                <a:latin typeface="Times New Roman" pitchFamily="18" charset="0"/>
              </a:rPr>
              <a:t>t</a:t>
            </a:r>
            <a:endParaRPr lang="en-US" i="1" baseline="-25000" dirty="0">
              <a:latin typeface="Times New Roman" pitchFamily="18" charset="0"/>
            </a:endParaRPr>
          </a:p>
          <a:p>
            <a:pPr>
              <a:buFont typeface="Wingdings" pitchFamily="2" charset="2"/>
              <a:buNone/>
            </a:pPr>
            <a:r>
              <a:rPr lang="en-GB" dirty="0">
                <a:latin typeface="Times New Roman" pitchFamily="18" charset="0"/>
                <a:cs typeface="Times New Roman" pitchFamily="18" charset="0"/>
              </a:rPr>
              <a:t>Where we have now that:</a:t>
            </a:r>
          </a:p>
          <a:p>
            <a:pPr algn="ctr">
              <a:buFont typeface="Wingdings" pitchFamily="2" charset="2"/>
              <a:buNone/>
            </a:pPr>
            <a:r>
              <a:rPr lang="en-GB" i="1" dirty="0" err="1">
                <a:latin typeface="Times New Roman" pitchFamily="18" charset="0"/>
              </a:rPr>
              <a:t>Var</a:t>
            </a:r>
            <a:r>
              <a:rPr lang="en-GB" i="1" dirty="0">
                <a:latin typeface="Times New Roman" pitchFamily="18" charset="0"/>
              </a:rPr>
              <a:t>(u*</a:t>
            </a:r>
            <a:r>
              <a:rPr lang="en-GB" i="1" baseline="-25000" dirty="0">
                <a:latin typeface="Times New Roman" pitchFamily="18" charset="0"/>
              </a:rPr>
              <a:t>t</a:t>
            </a:r>
            <a:r>
              <a:rPr lang="en-GB" i="1" dirty="0">
                <a:latin typeface="Times New Roman" pitchFamily="18" charset="0"/>
              </a:rPr>
              <a:t>)=</a:t>
            </a:r>
            <a:r>
              <a:rPr lang="en-GB" i="1" dirty="0" err="1">
                <a:latin typeface="Times New Roman" pitchFamily="18" charset="0"/>
              </a:rPr>
              <a:t>Var</a:t>
            </a:r>
            <a:r>
              <a:rPr lang="en-GB" i="1" dirty="0">
                <a:latin typeface="Times New Roman" pitchFamily="18" charset="0"/>
              </a:rPr>
              <a:t>(</a:t>
            </a:r>
            <a:r>
              <a:rPr lang="en-GB" i="1" dirty="0" err="1">
                <a:latin typeface="Times New Roman" pitchFamily="18" charset="0"/>
              </a:rPr>
              <a:t>u</a:t>
            </a:r>
            <a:r>
              <a:rPr lang="en-GB" i="1" baseline="-25000" dirty="0" err="1">
                <a:latin typeface="Times New Roman" pitchFamily="18" charset="0"/>
              </a:rPr>
              <a:t>t</a:t>
            </a:r>
            <a:r>
              <a:rPr lang="en-GB" i="1" dirty="0">
                <a:latin typeface="Times New Roman" pitchFamily="18" charset="0"/>
              </a:rPr>
              <a:t>/</a:t>
            </a:r>
            <a:r>
              <a:rPr lang="el-GR" i="1" dirty="0">
                <a:latin typeface="Times New Roman" pitchFamily="18" charset="0"/>
                <a:cs typeface="Times New Roman" pitchFamily="18" charset="0"/>
              </a:rPr>
              <a:t>σ</a:t>
            </a:r>
            <a:r>
              <a:rPr lang="en-GB" i="1" baseline="-25000" dirty="0">
                <a:latin typeface="Times New Roman" pitchFamily="18" charset="0"/>
                <a:cs typeface="Times New Roman" pitchFamily="18" charset="0"/>
              </a:rPr>
              <a:t>t</a:t>
            </a:r>
            <a:r>
              <a:rPr lang="en-GB" i="1" dirty="0">
                <a:latin typeface="Times New Roman" pitchFamily="18" charset="0"/>
                <a:cs typeface="Times New Roman" pitchFamily="18" charset="0"/>
              </a:rPr>
              <a:t>)=</a:t>
            </a:r>
            <a:r>
              <a:rPr lang="en-GB" i="1" dirty="0" err="1">
                <a:latin typeface="Times New Roman" pitchFamily="18" charset="0"/>
                <a:cs typeface="Times New Roman" pitchFamily="18" charset="0"/>
              </a:rPr>
              <a:t>Var</a:t>
            </a:r>
            <a:r>
              <a:rPr lang="en-GB" i="1" dirty="0">
                <a:latin typeface="Times New Roman" pitchFamily="18" charset="0"/>
                <a:cs typeface="Times New Roman" pitchFamily="18" charset="0"/>
              </a:rPr>
              <a:t>(</a:t>
            </a:r>
            <a:r>
              <a:rPr lang="en-GB" i="1" dirty="0" err="1">
                <a:latin typeface="Times New Roman" pitchFamily="18" charset="0"/>
                <a:cs typeface="Times New Roman" pitchFamily="18" charset="0"/>
              </a:rPr>
              <a:t>u</a:t>
            </a:r>
            <a:r>
              <a:rPr lang="en-GB" i="1" baseline="-25000" dirty="0" err="1">
                <a:latin typeface="Times New Roman" pitchFamily="18" charset="0"/>
                <a:cs typeface="Times New Roman" pitchFamily="18" charset="0"/>
              </a:rPr>
              <a:t>t</a:t>
            </a:r>
            <a:r>
              <a:rPr lang="en-GB" i="1" dirty="0">
                <a:latin typeface="Times New Roman" pitchFamily="18" charset="0"/>
                <a:cs typeface="Times New Roman" pitchFamily="18" charset="0"/>
              </a:rPr>
              <a:t>)/</a:t>
            </a:r>
            <a:r>
              <a:rPr lang="el-GR" i="1" dirty="0">
                <a:latin typeface="Times New Roman" pitchFamily="18" charset="0"/>
                <a:cs typeface="Times New Roman" pitchFamily="18" charset="0"/>
              </a:rPr>
              <a:t>σ</a:t>
            </a:r>
            <a:r>
              <a:rPr lang="en-GB" i="1" baseline="-25000" dirty="0">
                <a:latin typeface="Times New Roman" pitchFamily="18" charset="0"/>
                <a:cs typeface="Times New Roman" pitchFamily="18" charset="0"/>
              </a:rPr>
              <a:t>t</a:t>
            </a:r>
            <a:r>
              <a:rPr lang="en-US" i="1" baseline="30000" dirty="0">
                <a:latin typeface="Times New Roman" pitchFamily="18" charset="0"/>
                <a:cs typeface="Times New Roman" pitchFamily="18" charset="0"/>
              </a:rPr>
              <a:t>2</a:t>
            </a:r>
            <a:r>
              <a:rPr lang="en-US" i="1" dirty="0">
                <a:latin typeface="Times New Roman" pitchFamily="18" charset="0"/>
                <a:cs typeface="Times New Roman" pitchFamily="18" charset="0"/>
              </a:rPr>
              <a:t>=1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96752"/>
            <a:ext cx="8229600" cy="706437"/>
          </a:xfrm>
        </p:spPr>
        <p:txBody>
          <a:bodyPr/>
          <a:lstStyle/>
          <a:p>
            <a:r>
              <a:rPr lang="en-US" b="1" dirty="0" smtClean="0">
                <a:solidFill>
                  <a:srgbClr val="FF0000"/>
                </a:solidFill>
                <a:latin typeface="Times New Roman" pitchFamily="18" charset="0"/>
                <a:cs typeface="Times New Roman" pitchFamily="18" charset="0"/>
              </a:rPr>
              <a:t>Learning Objectives</a:t>
            </a:r>
            <a:endParaRPr lang="el-GR"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988840"/>
            <a:ext cx="9144000" cy="4869160"/>
          </a:xfrm>
        </p:spPr>
        <p:txBody>
          <a:bodyPr/>
          <a:lstStyle/>
          <a:p>
            <a:pPr>
              <a:buNone/>
            </a:pPr>
            <a:r>
              <a:rPr lang="en-US" sz="2700" dirty="0">
                <a:solidFill>
                  <a:schemeClr val="tx1"/>
                </a:solidFill>
                <a:latin typeface="Times New Roman" pitchFamily="18" charset="0"/>
                <a:cs typeface="Times New Roman" pitchFamily="18" charset="0"/>
              </a:rPr>
              <a:t>1. Understand the meaning of </a:t>
            </a:r>
            <a:r>
              <a:rPr lang="en-US" sz="2700" dirty="0" err="1">
                <a:solidFill>
                  <a:schemeClr val="tx1"/>
                </a:solidFill>
                <a:latin typeface="Times New Roman" pitchFamily="18" charset="0"/>
                <a:cs typeface="Times New Roman" pitchFamily="18" charset="0"/>
              </a:rPr>
              <a:t>heteroskedasticity</a:t>
            </a:r>
            <a:r>
              <a:rPr lang="en-US" sz="2700" dirty="0">
                <a:solidFill>
                  <a:schemeClr val="tx1"/>
                </a:solidFill>
                <a:latin typeface="Times New Roman" pitchFamily="18" charset="0"/>
                <a:cs typeface="Times New Roman" pitchFamily="18" charset="0"/>
              </a:rPr>
              <a:t> and </a:t>
            </a:r>
            <a:r>
              <a:rPr lang="en-US" sz="2700" dirty="0" err="1" smtClean="0">
                <a:solidFill>
                  <a:schemeClr val="tx1"/>
                </a:solidFill>
                <a:latin typeface="Times New Roman" pitchFamily="18" charset="0"/>
                <a:cs typeface="Times New Roman" pitchFamily="18" charset="0"/>
              </a:rPr>
              <a:t>homoskedasticity</a:t>
            </a:r>
            <a:r>
              <a:rPr lang="en-US" sz="2700" dirty="0" smtClean="0">
                <a:solidFill>
                  <a:schemeClr val="tx1"/>
                </a:solidFill>
                <a:latin typeface="Times New Roman" pitchFamily="18" charset="0"/>
                <a:cs typeface="Times New Roman" pitchFamily="18" charset="0"/>
              </a:rPr>
              <a:t> through </a:t>
            </a:r>
            <a:r>
              <a:rPr lang="en-US" sz="2700" dirty="0">
                <a:solidFill>
                  <a:schemeClr val="tx1"/>
                </a:solidFill>
                <a:latin typeface="Times New Roman" pitchFamily="18" charset="0"/>
                <a:cs typeface="Times New Roman" pitchFamily="18" charset="0"/>
              </a:rPr>
              <a:t>examples.</a:t>
            </a:r>
          </a:p>
          <a:p>
            <a:pPr>
              <a:buNone/>
            </a:pPr>
            <a:r>
              <a:rPr lang="en-US" sz="2700" dirty="0">
                <a:solidFill>
                  <a:schemeClr val="tx1"/>
                </a:solidFill>
                <a:latin typeface="Times New Roman" pitchFamily="18" charset="0"/>
                <a:cs typeface="Times New Roman" pitchFamily="18" charset="0"/>
              </a:rPr>
              <a:t>2. Understand the consequences of </a:t>
            </a:r>
            <a:r>
              <a:rPr lang="en-US" sz="2700" dirty="0" err="1">
                <a:solidFill>
                  <a:schemeClr val="tx1"/>
                </a:solidFill>
                <a:latin typeface="Times New Roman" pitchFamily="18" charset="0"/>
                <a:cs typeface="Times New Roman" pitchFamily="18" charset="0"/>
              </a:rPr>
              <a:t>heteroskedasticity</a:t>
            </a:r>
            <a:r>
              <a:rPr lang="en-US" sz="2700" dirty="0">
                <a:solidFill>
                  <a:schemeClr val="tx1"/>
                </a:solidFill>
                <a:latin typeface="Times New Roman" pitchFamily="18" charset="0"/>
                <a:cs typeface="Times New Roman" pitchFamily="18" charset="0"/>
              </a:rPr>
              <a:t> on OLS estimates.</a:t>
            </a:r>
          </a:p>
          <a:p>
            <a:pPr>
              <a:buNone/>
            </a:pPr>
            <a:r>
              <a:rPr lang="en-US" sz="2700" dirty="0">
                <a:solidFill>
                  <a:schemeClr val="tx1"/>
                </a:solidFill>
                <a:latin typeface="Times New Roman" pitchFamily="18" charset="0"/>
                <a:cs typeface="Times New Roman" pitchFamily="18" charset="0"/>
              </a:rPr>
              <a:t>3. Detect </a:t>
            </a:r>
            <a:r>
              <a:rPr lang="en-US" sz="2700" dirty="0" err="1">
                <a:solidFill>
                  <a:schemeClr val="tx1"/>
                </a:solidFill>
                <a:latin typeface="Times New Roman" pitchFamily="18" charset="0"/>
                <a:cs typeface="Times New Roman" pitchFamily="18" charset="0"/>
              </a:rPr>
              <a:t>heteroskedasticity</a:t>
            </a:r>
            <a:r>
              <a:rPr lang="en-US" sz="2700" dirty="0">
                <a:solidFill>
                  <a:schemeClr val="tx1"/>
                </a:solidFill>
                <a:latin typeface="Times New Roman" pitchFamily="18" charset="0"/>
                <a:cs typeface="Times New Roman" pitchFamily="18" charset="0"/>
              </a:rPr>
              <a:t> through graph inspection.</a:t>
            </a:r>
          </a:p>
          <a:p>
            <a:pPr>
              <a:buNone/>
            </a:pPr>
            <a:r>
              <a:rPr lang="en-US" sz="2700" dirty="0">
                <a:solidFill>
                  <a:schemeClr val="tx1"/>
                </a:solidFill>
                <a:latin typeface="Times New Roman" pitchFamily="18" charset="0"/>
                <a:cs typeface="Times New Roman" pitchFamily="18" charset="0"/>
              </a:rPr>
              <a:t>4. Detect </a:t>
            </a:r>
            <a:r>
              <a:rPr lang="en-US" sz="2700" dirty="0" err="1">
                <a:solidFill>
                  <a:schemeClr val="tx1"/>
                </a:solidFill>
                <a:latin typeface="Times New Roman" pitchFamily="18" charset="0"/>
                <a:cs typeface="Times New Roman" pitchFamily="18" charset="0"/>
              </a:rPr>
              <a:t>heteroskedasticity</a:t>
            </a:r>
            <a:r>
              <a:rPr lang="en-US" sz="2700" dirty="0">
                <a:solidFill>
                  <a:schemeClr val="tx1"/>
                </a:solidFill>
                <a:latin typeface="Times New Roman" pitchFamily="18" charset="0"/>
                <a:cs typeface="Times New Roman" pitchFamily="18" charset="0"/>
              </a:rPr>
              <a:t> through formal econometric tests.</a:t>
            </a:r>
          </a:p>
          <a:p>
            <a:pPr>
              <a:buNone/>
            </a:pPr>
            <a:r>
              <a:rPr lang="en-US" sz="2700" dirty="0">
                <a:solidFill>
                  <a:schemeClr val="tx1"/>
                </a:solidFill>
                <a:latin typeface="Times New Roman" pitchFamily="18" charset="0"/>
                <a:cs typeface="Times New Roman" pitchFamily="18" charset="0"/>
              </a:rPr>
              <a:t>5. Distinguish among the wide range of available tests for detecting </a:t>
            </a:r>
            <a:r>
              <a:rPr lang="en-US" sz="2700" dirty="0" err="1">
                <a:solidFill>
                  <a:schemeClr val="tx1"/>
                </a:solidFill>
                <a:latin typeface="Times New Roman" pitchFamily="18" charset="0"/>
                <a:cs typeface="Times New Roman" pitchFamily="18" charset="0"/>
              </a:rPr>
              <a:t>heteroskedasticity</a:t>
            </a:r>
            <a:r>
              <a:rPr lang="en-US" sz="2700" dirty="0">
                <a:solidFill>
                  <a:schemeClr val="tx1"/>
                </a:solidFill>
                <a:latin typeface="Times New Roman" pitchFamily="18" charset="0"/>
                <a:cs typeface="Times New Roman" pitchFamily="18" charset="0"/>
              </a:rPr>
              <a:t>.</a:t>
            </a:r>
          </a:p>
          <a:p>
            <a:pPr>
              <a:buNone/>
            </a:pPr>
            <a:r>
              <a:rPr lang="en-US" sz="2700" dirty="0">
                <a:solidFill>
                  <a:schemeClr val="tx1"/>
                </a:solidFill>
                <a:latin typeface="Times New Roman" pitchFamily="18" charset="0"/>
                <a:cs typeface="Times New Roman" pitchFamily="18" charset="0"/>
              </a:rPr>
              <a:t>6. Perform </a:t>
            </a:r>
            <a:r>
              <a:rPr lang="en-US" sz="2700" dirty="0" err="1">
                <a:solidFill>
                  <a:schemeClr val="tx1"/>
                </a:solidFill>
                <a:latin typeface="Times New Roman" pitchFamily="18" charset="0"/>
                <a:cs typeface="Times New Roman" pitchFamily="18" charset="0"/>
              </a:rPr>
              <a:t>heteroskedasticity</a:t>
            </a:r>
            <a:r>
              <a:rPr lang="en-US" sz="2700" dirty="0">
                <a:solidFill>
                  <a:schemeClr val="tx1"/>
                </a:solidFill>
                <a:latin typeface="Times New Roman" pitchFamily="18" charset="0"/>
                <a:cs typeface="Times New Roman" pitchFamily="18" charset="0"/>
              </a:rPr>
              <a:t> tests using econometric software.</a:t>
            </a:r>
          </a:p>
          <a:p>
            <a:pPr>
              <a:buNone/>
            </a:pPr>
            <a:r>
              <a:rPr lang="en-US" sz="2700" dirty="0">
                <a:solidFill>
                  <a:schemeClr val="tx1"/>
                </a:solidFill>
                <a:latin typeface="Times New Roman" pitchFamily="18" charset="0"/>
                <a:cs typeface="Times New Roman" pitchFamily="18" charset="0"/>
              </a:rPr>
              <a:t>7. Resolve </a:t>
            </a:r>
            <a:r>
              <a:rPr lang="en-US" sz="2700" dirty="0" err="1">
                <a:solidFill>
                  <a:schemeClr val="tx1"/>
                </a:solidFill>
                <a:latin typeface="Times New Roman" pitchFamily="18" charset="0"/>
                <a:cs typeface="Times New Roman" pitchFamily="18" charset="0"/>
              </a:rPr>
              <a:t>heteroskedasticity</a:t>
            </a:r>
            <a:r>
              <a:rPr lang="en-US" sz="2700" dirty="0">
                <a:solidFill>
                  <a:schemeClr val="tx1"/>
                </a:solidFill>
                <a:latin typeface="Times New Roman" pitchFamily="18" charset="0"/>
                <a:cs typeface="Times New Roman" pitchFamily="18" charset="0"/>
              </a:rPr>
              <a:t> using econometric software.</a:t>
            </a:r>
            <a:endParaRPr lang="el-GR" sz="27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Grp="1" noChangeArrowheads="1"/>
          </p:cNvSpPr>
          <p:nvPr>
            <p:ph type="title"/>
          </p:nvPr>
        </p:nvSpPr>
        <p:spPr>
          <a:xfrm>
            <a:off x="755576" y="1340768"/>
            <a:ext cx="7924800" cy="1082675"/>
          </a:xfrm>
        </p:spPr>
        <p:txBody>
          <a:bodyPr/>
          <a:lstStyle/>
          <a:p>
            <a:pPr algn="ctr"/>
            <a:r>
              <a:rPr lang="en-GB" b="1" dirty="0">
                <a:solidFill>
                  <a:srgbClr val="FF0000"/>
                </a:solidFill>
                <a:latin typeface="Times New Roman" pitchFamily="18" charset="0"/>
              </a:rPr>
              <a:t>Weighted Least Squares</a:t>
            </a:r>
            <a:endParaRPr lang="en-US" sz="3200" b="1" dirty="0">
              <a:solidFill>
                <a:srgbClr val="FF0000"/>
              </a:solidFill>
              <a:latin typeface="Times New Roman" pitchFamily="18" charset="0"/>
              <a:cs typeface="Times New Roman" pitchFamily="18" charset="0"/>
            </a:endParaRPr>
          </a:p>
        </p:txBody>
      </p:sp>
      <p:sp>
        <p:nvSpPr>
          <p:cNvPr id="81923" name="Rectangle 3"/>
          <p:cNvSpPr>
            <a:spLocks noGrp="1" noChangeArrowheads="1"/>
          </p:cNvSpPr>
          <p:nvPr>
            <p:ph type="body" idx="1"/>
          </p:nvPr>
        </p:nvSpPr>
        <p:spPr>
          <a:xfrm>
            <a:off x="143000" y="2420888"/>
            <a:ext cx="9001000" cy="4437112"/>
          </a:xfrm>
        </p:spPr>
        <p:txBody>
          <a:bodyPr/>
          <a:lstStyle/>
          <a:p>
            <a:pPr>
              <a:buFont typeface="Wingdings" pitchFamily="2" charset="2"/>
              <a:buNone/>
            </a:pPr>
            <a:r>
              <a:rPr lang="en-GB" dirty="0">
                <a:latin typeface="Times New Roman" pitchFamily="18" charset="0"/>
              </a:rPr>
              <a:t>The GLS procedure is the same as the WLS where we have weights, </a:t>
            </a:r>
            <a:r>
              <a:rPr lang="en-GB" i="1" dirty="0">
                <a:latin typeface="Times New Roman" pitchFamily="18" charset="0"/>
              </a:rPr>
              <a:t>w</a:t>
            </a:r>
            <a:r>
              <a:rPr lang="en-GB" i="1" baseline="-25000" dirty="0">
                <a:latin typeface="Times New Roman" pitchFamily="18" charset="0"/>
              </a:rPr>
              <a:t>t</a:t>
            </a:r>
            <a:r>
              <a:rPr lang="en-GB" dirty="0">
                <a:latin typeface="Times New Roman" pitchFamily="18" charset="0"/>
              </a:rPr>
              <a:t>, adjusting our variables.</a:t>
            </a:r>
            <a:endParaRPr lang="en-US" dirty="0">
              <a:latin typeface="Times New Roman" pitchFamily="18" charset="0"/>
            </a:endParaRPr>
          </a:p>
          <a:p>
            <a:pPr>
              <a:buFontTx/>
              <a:buNone/>
            </a:pPr>
            <a:r>
              <a:rPr lang="en-GB" dirty="0">
                <a:latin typeface="Times New Roman" pitchFamily="18" charset="0"/>
              </a:rPr>
              <a:t>Define </a:t>
            </a:r>
            <a:r>
              <a:rPr lang="en-GB" i="1" dirty="0">
                <a:latin typeface="Times New Roman" pitchFamily="18" charset="0"/>
              </a:rPr>
              <a:t>w</a:t>
            </a:r>
            <a:r>
              <a:rPr lang="en-GB" i="1" baseline="-25000" dirty="0">
                <a:latin typeface="Times New Roman" pitchFamily="18" charset="0"/>
              </a:rPr>
              <a:t>t</a:t>
            </a:r>
            <a:r>
              <a:rPr lang="en-GB" i="1" dirty="0">
                <a:latin typeface="Times New Roman" pitchFamily="18" charset="0"/>
              </a:rPr>
              <a:t>=1/</a:t>
            </a:r>
            <a:r>
              <a:rPr lang="el-GR" i="1" dirty="0">
                <a:latin typeface="Times New Roman" pitchFamily="18" charset="0"/>
                <a:cs typeface="Times New Roman" pitchFamily="18" charset="0"/>
              </a:rPr>
              <a:t>σ</a:t>
            </a:r>
            <a:r>
              <a:rPr lang="en-GB" i="1" baseline="-25000" dirty="0">
                <a:latin typeface="Times New Roman" pitchFamily="18" charset="0"/>
                <a:cs typeface="Times New Roman" pitchFamily="18" charset="0"/>
              </a:rPr>
              <a:t>t</a:t>
            </a:r>
            <a:r>
              <a:rPr lang="en-GB" dirty="0">
                <a:latin typeface="Times New Roman" pitchFamily="18" charset="0"/>
              </a:rPr>
              <a:t>, and rewrite the original model as:</a:t>
            </a:r>
          </a:p>
          <a:p>
            <a:pPr algn="ctr">
              <a:buFontTx/>
              <a:buNone/>
            </a:pPr>
            <a:r>
              <a:rPr lang="en-GB" dirty="0">
                <a:latin typeface="Times New Roman" pitchFamily="18" charset="0"/>
              </a:rPr>
              <a:t> </a:t>
            </a:r>
            <a:r>
              <a:rPr lang="en-GB" i="1" dirty="0" err="1">
                <a:latin typeface="Times New Roman" pitchFamily="18" charset="0"/>
              </a:rPr>
              <a:t>w</a:t>
            </a:r>
            <a:r>
              <a:rPr lang="en-GB" i="1" baseline="-25000" dirty="0" err="1">
                <a:latin typeface="Times New Roman" pitchFamily="18" charset="0"/>
              </a:rPr>
              <a:t>t</a:t>
            </a:r>
            <a:r>
              <a:rPr lang="en-GB" i="1" dirty="0" err="1">
                <a:latin typeface="Times New Roman" pitchFamily="18" charset="0"/>
              </a:rPr>
              <a:t>Y</a:t>
            </a:r>
            <a:r>
              <a:rPr lang="en-GB" i="1" baseline="-25000" dirty="0" err="1">
                <a:latin typeface="Times New Roman" pitchFamily="18" charset="0"/>
              </a:rPr>
              <a:t>t</a:t>
            </a:r>
            <a:r>
              <a:rPr lang="en-GB" i="1" dirty="0">
                <a:latin typeface="Times New Roman" pitchFamily="18" charset="0"/>
              </a:rPr>
              <a:t>=</a:t>
            </a:r>
            <a:r>
              <a:rPr lang="el-GR" i="1" dirty="0">
                <a:latin typeface="Times New Roman" pitchFamily="18" charset="0"/>
                <a:cs typeface="Times New Roman" pitchFamily="18" charset="0"/>
              </a:rPr>
              <a:t>β</a:t>
            </a:r>
            <a:r>
              <a:rPr lang="en-GB" i="1" baseline="-25000" dirty="0">
                <a:latin typeface="Times New Roman" pitchFamily="18" charset="0"/>
                <a:cs typeface="Times New Roman" pitchFamily="18" charset="0"/>
              </a:rPr>
              <a:t>1</a:t>
            </a:r>
            <a:r>
              <a:rPr lang="en-GB" i="1" dirty="0">
                <a:latin typeface="Times New Roman" pitchFamily="18" charset="0"/>
              </a:rPr>
              <a:t>w</a:t>
            </a:r>
            <a:r>
              <a:rPr lang="en-GB" i="1" baseline="-25000" dirty="0">
                <a:latin typeface="Times New Roman" pitchFamily="18" charset="0"/>
              </a:rPr>
              <a:t>t</a:t>
            </a:r>
            <a:r>
              <a:rPr lang="en-GB" i="1" dirty="0">
                <a:latin typeface="Times New Roman" pitchFamily="18" charset="0"/>
                <a:cs typeface="Times New Roman" pitchFamily="18" charset="0"/>
              </a:rPr>
              <a:t>+</a:t>
            </a:r>
            <a:r>
              <a:rPr lang="el-GR" i="1" dirty="0">
                <a:latin typeface="Times New Roman" pitchFamily="18" charset="0"/>
                <a:cs typeface="Times New Roman" pitchFamily="18" charset="0"/>
              </a:rPr>
              <a:t>β</a:t>
            </a:r>
            <a:r>
              <a:rPr lang="en-GB" i="1" baseline="-25000" dirty="0">
                <a:latin typeface="Times New Roman" pitchFamily="18" charset="0"/>
                <a:cs typeface="Times New Roman" pitchFamily="18" charset="0"/>
              </a:rPr>
              <a:t>2</a:t>
            </a:r>
            <a:r>
              <a:rPr lang="en-GB" i="1" dirty="0">
                <a:latin typeface="Times New Roman" pitchFamily="18" charset="0"/>
              </a:rPr>
              <a:t>X</a:t>
            </a:r>
            <a:r>
              <a:rPr lang="en-GB" i="1" baseline="-25000" dirty="0">
                <a:latin typeface="Times New Roman" pitchFamily="18" charset="0"/>
              </a:rPr>
              <a:t>2t</a:t>
            </a:r>
            <a:r>
              <a:rPr lang="en-GB" i="1" dirty="0">
                <a:latin typeface="Times New Roman" pitchFamily="18" charset="0"/>
              </a:rPr>
              <a:t>w</a:t>
            </a:r>
            <a:r>
              <a:rPr lang="en-GB" i="1" baseline="-25000" dirty="0">
                <a:latin typeface="Times New Roman" pitchFamily="18" charset="0"/>
              </a:rPr>
              <a:t>t</a:t>
            </a:r>
            <a:r>
              <a:rPr lang="en-GB" i="1" dirty="0">
                <a:latin typeface="Times New Roman" pitchFamily="18" charset="0"/>
              </a:rPr>
              <a:t>+</a:t>
            </a:r>
            <a:r>
              <a:rPr lang="el-GR" i="1" dirty="0">
                <a:latin typeface="Times New Roman" pitchFamily="18" charset="0"/>
                <a:cs typeface="Times New Roman" pitchFamily="18" charset="0"/>
              </a:rPr>
              <a:t>β</a:t>
            </a:r>
            <a:r>
              <a:rPr lang="en-GB" i="1" baseline="-25000" dirty="0">
                <a:latin typeface="Times New Roman" pitchFamily="18" charset="0"/>
                <a:cs typeface="Times New Roman" pitchFamily="18" charset="0"/>
              </a:rPr>
              <a:t>3</a:t>
            </a:r>
            <a:r>
              <a:rPr lang="en-GB" i="1" dirty="0">
                <a:latin typeface="Times New Roman" pitchFamily="18" charset="0"/>
              </a:rPr>
              <a:t>X</a:t>
            </a:r>
            <a:r>
              <a:rPr lang="en-GB" i="1" baseline="-25000" dirty="0">
                <a:latin typeface="Times New Roman" pitchFamily="18" charset="0"/>
              </a:rPr>
              <a:t>3t</a:t>
            </a:r>
            <a:r>
              <a:rPr lang="en-GB" i="1" dirty="0">
                <a:latin typeface="Times New Roman" pitchFamily="18" charset="0"/>
              </a:rPr>
              <a:t>w</a:t>
            </a:r>
            <a:r>
              <a:rPr lang="en-GB" i="1" baseline="-25000" dirty="0">
                <a:latin typeface="Times New Roman" pitchFamily="18" charset="0"/>
              </a:rPr>
              <a:t>t</a:t>
            </a:r>
            <a:r>
              <a:rPr lang="en-GB" i="1" dirty="0">
                <a:latin typeface="Times New Roman" pitchFamily="18" charset="0"/>
              </a:rPr>
              <a:t>+…+</a:t>
            </a:r>
            <a:r>
              <a:rPr lang="el-GR" i="1" dirty="0">
                <a:latin typeface="Times New Roman" pitchFamily="18" charset="0"/>
                <a:cs typeface="Times New Roman" pitchFamily="18" charset="0"/>
              </a:rPr>
              <a:t>β</a:t>
            </a:r>
            <a:r>
              <a:rPr lang="en-GB" i="1" baseline="-25000" dirty="0" err="1">
                <a:latin typeface="Times New Roman" pitchFamily="18" charset="0"/>
                <a:cs typeface="Times New Roman" pitchFamily="18" charset="0"/>
              </a:rPr>
              <a:t>k</a:t>
            </a:r>
            <a:r>
              <a:rPr lang="en-GB" i="1" dirty="0" err="1">
                <a:latin typeface="Times New Roman" pitchFamily="18" charset="0"/>
              </a:rPr>
              <a:t>X</a:t>
            </a:r>
            <a:r>
              <a:rPr lang="en-GB" i="1" baseline="-25000" dirty="0" err="1">
                <a:latin typeface="Times New Roman" pitchFamily="18" charset="0"/>
              </a:rPr>
              <a:t>kt</a:t>
            </a:r>
            <a:r>
              <a:rPr lang="en-GB" i="1" dirty="0" err="1">
                <a:latin typeface="Times New Roman" pitchFamily="18" charset="0"/>
              </a:rPr>
              <a:t>w</a:t>
            </a:r>
            <a:r>
              <a:rPr lang="en-GB" i="1" baseline="-25000" dirty="0" err="1">
                <a:latin typeface="Times New Roman" pitchFamily="18" charset="0"/>
              </a:rPr>
              <a:t>t</a:t>
            </a:r>
            <a:r>
              <a:rPr lang="en-GB" i="1" dirty="0" err="1">
                <a:latin typeface="Times New Roman" pitchFamily="18" charset="0"/>
              </a:rPr>
              <a:t>+u</a:t>
            </a:r>
            <a:r>
              <a:rPr lang="en-GB" i="1" baseline="-25000" dirty="0" err="1">
                <a:latin typeface="Times New Roman" pitchFamily="18" charset="0"/>
              </a:rPr>
              <a:t>t</a:t>
            </a:r>
            <a:r>
              <a:rPr lang="en-GB" i="1" dirty="0" err="1">
                <a:latin typeface="Times New Roman" pitchFamily="18" charset="0"/>
              </a:rPr>
              <a:t>w</a:t>
            </a:r>
            <a:r>
              <a:rPr lang="en-GB" i="1" baseline="-25000" dirty="0" err="1">
                <a:latin typeface="Times New Roman" pitchFamily="18" charset="0"/>
              </a:rPr>
              <a:t>t</a:t>
            </a:r>
            <a:endParaRPr lang="en-GB" i="1" baseline="-25000" dirty="0">
              <a:latin typeface="Times New Roman" pitchFamily="18" charset="0"/>
              <a:cs typeface="Times New Roman" pitchFamily="18" charset="0"/>
            </a:endParaRPr>
          </a:p>
          <a:p>
            <a:pPr>
              <a:buFont typeface="Wingdings" pitchFamily="2" charset="2"/>
              <a:buNone/>
            </a:pPr>
            <a:r>
              <a:rPr lang="en-GB" dirty="0">
                <a:latin typeface="Times New Roman" pitchFamily="18" charset="0"/>
              </a:rPr>
              <a:t>Where if we define as </a:t>
            </a:r>
            <a:r>
              <a:rPr lang="en-GB" i="1" dirty="0">
                <a:latin typeface="Times New Roman" pitchFamily="18" charset="0"/>
              </a:rPr>
              <a:t>w</a:t>
            </a:r>
            <a:r>
              <a:rPr lang="en-GB" i="1" baseline="-25000" dirty="0">
                <a:latin typeface="Times New Roman" pitchFamily="18" charset="0"/>
              </a:rPr>
              <a:t>t</a:t>
            </a:r>
            <a:r>
              <a:rPr lang="en-GB" i="1" dirty="0">
                <a:latin typeface="Times New Roman" pitchFamily="18" charset="0"/>
              </a:rPr>
              <a:t>Y</a:t>
            </a:r>
            <a:r>
              <a:rPr lang="en-GB" i="1" baseline="-25000" dirty="0">
                <a:latin typeface="Times New Roman" pitchFamily="18" charset="0"/>
              </a:rPr>
              <a:t>t-1</a:t>
            </a:r>
            <a:r>
              <a:rPr lang="en-GB" i="1" dirty="0">
                <a:latin typeface="Times New Roman" pitchFamily="18" charset="0"/>
              </a:rPr>
              <a:t>=Y*</a:t>
            </a:r>
            <a:r>
              <a:rPr lang="en-GB" i="1" baseline="-25000" dirty="0">
                <a:latin typeface="Times New Roman" pitchFamily="18" charset="0"/>
              </a:rPr>
              <a:t>t </a:t>
            </a:r>
            <a:r>
              <a:rPr lang="en-GB" dirty="0">
                <a:latin typeface="Times New Roman" pitchFamily="18" charset="0"/>
              </a:rPr>
              <a:t>and</a:t>
            </a:r>
            <a:r>
              <a:rPr lang="en-GB" i="1" dirty="0">
                <a:latin typeface="Times New Roman" pitchFamily="18" charset="0"/>
              </a:rPr>
              <a:t> </a:t>
            </a:r>
            <a:r>
              <a:rPr lang="en-GB" i="1" dirty="0" err="1">
                <a:latin typeface="Times New Roman" pitchFamily="18" charset="0"/>
              </a:rPr>
              <a:t>X</a:t>
            </a:r>
            <a:r>
              <a:rPr lang="en-GB" i="1" baseline="-25000" dirty="0" err="1">
                <a:latin typeface="Times New Roman" pitchFamily="18" charset="0"/>
              </a:rPr>
              <a:t>it</a:t>
            </a:r>
            <a:r>
              <a:rPr lang="en-GB" i="1" dirty="0" err="1">
                <a:latin typeface="Times New Roman" pitchFamily="18" charset="0"/>
              </a:rPr>
              <a:t>w</a:t>
            </a:r>
            <a:r>
              <a:rPr lang="en-GB" i="1" baseline="-25000" dirty="0" err="1">
                <a:latin typeface="Times New Roman" pitchFamily="18" charset="0"/>
              </a:rPr>
              <a:t>t</a:t>
            </a:r>
            <a:r>
              <a:rPr lang="en-GB" i="1" dirty="0">
                <a:latin typeface="Times New Roman" pitchFamily="18" charset="0"/>
              </a:rPr>
              <a:t>=X*</a:t>
            </a:r>
            <a:r>
              <a:rPr lang="en-GB" i="1" baseline="-25000" dirty="0">
                <a:latin typeface="Times New Roman" pitchFamily="18" charset="0"/>
              </a:rPr>
              <a:t>it</a:t>
            </a:r>
          </a:p>
          <a:p>
            <a:pPr>
              <a:buFont typeface="Wingdings" pitchFamily="2" charset="2"/>
              <a:buNone/>
            </a:pPr>
            <a:r>
              <a:rPr lang="en-GB" dirty="0">
                <a:latin typeface="Times New Roman" pitchFamily="18" charset="0"/>
              </a:rPr>
              <a:t>we get</a:t>
            </a:r>
          </a:p>
          <a:p>
            <a:pPr algn="ctr">
              <a:buFont typeface="Wingdings" pitchFamily="2" charset="2"/>
              <a:buNone/>
            </a:pPr>
            <a:r>
              <a:rPr lang="en-GB" i="1" dirty="0">
                <a:latin typeface="Times New Roman" pitchFamily="18" charset="0"/>
              </a:rPr>
              <a:t>Y*</a:t>
            </a:r>
            <a:r>
              <a:rPr lang="en-GB" i="1" baseline="-25000" dirty="0">
                <a:latin typeface="Times New Roman" pitchFamily="18" charset="0"/>
              </a:rPr>
              <a:t>t</a:t>
            </a:r>
            <a:r>
              <a:rPr lang="en-GB" i="1" dirty="0">
                <a:latin typeface="Times New Roman" pitchFamily="18" charset="0"/>
              </a:rPr>
              <a:t>= </a:t>
            </a:r>
            <a:r>
              <a:rPr lang="el-GR" i="1" dirty="0">
                <a:latin typeface="Times New Roman" pitchFamily="18" charset="0"/>
                <a:cs typeface="Times New Roman" pitchFamily="18" charset="0"/>
              </a:rPr>
              <a:t>β</a:t>
            </a:r>
            <a:r>
              <a:rPr lang="en-GB" i="1" dirty="0">
                <a:latin typeface="Times New Roman" pitchFamily="18" charset="0"/>
                <a:cs typeface="Times New Roman" pitchFamily="18" charset="0"/>
              </a:rPr>
              <a:t>*</a:t>
            </a:r>
            <a:r>
              <a:rPr lang="en-GB" i="1" baseline="-25000" dirty="0">
                <a:latin typeface="Times New Roman" pitchFamily="18" charset="0"/>
                <a:cs typeface="Times New Roman" pitchFamily="18" charset="0"/>
              </a:rPr>
              <a:t>1</a:t>
            </a:r>
            <a:r>
              <a:rPr lang="en-GB" i="1" dirty="0">
                <a:latin typeface="Times New Roman" pitchFamily="18" charset="0"/>
                <a:cs typeface="Times New Roman" pitchFamily="18" charset="0"/>
              </a:rPr>
              <a:t>+ </a:t>
            </a:r>
            <a:r>
              <a:rPr lang="el-GR" i="1" dirty="0">
                <a:latin typeface="Times New Roman" pitchFamily="18" charset="0"/>
                <a:cs typeface="Times New Roman" pitchFamily="18" charset="0"/>
              </a:rPr>
              <a:t>β</a:t>
            </a:r>
            <a:r>
              <a:rPr lang="en-GB" i="1" dirty="0">
                <a:latin typeface="Times New Roman" pitchFamily="18" charset="0"/>
                <a:cs typeface="Times New Roman" pitchFamily="18" charset="0"/>
              </a:rPr>
              <a:t>*</a:t>
            </a:r>
            <a:r>
              <a:rPr lang="en-GB" i="1" baseline="-25000" dirty="0">
                <a:latin typeface="Times New Roman" pitchFamily="18" charset="0"/>
                <a:cs typeface="Times New Roman" pitchFamily="18" charset="0"/>
              </a:rPr>
              <a:t>2</a:t>
            </a:r>
            <a:r>
              <a:rPr lang="en-GB" i="1" dirty="0">
                <a:latin typeface="Times New Roman" pitchFamily="18" charset="0"/>
              </a:rPr>
              <a:t>X*</a:t>
            </a:r>
            <a:r>
              <a:rPr lang="en-GB" i="1" baseline="-25000" dirty="0">
                <a:latin typeface="Times New Roman" pitchFamily="18" charset="0"/>
              </a:rPr>
              <a:t>2t</a:t>
            </a:r>
            <a:r>
              <a:rPr lang="en-GB" i="1" dirty="0">
                <a:latin typeface="Times New Roman" pitchFamily="18" charset="0"/>
              </a:rPr>
              <a:t>+ </a:t>
            </a:r>
            <a:r>
              <a:rPr lang="el-GR" i="1" dirty="0">
                <a:latin typeface="Times New Roman" pitchFamily="18" charset="0"/>
                <a:cs typeface="Times New Roman" pitchFamily="18" charset="0"/>
              </a:rPr>
              <a:t>β</a:t>
            </a:r>
            <a:r>
              <a:rPr lang="en-GB" i="1" dirty="0">
                <a:latin typeface="Times New Roman" pitchFamily="18" charset="0"/>
                <a:cs typeface="Times New Roman" pitchFamily="18" charset="0"/>
              </a:rPr>
              <a:t>*</a:t>
            </a:r>
            <a:r>
              <a:rPr lang="en-GB" i="1" baseline="-25000" dirty="0">
                <a:latin typeface="Times New Roman" pitchFamily="18" charset="0"/>
                <a:cs typeface="Times New Roman" pitchFamily="18" charset="0"/>
              </a:rPr>
              <a:t>3</a:t>
            </a:r>
            <a:r>
              <a:rPr lang="en-GB" i="1" dirty="0">
                <a:latin typeface="Times New Roman" pitchFamily="18" charset="0"/>
              </a:rPr>
              <a:t>X*</a:t>
            </a:r>
            <a:r>
              <a:rPr lang="en-GB" i="1" baseline="-25000" dirty="0">
                <a:latin typeface="Times New Roman" pitchFamily="18" charset="0"/>
              </a:rPr>
              <a:t>3t</a:t>
            </a:r>
            <a:r>
              <a:rPr lang="en-GB" i="1" dirty="0">
                <a:latin typeface="Times New Roman" pitchFamily="18" charset="0"/>
              </a:rPr>
              <a:t>+…+ </a:t>
            </a:r>
            <a:r>
              <a:rPr lang="el-GR" i="1" dirty="0">
                <a:latin typeface="Times New Roman" pitchFamily="18" charset="0"/>
                <a:cs typeface="Times New Roman" pitchFamily="18" charset="0"/>
              </a:rPr>
              <a:t>β</a:t>
            </a:r>
            <a:r>
              <a:rPr lang="en-GB" i="1" dirty="0">
                <a:latin typeface="Times New Roman" pitchFamily="18" charset="0"/>
                <a:cs typeface="Times New Roman" pitchFamily="18" charset="0"/>
              </a:rPr>
              <a:t>*</a:t>
            </a:r>
            <a:r>
              <a:rPr lang="en-GB" i="1" baseline="-25000" dirty="0" err="1">
                <a:latin typeface="Times New Roman" pitchFamily="18" charset="0"/>
                <a:cs typeface="Times New Roman" pitchFamily="18" charset="0"/>
              </a:rPr>
              <a:t>k</a:t>
            </a:r>
            <a:r>
              <a:rPr lang="en-GB" i="1" dirty="0" err="1">
                <a:latin typeface="Times New Roman" pitchFamily="18" charset="0"/>
              </a:rPr>
              <a:t>X</a:t>
            </a:r>
            <a:r>
              <a:rPr lang="en-GB" i="1" dirty="0">
                <a:latin typeface="Times New Roman" pitchFamily="18" charset="0"/>
              </a:rPr>
              <a:t>*</a:t>
            </a:r>
            <a:r>
              <a:rPr lang="en-GB" i="1" baseline="-25000" dirty="0" err="1">
                <a:latin typeface="Times New Roman" pitchFamily="18" charset="0"/>
              </a:rPr>
              <a:t>kt</a:t>
            </a:r>
            <a:r>
              <a:rPr lang="en-GB" i="1" dirty="0" err="1">
                <a:latin typeface="Times New Roman" pitchFamily="18" charset="0"/>
              </a:rPr>
              <a:t>+u</a:t>
            </a:r>
            <a:r>
              <a:rPr lang="en-GB" i="1" dirty="0">
                <a:latin typeface="Times New Roman" pitchFamily="18" charset="0"/>
              </a:rPr>
              <a:t>*</a:t>
            </a:r>
            <a:r>
              <a:rPr lang="en-GB" i="1" baseline="-25000" dirty="0">
                <a:latin typeface="Times New Roman" pitchFamily="18" charset="0"/>
              </a:rPr>
              <a:t>t</a:t>
            </a:r>
            <a:endParaRPr lang="en-US" i="1" baseline="-25000" dirty="0">
              <a:latin typeface="Times New Roman" pitchFamily="18" charset="0"/>
            </a:endParaRPr>
          </a:p>
          <a:p>
            <a:pPr>
              <a:buFont typeface="Wingdings" pitchFamily="2" charset="2"/>
              <a:buNone/>
            </a:pPr>
            <a:endParaRPr lang="en-GB" dirty="0">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a:xfrm>
            <a:off x="611560" y="1484784"/>
            <a:ext cx="8229600" cy="706437"/>
          </a:xfrm>
        </p:spPr>
        <p:txBody>
          <a:bodyPr/>
          <a:lstStyle/>
          <a:p>
            <a:pPr algn="ctr"/>
            <a:r>
              <a:rPr lang="en-GB" b="1" dirty="0">
                <a:solidFill>
                  <a:srgbClr val="FF0000"/>
                </a:solidFill>
                <a:latin typeface="Times New Roman" pitchFamily="18" charset="0"/>
              </a:rPr>
              <a:t>What is </a:t>
            </a:r>
            <a:r>
              <a:rPr lang="en-GB" b="1" dirty="0" err="1">
                <a:solidFill>
                  <a:srgbClr val="FF0000"/>
                </a:solidFill>
                <a:latin typeface="Times New Roman" pitchFamily="18" charset="0"/>
              </a:rPr>
              <a:t>Heteroskedasticity</a:t>
            </a:r>
            <a:endParaRPr lang="en-US" b="1" dirty="0">
              <a:solidFill>
                <a:srgbClr val="FF0000"/>
              </a:solidFill>
              <a:latin typeface="Times New Roman" pitchFamily="18" charset="0"/>
            </a:endParaRPr>
          </a:p>
        </p:txBody>
      </p:sp>
      <p:sp>
        <p:nvSpPr>
          <p:cNvPr id="7171" name="Rectangle 3"/>
          <p:cNvSpPr>
            <a:spLocks noGrp="1" noChangeArrowheads="1"/>
          </p:cNvSpPr>
          <p:nvPr>
            <p:ph type="body" idx="1"/>
          </p:nvPr>
        </p:nvSpPr>
        <p:spPr>
          <a:xfrm>
            <a:off x="539552" y="2636912"/>
            <a:ext cx="8137525" cy="3888358"/>
          </a:xfrm>
        </p:spPr>
        <p:txBody>
          <a:bodyPr/>
          <a:lstStyle/>
          <a:p>
            <a:pPr marL="609600" indent="-609600">
              <a:buFontTx/>
              <a:buNone/>
            </a:pPr>
            <a:r>
              <a:rPr lang="en-GB" dirty="0">
                <a:latin typeface="Times New Roman" pitchFamily="18" charset="0"/>
                <a:cs typeface="Times New Roman" pitchFamily="18" charset="0"/>
              </a:rPr>
              <a:t>Hetero (different or unequal) is the opposite of Homo (same or equal)…</a:t>
            </a:r>
          </a:p>
          <a:p>
            <a:pPr marL="609600" indent="-609600">
              <a:buFontTx/>
              <a:buNone/>
            </a:pPr>
            <a:endParaRPr lang="en-GB" dirty="0">
              <a:latin typeface="Times New Roman" pitchFamily="18" charset="0"/>
              <a:cs typeface="Times New Roman" pitchFamily="18" charset="0"/>
            </a:endParaRPr>
          </a:p>
          <a:p>
            <a:pPr marL="609600" indent="-609600">
              <a:buFontTx/>
              <a:buNone/>
            </a:pPr>
            <a:r>
              <a:rPr lang="en-GB" dirty="0" err="1">
                <a:latin typeface="Times New Roman" pitchFamily="18" charset="0"/>
                <a:cs typeface="Times New Roman" pitchFamily="18" charset="0"/>
              </a:rPr>
              <a:t>Skedastic</a:t>
            </a:r>
            <a:r>
              <a:rPr lang="en-GB" dirty="0">
                <a:latin typeface="Times New Roman" pitchFamily="18" charset="0"/>
                <a:cs typeface="Times New Roman" pitchFamily="18" charset="0"/>
              </a:rPr>
              <a:t> means spread or scatter…</a:t>
            </a:r>
          </a:p>
          <a:p>
            <a:pPr marL="609600" indent="-609600">
              <a:buFontTx/>
              <a:buNone/>
            </a:pPr>
            <a:endParaRPr lang="en-GB" dirty="0">
              <a:latin typeface="Times New Roman" pitchFamily="18" charset="0"/>
              <a:cs typeface="Times New Roman" pitchFamily="18" charset="0"/>
            </a:endParaRPr>
          </a:p>
          <a:p>
            <a:pPr marL="609600" indent="-609600">
              <a:buFontTx/>
              <a:buNone/>
            </a:pPr>
            <a:r>
              <a:rPr lang="en-GB" dirty="0" err="1">
                <a:latin typeface="Times New Roman" pitchFamily="18" charset="0"/>
                <a:cs typeface="Times New Roman" pitchFamily="18" charset="0"/>
              </a:rPr>
              <a:t>Homoskedasticity</a:t>
            </a:r>
            <a:r>
              <a:rPr lang="en-GB" dirty="0">
                <a:latin typeface="Times New Roman" pitchFamily="18" charset="0"/>
                <a:cs typeface="Times New Roman" pitchFamily="18" charset="0"/>
              </a:rPr>
              <a:t> = equal spread</a:t>
            </a:r>
          </a:p>
          <a:p>
            <a:pPr marL="609600" indent="-609600">
              <a:buFontTx/>
              <a:buNone/>
            </a:pPr>
            <a:r>
              <a:rPr lang="en-GB" dirty="0" err="1">
                <a:latin typeface="Times New Roman" pitchFamily="18" charset="0"/>
                <a:cs typeface="Times New Roman" pitchFamily="18" charset="0"/>
              </a:rPr>
              <a:t>Heteroskedasticity</a:t>
            </a:r>
            <a:r>
              <a:rPr lang="en-GB" dirty="0">
                <a:latin typeface="Times New Roman" pitchFamily="18" charset="0"/>
                <a:cs typeface="Times New Roman" pitchFamily="18" charset="0"/>
              </a:rPr>
              <a:t> = unequal spread</a:t>
            </a:r>
          </a:p>
          <a:p>
            <a:pPr marL="609600" indent="-609600">
              <a:buFontTx/>
              <a:buNone/>
            </a:pPr>
            <a:endParaRPr lang="en-GB" dirty="0">
              <a:latin typeface="Times New Roman" pitchFamily="18" charset="0"/>
              <a:cs typeface="Times New Roman" pitchFamily="18" charset="0"/>
            </a:endParaRPr>
          </a:p>
          <a:p>
            <a:pPr marL="609600" indent="-609600"/>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a:xfrm>
            <a:off x="467544" y="1628800"/>
            <a:ext cx="8229600" cy="706437"/>
          </a:xfrm>
        </p:spPr>
        <p:txBody>
          <a:bodyPr/>
          <a:lstStyle/>
          <a:p>
            <a:pPr algn="ctr"/>
            <a:r>
              <a:rPr lang="en-GB" b="1" dirty="0">
                <a:solidFill>
                  <a:srgbClr val="FF0000"/>
                </a:solidFill>
                <a:latin typeface="Times New Roman" pitchFamily="18" charset="0"/>
              </a:rPr>
              <a:t>What is </a:t>
            </a:r>
            <a:r>
              <a:rPr lang="en-GB" b="1" dirty="0" err="1">
                <a:solidFill>
                  <a:srgbClr val="FF0000"/>
                </a:solidFill>
                <a:latin typeface="Times New Roman" pitchFamily="18" charset="0"/>
              </a:rPr>
              <a:t>Heteroskedasticity</a:t>
            </a:r>
            <a:endParaRPr lang="en-US" b="1" dirty="0">
              <a:solidFill>
                <a:srgbClr val="FF0000"/>
              </a:solidFill>
              <a:latin typeface="Times New Roman" pitchFamily="18" charset="0"/>
            </a:endParaRPr>
          </a:p>
        </p:txBody>
      </p:sp>
      <p:sp>
        <p:nvSpPr>
          <p:cNvPr id="6147" name="Rectangle 3"/>
          <p:cNvSpPr>
            <a:spLocks noGrp="1" noChangeArrowheads="1"/>
          </p:cNvSpPr>
          <p:nvPr>
            <p:ph type="body" idx="1"/>
          </p:nvPr>
        </p:nvSpPr>
        <p:spPr>
          <a:xfrm>
            <a:off x="1043608" y="2465387"/>
            <a:ext cx="7693025" cy="4392613"/>
          </a:xfrm>
        </p:spPr>
        <p:txBody>
          <a:bodyPr/>
          <a:lstStyle/>
          <a:p>
            <a:pPr>
              <a:buFont typeface="Wingdings" pitchFamily="2" charset="2"/>
              <a:buNone/>
            </a:pPr>
            <a:r>
              <a:rPr lang="en-GB" dirty="0">
                <a:latin typeface="Times New Roman" pitchFamily="18" charset="0"/>
              </a:rPr>
              <a:t> </a:t>
            </a:r>
          </a:p>
          <a:p>
            <a:pPr>
              <a:buFont typeface="Wingdings" pitchFamily="2" charset="2"/>
              <a:buNone/>
            </a:pPr>
            <a:r>
              <a:rPr lang="en-GB" dirty="0">
                <a:latin typeface="Times New Roman" pitchFamily="18" charset="0"/>
              </a:rPr>
              <a:t>Assumption 5 of the CLRM states that the disturbances should have a constant (equal) variance independent of </a:t>
            </a:r>
            <a:r>
              <a:rPr lang="en-GB" i="1" dirty="0">
                <a:latin typeface="Times New Roman" pitchFamily="18" charset="0"/>
              </a:rPr>
              <a:t>t</a:t>
            </a:r>
            <a:r>
              <a:rPr lang="en-GB" dirty="0">
                <a:latin typeface="Times New Roman" pitchFamily="18" charset="0"/>
              </a:rPr>
              <a:t>:</a:t>
            </a:r>
          </a:p>
          <a:p>
            <a:pPr algn="ctr">
              <a:buFontTx/>
              <a:buNone/>
            </a:pPr>
            <a:r>
              <a:rPr lang="en-GB" i="1" dirty="0" err="1">
                <a:latin typeface="Times New Roman" pitchFamily="18" charset="0"/>
              </a:rPr>
              <a:t>Var</a:t>
            </a:r>
            <a:r>
              <a:rPr lang="en-GB" i="1" dirty="0">
                <a:latin typeface="Times New Roman" pitchFamily="18" charset="0"/>
              </a:rPr>
              <a:t>(</a:t>
            </a:r>
            <a:r>
              <a:rPr lang="en-GB" i="1" dirty="0" err="1">
                <a:latin typeface="Times New Roman" pitchFamily="18" charset="0"/>
              </a:rPr>
              <a:t>u</a:t>
            </a:r>
            <a:r>
              <a:rPr lang="en-GB" i="1" baseline="-25000" dirty="0" err="1">
                <a:latin typeface="Times New Roman" pitchFamily="18" charset="0"/>
              </a:rPr>
              <a:t>t</a:t>
            </a:r>
            <a:r>
              <a:rPr lang="en-GB" i="1" dirty="0">
                <a:latin typeface="Times New Roman" pitchFamily="18" charset="0"/>
              </a:rPr>
              <a:t>)=</a:t>
            </a:r>
            <a:r>
              <a:rPr lang="el-GR" i="1" dirty="0">
                <a:latin typeface="Times New Roman" pitchFamily="18" charset="0"/>
                <a:cs typeface="Times New Roman" pitchFamily="18" charset="0"/>
              </a:rPr>
              <a:t>σ</a:t>
            </a:r>
            <a:r>
              <a:rPr lang="en-US" i="1" baseline="30000" dirty="0">
                <a:latin typeface="Times New Roman" pitchFamily="18" charset="0"/>
                <a:cs typeface="Times New Roman" pitchFamily="18" charset="0"/>
              </a:rPr>
              <a:t>2</a:t>
            </a:r>
          </a:p>
          <a:p>
            <a:pPr algn="ctr">
              <a:buFontTx/>
              <a:buNone/>
            </a:pPr>
            <a:endParaRPr lang="el-GR" i="1" baseline="30000" dirty="0">
              <a:latin typeface="Times New Roman" pitchFamily="18" charset="0"/>
              <a:cs typeface="Times New Roman" pitchFamily="18" charset="0"/>
            </a:endParaRPr>
          </a:p>
          <a:p>
            <a:pPr>
              <a:buFontTx/>
              <a:buNone/>
            </a:pPr>
            <a:r>
              <a:rPr lang="en-GB" dirty="0">
                <a:latin typeface="Times New Roman" pitchFamily="18" charset="0"/>
                <a:cs typeface="Times New Roman" pitchFamily="18" charset="0"/>
              </a:rPr>
              <a:t>Therefore, having an equal variance means that the disturbances are </a:t>
            </a:r>
            <a:r>
              <a:rPr lang="en-GB" dirty="0" err="1">
                <a:latin typeface="Times New Roman" pitchFamily="18" charset="0"/>
                <a:cs typeface="Times New Roman" pitchFamily="18" charset="0"/>
              </a:rPr>
              <a:t>homoskedastic</a:t>
            </a:r>
            <a:r>
              <a:rPr lang="en-GB" dirty="0">
                <a:latin typeface="Times New Roman" pitchFamily="18" charset="0"/>
                <a:cs typeface="Times New Roman" pitchFamily="18" charset="0"/>
              </a:rPr>
              <a:t>.</a:t>
            </a:r>
          </a:p>
          <a:p>
            <a:pPr>
              <a:buFontTx/>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title"/>
          </p:nvPr>
        </p:nvSpPr>
        <p:spPr>
          <a:xfrm>
            <a:off x="539552" y="1484784"/>
            <a:ext cx="8229600" cy="706437"/>
          </a:xfrm>
        </p:spPr>
        <p:txBody>
          <a:bodyPr/>
          <a:lstStyle/>
          <a:p>
            <a:pPr algn="ctr"/>
            <a:r>
              <a:rPr lang="en-GB" b="1" dirty="0">
                <a:solidFill>
                  <a:srgbClr val="FF0000"/>
                </a:solidFill>
                <a:latin typeface="Times New Roman" pitchFamily="18" charset="0"/>
              </a:rPr>
              <a:t>What is </a:t>
            </a:r>
            <a:r>
              <a:rPr lang="en-GB" b="1" dirty="0" err="1">
                <a:solidFill>
                  <a:srgbClr val="FF0000"/>
                </a:solidFill>
                <a:latin typeface="Times New Roman" pitchFamily="18" charset="0"/>
              </a:rPr>
              <a:t>Heteroskedasticity</a:t>
            </a:r>
            <a:endParaRPr lang="en-US" b="1" dirty="0">
              <a:solidFill>
                <a:srgbClr val="FF0000"/>
              </a:solidFill>
              <a:latin typeface="Times New Roman" pitchFamily="18" charset="0"/>
            </a:endParaRPr>
          </a:p>
        </p:txBody>
      </p:sp>
      <p:sp>
        <p:nvSpPr>
          <p:cNvPr id="3075" name="Rectangle 3"/>
          <p:cNvSpPr>
            <a:spLocks noGrp="1" noChangeArrowheads="1"/>
          </p:cNvSpPr>
          <p:nvPr>
            <p:ph type="body" idx="1"/>
          </p:nvPr>
        </p:nvSpPr>
        <p:spPr>
          <a:xfrm>
            <a:off x="838200" y="2349500"/>
            <a:ext cx="7693025" cy="4248150"/>
          </a:xfrm>
        </p:spPr>
        <p:txBody>
          <a:bodyPr/>
          <a:lstStyle/>
          <a:p>
            <a:pPr>
              <a:buFontTx/>
              <a:buNone/>
            </a:pPr>
            <a:r>
              <a:rPr lang="en-GB" dirty="0">
                <a:latin typeface="Times New Roman" pitchFamily="18" charset="0"/>
              </a:rPr>
              <a:t>If the </a:t>
            </a:r>
            <a:r>
              <a:rPr lang="en-GB" dirty="0" err="1">
                <a:latin typeface="Times New Roman" pitchFamily="18" charset="0"/>
              </a:rPr>
              <a:t>homoskedasticity</a:t>
            </a:r>
            <a:r>
              <a:rPr lang="en-GB" dirty="0">
                <a:latin typeface="Times New Roman" pitchFamily="18" charset="0"/>
              </a:rPr>
              <a:t> assumption is violated then</a:t>
            </a:r>
          </a:p>
          <a:p>
            <a:pPr algn="ctr">
              <a:buFontTx/>
              <a:buNone/>
            </a:pPr>
            <a:r>
              <a:rPr lang="en-GB" i="1" dirty="0" err="1">
                <a:latin typeface="Times New Roman" pitchFamily="18" charset="0"/>
              </a:rPr>
              <a:t>Var</a:t>
            </a:r>
            <a:r>
              <a:rPr lang="en-GB" i="1" dirty="0">
                <a:latin typeface="Times New Roman" pitchFamily="18" charset="0"/>
              </a:rPr>
              <a:t>(</a:t>
            </a:r>
            <a:r>
              <a:rPr lang="en-GB" i="1" dirty="0" err="1">
                <a:latin typeface="Times New Roman" pitchFamily="18" charset="0"/>
              </a:rPr>
              <a:t>u</a:t>
            </a:r>
            <a:r>
              <a:rPr lang="en-GB" i="1" baseline="-25000" dirty="0" err="1">
                <a:latin typeface="Times New Roman" pitchFamily="18" charset="0"/>
              </a:rPr>
              <a:t>t</a:t>
            </a:r>
            <a:r>
              <a:rPr lang="en-GB" i="1" dirty="0">
                <a:latin typeface="Times New Roman" pitchFamily="18" charset="0"/>
              </a:rPr>
              <a:t>)=</a:t>
            </a:r>
            <a:r>
              <a:rPr lang="el-GR" i="1" dirty="0">
                <a:latin typeface="Times New Roman" pitchFamily="18" charset="0"/>
                <a:cs typeface="Times New Roman" pitchFamily="18" charset="0"/>
              </a:rPr>
              <a:t>σ</a:t>
            </a:r>
            <a:r>
              <a:rPr lang="en-US" i="1" baseline="-25000" dirty="0">
                <a:latin typeface="Times New Roman" pitchFamily="18" charset="0"/>
                <a:cs typeface="Times New Roman" pitchFamily="18" charset="0"/>
              </a:rPr>
              <a:t>t</a:t>
            </a:r>
            <a:r>
              <a:rPr lang="en-US" i="1" baseline="30000" dirty="0">
                <a:latin typeface="Times New Roman" pitchFamily="18" charset="0"/>
                <a:cs typeface="Times New Roman" pitchFamily="18" charset="0"/>
              </a:rPr>
              <a:t>2</a:t>
            </a:r>
          </a:p>
          <a:p>
            <a:pPr>
              <a:buFontTx/>
              <a:buNone/>
            </a:pPr>
            <a:r>
              <a:rPr lang="en-US" dirty="0">
                <a:latin typeface="Times New Roman" pitchFamily="18" charset="0"/>
                <a:cs typeface="Times New Roman" pitchFamily="18" charset="0"/>
              </a:rPr>
              <a:t>Where the only difference is the subscript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attached to the </a:t>
            </a:r>
            <a:r>
              <a:rPr lang="el-GR" i="1" dirty="0">
                <a:latin typeface="Times New Roman" pitchFamily="18" charset="0"/>
                <a:cs typeface="Times New Roman" pitchFamily="18" charset="0"/>
              </a:rPr>
              <a:t>σ</a:t>
            </a:r>
            <a:r>
              <a:rPr lang="en-US" i="1" baseline="-25000" dirty="0">
                <a:latin typeface="Times New Roman" pitchFamily="18" charset="0"/>
                <a:cs typeface="Times New Roman" pitchFamily="18" charset="0"/>
              </a:rPr>
              <a:t>t</a:t>
            </a:r>
            <a:r>
              <a:rPr lang="en-US" i="1" baseline="30000" dirty="0">
                <a:latin typeface="Times New Roman" pitchFamily="18" charset="0"/>
                <a:cs typeface="Times New Roman" pitchFamily="18" charset="0"/>
              </a:rPr>
              <a:t>2</a:t>
            </a:r>
            <a:r>
              <a:rPr lang="en-US" dirty="0">
                <a:latin typeface="Times New Roman" pitchFamily="18" charset="0"/>
                <a:cs typeface="Times New Roman" pitchFamily="18" charset="0"/>
              </a:rPr>
              <a:t>, which means that the variance can change for every different observation in the sample </a:t>
            </a:r>
            <a:r>
              <a:rPr lang="en-US" i="1" dirty="0">
                <a:latin typeface="Times New Roman" pitchFamily="18" charset="0"/>
                <a:cs typeface="Times New Roman" pitchFamily="18" charset="0"/>
              </a:rPr>
              <a:t>t=1, 2, 3, 4, …, n</a:t>
            </a:r>
            <a:r>
              <a:rPr lang="en-US" dirty="0">
                <a:latin typeface="Times New Roman" pitchFamily="18" charset="0"/>
                <a:cs typeface="Times New Roman" pitchFamily="18" charset="0"/>
              </a:rPr>
              <a:t>.</a:t>
            </a:r>
          </a:p>
          <a:p>
            <a:pPr>
              <a:buFontTx/>
              <a:buNone/>
            </a:pPr>
            <a:r>
              <a:rPr lang="en-US" dirty="0">
                <a:latin typeface="Times New Roman" pitchFamily="18" charset="0"/>
                <a:cs typeface="Times New Roman" pitchFamily="18" charset="0"/>
              </a:rPr>
              <a:t>Look at the following graphs…</a:t>
            </a:r>
            <a:endParaRPr lang="en-US" i="1" baseline="30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a:xfrm>
            <a:off x="611560" y="1268760"/>
            <a:ext cx="8229600" cy="706437"/>
          </a:xfrm>
        </p:spPr>
        <p:txBody>
          <a:bodyPr/>
          <a:lstStyle/>
          <a:p>
            <a:pPr algn="ctr"/>
            <a:r>
              <a:rPr lang="en-GB" b="1" dirty="0">
                <a:solidFill>
                  <a:srgbClr val="FF0000"/>
                </a:solidFill>
                <a:latin typeface="Times New Roman" pitchFamily="18" charset="0"/>
              </a:rPr>
              <a:t>What is </a:t>
            </a:r>
            <a:r>
              <a:rPr lang="en-GB" b="1" dirty="0" err="1">
                <a:solidFill>
                  <a:srgbClr val="FF0000"/>
                </a:solidFill>
                <a:latin typeface="Times New Roman" pitchFamily="18" charset="0"/>
              </a:rPr>
              <a:t>Heteroskedasticity</a:t>
            </a:r>
            <a:endParaRPr lang="en-US" b="1" dirty="0">
              <a:solidFill>
                <a:srgbClr val="FF0000"/>
              </a:solidFill>
              <a:latin typeface="Times New Roman" pitchFamily="18" charset="0"/>
            </a:endParaRPr>
          </a:p>
        </p:txBody>
      </p:sp>
      <p:pic>
        <p:nvPicPr>
          <p:cNvPr id="4102" name="Picture 6" descr="het01"/>
          <p:cNvPicPr>
            <a:picLocks noChangeAspect="1" noChangeArrowheads="1"/>
          </p:cNvPicPr>
          <p:nvPr/>
        </p:nvPicPr>
        <p:blipFill>
          <a:blip r:embed="rId2" cstate="print"/>
          <a:srcRect/>
          <a:stretch>
            <a:fillRect/>
          </a:stretch>
        </p:blipFill>
        <p:spPr bwMode="auto">
          <a:xfrm>
            <a:off x="1691680" y="2349500"/>
            <a:ext cx="6119812" cy="45085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a:xfrm>
            <a:off x="755576" y="1196752"/>
            <a:ext cx="7924800" cy="935038"/>
          </a:xfrm>
        </p:spPr>
        <p:txBody>
          <a:bodyPr/>
          <a:lstStyle/>
          <a:p>
            <a:pPr algn="ctr"/>
            <a:r>
              <a:rPr lang="en-GB" b="1" dirty="0">
                <a:solidFill>
                  <a:srgbClr val="FF0000"/>
                </a:solidFill>
                <a:latin typeface="Times New Roman" pitchFamily="18" charset="0"/>
              </a:rPr>
              <a:t>What is </a:t>
            </a:r>
            <a:r>
              <a:rPr lang="en-GB" b="1" dirty="0" err="1">
                <a:solidFill>
                  <a:srgbClr val="FF0000"/>
                </a:solidFill>
                <a:latin typeface="Times New Roman" pitchFamily="18" charset="0"/>
              </a:rPr>
              <a:t>Heteroskedasticity</a:t>
            </a:r>
            <a:endParaRPr lang="en-US" b="1" dirty="0">
              <a:solidFill>
                <a:srgbClr val="FF0000"/>
              </a:solidFill>
              <a:latin typeface="Times New Roman" pitchFamily="18" charset="0"/>
            </a:endParaRPr>
          </a:p>
        </p:txBody>
      </p:sp>
      <p:pic>
        <p:nvPicPr>
          <p:cNvPr id="5128" name="Picture 8" descr="het02"/>
          <p:cNvPicPr>
            <a:picLocks noChangeAspect="1" noChangeArrowheads="1"/>
          </p:cNvPicPr>
          <p:nvPr/>
        </p:nvPicPr>
        <p:blipFill>
          <a:blip r:embed="rId3" cstate="print"/>
          <a:srcRect/>
          <a:stretch>
            <a:fillRect/>
          </a:stretch>
        </p:blipFill>
        <p:spPr bwMode="auto">
          <a:xfrm>
            <a:off x="1619250" y="2328863"/>
            <a:ext cx="5976938" cy="44831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Grp="1" noChangeArrowheads="1"/>
          </p:cNvSpPr>
          <p:nvPr>
            <p:ph type="title"/>
          </p:nvPr>
        </p:nvSpPr>
        <p:spPr>
          <a:xfrm>
            <a:off x="539552" y="1268760"/>
            <a:ext cx="8229600" cy="706437"/>
          </a:xfrm>
        </p:spPr>
        <p:txBody>
          <a:bodyPr/>
          <a:lstStyle/>
          <a:p>
            <a:pPr algn="ctr"/>
            <a:r>
              <a:rPr lang="en-GB" b="1" dirty="0">
                <a:solidFill>
                  <a:srgbClr val="FF0000"/>
                </a:solidFill>
                <a:latin typeface="Times New Roman" pitchFamily="18" charset="0"/>
              </a:rPr>
              <a:t>What is </a:t>
            </a:r>
            <a:r>
              <a:rPr lang="en-GB" b="1" dirty="0" err="1">
                <a:solidFill>
                  <a:srgbClr val="FF0000"/>
                </a:solidFill>
                <a:latin typeface="Times New Roman" pitchFamily="18" charset="0"/>
              </a:rPr>
              <a:t>Heteroskedasticity</a:t>
            </a:r>
            <a:endParaRPr lang="en-US" b="1" dirty="0">
              <a:solidFill>
                <a:srgbClr val="FF0000"/>
              </a:solidFill>
              <a:latin typeface="Times New Roman" pitchFamily="18" charset="0"/>
            </a:endParaRPr>
          </a:p>
        </p:txBody>
      </p:sp>
      <p:pic>
        <p:nvPicPr>
          <p:cNvPr id="49158" name="Picture 6" descr="het03"/>
          <p:cNvPicPr>
            <a:picLocks noChangeAspect="1" noChangeArrowheads="1"/>
          </p:cNvPicPr>
          <p:nvPr/>
        </p:nvPicPr>
        <p:blipFill>
          <a:blip r:embed="rId2" cstate="print"/>
          <a:srcRect/>
          <a:stretch>
            <a:fillRect/>
          </a:stretch>
        </p:blipFill>
        <p:spPr bwMode="auto">
          <a:xfrm>
            <a:off x="1907704" y="2204864"/>
            <a:ext cx="5905500" cy="442912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1277</Words>
  <Application>Microsoft Office PowerPoint</Application>
  <PresentationFormat>On-screen Show (4:3)</PresentationFormat>
  <Paragraphs>153</Paragraphs>
  <Slides>30</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BlissRegular</vt:lpstr>
      <vt:lpstr>BlissItalic</vt:lpstr>
      <vt:lpstr>BlissBold</vt:lpstr>
      <vt:lpstr>BlissExtraBold</vt:lpstr>
      <vt:lpstr>Default Design</vt:lpstr>
      <vt:lpstr>Microsoft Equation 3.0</vt:lpstr>
      <vt:lpstr>Applied Econometrics Second edition</vt:lpstr>
      <vt:lpstr>HETEROSKEDASTICITY</vt:lpstr>
      <vt:lpstr>Learning Objectives</vt:lpstr>
      <vt:lpstr>What is Heteroskedasticity</vt:lpstr>
      <vt:lpstr>What is Heteroskedasticity</vt:lpstr>
      <vt:lpstr>What is Heteroskedasticity</vt:lpstr>
      <vt:lpstr>What is Heteroskedasticity</vt:lpstr>
      <vt:lpstr>What is Heteroskedasticity</vt:lpstr>
      <vt:lpstr>What is Heteroskedasticity</vt:lpstr>
      <vt:lpstr>What is Heteroskedasticity</vt:lpstr>
      <vt:lpstr>Consequences of Heteroskedasticity</vt:lpstr>
      <vt:lpstr>Detecting Heteroskedasticity</vt:lpstr>
      <vt:lpstr>Detecting Heteroskedasticity</vt:lpstr>
      <vt:lpstr>Detecting Heteroskedasticity</vt:lpstr>
      <vt:lpstr>Detecting Heteroskedasticity</vt:lpstr>
      <vt:lpstr>Detecting Heteroskedasticity</vt:lpstr>
      <vt:lpstr>Detecting Heteroskedasticity</vt:lpstr>
      <vt:lpstr>The Breusch-Pagan LM Test</vt:lpstr>
      <vt:lpstr>The Glesjer LM Test</vt:lpstr>
      <vt:lpstr>The Harvey-Godfrey LM Test</vt:lpstr>
      <vt:lpstr>The Park LM Test</vt:lpstr>
      <vt:lpstr>The Engle’s ARCH Test</vt:lpstr>
      <vt:lpstr>The Engle’s ARCH Test</vt:lpstr>
      <vt:lpstr>The Goldfeld-Quandt Test</vt:lpstr>
      <vt:lpstr>The Goldfeld-Quandt Test</vt:lpstr>
      <vt:lpstr>The White’s Test</vt:lpstr>
      <vt:lpstr>Resolving Heteroskedasticity</vt:lpstr>
      <vt:lpstr>Generalized Least Squares</vt:lpstr>
      <vt:lpstr>Generalized Least Squares</vt:lpstr>
      <vt:lpstr>Weighted Least Squares</vt:lpstr>
    </vt:vector>
  </TitlesOfParts>
  <Company>Macmillan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Thirlwall</dc:title>
  <dc:creator>j.marshall</dc:creator>
  <cp:lastModifiedBy>Δημήτρης</cp:lastModifiedBy>
  <cp:revision>33</cp:revision>
  <dcterms:created xsi:type="dcterms:W3CDTF">2010-07-22T12:19:47Z</dcterms:created>
  <dcterms:modified xsi:type="dcterms:W3CDTF">2011-03-14T13:27:02Z</dcterms:modified>
</cp:coreProperties>
</file>