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3" r:id="rId2"/>
    <p:sldId id="314" r:id="rId3"/>
    <p:sldId id="281" r:id="rId4"/>
    <p:sldId id="282" r:id="rId5"/>
    <p:sldId id="283" r:id="rId6"/>
    <p:sldId id="284" r:id="rId7"/>
    <p:sldId id="285" r:id="rId8"/>
    <p:sldId id="293" r:id="rId9"/>
    <p:sldId id="294" r:id="rId10"/>
    <p:sldId id="295" r:id="rId11"/>
    <p:sldId id="296" r:id="rId12"/>
    <p:sldId id="297" r:id="rId13"/>
    <p:sldId id="298" r:id="rId14"/>
    <p:sldId id="299" r:id="rId15"/>
    <p:sldId id="30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8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accent5"/>
                </a:solidFill>
                <a:latin typeface="+mj-lt"/>
                <a:cs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i="1">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88614158-3609-45D0-9E77-3DA39582606F}" type="datetimeFigureOut">
              <a:rPr lang="en-IN" smtClean="0"/>
              <a:t>02-04-2024</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chemeClr val="bg1">
                    <a:lumMod val="50000"/>
                    <a:alpha val="25000"/>
                  </a:schemeClr>
                </a:solidFill>
                <a:latin typeface="Calibri Light" panose="020F0302020204030204" pitchFamily="34" charset="0"/>
                <a:cs typeface="Calibri Light" panose="020F0302020204030204" pitchFamily="34" charset="0"/>
              </a:defRPr>
            </a:lvl1pPr>
          </a:lstStyle>
          <a:p>
            <a:fld id="{186F4159-48E2-455B-889F-0C8A1377AF7F}" type="slidenum">
              <a:rPr lang="en-IN" smtClean="0"/>
              <a:t>‹#›</a:t>
            </a:fld>
            <a:endParaRPr lang="en-IN"/>
          </a:p>
        </p:txBody>
      </p:sp>
    </p:spTree>
    <p:extLst>
      <p:ext uri="{BB962C8B-B14F-4D97-AF65-F5344CB8AC3E}">
        <p14:creationId xmlns:p14="http://schemas.microsoft.com/office/powerpoint/2010/main" val="1969145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F92BA360-9028-CAFD-7CC9-7324784D2F72}"/>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rgbClr val="181818"/>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88614158-3609-45D0-9E77-3DA39582606F}" type="datetimeFigureOut">
              <a:rPr lang="en-IN" smtClean="0"/>
              <a:t>02-04-2024</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86F4159-48E2-455B-889F-0C8A1377AF7F}" type="slidenum">
              <a:rPr lang="en-IN" smtClean="0"/>
              <a:t>‹#›</a:t>
            </a:fld>
            <a:endParaRPr lang="en-IN"/>
          </a:p>
        </p:txBody>
      </p:sp>
    </p:spTree>
    <p:extLst>
      <p:ext uri="{BB962C8B-B14F-4D97-AF65-F5344CB8AC3E}">
        <p14:creationId xmlns:p14="http://schemas.microsoft.com/office/powerpoint/2010/main" val="2363407997"/>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554426D-A57D-2872-1A9B-D0880F57D575}"/>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614158-3609-45D0-9E77-3DA39582606F}"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F4159-48E2-455B-889F-0C8A1377AF7F}" type="slidenum">
              <a:rPr lang="en-IN" smtClean="0"/>
              <a:t>‹#›</a:t>
            </a:fld>
            <a:endParaRPr lang="en-IN"/>
          </a:p>
        </p:txBody>
      </p:sp>
    </p:spTree>
    <p:extLst>
      <p:ext uri="{BB962C8B-B14F-4D97-AF65-F5344CB8AC3E}">
        <p14:creationId xmlns:p14="http://schemas.microsoft.com/office/powerpoint/2010/main" val="3171528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067CA42-BE57-73B7-7104-58F79FB47D27}"/>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Vertical Title 1"/>
          <p:cNvSpPr>
            <a:spLocks noGrp="1"/>
          </p:cNvSpPr>
          <p:nvPr>
            <p:ph type="title" orient="vert"/>
          </p:nvPr>
        </p:nvSpPr>
        <p:spPr>
          <a:xfrm>
            <a:off x="8927602" y="695325"/>
            <a:ext cx="2926080" cy="57171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3352" y="714375"/>
            <a:ext cx="8674249" cy="56980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614158-3609-45D0-9E77-3DA39582606F}"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F4159-48E2-455B-889F-0C8A1377AF7F}" type="slidenum">
              <a:rPr lang="en-IN" smtClean="0"/>
              <a:t>‹#›</a:t>
            </a:fld>
            <a:endParaRPr lang="en-IN"/>
          </a:p>
        </p:txBody>
      </p:sp>
    </p:spTree>
    <p:extLst>
      <p:ext uri="{BB962C8B-B14F-4D97-AF65-F5344CB8AC3E}">
        <p14:creationId xmlns:p14="http://schemas.microsoft.com/office/powerpoint/2010/main" val="3783634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3008D5E-0784-C123-828D-9F77964573E8}"/>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614158-3609-45D0-9E77-3DA39582606F}"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F4159-48E2-455B-889F-0C8A1377AF7F}" type="slidenum">
              <a:rPr lang="en-IN" smtClean="0"/>
              <a:t>‹#›</a:t>
            </a:fld>
            <a:endParaRPr lang="en-IN"/>
          </a:p>
        </p:txBody>
      </p:sp>
    </p:spTree>
    <p:extLst>
      <p:ext uri="{BB962C8B-B14F-4D97-AF65-F5344CB8AC3E}">
        <p14:creationId xmlns:p14="http://schemas.microsoft.com/office/powerpoint/2010/main" val="2531714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F7AA87C3-328D-727B-F67B-1E92C26B11DE}"/>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a:xfrm>
            <a:off x="603504" y="466165"/>
            <a:ext cx="11250178" cy="1509224"/>
          </a:xfrm>
        </p:spPr>
        <p:txBody>
          <a:bodyPr anchor="b">
            <a:normAutofit/>
          </a:bodyPr>
          <a:lstStyle>
            <a:lvl1pPr>
              <a:lnSpc>
                <a:spcPct val="80000"/>
              </a:lnSpc>
              <a:defRPr sz="7200" b="0" baseline="0">
                <a:solidFill>
                  <a:schemeClr val="accent5"/>
                </a:solidFill>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603504" y="1975389"/>
            <a:ext cx="11250178" cy="4437058"/>
          </a:xfrm>
        </p:spPr>
        <p:txBody>
          <a:bodyPr anchor="t">
            <a:normAutofit/>
          </a:bodyPr>
          <a:lstStyle>
            <a:lvl1pPr marL="457200" indent="-457200">
              <a:buFont typeface="Wingdings" panose="05000000000000000000" pitchFamily="2" charset="2"/>
              <a:buChar char="v"/>
              <a:defRPr sz="3200">
                <a:solidFill>
                  <a:schemeClr val="bg1"/>
                </a:solidFill>
                <a:latin typeface="Calibri Light" panose="020F0302020204030204" pitchFamily="34" charset="0"/>
                <a:cs typeface="Calibri Light" panose="020F0302020204030204" pitchFamily="34" charset="0"/>
              </a:defRPr>
            </a:lvl1pPr>
            <a:lvl2pPr marL="742950" marR="0" indent="-285750" algn="l" defTabSz="914400" rtl="0" eaLnBrk="1" fontAlgn="auto" latinLnBrk="0" hangingPunct="1">
              <a:lnSpc>
                <a:spcPct val="85000"/>
              </a:lnSpc>
              <a:spcBef>
                <a:spcPts val="600"/>
              </a:spcBef>
              <a:spcAft>
                <a:spcPts val="0"/>
              </a:spcAft>
              <a:buClrTx/>
              <a:buSzTx/>
              <a:buFont typeface="Wingdings" panose="05000000000000000000" pitchFamily="2" charset="2"/>
              <a:buChar char="v"/>
              <a:tabLst/>
              <a:defRPr sz="2800" i="0">
                <a:solidFill>
                  <a:schemeClr val="bg1"/>
                </a:solidFill>
              </a:defRPr>
            </a:lvl2pPr>
            <a:lvl3pPr marL="1257300" marR="0" indent="-342900" algn="l" defTabSz="914400" rtl="0" eaLnBrk="1" fontAlgn="auto" latinLnBrk="0" hangingPunct="1">
              <a:lnSpc>
                <a:spcPct val="85000"/>
              </a:lnSpc>
              <a:spcBef>
                <a:spcPts val="600"/>
              </a:spcBef>
              <a:spcAft>
                <a:spcPts val="0"/>
              </a:spcAft>
              <a:buClrTx/>
              <a:buSzTx/>
              <a:buFont typeface="Wingdings" panose="05000000000000000000" pitchFamily="2" charset="2"/>
              <a:buChar char="v"/>
              <a:tabLst/>
              <a:defRPr sz="2400">
                <a:solidFill>
                  <a:schemeClr val="bg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a:p>
            <a:pPr lvl="1"/>
            <a:endParaRPr lang="en-US" dirty="0"/>
          </a:p>
          <a:p>
            <a:pPr lvl="2"/>
            <a:endParaRPr lang="en-US" dirty="0"/>
          </a:p>
        </p:txBody>
      </p:sp>
      <p:sp>
        <p:nvSpPr>
          <p:cNvPr id="4" name="Date Placeholder 3"/>
          <p:cNvSpPr>
            <a:spLocks noGrp="1"/>
          </p:cNvSpPr>
          <p:nvPr>
            <p:ph type="dt" sz="half" idx="10"/>
          </p:nvPr>
        </p:nvSpPr>
        <p:spPr/>
        <p:txBody>
          <a:bodyPr/>
          <a:lstStyle/>
          <a:p>
            <a:fld id="{88614158-3609-45D0-9E77-3DA39582606F}"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F4159-48E2-455B-889F-0C8A1377AF7F}" type="slidenum">
              <a:rPr lang="en-IN" smtClean="0"/>
              <a:t>‹#›</a:t>
            </a:fld>
            <a:endParaRPr lang="en-IN"/>
          </a:p>
        </p:txBody>
      </p:sp>
      <p:sp>
        <p:nvSpPr>
          <p:cNvPr id="7" name="Rectangle 6"/>
          <p:cNvSpPr/>
          <p:nvPr/>
        </p:nvSpPr>
        <p:spPr>
          <a:xfrm>
            <a:off x="253353" y="466165"/>
            <a:ext cx="259977" cy="5946282"/>
          </a:xfrm>
          <a:prstGeom prst="rect">
            <a:avLst/>
          </a:prstGeom>
          <a:solidFill>
            <a:srgbClr val="138BEA"/>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376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F07FC2-A655-A2A7-54E6-0A7D9258F47B}"/>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1"/>
          </p:cNvSpPr>
          <p:nvPr>
            <p:ph sz="half" idx="1"/>
          </p:nvPr>
        </p:nvSpPr>
        <p:spPr>
          <a:xfrm>
            <a:off x="253351" y="1111623"/>
            <a:ext cx="5852160" cy="530082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05511" y="1111624"/>
            <a:ext cx="5852160" cy="5300822"/>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614158-3609-45D0-9E77-3DA39582606F}"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6F4159-48E2-455B-889F-0C8A1377AF7F}" type="slidenum">
              <a:rPr lang="en-IN" smtClean="0"/>
              <a:t>‹#›</a:t>
            </a:fld>
            <a:endParaRPr lang="en-IN"/>
          </a:p>
        </p:txBody>
      </p:sp>
    </p:spTree>
    <p:extLst>
      <p:ext uri="{BB962C8B-B14F-4D97-AF65-F5344CB8AC3E}">
        <p14:creationId xmlns:p14="http://schemas.microsoft.com/office/powerpoint/2010/main" val="2946185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0F4C456E-7040-95FE-B22F-C17CC21C8A6E}"/>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53353" y="1143997"/>
            <a:ext cx="5852159" cy="723400"/>
          </a:xfrm>
        </p:spPr>
        <p:txBody>
          <a:bodyPr anchor="ctr">
            <a:normAutofit/>
          </a:bodyPr>
          <a:lstStyle>
            <a:lvl1pPr marL="0" indent="0">
              <a:buNone/>
              <a:defRPr sz="2800" b="0" cap="all" baseline="0">
                <a:solidFill>
                  <a:schemeClr val="bg1"/>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3352" y="1879044"/>
            <a:ext cx="5852160" cy="4521756"/>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18112" y="1143997"/>
            <a:ext cx="5860740" cy="722376"/>
          </a:xfrm>
        </p:spPr>
        <p:txBody>
          <a:bodyPr anchor="ctr">
            <a:normAutofit/>
          </a:bodyPr>
          <a:lstStyle>
            <a:lvl1pPr marL="0" indent="0">
              <a:buNone/>
              <a:defRPr sz="2800" b="0" cap="all" baseline="0">
                <a:solidFill>
                  <a:schemeClr val="bg1"/>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18112" y="1866373"/>
            <a:ext cx="5852160" cy="4534427"/>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614158-3609-45D0-9E77-3DA39582606F}"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6F4159-48E2-455B-889F-0C8A1377AF7F}" type="slidenum">
              <a:rPr lang="en-IN" smtClean="0"/>
              <a:t>‹#›</a:t>
            </a:fld>
            <a:endParaRPr lang="en-IN"/>
          </a:p>
        </p:txBody>
      </p:sp>
    </p:spTree>
    <p:extLst>
      <p:ext uri="{BB962C8B-B14F-4D97-AF65-F5344CB8AC3E}">
        <p14:creationId xmlns:p14="http://schemas.microsoft.com/office/powerpoint/2010/main" val="2848110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Outro">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04850" y="4424515"/>
            <a:ext cx="10782300" cy="894735"/>
          </a:xfrm>
        </p:spPr>
        <p:txBody>
          <a:bodyPr anchor="b">
            <a:noAutofit/>
          </a:bodyPr>
          <a:lstStyle>
            <a:lvl1pPr algn="ctr">
              <a:lnSpc>
                <a:spcPct val="80000"/>
              </a:lnSpc>
              <a:defRPr sz="5400" spc="-120" baseline="0">
                <a:solidFill>
                  <a:schemeClr val="accent5"/>
                </a:solidFill>
                <a:latin typeface="+mj-lt"/>
                <a:cs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704850" y="5319252"/>
            <a:ext cx="10782300" cy="533544"/>
          </a:xfrm>
        </p:spPr>
        <p:txBody>
          <a:bodyPr>
            <a:normAutofit/>
          </a:bodyPr>
          <a:lstStyle>
            <a:lvl1pPr marL="0" indent="0" algn="ctr">
              <a:buNone/>
              <a:defRPr sz="3200" i="1">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88614158-3609-45D0-9E77-3DA39582606F}" type="datetimeFigureOut">
              <a:rPr lang="en-IN" smtClean="0"/>
              <a:t>02-04-2024</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chemeClr val="bg1">
                    <a:lumMod val="50000"/>
                    <a:alpha val="25000"/>
                  </a:schemeClr>
                </a:solidFill>
                <a:latin typeface="Calibri Light" panose="020F0302020204030204" pitchFamily="34" charset="0"/>
                <a:cs typeface="Calibri Light" panose="020F0302020204030204" pitchFamily="34" charset="0"/>
              </a:defRPr>
            </a:lvl1pPr>
          </a:lstStyle>
          <a:p>
            <a:fld id="{186F4159-48E2-455B-889F-0C8A1377AF7F}" type="slidenum">
              <a:rPr lang="en-IN" smtClean="0"/>
              <a:t>‹#›</a:t>
            </a:fld>
            <a:endParaRPr lang="en-IN"/>
          </a:p>
        </p:txBody>
      </p:sp>
      <p:sp>
        <p:nvSpPr>
          <p:cNvPr id="10" name="Freeform: Shape 9">
            <a:extLst>
              <a:ext uri="{FF2B5EF4-FFF2-40B4-BE49-F238E27FC236}">
                <a16:creationId xmlns:a16="http://schemas.microsoft.com/office/drawing/2014/main" id="{0DE5A13E-6B39-5EB9-018F-9DA365B4DF33}"/>
              </a:ext>
            </a:extLst>
          </p:cNvPr>
          <p:cNvSpPr>
            <a:spLocks noChangeAspect="1"/>
          </p:cNvSpPr>
          <p:nvPr/>
        </p:nvSpPr>
        <p:spPr>
          <a:xfrm>
            <a:off x="5181601" y="1446182"/>
            <a:ext cx="1828799" cy="18288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solidFill>
                <a:srgbClr val="002060"/>
              </a:solidFill>
            </a:endParaRPr>
          </a:p>
        </p:txBody>
      </p:sp>
      <p:sp>
        <p:nvSpPr>
          <p:cNvPr id="11" name="Rectangle 10">
            <a:extLst>
              <a:ext uri="{FF2B5EF4-FFF2-40B4-BE49-F238E27FC236}">
                <a16:creationId xmlns:a16="http://schemas.microsoft.com/office/drawing/2014/main" id="{03C8EEE6-8976-851D-F510-207FC6D4CF21}"/>
              </a:ext>
            </a:extLst>
          </p:cNvPr>
          <p:cNvSpPr>
            <a:spLocks noChangeAspect="1"/>
          </p:cNvSpPr>
          <p:nvPr/>
        </p:nvSpPr>
        <p:spPr>
          <a:xfrm>
            <a:off x="7785731" y="1455326"/>
            <a:ext cx="3218688" cy="181051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1D848510-2F64-4D88-22C1-3FF7F2533D22}"/>
              </a:ext>
            </a:extLst>
          </p:cNvPr>
          <p:cNvSpPr>
            <a:spLocks noChangeAspect="1"/>
          </p:cNvSpPr>
          <p:nvPr/>
        </p:nvSpPr>
        <p:spPr>
          <a:xfrm>
            <a:off x="1187581" y="1455326"/>
            <a:ext cx="3218688" cy="181051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67417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26F2899-BB1A-C8A9-12B0-A07F6B33176A}"/>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614158-3609-45D0-9E77-3DA39582606F}"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6F4159-48E2-455B-889F-0C8A1377AF7F}" type="slidenum">
              <a:rPr lang="en-IN" smtClean="0"/>
              <a:t>‹#›</a:t>
            </a:fld>
            <a:endParaRPr lang="en-IN"/>
          </a:p>
        </p:txBody>
      </p:sp>
    </p:spTree>
    <p:extLst>
      <p:ext uri="{BB962C8B-B14F-4D97-AF65-F5344CB8AC3E}">
        <p14:creationId xmlns:p14="http://schemas.microsoft.com/office/powerpoint/2010/main" val="2262388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8D07AB90-9728-28A7-0C31-273BFC645DFA}"/>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Date Placeholder 1"/>
          <p:cNvSpPr>
            <a:spLocks noGrp="1"/>
          </p:cNvSpPr>
          <p:nvPr>
            <p:ph type="dt" sz="half" idx="10"/>
          </p:nvPr>
        </p:nvSpPr>
        <p:spPr/>
        <p:txBody>
          <a:bodyPr/>
          <a:lstStyle/>
          <a:p>
            <a:fld id="{88614158-3609-45D0-9E77-3DA39582606F}"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6F4159-48E2-455B-889F-0C8A1377AF7F}" type="slidenum">
              <a:rPr lang="en-IN" smtClean="0"/>
              <a:t>‹#›</a:t>
            </a:fld>
            <a:endParaRPr lang="en-IN"/>
          </a:p>
        </p:txBody>
      </p:sp>
    </p:spTree>
    <p:extLst>
      <p:ext uri="{BB962C8B-B14F-4D97-AF65-F5344CB8AC3E}">
        <p14:creationId xmlns:p14="http://schemas.microsoft.com/office/powerpoint/2010/main" val="2523060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005482" y="542282"/>
            <a:ext cx="384820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253353" y="761999"/>
            <a:ext cx="7366647" cy="56504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5482" y="2511813"/>
            <a:ext cx="3848200" cy="3364599"/>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20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88614158-3609-45D0-9E77-3DA39582606F}"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86F4159-48E2-455B-889F-0C8A1377AF7F}" type="slidenum">
              <a:rPr lang="en-IN" smtClean="0"/>
              <a:t>‹#›</a:t>
            </a:fld>
            <a:endParaRPr lang="en-IN"/>
          </a:p>
        </p:txBody>
      </p:sp>
      <p:sp>
        <p:nvSpPr>
          <p:cNvPr id="10" name="Freeform: Shape 9">
            <a:extLst>
              <a:ext uri="{FF2B5EF4-FFF2-40B4-BE49-F238E27FC236}">
                <a16:creationId xmlns:a16="http://schemas.microsoft.com/office/drawing/2014/main" id="{0E906DB1-8C12-010E-62DB-3FD29C5810E0}"/>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Tree>
    <p:extLst>
      <p:ext uri="{BB962C8B-B14F-4D97-AF65-F5344CB8AC3E}">
        <p14:creationId xmlns:p14="http://schemas.microsoft.com/office/powerpoint/2010/main" val="3490182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253353" y="6412447"/>
            <a:ext cx="10217797" cy="370850"/>
          </a:xfrm>
          <a:prstGeom prst="rect">
            <a:avLst/>
          </a:prstGeom>
        </p:spPr>
        <p:txBody>
          <a:bodyPr vert="horz" lIns="91440" tIns="45720" rIns="91440" bIns="45720" rtlCol="0" anchor="ctr"/>
          <a:lstStyle>
            <a:lvl1pPr algn="l">
              <a:defRPr sz="1400" cap="none" baseline="0">
                <a:solidFill>
                  <a:schemeClr val="bg1"/>
                </a:solidFill>
              </a:defRPr>
            </a:lvl1pPr>
          </a:lstStyle>
          <a:p>
            <a:endParaRPr lang="en-IN"/>
          </a:p>
        </p:txBody>
      </p:sp>
      <p:sp>
        <p:nvSpPr>
          <p:cNvPr id="2" name="Title Placeholder 1"/>
          <p:cNvSpPr>
            <a:spLocks noGrp="1"/>
          </p:cNvSpPr>
          <p:nvPr>
            <p:ph type="title"/>
          </p:nvPr>
        </p:nvSpPr>
        <p:spPr>
          <a:xfrm>
            <a:off x="253353" y="36191"/>
            <a:ext cx="11600329" cy="10754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3354" y="1111624"/>
            <a:ext cx="11600328" cy="530082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71150" y="6412447"/>
            <a:ext cx="1382532" cy="370850"/>
          </a:xfrm>
          <a:prstGeom prst="rect">
            <a:avLst/>
          </a:prstGeom>
        </p:spPr>
        <p:txBody>
          <a:bodyPr vert="horz" lIns="91440" tIns="45720" rIns="91440" bIns="45720" rtlCol="0" anchor="ctr"/>
          <a:lstStyle>
            <a:lvl1pPr algn="r">
              <a:defRPr sz="1400">
                <a:solidFill>
                  <a:schemeClr val="bg1"/>
                </a:solidFill>
              </a:defRPr>
            </a:lvl1pPr>
          </a:lstStyle>
          <a:p>
            <a:fld id="{88614158-3609-45D0-9E77-3DA39582606F}" type="datetimeFigureOut">
              <a:rPr lang="en-IN" smtClean="0"/>
              <a:t>02-04-2024</a:t>
            </a:fld>
            <a:endParaRPr lang="en-IN"/>
          </a:p>
        </p:txBody>
      </p:sp>
      <p:sp>
        <p:nvSpPr>
          <p:cNvPr id="6" name="Slide Number Placeholder 5"/>
          <p:cNvSpPr>
            <a:spLocks noGrp="1"/>
          </p:cNvSpPr>
          <p:nvPr>
            <p:ph type="sldNum" sz="quarter" idx="4"/>
          </p:nvPr>
        </p:nvSpPr>
        <p:spPr>
          <a:xfrm>
            <a:off x="9265919" y="42255"/>
            <a:ext cx="2926080" cy="1069370"/>
          </a:xfrm>
          <a:prstGeom prst="rect">
            <a:avLst/>
          </a:prstGeom>
        </p:spPr>
        <p:txBody>
          <a:bodyPr vert="horz" lIns="91440" tIns="45720" rIns="91440" bIns="45720" rtlCol="0" anchor="b"/>
          <a:lstStyle>
            <a:lvl1pPr algn="r">
              <a:defRPr sz="8000" b="0">
                <a:ln>
                  <a:noFill/>
                </a:ln>
                <a:solidFill>
                  <a:schemeClr val="bg1">
                    <a:lumMod val="50000"/>
                  </a:schemeClr>
                </a:solidFill>
                <a:latin typeface="Calibri Light" panose="020F0302020204030204" pitchFamily="34" charset="0"/>
                <a:cs typeface="Calibri Light" panose="020F0302020204030204" pitchFamily="34" charset="0"/>
              </a:defRPr>
            </a:lvl1pPr>
          </a:lstStyle>
          <a:p>
            <a:fld id="{186F4159-48E2-455B-889F-0C8A1377AF7F}" type="slidenum">
              <a:rPr lang="en-IN" smtClean="0"/>
              <a:t>‹#›</a:t>
            </a:fld>
            <a:endParaRPr lang="en-IN"/>
          </a:p>
        </p:txBody>
      </p:sp>
    </p:spTree>
    <p:extLst>
      <p:ext uri="{BB962C8B-B14F-4D97-AF65-F5344CB8AC3E}">
        <p14:creationId xmlns:p14="http://schemas.microsoft.com/office/powerpoint/2010/main" val="2922997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5000"/>
        </a:lnSpc>
        <a:spcBef>
          <a:spcPct val="0"/>
        </a:spcBef>
        <a:buNone/>
        <a:defRPr sz="5400" kern="1200" spc="-120" baseline="0">
          <a:solidFill>
            <a:schemeClr val="accent5"/>
          </a:solidFill>
          <a:latin typeface="Calibri Light" panose="020F0302020204030204" pitchFamily="34" charset="0"/>
          <a:ea typeface="+mj-ea"/>
          <a:cs typeface="Calibri Light" panose="020F0302020204030204" pitchFamily="34" charset="0"/>
        </a:defRPr>
      </a:lvl1pPr>
    </p:titleStyle>
    <p:bodyStyle>
      <a:lvl1pPr marL="91440" indent="-91440" algn="l" defTabSz="914400" rtl="0" eaLnBrk="1" latinLnBrk="0" hangingPunct="1">
        <a:lnSpc>
          <a:spcPct val="85000"/>
        </a:lnSpc>
        <a:spcBef>
          <a:spcPts val="1300"/>
        </a:spcBef>
        <a:buFont typeface="Arial" pitchFamily="34" charset="0"/>
        <a:buChar char=" "/>
        <a:defRPr sz="3200" kern="1200">
          <a:solidFill>
            <a:schemeClr val="bg1"/>
          </a:solidFill>
          <a:latin typeface="Calibri Light" panose="020F0302020204030204" pitchFamily="34" charset="0"/>
          <a:ea typeface="+mn-ea"/>
          <a:cs typeface="Calibri Light" panose="020F0302020204030204" pitchFamily="34" charset="0"/>
        </a:defRPr>
      </a:lvl1pPr>
      <a:lvl2pPr marL="347472" indent="-342900" algn="l" defTabSz="914400" rtl="0" eaLnBrk="1" latinLnBrk="0" hangingPunct="1">
        <a:lnSpc>
          <a:spcPct val="85000"/>
        </a:lnSpc>
        <a:spcBef>
          <a:spcPts val="600"/>
        </a:spcBef>
        <a:buFont typeface="Arial" pitchFamily="34" charset="0"/>
        <a:buChar char=" "/>
        <a:defRPr sz="3200" kern="1200">
          <a:solidFill>
            <a:schemeClr val="bg1"/>
          </a:solidFill>
          <a:latin typeface="Calibri Light" panose="020F0302020204030204" pitchFamily="34" charset="0"/>
          <a:ea typeface="+mn-ea"/>
          <a:cs typeface="Calibri Light" panose="020F0302020204030204" pitchFamily="34" charset="0"/>
        </a:defRPr>
      </a:lvl2pPr>
      <a:lvl3pPr marL="548640" indent="-548640" algn="l" defTabSz="914400" rtl="0" eaLnBrk="1" latinLnBrk="0" hangingPunct="1">
        <a:lnSpc>
          <a:spcPct val="85000"/>
        </a:lnSpc>
        <a:spcBef>
          <a:spcPts val="600"/>
        </a:spcBef>
        <a:buFont typeface="Arial" pitchFamily="34" charset="0"/>
        <a:buChar char=" "/>
        <a:defRPr sz="2800" i="1" kern="1200">
          <a:solidFill>
            <a:schemeClr val="bg1"/>
          </a:solidFill>
          <a:latin typeface="Calibri Light" panose="020F0302020204030204" pitchFamily="34" charset="0"/>
          <a:ea typeface="+mn-ea"/>
          <a:cs typeface="Calibri Light" panose="020F0302020204030204" pitchFamily="34" charset="0"/>
        </a:defRPr>
      </a:lvl3pPr>
      <a:lvl4pPr marL="822960" indent="-822960" algn="l" defTabSz="914400" rtl="0" eaLnBrk="1" latinLnBrk="0" hangingPunct="1">
        <a:lnSpc>
          <a:spcPct val="85000"/>
        </a:lnSpc>
        <a:spcBef>
          <a:spcPts val="600"/>
        </a:spcBef>
        <a:buFont typeface="Arial" pitchFamily="34" charset="0"/>
        <a:buChar char=" "/>
        <a:defRPr sz="2400" kern="1200">
          <a:solidFill>
            <a:schemeClr val="bg1"/>
          </a:solidFill>
          <a:latin typeface="Calibri Light" panose="020F0302020204030204" pitchFamily="34" charset="0"/>
          <a:ea typeface="+mn-ea"/>
          <a:cs typeface="Calibri Light" panose="020F0302020204030204" pitchFamily="34" charset="0"/>
        </a:defRPr>
      </a:lvl4pPr>
      <a:lvl5pPr marL="1097280" indent="-1097280" algn="l" defTabSz="914400" rtl="0" eaLnBrk="1" latinLnBrk="0" hangingPunct="1">
        <a:lnSpc>
          <a:spcPct val="85000"/>
        </a:lnSpc>
        <a:spcBef>
          <a:spcPts val="600"/>
        </a:spcBef>
        <a:buFont typeface="Arial" pitchFamily="34" charset="0"/>
        <a:buChar char=" "/>
        <a:defRPr sz="2400" kern="1200">
          <a:solidFill>
            <a:schemeClr val="bg1"/>
          </a:solidFill>
          <a:latin typeface="Calibri Light" panose="020F0302020204030204" pitchFamily="34" charset="0"/>
          <a:ea typeface="+mn-ea"/>
          <a:cs typeface="Calibri Light" panose="020F0302020204030204"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7.png"/><Relationship Id="rId4" Type="http://schemas.openxmlformats.org/officeDocument/2006/relationships/image" Target="../media/image19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6F7790-057E-6D5F-41BD-A37811DC81E0}"/>
              </a:ext>
            </a:extLst>
          </p:cNvPr>
          <p:cNvSpPr>
            <a:spLocks noGrp="1"/>
          </p:cNvSpPr>
          <p:nvPr>
            <p:ph type="ctrTitle"/>
          </p:nvPr>
        </p:nvSpPr>
        <p:spPr/>
        <p:txBody>
          <a:bodyPr/>
          <a:lstStyle/>
          <a:p>
            <a:r>
              <a:rPr lang="en-US" dirty="0"/>
              <a:t>Probabilistic ML</a:t>
            </a:r>
            <a:endParaRPr lang="en-IN" dirty="0"/>
          </a:p>
        </p:txBody>
      </p:sp>
      <p:sp>
        <p:nvSpPr>
          <p:cNvPr id="5" name="Subtitle 4">
            <a:extLst>
              <a:ext uri="{FF2B5EF4-FFF2-40B4-BE49-F238E27FC236}">
                <a16:creationId xmlns:a16="http://schemas.microsoft.com/office/drawing/2014/main" id="{DD4CE69E-DCBB-BC3E-93FB-D429D0D88BB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01808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MAP for Probabilistic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3"/>
                <a:ext cx="11938645" cy="5426829"/>
              </a:xfrm>
            </p:spPr>
            <p:txBody>
              <a:bodyPr>
                <a:normAutofit/>
              </a:bodyPr>
              <a:lstStyle/>
              <a:p>
                <a:r>
                  <a:rPr lang="en-IN" dirty="0">
                    <a:solidFill>
                      <a:schemeClr val="bg1"/>
                    </a:solidFill>
                  </a:rPr>
                  <a:t>For Gaussian likelihood </a:t>
                </a:r>
                <a14:m>
                  <m:oMath xmlns:m="http://schemas.openxmlformats.org/officeDocument/2006/math">
                    <m:r>
                      <a:rPr lang="en-IN" i="1">
                        <a:solidFill>
                          <a:schemeClr val="bg1"/>
                        </a:solidFill>
                        <a:latin typeface="Cambria Math" panose="02040503050406030204" pitchFamily="18" charset="0"/>
                        <a:ea typeface="Cambria Math" panose="02040503050406030204" pitchFamily="18" charset="0"/>
                      </a:rPr>
                      <m:t>𝒩</m:t>
                    </m:r>
                    <m:d>
                      <m:dPr>
                        <m:ctrlPr>
                          <a:rPr lang="en-IN" i="1">
                            <a:solidFill>
                              <a:schemeClr val="bg1"/>
                            </a:solidFill>
                            <a:latin typeface="Cambria Math" panose="02040503050406030204" pitchFamily="18" charset="0"/>
                            <a:ea typeface="Cambria Math" panose="02040503050406030204" pitchFamily="18" charset="0"/>
                          </a:rPr>
                        </m:ctrlPr>
                      </m:dPr>
                      <m:e>
                        <m:sSup>
                          <m:sSupPr>
                            <m:ctrlPr>
                              <a:rPr lang="en-IN" i="1">
                                <a:solidFill>
                                  <a:schemeClr val="bg1"/>
                                </a:solidFill>
                                <a:latin typeface="Cambria Math" panose="02040503050406030204" pitchFamily="18" charset="0"/>
                                <a:ea typeface="Cambria Math" panose="02040503050406030204" pitchFamily="18" charset="0"/>
                              </a:rPr>
                            </m:ctrlPr>
                          </m:sSupPr>
                          <m:e>
                            <m:r>
                              <a:rPr lang="en-IN" i="1">
                                <a:solidFill>
                                  <a:schemeClr val="bg1"/>
                                </a:solidFill>
                                <a:latin typeface="Cambria Math" panose="02040503050406030204" pitchFamily="18" charset="0"/>
                                <a:ea typeface="Cambria Math" panose="02040503050406030204" pitchFamily="18" charset="0"/>
                              </a:rPr>
                              <m:t>𝑦</m:t>
                            </m:r>
                          </m:e>
                          <m:sup>
                            <m:r>
                              <a:rPr lang="en-IN" i="1">
                                <a:solidFill>
                                  <a:schemeClr val="bg1"/>
                                </a:solidFill>
                                <a:latin typeface="Cambria Math" panose="02040503050406030204" pitchFamily="18" charset="0"/>
                                <a:ea typeface="Cambria Math" panose="02040503050406030204" pitchFamily="18" charset="0"/>
                              </a:rPr>
                              <m:t>𝑖</m:t>
                            </m:r>
                          </m:sup>
                        </m:sSup>
                        <m:r>
                          <a:rPr lang="en-IN" i="1">
                            <a:solidFill>
                              <a:schemeClr val="bg1"/>
                            </a:solidFill>
                            <a:latin typeface="Cambria Math" panose="02040503050406030204" pitchFamily="18" charset="0"/>
                            <a:ea typeface="Cambria Math" panose="02040503050406030204" pitchFamily="18" charset="0"/>
                          </a:rPr>
                          <m:t> | </m:t>
                        </m:r>
                        <m:sSup>
                          <m:sSupPr>
                            <m:ctrlPr>
                              <a:rPr lang="en-IN" i="1">
                                <a:solidFill>
                                  <a:schemeClr val="bg1"/>
                                </a:solidFill>
                                <a:latin typeface="Cambria Math" panose="02040503050406030204" pitchFamily="18" charset="0"/>
                              </a:rPr>
                            </m:ctrlPr>
                          </m:sSupPr>
                          <m:e>
                            <m:r>
                              <a:rPr lang="en-IN" b="1">
                                <a:solidFill>
                                  <a:schemeClr val="bg1"/>
                                </a:solidFill>
                                <a:latin typeface="Cambria Math" panose="02040503050406030204" pitchFamily="18" charset="0"/>
                              </a:rPr>
                              <m:t>𝐰</m:t>
                            </m:r>
                          </m:e>
                          <m:sup>
                            <m:r>
                              <a:rPr lang="en-IN" i="1">
                                <a:solidFill>
                                  <a:schemeClr val="bg1"/>
                                </a:solidFill>
                                <a:latin typeface="Cambria Math" panose="02040503050406030204" pitchFamily="18" charset="0"/>
                              </a:rPr>
                              <m:t>⊤</m:t>
                            </m:r>
                          </m:sup>
                        </m:sSup>
                        <m:sSup>
                          <m:sSupPr>
                            <m:ctrlPr>
                              <a:rPr lang="en-IN" b="1" i="1">
                                <a:solidFill>
                                  <a:schemeClr val="bg1"/>
                                </a:solidFill>
                                <a:latin typeface="Cambria Math" panose="02040503050406030204" pitchFamily="18" charset="0"/>
                              </a:rPr>
                            </m:ctrlPr>
                          </m:sSupPr>
                          <m:e>
                            <m:r>
                              <a:rPr lang="en-IN" b="1">
                                <a:solidFill>
                                  <a:schemeClr val="bg1"/>
                                </a:solidFill>
                                <a:latin typeface="Cambria Math" panose="02040503050406030204" pitchFamily="18" charset="0"/>
                              </a:rPr>
                              <m:t>𝐱</m:t>
                            </m:r>
                          </m:e>
                          <m:sup>
                            <m:r>
                              <a:rPr lang="en-IN" i="1">
                                <a:solidFill>
                                  <a:schemeClr val="bg1"/>
                                </a:solidFill>
                                <a:latin typeface="Cambria Math" panose="02040503050406030204" pitchFamily="18" charset="0"/>
                              </a:rPr>
                              <m:t>𝑖</m:t>
                            </m:r>
                          </m:sup>
                        </m:sSup>
                        <m:r>
                          <a:rPr lang="en-IN" i="1">
                            <a:solidFill>
                              <a:schemeClr val="bg1"/>
                            </a:solidFill>
                            <a:latin typeface="Cambria Math" panose="02040503050406030204" pitchFamily="18" charset="0"/>
                          </a:rPr>
                          <m:t>,</m:t>
                        </m:r>
                        <m:sSubSup>
                          <m:sSubSupPr>
                            <m:ctrlPr>
                              <a:rPr lang="en-IN" i="1">
                                <a:solidFill>
                                  <a:schemeClr val="bg1"/>
                                </a:solidFill>
                                <a:latin typeface="Cambria Math" panose="02040503050406030204" pitchFamily="18" charset="0"/>
                              </a:rPr>
                            </m:ctrlPr>
                          </m:sSubSupPr>
                          <m:e>
                            <m:r>
                              <a:rPr lang="en-IN" i="1">
                                <a:solidFill>
                                  <a:schemeClr val="bg1"/>
                                </a:solidFill>
                                <a:latin typeface="Cambria Math" panose="02040503050406030204" pitchFamily="18" charset="0"/>
                              </a:rPr>
                              <m:t>𝜎</m:t>
                            </m:r>
                          </m:e>
                          <m:sub>
                            <m:r>
                              <a:rPr lang="en-IN" i="1">
                                <a:solidFill>
                                  <a:schemeClr val="bg1"/>
                                </a:solidFill>
                                <a:latin typeface="Cambria Math" panose="02040503050406030204" pitchFamily="18" charset="0"/>
                              </a:rPr>
                              <m:t>𝑙</m:t>
                            </m:r>
                          </m:sub>
                          <m:sup>
                            <m:r>
                              <a:rPr lang="en-IN" i="1">
                                <a:solidFill>
                                  <a:schemeClr val="bg1"/>
                                </a:solidFill>
                                <a:latin typeface="Cambria Math" panose="02040503050406030204" pitchFamily="18" charset="0"/>
                              </a:rPr>
                              <m:t>2</m:t>
                            </m:r>
                          </m:sup>
                        </m:sSubSup>
                      </m:e>
                    </m:d>
                  </m:oMath>
                </a14:m>
                <a:r>
                  <a:rPr lang="en-IN" dirty="0">
                    <a:solidFill>
                      <a:schemeClr val="bg1"/>
                    </a:solidFill>
                  </a:rPr>
                  <a:t> and Gaussian prior </a:t>
                </a:r>
                <a14:m>
                  <m:oMath xmlns:m="http://schemas.openxmlformats.org/officeDocument/2006/math">
                    <m:r>
                      <a:rPr lang="en-IN" i="1">
                        <a:solidFill>
                          <a:schemeClr val="bg1"/>
                        </a:solidFill>
                        <a:latin typeface="Cambria Math" panose="02040503050406030204" pitchFamily="18" charset="0"/>
                        <a:ea typeface="Cambria Math" panose="02040503050406030204" pitchFamily="18" charset="0"/>
                      </a:rPr>
                      <m:t>𝒩</m:t>
                    </m:r>
                    <m:d>
                      <m:dPr>
                        <m:ctrlPr>
                          <a:rPr lang="en-IN" i="1">
                            <a:solidFill>
                              <a:schemeClr val="bg1"/>
                            </a:solidFill>
                            <a:latin typeface="Cambria Math" panose="02040503050406030204" pitchFamily="18" charset="0"/>
                            <a:ea typeface="Cambria Math" panose="02040503050406030204" pitchFamily="18" charset="0"/>
                          </a:rPr>
                        </m:ctrlPr>
                      </m:dPr>
                      <m:e>
                        <m:r>
                          <a:rPr lang="en-IN" b="1">
                            <a:solidFill>
                              <a:schemeClr val="bg1"/>
                            </a:solidFill>
                            <a:latin typeface="Cambria Math" panose="02040503050406030204" pitchFamily="18" charset="0"/>
                          </a:rPr>
                          <m:t>𝐰</m:t>
                        </m:r>
                        <m:r>
                          <a:rPr lang="en-IN" i="1">
                            <a:solidFill>
                              <a:schemeClr val="bg1"/>
                            </a:solidFill>
                            <a:latin typeface="Cambria Math" panose="02040503050406030204" pitchFamily="18" charset="0"/>
                            <a:ea typeface="Cambria Math" panose="02040503050406030204" pitchFamily="18" charset="0"/>
                          </a:rPr>
                          <m:t>| </m:t>
                        </m:r>
                        <m:r>
                          <a:rPr lang="en-IN" b="1">
                            <a:solidFill>
                              <a:schemeClr val="bg1"/>
                            </a:solidFill>
                            <a:latin typeface="Cambria Math" panose="02040503050406030204" pitchFamily="18" charset="0"/>
                          </a:rPr>
                          <m:t>𝟎</m:t>
                        </m:r>
                        <m:r>
                          <a:rPr lang="en-IN" i="1">
                            <a:solidFill>
                              <a:schemeClr val="bg1"/>
                            </a:solidFill>
                            <a:latin typeface="Cambria Math" panose="02040503050406030204" pitchFamily="18" charset="0"/>
                          </a:rPr>
                          <m:t>,</m:t>
                        </m:r>
                        <m:sSubSup>
                          <m:sSubSupPr>
                            <m:ctrlPr>
                              <a:rPr lang="en-IN" i="1">
                                <a:solidFill>
                                  <a:schemeClr val="bg1"/>
                                </a:solidFill>
                                <a:latin typeface="Cambria Math" panose="02040503050406030204" pitchFamily="18" charset="0"/>
                              </a:rPr>
                            </m:ctrlPr>
                          </m:sSubSupPr>
                          <m:e>
                            <m:r>
                              <a:rPr lang="en-IN" i="1">
                                <a:solidFill>
                                  <a:schemeClr val="bg1"/>
                                </a:solidFill>
                                <a:latin typeface="Cambria Math" panose="02040503050406030204" pitchFamily="18" charset="0"/>
                              </a:rPr>
                              <m:t>𝜎</m:t>
                            </m:r>
                          </m:e>
                          <m:sub>
                            <m:r>
                              <a:rPr lang="en-IN" i="1">
                                <a:solidFill>
                                  <a:schemeClr val="bg1"/>
                                </a:solidFill>
                                <a:latin typeface="Cambria Math" panose="02040503050406030204" pitchFamily="18" charset="0"/>
                              </a:rPr>
                              <m:t>𝑝</m:t>
                            </m:r>
                          </m:sub>
                          <m:sup>
                            <m:r>
                              <a:rPr lang="en-IN" i="1">
                                <a:solidFill>
                                  <a:schemeClr val="bg1"/>
                                </a:solidFill>
                                <a:latin typeface="Cambria Math" panose="02040503050406030204" pitchFamily="18" charset="0"/>
                              </a:rPr>
                              <m:t>2</m:t>
                            </m:r>
                          </m:sup>
                        </m:sSubSup>
                        <m:r>
                          <a:rPr lang="en-IN" i="1">
                            <a:solidFill>
                              <a:schemeClr val="bg1"/>
                            </a:solidFill>
                            <a:latin typeface="Cambria Math" panose="02040503050406030204" pitchFamily="18" charset="0"/>
                          </a:rPr>
                          <m:t>⋅</m:t>
                        </m:r>
                        <m:sSub>
                          <m:sSubPr>
                            <m:ctrlPr>
                              <a:rPr lang="en-IN" i="1">
                                <a:solidFill>
                                  <a:schemeClr val="bg1"/>
                                </a:solidFill>
                                <a:latin typeface="Cambria Math" panose="02040503050406030204" pitchFamily="18" charset="0"/>
                              </a:rPr>
                            </m:ctrlPr>
                          </m:sSubPr>
                          <m:e>
                            <m:r>
                              <a:rPr lang="en-IN" i="1">
                                <a:solidFill>
                                  <a:schemeClr val="bg1"/>
                                </a:solidFill>
                                <a:latin typeface="Cambria Math" panose="02040503050406030204" pitchFamily="18" charset="0"/>
                              </a:rPr>
                              <m:t>𝐼</m:t>
                            </m:r>
                          </m:e>
                          <m:sub>
                            <m:r>
                              <a:rPr lang="en-IN" i="1">
                                <a:solidFill>
                                  <a:schemeClr val="bg1"/>
                                </a:solidFill>
                                <a:latin typeface="Cambria Math" panose="02040503050406030204" pitchFamily="18" charset="0"/>
                              </a:rPr>
                              <m:t>𝑑</m:t>
                            </m:r>
                          </m:sub>
                        </m:sSub>
                      </m:e>
                    </m:d>
                  </m:oMath>
                </a14:m>
                <a:r>
                  <a:rPr lang="en-IN" dirty="0">
                    <a:solidFill>
                      <a:schemeClr val="bg1"/>
                    </a:solidFill>
                  </a:rPr>
                  <a:t> we get </a:t>
                </a:r>
                <a14:m>
                  <m:oMath xmlns:m="http://schemas.openxmlformats.org/officeDocument/2006/math">
                    <m:sSub>
                      <m:sSubPr>
                        <m:ctrlPr>
                          <a:rPr lang="en-IN" sz="2800" i="1" dirty="0">
                            <a:solidFill>
                              <a:schemeClr val="bg1"/>
                            </a:solidFill>
                            <a:latin typeface="Cambria Math" panose="02040503050406030204" pitchFamily="18" charset="0"/>
                          </a:rPr>
                        </m:ctrlPr>
                      </m:sSubPr>
                      <m:e>
                        <m:acc>
                          <m:accPr>
                            <m:chr m:val="̂"/>
                            <m:ctrlPr>
                              <a:rPr lang="en-IN" sz="2800" i="1">
                                <a:solidFill>
                                  <a:schemeClr val="bg1"/>
                                </a:solidFill>
                                <a:latin typeface="Cambria Math" panose="02040503050406030204" pitchFamily="18" charset="0"/>
                              </a:rPr>
                            </m:ctrlPr>
                          </m:accPr>
                          <m:e>
                            <m:r>
                              <a:rPr lang="en-IN" sz="2800" b="1">
                                <a:solidFill>
                                  <a:schemeClr val="bg1"/>
                                </a:solidFill>
                                <a:latin typeface="Cambria Math" panose="02040503050406030204" pitchFamily="18" charset="0"/>
                              </a:rPr>
                              <m:t>𝐰</m:t>
                            </m:r>
                          </m:e>
                        </m:acc>
                      </m:e>
                      <m:sub>
                        <m:r>
                          <m:rPr>
                            <m:sty m:val="p"/>
                          </m:rPr>
                          <a:rPr lang="en-IN" sz="2800" dirty="0">
                            <a:solidFill>
                              <a:schemeClr val="bg1"/>
                            </a:solidFill>
                            <a:latin typeface="Cambria Math" panose="02040503050406030204" pitchFamily="18" charset="0"/>
                          </a:rPr>
                          <m:t>MAP</m:t>
                        </m:r>
                      </m:sub>
                    </m:sSub>
                    <m:r>
                      <a:rPr lang="en-IN" sz="2800" i="1" dirty="0">
                        <a:solidFill>
                          <a:schemeClr val="bg1"/>
                        </a:solidFill>
                        <a:latin typeface="Cambria Math" panose="02040503050406030204" pitchFamily="18" charset="0"/>
                      </a:rPr>
                      <m:t>=</m:t>
                    </m:r>
                    <m:func>
                      <m:funcPr>
                        <m:ctrlPr>
                          <a:rPr lang="en-IN" sz="2800" i="1" dirty="0">
                            <a:solidFill>
                              <a:schemeClr val="bg1"/>
                            </a:solidFill>
                            <a:latin typeface="Cambria Math" panose="02040503050406030204" pitchFamily="18" charset="0"/>
                          </a:rPr>
                        </m:ctrlPr>
                      </m:funcPr>
                      <m:fName>
                        <m:r>
                          <m:rPr>
                            <m:sty m:val="p"/>
                          </m:rPr>
                          <a:rPr lang="en-IN" sz="2800" dirty="0">
                            <a:solidFill>
                              <a:schemeClr val="bg1"/>
                            </a:solidFill>
                            <a:latin typeface="Cambria Math" panose="02040503050406030204" pitchFamily="18" charset="0"/>
                          </a:rPr>
                          <m:t>arg</m:t>
                        </m:r>
                      </m:fName>
                      <m:e>
                        <m:func>
                          <m:funcPr>
                            <m:ctrlPr>
                              <a:rPr lang="en-IN" sz="2800" i="1" dirty="0">
                                <a:solidFill>
                                  <a:schemeClr val="bg1"/>
                                </a:solidFill>
                                <a:latin typeface="Cambria Math" panose="02040503050406030204" pitchFamily="18" charset="0"/>
                              </a:rPr>
                            </m:ctrlPr>
                          </m:funcPr>
                          <m:fName>
                            <m:limLow>
                              <m:limLowPr>
                                <m:ctrlPr>
                                  <a:rPr lang="en-IN" sz="2800" i="1" dirty="0">
                                    <a:solidFill>
                                      <a:schemeClr val="bg1"/>
                                    </a:solidFill>
                                    <a:latin typeface="Cambria Math" panose="02040503050406030204" pitchFamily="18" charset="0"/>
                                  </a:rPr>
                                </m:ctrlPr>
                              </m:limLowPr>
                              <m:e>
                                <m:r>
                                  <m:rPr>
                                    <m:sty m:val="p"/>
                                  </m:rPr>
                                  <a:rPr lang="en-IN" sz="2800" dirty="0">
                                    <a:solidFill>
                                      <a:schemeClr val="bg1"/>
                                    </a:solidFill>
                                    <a:latin typeface="Cambria Math" panose="02040503050406030204" pitchFamily="18" charset="0"/>
                                  </a:rPr>
                                  <m:t>min</m:t>
                                </m:r>
                              </m:e>
                              <m:lim>
                                <m:r>
                                  <a:rPr lang="en-IN" sz="2800" b="1" dirty="0">
                                    <a:solidFill>
                                      <a:schemeClr val="bg1"/>
                                    </a:solidFill>
                                    <a:latin typeface="Cambria Math" panose="02040503050406030204" pitchFamily="18" charset="0"/>
                                  </a:rPr>
                                  <m:t>𝐰</m:t>
                                </m:r>
                                <m:r>
                                  <a:rPr lang="en-IN" sz="2800" i="1" dirty="0">
                                    <a:solidFill>
                                      <a:schemeClr val="bg1"/>
                                    </a:solidFill>
                                    <a:latin typeface="Cambria Math" panose="02040503050406030204" pitchFamily="18" charset="0"/>
                                  </a:rPr>
                                  <m:t>∈</m:t>
                                </m:r>
                                <m:sSup>
                                  <m:sSupPr>
                                    <m:ctrlPr>
                                      <a:rPr lang="en-IN" sz="2800" i="1" dirty="0">
                                        <a:solidFill>
                                          <a:schemeClr val="bg1"/>
                                        </a:solidFill>
                                        <a:latin typeface="Cambria Math" panose="02040503050406030204" pitchFamily="18" charset="0"/>
                                        <a:ea typeface="Cambria Math" panose="02040503050406030204" pitchFamily="18" charset="0"/>
                                      </a:rPr>
                                    </m:ctrlPr>
                                  </m:sSupPr>
                                  <m:e>
                                    <m:r>
                                      <a:rPr lang="en-IN" sz="2800" i="1" dirty="0">
                                        <a:solidFill>
                                          <a:schemeClr val="bg1"/>
                                        </a:solidFill>
                                        <a:latin typeface="Cambria Math" panose="02040503050406030204" pitchFamily="18" charset="0"/>
                                        <a:ea typeface="Cambria Math" panose="02040503050406030204" pitchFamily="18" charset="0"/>
                                      </a:rPr>
                                      <m:t>ℝ</m:t>
                                    </m:r>
                                  </m:e>
                                  <m:sup>
                                    <m:r>
                                      <a:rPr lang="en-IN" sz="2800" i="1" dirty="0">
                                        <a:solidFill>
                                          <a:schemeClr val="bg1"/>
                                        </a:solidFill>
                                        <a:latin typeface="Cambria Math" panose="02040503050406030204" pitchFamily="18" charset="0"/>
                                        <a:ea typeface="Cambria Math" panose="02040503050406030204" pitchFamily="18" charset="0"/>
                                      </a:rPr>
                                      <m:t>𝑑</m:t>
                                    </m:r>
                                  </m:sup>
                                </m:sSup>
                              </m:lim>
                            </m:limLow>
                          </m:fName>
                          <m:e>
                            <m:f>
                              <m:fPr>
                                <m:ctrlPr>
                                  <a:rPr lang="en-IN" sz="2800" i="1" dirty="0">
                                    <a:solidFill>
                                      <a:schemeClr val="bg1"/>
                                    </a:solidFill>
                                    <a:latin typeface="Cambria Math" panose="02040503050406030204" pitchFamily="18" charset="0"/>
                                    <a:ea typeface="Cambria Math" panose="02040503050406030204" pitchFamily="18" charset="0"/>
                                  </a:rPr>
                                </m:ctrlPr>
                              </m:fPr>
                              <m:num>
                                <m:r>
                                  <a:rPr lang="en-IN" sz="2800" i="1" dirty="0">
                                    <a:solidFill>
                                      <a:schemeClr val="bg1"/>
                                    </a:solidFill>
                                    <a:latin typeface="Cambria Math" panose="02040503050406030204" pitchFamily="18" charset="0"/>
                                    <a:ea typeface="Cambria Math" panose="02040503050406030204" pitchFamily="18" charset="0"/>
                                  </a:rPr>
                                  <m:t>1</m:t>
                                </m:r>
                              </m:num>
                              <m:den>
                                <m:sSubSup>
                                  <m:sSubSupPr>
                                    <m:ctrlPr>
                                      <a:rPr lang="en-IN" sz="2800" i="1" dirty="0">
                                        <a:solidFill>
                                          <a:schemeClr val="bg1"/>
                                        </a:solidFill>
                                        <a:latin typeface="Cambria Math" panose="02040503050406030204" pitchFamily="18" charset="0"/>
                                        <a:ea typeface="Cambria Math" panose="02040503050406030204" pitchFamily="18" charset="0"/>
                                      </a:rPr>
                                    </m:ctrlPr>
                                  </m:sSubSupPr>
                                  <m:e>
                                    <m:r>
                                      <a:rPr lang="en-IN" sz="2800" i="1" dirty="0">
                                        <a:solidFill>
                                          <a:schemeClr val="bg1"/>
                                        </a:solidFill>
                                        <a:latin typeface="Cambria Math" panose="02040503050406030204" pitchFamily="18" charset="0"/>
                                        <a:ea typeface="Cambria Math" panose="02040503050406030204" pitchFamily="18" charset="0"/>
                                      </a:rPr>
                                      <m:t>𝜎</m:t>
                                    </m:r>
                                  </m:e>
                                  <m:sub>
                                    <m:r>
                                      <a:rPr lang="en-IN" sz="2800" i="1" dirty="0">
                                        <a:solidFill>
                                          <a:schemeClr val="bg1"/>
                                        </a:solidFill>
                                        <a:latin typeface="Cambria Math" panose="02040503050406030204" pitchFamily="18" charset="0"/>
                                        <a:ea typeface="Cambria Math" panose="02040503050406030204" pitchFamily="18" charset="0"/>
                                      </a:rPr>
                                      <m:t>𝑝</m:t>
                                    </m:r>
                                  </m:sub>
                                  <m:sup>
                                    <m:r>
                                      <a:rPr lang="en-IN" sz="2800" i="1" dirty="0">
                                        <a:solidFill>
                                          <a:schemeClr val="bg1"/>
                                        </a:solidFill>
                                        <a:latin typeface="Cambria Math" panose="02040503050406030204" pitchFamily="18" charset="0"/>
                                        <a:ea typeface="Cambria Math" panose="02040503050406030204" pitchFamily="18" charset="0"/>
                                      </a:rPr>
                                      <m:t>2</m:t>
                                    </m:r>
                                  </m:sup>
                                </m:sSubSup>
                              </m:den>
                            </m:f>
                          </m:e>
                        </m:func>
                        <m:sSubSup>
                          <m:sSubSupPr>
                            <m:ctrlPr>
                              <a:rPr lang="en-IN" sz="2800" i="1">
                                <a:solidFill>
                                  <a:schemeClr val="bg1"/>
                                </a:solidFill>
                                <a:latin typeface="Cambria Math" panose="02040503050406030204" pitchFamily="18" charset="0"/>
                                <a:ea typeface="Cambria Math" panose="02040503050406030204" pitchFamily="18" charset="0"/>
                              </a:rPr>
                            </m:ctrlPr>
                          </m:sSubSupPr>
                          <m:e>
                            <m:d>
                              <m:dPr>
                                <m:begChr m:val="‖"/>
                                <m:endChr m:val="‖"/>
                                <m:ctrlPr>
                                  <a:rPr lang="en-IN" sz="2800" i="1">
                                    <a:solidFill>
                                      <a:schemeClr val="bg1"/>
                                    </a:solidFill>
                                    <a:latin typeface="Cambria Math" panose="02040503050406030204" pitchFamily="18" charset="0"/>
                                    <a:ea typeface="Cambria Math" panose="02040503050406030204" pitchFamily="18" charset="0"/>
                                  </a:rPr>
                                </m:ctrlPr>
                              </m:dPr>
                              <m:e>
                                <m:r>
                                  <a:rPr lang="en-IN" sz="2800" b="1">
                                    <a:solidFill>
                                      <a:schemeClr val="bg1"/>
                                    </a:solidFill>
                                    <a:latin typeface="Cambria Math" panose="02040503050406030204" pitchFamily="18" charset="0"/>
                                    <a:ea typeface="Cambria Math" panose="02040503050406030204" pitchFamily="18" charset="0"/>
                                  </a:rPr>
                                  <m:t>𝐰</m:t>
                                </m:r>
                              </m:e>
                            </m:d>
                          </m:e>
                          <m:sub>
                            <m:r>
                              <a:rPr lang="en-IN" sz="2800" i="1">
                                <a:solidFill>
                                  <a:schemeClr val="bg1"/>
                                </a:solidFill>
                                <a:latin typeface="Cambria Math" panose="02040503050406030204" pitchFamily="18" charset="0"/>
                                <a:ea typeface="Cambria Math" panose="02040503050406030204" pitchFamily="18" charset="0"/>
                              </a:rPr>
                              <m:t>2</m:t>
                            </m:r>
                          </m:sub>
                          <m:sup>
                            <m:r>
                              <a:rPr lang="en-IN" sz="2800" i="1">
                                <a:solidFill>
                                  <a:schemeClr val="bg1"/>
                                </a:solidFill>
                                <a:latin typeface="Cambria Math" panose="02040503050406030204" pitchFamily="18" charset="0"/>
                                <a:ea typeface="Cambria Math" panose="02040503050406030204" pitchFamily="18" charset="0"/>
                              </a:rPr>
                              <m:t>2</m:t>
                            </m:r>
                          </m:sup>
                        </m:sSubSup>
                        <m:r>
                          <a:rPr lang="en-IN" sz="2800" i="1">
                            <a:solidFill>
                              <a:schemeClr val="bg1"/>
                            </a:solidFill>
                            <a:latin typeface="Cambria Math" panose="02040503050406030204" pitchFamily="18" charset="0"/>
                            <a:ea typeface="Cambria Math" panose="02040503050406030204" pitchFamily="18" charset="0"/>
                          </a:rPr>
                          <m:t>+</m:t>
                        </m:r>
                        <m:f>
                          <m:fPr>
                            <m:ctrlPr>
                              <a:rPr lang="en-IN" sz="2800" i="1">
                                <a:solidFill>
                                  <a:schemeClr val="bg1"/>
                                </a:solidFill>
                                <a:latin typeface="Cambria Math" panose="02040503050406030204" pitchFamily="18" charset="0"/>
                                <a:ea typeface="Cambria Math" panose="02040503050406030204" pitchFamily="18" charset="0"/>
                              </a:rPr>
                            </m:ctrlPr>
                          </m:fPr>
                          <m:num>
                            <m:r>
                              <a:rPr lang="en-IN" sz="2800" i="1">
                                <a:solidFill>
                                  <a:schemeClr val="bg1"/>
                                </a:solidFill>
                                <a:latin typeface="Cambria Math" panose="02040503050406030204" pitchFamily="18" charset="0"/>
                                <a:ea typeface="Cambria Math" panose="02040503050406030204" pitchFamily="18" charset="0"/>
                              </a:rPr>
                              <m:t>1</m:t>
                            </m:r>
                          </m:num>
                          <m:den>
                            <m:sSubSup>
                              <m:sSubSupPr>
                                <m:ctrlPr>
                                  <a:rPr lang="en-IN" sz="2800" i="1">
                                    <a:solidFill>
                                      <a:schemeClr val="bg1"/>
                                    </a:solidFill>
                                    <a:latin typeface="Cambria Math" panose="02040503050406030204" pitchFamily="18" charset="0"/>
                                    <a:ea typeface="Cambria Math" panose="02040503050406030204" pitchFamily="18" charset="0"/>
                                  </a:rPr>
                                </m:ctrlPr>
                              </m:sSubSupPr>
                              <m:e>
                                <m:r>
                                  <a:rPr lang="en-IN" sz="2800" i="1">
                                    <a:solidFill>
                                      <a:schemeClr val="bg1"/>
                                    </a:solidFill>
                                    <a:latin typeface="Cambria Math" panose="02040503050406030204" pitchFamily="18" charset="0"/>
                                    <a:ea typeface="Cambria Math" panose="02040503050406030204" pitchFamily="18" charset="0"/>
                                  </a:rPr>
                                  <m:t>𝜎</m:t>
                                </m:r>
                              </m:e>
                              <m:sub>
                                <m:r>
                                  <a:rPr lang="en-IN" sz="2800" i="1">
                                    <a:solidFill>
                                      <a:schemeClr val="bg1"/>
                                    </a:solidFill>
                                    <a:latin typeface="Cambria Math" panose="02040503050406030204" pitchFamily="18" charset="0"/>
                                    <a:ea typeface="Cambria Math" panose="02040503050406030204" pitchFamily="18" charset="0"/>
                                  </a:rPr>
                                  <m:t>𝑙</m:t>
                                </m:r>
                              </m:sub>
                              <m:sup>
                                <m:r>
                                  <a:rPr lang="en-IN" sz="2800" i="1">
                                    <a:solidFill>
                                      <a:schemeClr val="bg1"/>
                                    </a:solidFill>
                                    <a:latin typeface="Cambria Math" panose="02040503050406030204" pitchFamily="18" charset="0"/>
                                    <a:ea typeface="Cambria Math" panose="02040503050406030204" pitchFamily="18" charset="0"/>
                                  </a:rPr>
                                  <m:t>2</m:t>
                                </m:r>
                              </m:sup>
                            </m:sSubSup>
                          </m:den>
                        </m:f>
                        <m:nary>
                          <m:naryPr>
                            <m:chr m:val="∑"/>
                            <m:limLoc m:val="subSup"/>
                            <m:ctrlPr>
                              <a:rPr lang="en-IN" sz="2800" i="1">
                                <a:solidFill>
                                  <a:schemeClr val="bg1"/>
                                </a:solidFill>
                                <a:latin typeface="Cambria Math" panose="02040503050406030204" pitchFamily="18" charset="0"/>
                                <a:ea typeface="Cambria Math" panose="02040503050406030204" pitchFamily="18" charset="0"/>
                              </a:rPr>
                            </m:ctrlPr>
                          </m:naryPr>
                          <m:sub>
                            <m:r>
                              <m:rPr>
                                <m:brk m:alnAt="25"/>
                              </m:rPr>
                              <a:rPr lang="en-IN" sz="2800" i="1">
                                <a:solidFill>
                                  <a:schemeClr val="bg1"/>
                                </a:solidFill>
                                <a:latin typeface="Cambria Math" panose="02040503050406030204" pitchFamily="18" charset="0"/>
                                <a:ea typeface="Cambria Math" panose="02040503050406030204" pitchFamily="18" charset="0"/>
                              </a:rPr>
                              <m:t>𝑖</m:t>
                            </m:r>
                            <m:r>
                              <a:rPr lang="en-IN" sz="2800" i="1">
                                <a:solidFill>
                                  <a:schemeClr val="bg1"/>
                                </a:solidFill>
                                <a:latin typeface="Cambria Math" panose="02040503050406030204" pitchFamily="18" charset="0"/>
                                <a:ea typeface="Cambria Math" panose="02040503050406030204" pitchFamily="18" charset="0"/>
                              </a:rPr>
                              <m:t>=1</m:t>
                            </m:r>
                          </m:sub>
                          <m:sup>
                            <m:r>
                              <a:rPr lang="en-IN" sz="2800" i="1">
                                <a:solidFill>
                                  <a:schemeClr val="bg1"/>
                                </a:solidFill>
                                <a:latin typeface="Cambria Math" panose="02040503050406030204" pitchFamily="18" charset="0"/>
                                <a:ea typeface="Cambria Math" panose="02040503050406030204" pitchFamily="18" charset="0"/>
                              </a:rPr>
                              <m:t>𝑛</m:t>
                            </m:r>
                          </m:sup>
                          <m:e>
                            <m:sSup>
                              <m:sSupPr>
                                <m:ctrlPr>
                                  <a:rPr lang="en-IN" sz="2800" i="1">
                                    <a:solidFill>
                                      <a:schemeClr val="bg1"/>
                                    </a:solidFill>
                                    <a:latin typeface="Cambria Math" panose="02040503050406030204" pitchFamily="18" charset="0"/>
                                  </a:rPr>
                                </m:ctrlPr>
                              </m:sSupPr>
                              <m:e>
                                <m:d>
                                  <m:dPr>
                                    <m:ctrlPr>
                                      <a:rPr lang="en-IN" sz="2800" i="1">
                                        <a:solidFill>
                                          <a:schemeClr val="bg1"/>
                                        </a:solidFill>
                                        <a:latin typeface="Cambria Math" panose="02040503050406030204" pitchFamily="18" charset="0"/>
                                      </a:rPr>
                                    </m:ctrlPr>
                                  </m:dPr>
                                  <m:e>
                                    <m:sSup>
                                      <m:sSupPr>
                                        <m:ctrlPr>
                                          <a:rPr lang="en-IN" sz="2800" i="1">
                                            <a:solidFill>
                                              <a:schemeClr val="bg1"/>
                                            </a:solidFill>
                                            <a:latin typeface="Cambria Math" panose="02040503050406030204" pitchFamily="18" charset="0"/>
                                          </a:rPr>
                                        </m:ctrlPr>
                                      </m:sSupPr>
                                      <m:e>
                                        <m:r>
                                          <a:rPr lang="en-IN" sz="2800" i="1">
                                            <a:solidFill>
                                              <a:schemeClr val="bg1"/>
                                            </a:solidFill>
                                            <a:latin typeface="Cambria Math" panose="02040503050406030204" pitchFamily="18" charset="0"/>
                                          </a:rPr>
                                          <m:t>𝑦</m:t>
                                        </m:r>
                                      </m:e>
                                      <m:sup>
                                        <m:r>
                                          <a:rPr lang="en-IN" sz="2800" i="1">
                                            <a:solidFill>
                                              <a:schemeClr val="bg1"/>
                                            </a:solidFill>
                                            <a:latin typeface="Cambria Math" panose="02040503050406030204" pitchFamily="18" charset="0"/>
                                          </a:rPr>
                                          <m:t>𝑖</m:t>
                                        </m:r>
                                      </m:sup>
                                    </m:sSup>
                                    <m:r>
                                      <a:rPr lang="en-IN" sz="2800" i="1">
                                        <a:solidFill>
                                          <a:schemeClr val="bg1"/>
                                        </a:solidFill>
                                        <a:latin typeface="Cambria Math" panose="02040503050406030204" pitchFamily="18" charset="0"/>
                                      </a:rPr>
                                      <m:t>−</m:t>
                                    </m:r>
                                    <m:sSup>
                                      <m:sSupPr>
                                        <m:ctrlPr>
                                          <a:rPr lang="en-IN" sz="2800" i="1">
                                            <a:solidFill>
                                              <a:schemeClr val="bg1"/>
                                            </a:solidFill>
                                            <a:latin typeface="Cambria Math" panose="02040503050406030204" pitchFamily="18" charset="0"/>
                                          </a:rPr>
                                        </m:ctrlPr>
                                      </m:sSupPr>
                                      <m:e>
                                        <m:r>
                                          <a:rPr lang="en-IN" sz="2800" b="1">
                                            <a:solidFill>
                                              <a:schemeClr val="bg1"/>
                                            </a:solidFill>
                                            <a:latin typeface="Cambria Math" panose="02040503050406030204" pitchFamily="18" charset="0"/>
                                          </a:rPr>
                                          <m:t>𝐰</m:t>
                                        </m:r>
                                      </m:e>
                                      <m:sup>
                                        <m:r>
                                          <a:rPr lang="en-IN" sz="2800" i="1">
                                            <a:solidFill>
                                              <a:schemeClr val="bg1"/>
                                            </a:solidFill>
                                            <a:latin typeface="Cambria Math" panose="02040503050406030204" pitchFamily="18" charset="0"/>
                                          </a:rPr>
                                          <m:t>⊤</m:t>
                                        </m:r>
                                      </m:sup>
                                    </m:sSup>
                                    <m:sSup>
                                      <m:sSupPr>
                                        <m:ctrlPr>
                                          <a:rPr lang="en-IN" sz="2800" i="1">
                                            <a:solidFill>
                                              <a:schemeClr val="bg1"/>
                                            </a:solidFill>
                                            <a:latin typeface="Cambria Math" panose="02040503050406030204" pitchFamily="18" charset="0"/>
                                          </a:rPr>
                                        </m:ctrlPr>
                                      </m:sSupPr>
                                      <m:e>
                                        <m:r>
                                          <a:rPr lang="en-IN" sz="2800" b="1">
                                            <a:solidFill>
                                              <a:schemeClr val="bg1"/>
                                            </a:solidFill>
                                            <a:latin typeface="Cambria Math" panose="02040503050406030204" pitchFamily="18" charset="0"/>
                                          </a:rPr>
                                          <m:t>𝐱</m:t>
                                        </m:r>
                                      </m:e>
                                      <m:sup>
                                        <m:r>
                                          <a:rPr lang="en-IN" sz="2800" i="1">
                                            <a:solidFill>
                                              <a:schemeClr val="bg1"/>
                                            </a:solidFill>
                                            <a:latin typeface="Cambria Math" panose="02040503050406030204" pitchFamily="18" charset="0"/>
                                          </a:rPr>
                                          <m:t>𝑖</m:t>
                                        </m:r>
                                      </m:sup>
                                    </m:sSup>
                                  </m:e>
                                </m:d>
                              </m:e>
                              <m:sup>
                                <m:r>
                                  <a:rPr lang="en-IN" sz="2800" i="1">
                                    <a:solidFill>
                                      <a:schemeClr val="bg1"/>
                                    </a:solidFill>
                                    <a:latin typeface="Cambria Math" panose="02040503050406030204" pitchFamily="18" charset="0"/>
                                  </a:rPr>
                                  <m:t>2</m:t>
                                </m:r>
                              </m:sup>
                            </m:sSup>
                          </m:e>
                        </m:nary>
                      </m:e>
                    </m:func>
                  </m:oMath>
                </a14:m>
                <a:endParaRPr lang="en-IN" dirty="0">
                  <a:solidFill>
                    <a:schemeClr val="bg1"/>
                  </a:solidFill>
                </a:endParaRPr>
              </a:p>
              <a:p>
                <a:pPr lvl="2"/>
                <a:r>
                  <a:rPr lang="en-IN" dirty="0">
                    <a:solidFill>
                      <a:schemeClr val="bg1"/>
                    </a:solidFill>
                  </a:rPr>
                  <a:t>Be careful, there are two variance terms here </a:t>
                </a:r>
                <a14:m>
                  <m:oMath xmlns:m="http://schemas.openxmlformats.org/officeDocument/2006/math">
                    <m:sSub>
                      <m:sSubPr>
                        <m:ctrlPr>
                          <a:rPr lang="en-IN" i="1">
                            <a:solidFill>
                              <a:schemeClr val="bg1"/>
                            </a:solidFill>
                            <a:latin typeface="Cambria Math" panose="02040503050406030204" pitchFamily="18" charset="0"/>
                          </a:rPr>
                        </m:ctrlPr>
                      </m:sSubPr>
                      <m:e>
                        <m:r>
                          <a:rPr lang="en-IN">
                            <a:solidFill>
                              <a:schemeClr val="bg1"/>
                            </a:solidFill>
                            <a:latin typeface="Cambria Math" panose="02040503050406030204" pitchFamily="18" charset="0"/>
                          </a:rPr>
                          <m:t>𝜎</m:t>
                        </m:r>
                      </m:e>
                      <m:sub>
                        <m:r>
                          <a:rPr lang="en-IN">
                            <a:solidFill>
                              <a:schemeClr val="bg1"/>
                            </a:solidFill>
                            <a:latin typeface="Cambria Math" panose="02040503050406030204" pitchFamily="18" charset="0"/>
                          </a:rPr>
                          <m:t>𝑙</m:t>
                        </m:r>
                      </m:sub>
                    </m:sSub>
                    <m:r>
                      <a:rPr lang="en-IN">
                        <a:solidFill>
                          <a:schemeClr val="bg1"/>
                        </a:solidFill>
                        <a:latin typeface="Cambria Math" panose="02040503050406030204" pitchFamily="18" charset="0"/>
                      </a:rPr>
                      <m:t>,</m:t>
                    </m:r>
                    <m:sSub>
                      <m:sSubPr>
                        <m:ctrlPr>
                          <a:rPr lang="en-IN" i="1">
                            <a:solidFill>
                              <a:schemeClr val="bg1"/>
                            </a:solidFill>
                            <a:latin typeface="Cambria Math" panose="02040503050406030204" pitchFamily="18" charset="0"/>
                          </a:rPr>
                        </m:ctrlPr>
                      </m:sSubPr>
                      <m:e>
                        <m:r>
                          <a:rPr lang="en-IN">
                            <a:solidFill>
                              <a:schemeClr val="bg1"/>
                            </a:solidFill>
                            <a:latin typeface="Cambria Math" panose="02040503050406030204" pitchFamily="18" charset="0"/>
                          </a:rPr>
                          <m:t>𝜎</m:t>
                        </m:r>
                      </m:e>
                      <m:sub>
                        <m:r>
                          <a:rPr lang="en-IN">
                            <a:solidFill>
                              <a:schemeClr val="bg1"/>
                            </a:solidFill>
                            <a:latin typeface="Cambria Math" panose="02040503050406030204" pitchFamily="18" charset="0"/>
                          </a:rPr>
                          <m:t>𝑝</m:t>
                        </m:r>
                      </m:sub>
                    </m:sSub>
                  </m:oMath>
                </a14:m>
                <a:endParaRPr lang="en-IN" dirty="0">
                  <a:solidFill>
                    <a:schemeClr val="bg1"/>
                  </a:solidFill>
                </a:endParaRPr>
              </a:p>
              <a:p>
                <a:pPr lvl="2"/>
                <a:r>
                  <a:rPr lang="en-IN" dirty="0">
                    <a:solidFill>
                      <a:schemeClr val="bg1"/>
                    </a:solidFill>
                  </a:rPr>
                  <a:t>The above is </a:t>
                </a:r>
                <a14:m>
                  <m:oMath xmlns:m="http://schemas.openxmlformats.org/officeDocument/2006/math">
                    <m:func>
                      <m:funcPr>
                        <m:ctrlPr>
                          <a:rPr lang="en-IN" i="1" dirty="0">
                            <a:solidFill>
                              <a:schemeClr val="bg1"/>
                            </a:solidFill>
                            <a:latin typeface="Cambria Math" panose="02040503050406030204" pitchFamily="18" charset="0"/>
                          </a:rPr>
                        </m:ctrlPr>
                      </m:funcPr>
                      <m:fName>
                        <m:r>
                          <m:rPr>
                            <m:sty m:val="p"/>
                          </m:rPr>
                          <a:rPr lang="en-IN" dirty="0">
                            <a:solidFill>
                              <a:schemeClr val="bg1"/>
                            </a:solidFill>
                            <a:latin typeface="Cambria Math" panose="02040503050406030204" pitchFamily="18" charset="0"/>
                          </a:rPr>
                          <m:t>arg</m:t>
                        </m:r>
                      </m:fName>
                      <m:e>
                        <m:func>
                          <m:funcPr>
                            <m:ctrlPr>
                              <a:rPr lang="en-IN" i="1" dirty="0">
                                <a:solidFill>
                                  <a:schemeClr val="bg1"/>
                                </a:solidFill>
                                <a:latin typeface="Cambria Math" panose="02040503050406030204" pitchFamily="18" charset="0"/>
                              </a:rPr>
                            </m:ctrlPr>
                          </m:funcPr>
                          <m:fName>
                            <m:limLow>
                              <m:limLowPr>
                                <m:ctrlPr>
                                  <a:rPr lang="en-IN" i="1" dirty="0">
                                    <a:solidFill>
                                      <a:schemeClr val="bg1"/>
                                    </a:solidFill>
                                    <a:latin typeface="Cambria Math" panose="02040503050406030204" pitchFamily="18" charset="0"/>
                                  </a:rPr>
                                </m:ctrlPr>
                              </m:limLowPr>
                              <m:e>
                                <m:r>
                                  <m:rPr>
                                    <m:sty m:val="p"/>
                                  </m:rPr>
                                  <a:rPr lang="en-IN" dirty="0">
                                    <a:solidFill>
                                      <a:schemeClr val="bg1"/>
                                    </a:solidFill>
                                    <a:latin typeface="Cambria Math" panose="02040503050406030204" pitchFamily="18" charset="0"/>
                                  </a:rPr>
                                  <m:t>min</m:t>
                                </m:r>
                              </m:e>
                              <m:lim>
                                <m:r>
                                  <a:rPr lang="en-IN" b="1" dirty="0">
                                    <a:solidFill>
                                      <a:schemeClr val="bg1"/>
                                    </a:solidFill>
                                    <a:latin typeface="Cambria Math" panose="02040503050406030204" pitchFamily="18" charset="0"/>
                                  </a:rPr>
                                  <m:t>𝐰</m:t>
                                </m:r>
                                <m:r>
                                  <a:rPr lang="en-IN" dirty="0">
                                    <a:solidFill>
                                      <a:schemeClr val="bg1"/>
                                    </a:solidFill>
                                    <a:latin typeface="Cambria Math" panose="02040503050406030204" pitchFamily="18" charset="0"/>
                                  </a:rPr>
                                  <m:t>∈</m:t>
                                </m:r>
                                <m:sSup>
                                  <m:sSupPr>
                                    <m:ctrlPr>
                                      <a:rPr lang="en-IN" i="1" dirty="0">
                                        <a:solidFill>
                                          <a:schemeClr val="bg1"/>
                                        </a:solidFill>
                                        <a:latin typeface="Cambria Math" panose="02040503050406030204" pitchFamily="18" charset="0"/>
                                        <a:ea typeface="Cambria Math" panose="02040503050406030204" pitchFamily="18" charset="0"/>
                                      </a:rPr>
                                    </m:ctrlPr>
                                  </m:sSupPr>
                                  <m:e>
                                    <m:r>
                                      <a:rPr lang="en-IN" dirty="0">
                                        <a:solidFill>
                                          <a:schemeClr val="bg1"/>
                                        </a:solidFill>
                                        <a:latin typeface="Cambria Math" panose="02040503050406030204" pitchFamily="18" charset="0"/>
                                        <a:ea typeface="Cambria Math" panose="02040503050406030204" pitchFamily="18" charset="0"/>
                                      </a:rPr>
                                      <m:t>ℝ</m:t>
                                    </m:r>
                                  </m:e>
                                  <m:sup>
                                    <m:r>
                                      <a:rPr lang="en-IN" dirty="0">
                                        <a:solidFill>
                                          <a:schemeClr val="bg1"/>
                                        </a:solidFill>
                                        <a:latin typeface="Cambria Math" panose="02040503050406030204" pitchFamily="18" charset="0"/>
                                        <a:ea typeface="Cambria Math" panose="02040503050406030204" pitchFamily="18" charset="0"/>
                                      </a:rPr>
                                      <m:t>𝑑</m:t>
                                    </m:r>
                                  </m:sup>
                                </m:sSup>
                              </m:lim>
                            </m:limLow>
                          </m:fName>
                          <m:e>
                            <m:sSup>
                              <m:sSupPr>
                                <m:ctrlPr>
                                  <a:rPr lang="en-IN" i="1" dirty="0">
                                    <a:solidFill>
                                      <a:schemeClr val="bg1"/>
                                    </a:solidFill>
                                    <a:latin typeface="Cambria Math" panose="02040503050406030204" pitchFamily="18" charset="0"/>
                                    <a:ea typeface="Cambria Math" panose="02040503050406030204" pitchFamily="18" charset="0"/>
                                  </a:rPr>
                                </m:ctrlPr>
                              </m:sSupPr>
                              <m:e>
                                <m:d>
                                  <m:dPr>
                                    <m:ctrlPr>
                                      <a:rPr lang="en-IN" i="1" dirty="0">
                                        <a:solidFill>
                                          <a:schemeClr val="bg1"/>
                                        </a:solidFill>
                                        <a:latin typeface="Cambria Math" panose="02040503050406030204" pitchFamily="18" charset="0"/>
                                        <a:ea typeface="Cambria Math" panose="02040503050406030204" pitchFamily="18" charset="0"/>
                                      </a:rPr>
                                    </m:ctrlPr>
                                  </m:dPr>
                                  <m:e>
                                    <m:f>
                                      <m:fPr>
                                        <m:ctrlPr>
                                          <a:rPr lang="en-IN" i="1" dirty="0">
                                            <a:solidFill>
                                              <a:schemeClr val="bg1"/>
                                            </a:solidFill>
                                            <a:latin typeface="Cambria Math" panose="02040503050406030204" pitchFamily="18" charset="0"/>
                                            <a:ea typeface="Cambria Math" panose="02040503050406030204" pitchFamily="18" charset="0"/>
                                          </a:rPr>
                                        </m:ctrlPr>
                                      </m:fPr>
                                      <m:num>
                                        <m:sSub>
                                          <m:sSubPr>
                                            <m:ctrlPr>
                                              <a:rPr lang="en-IN" i="1" dirty="0">
                                                <a:solidFill>
                                                  <a:schemeClr val="bg1"/>
                                                </a:solidFill>
                                                <a:latin typeface="Cambria Math" panose="02040503050406030204" pitchFamily="18" charset="0"/>
                                                <a:ea typeface="Cambria Math" panose="02040503050406030204" pitchFamily="18" charset="0"/>
                                              </a:rPr>
                                            </m:ctrlPr>
                                          </m:sSubPr>
                                          <m:e>
                                            <m:r>
                                              <a:rPr lang="en-IN" dirty="0">
                                                <a:solidFill>
                                                  <a:schemeClr val="bg1"/>
                                                </a:solidFill>
                                                <a:latin typeface="Cambria Math" panose="02040503050406030204" pitchFamily="18" charset="0"/>
                                                <a:ea typeface="Cambria Math" panose="02040503050406030204" pitchFamily="18" charset="0"/>
                                              </a:rPr>
                                              <m:t>𝜎</m:t>
                                            </m:r>
                                          </m:e>
                                          <m:sub>
                                            <m:r>
                                              <a:rPr lang="en-IN" dirty="0">
                                                <a:solidFill>
                                                  <a:schemeClr val="bg1"/>
                                                </a:solidFill>
                                                <a:latin typeface="Cambria Math" panose="02040503050406030204" pitchFamily="18" charset="0"/>
                                                <a:ea typeface="Cambria Math" panose="02040503050406030204" pitchFamily="18" charset="0"/>
                                              </a:rPr>
                                              <m:t>𝑙</m:t>
                                            </m:r>
                                          </m:sub>
                                        </m:sSub>
                                      </m:num>
                                      <m:den>
                                        <m:sSub>
                                          <m:sSubPr>
                                            <m:ctrlPr>
                                              <a:rPr lang="en-IN" i="1" dirty="0">
                                                <a:solidFill>
                                                  <a:schemeClr val="bg1"/>
                                                </a:solidFill>
                                                <a:latin typeface="Cambria Math" panose="02040503050406030204" pitchFamily="18" charset="0"/>
                                                <a:ea typeface="Cambria Math" panose="02040503050406030204" pitchFamily="18" charset="0"/>
                                              </a:rPr>
                                            </m:ctrlPr>
                                          </m:sSubPr>
                                          <m:e>
                                            <m:r>
                                              <a:rPr lang="en-IN" dirty="0">
                                                <a:solidFill>
                                                  <a:schemeClr val="bg1"/>
                                                </a:solidFill>
                                                <a:latin typeface="Cambria Math" panose="02040503050406030204" pitchFamily="18" charset="0"/>
                                                <a:ea typeface="Cambria Math" panose="02040503050406030204" pitchFamily="18" charset="0"/>
                                              </a:rPr>
                                              <m:t>𝜎</m:t>
                                            </m:r>
                                          </m:e>
                                          <m:sub>
                                            <m:r>
                                              <a:rPr lang="en-IN" dirty="0">
                                                <a:solidFill>
                                                  <a:schemeClr val="bg1"/>
                                                </a:solidFill>
                                                <a:latin typeface="Cambria Math" panose="02040503050406030204" pitchFamily="18" charset="0"/>
                                                <a:ea typeface="Cambria Math" panose="02040503050406030204" pitchFamily="18" charset="0"/>
                                              </a:rPr>
                                              <m:t>𝑝</m:t>
                                            </m:r>
                                          </m:sub>
                                        </m:sSub>
                                      </m:den>
                                    </m:f>
                                  </m:e>
                                </m:d>
                              </m:e>
                              <m:sup>
                                <m:r>
                                  <a:rPr lang="en-IN" dirty="0">
                                    <a:solidFill>
                                      <a:schemeClr val="bg1"/>
                                    </a:solidFill>
                                    <a:latin typeface="Cambria Math" panose="02040503050406030204" pitchFamily="18" charset="0"/>
                                    <a:ea typeface="Cambria Math" panose="02040503050406030204" pitchFamily="18" charset="0"/>
                                  </a:rPr>
                                  <m:t>2</m:t>
                                </m:r>
                              </m:sup>
                            </m:sSup>
                            <m:r>
                              <a:rPr lang="en-IN" dirty="0">
                                <a:solidFill>
                                  <a:schemeClr val="bg1"/>
                                </a:solidFill>
                                <a:latin typeface="Cambria Math" panose="02040503050406030204" pitchFamily="18" charset="0"/>
                                <a:ea typeface="Cambria Math" panose="02040503050406030204" pitchFamily="18" charset="0"/>
                              </a:rPr>
                              <m:t>⋅</m:t>
                            </m:r>
                          </m:e>
                        </m:func>
                        <m:sSubSup>
                          <m:sSubSupPr>
                            <m:ctrlPr>
                              <a:rPr lang="en-IN" i="1">
                                <a:solidFill>
                                  <a:schemeClr val="bg1"/>
                                </a:solidFill>
                                <a:latin typeface="Cambria Math" panose="02040503050406030204" pitchFamily="18" charset="0"/>
                                <a:ea typeface="Cambria Math" panose="02040503050406030204" pitchFamily="18" charset="0"/>
                              </a:rPr>
                            </m:ctrlPr>
                          </m:sSubSupPr>
                          <m:e>
                            <m:d>
                              <m:dPr>
                                <m:begChr m:val="‖"/>
                                <m:endChr m:val="‖"/>
                                <m:ctrlPr>
                                  <a:rPr lang="en-IN" i="1">
                                    <a:solidFill>
                                      <a:schemeClr val="bg1"/>
                                    </a:solidFill>
                                    <a:latin typeface="Cambria Math" panose="02040503050406030204" pitchFamily="18" charset="0"/>
                                    <a:ea typeface="Cambria Math" panose="02040503050406030204" pitchFamily="18" charset="0"/>
                                  </a:rPr>
                                </m:ctrlPr>
                              </m:dPr>
                              <m:e>
                                <m:r>
                                  <a:rPr lang="en-IN" b="1" i="0">
                                    <a:solidFill>
                                      <a:schemeClr val="bg1"/>
                                    </a:solidFill>
                                    <a:latin typeface="Cambria Math" panose="02040503050406030204" pitchFamily="18" charset="0"/>
                                    <a:ea typeface="Cambria Math" panose="02040503050406030204" pitchFamily="18" charset="0"/>
                                  </a:rPr>
                                  <m:t>𝐰</m:t>
                                </m:r>
                              </m:e>
                            </m:d>
                          </m:e>
                          <m:sub>
                            <m:r>
                              <a:rPr lang="en-IN">
                                <a:solidFill>
                                  <a:schemeClr val="bg1"/>
                                </a:solidFill>
                                <a:latin typeface="Cambria Math" panose="02040503050406030204" pitchFamily="18" charset="0"/>
                                <a:ea typeface="Cambria Math" panose="02040503050406030204" pitchFamily="18" charset="0"/>
                              </a:rPr>
                              <m:t>2</m:t>
                            </m:r>
                          </m:sub>
                          <m:sup>
                            <m:r>
                              <a:rPr lang="en-IN">
                                <a:solidFill>
                                  <a:schemeClr val="bg1"/>
                                </a:solidFill>
                                <a:latin typeface="Cambria Math" panose="02040503050406030204" pitchFamily="18" charset="0"/>
                                <a:ea typeface="Cambria Math" panose="02040503050406030204" pitchFamily="18" charset="0"/>
                              </a:rPr>
                              <m:t>2</m:t>
                            </m:r>
                          </m:sup>
                        </m:sSubSup>
                        <m:r>
                          <a:rPr lang="en-IN">
                            <a:solidFill>
                              <a:schemeClr val="bg1"/>
                            </a:solidFill>
                            <a:latin typeface="Cambria Math" panose="02040503050406030204" pitchFamily="18" charset="0"/>
                            <a:ea typeface="Cambria Math" panose="02040503050406030204" pitchFamily="18" charset="0"/>
                          </a:rPr>
                          <m:t>+</m:t>
                        </m:r>
                        <m:nary>
                          <m:naryPr>
                            <m:chr m:val="∑"/>
                            <m:limLoc m:val="subSup"/>
                            <m:ctrlPr>
                              <a:rPr lang="en-IN" i="1">
                                <a:solidFill>
                                  <a:schemeClr val="bg1"/>
                                </a:solidFill>
                                <a:latin typeface="Cambria Math" panose="02040503050406030204" pitchFamily="18" charset="0"/>
                                <a:ea typeface="Cambria Math" panose="02040503050406030204" pitchFamily="18" charset="0"/>
                              </a:rPr>
                            </m:ctrlPr>
                          </m:naryPr>
                          <m:sub>
                            <m:r>
                              <m:rPr>
                                <m:brk m:alnAt="25"/>
                              </m:rPr>
                              <a:rPr lang="en-IN">
                                <a:solidFill>
                                  <a:schemeClr val="bg1"/>
                                </a:solidFill>
                                <a:latin typeface="Cambria Math" panose="02040503050406030204" pitchFamily="18" charset="0"/>
                                <a:ea typeface="Cambria Math" panose="02040503050406030204" pitchFamily="18" charset="0"/>
                              </a:rPr>
                              <m:t>𝑖</m:t>
                            </m:r>
                            <m:r>
                              <a:rPr lang="en-IN">
                                <a:solidFill>
                                  <a:schemeClr val="bg1"/>
                                </a:solidFill>
                                <a:latin typeface="Cambria Math" panose="02040503050406030204" pitchFamily="18" charset="0"/>
                                <a:ea typeface="Cambria Math" panose="02040503050406030204" pitchFamily="18" charset="0"/>
                              </a:rPr>
                              <m:t>=1</m:t>
                            </m:r>
                          </m:sub>
                          <m:sup>
                            <m:r>
                              <a:rPr lang="en-IN">
                                <a:solidFill>
                                  <a:schemeClr val="bg1"/>
                                </a:solidFill>
                                <a:latin typeface="Cambria Math" panose="02040503050406030204" pitchFamily="18" charset="0"/>
                                <a:ea typeface="Cambria Math" panose="02040503050406030204" pitchFamily="18" charset="0"/>
                              </a:rPr>
                              <m:t>𝑛</m:t>
                            </m:r>
                          </m:sup>
                          <m:e>
                            <m:sSup>
                              <m:sSupPr>
                                <m:ctrlPr>
                                  <a:rPr lang="en-IN" i="1">
                                    <a:solidFill>
                                      <a:schemeClr val="bg1"/>
                                    </a:solidFill>
                                    <a:latin typeface="Cambria Math" panose="02040503050406030204" pitchFamily="18" charset="0"/>
                                  </a:rPr>
                                </m:ctrlPr>
                              </m:sSupPr>
                              <m:e>
                                <m:d>
                                  <m:dPr>
                                    <m:ctrlPr>
                                      <a:rPr lang="en-IN" i="1">
                                        <a:solidFill>
                                          <a:schemeClr val="bg1"/>
                                        </a:solidFill>
                                        <a:latin typeface="Cambria Math" panose="02040503050406030204" pitchFamily="18" charset="0"/>
                                      </a:rPr>
                                    </m:ctrlPr>
                                  </m:dPr>
                                  <m:e>
                                    <m:sSup>
                                      <m:sSupPr>
                                        <m:ctrlPr>
                                          <a:rPr lang="en-IN" i="1">
                                            <a:solidFill>
                                              <a:schemeClr val="bg1"/>
                                            </a:solidFill>
                                            <a:latin typeface="Cambria Math" panose="02040503050406030204" pitchFamily="18" charset="0"/>
                                          </a:rPr>
                                        </m:ctrlPr>
                                      </m:sSupPr>
                                      <m:e>
                                        <m:r>
                                          <a:rPr lang="en-IN">
                                            <a:solidFill>
                                              <a:schemeClr val="bg1"/>
                                            </a:solidFill>
                                            <a:latin typeface="Cambria Math" panose="02040503050406030204" pitchFamily="18" charset="0"/>
                                          </a:rPr>
                                          <m:t>𝑦</m:t>
                                        </m:r>
                                      </m:e>
                                      <m:sup>
                                        <m:r>
                                          <a:rPr lang="en-IN">
                                            <a:solidFill>
                                              <a:schemeClr val="bg1"/>
                                            </a:solidFill>
                                            <a:latin typeface="Cambria Math" panose="02040503050406030204" pitchFamily="18" charset="0"/>
                                          </a:rPr>
                                          <m:t>𝑖</m:t>
                                        </m:r>
                                      </m:sup>
                                    </m:sSup>
                                    <m:r>
                                      <a:rPr lang="en-IN">
                                        <a:solidFill>
                                          <a:schemeClr val="bg1"/>
                                        </a:solidFill>
                                        <a:latin typeface="Cambria Math" panose="02040503050406030204" pitchFamily="18" charset="0"/>
                                      </a:rPr>
                                      <m:t>−</m:t>
                                    </m:r>
                                    <m:sSup>
                                      <m:sSupPr>
                                        <m:ctrlPr>
                                          <a:rPr lang="en-IN" i="1">
                                            <a:solidFill>
                                              <a:schemeClr val="bg1"/>
                                            </a:solidFill>
                                            <a:latin typeface="Cambria Math" panose="02040503050406030204" pitchFamily="18" charset="0"/>
                                          </a:rPr>
                                        </m:ctrlPr>
                                      </m:sSupPr>
                                      <m:e>
                                        <m:r>
                                          <a:rPr lang="en-IN" b="1">
                                            <a:solidFill>
                                              <a:schemeClr val="bg1"/>
                                            </a:solidFill>
                                            <a:latin typeface="Cambria Math" panose="02040503050406030204" pitchFamily="18" charset="0"/>
                                          </a:rPr>
                                          <m:t>𝐰</m:t>
                                        </m:r>
                                      </m:e>
                                      <m:sup>
                                        <m:r>
                                          <a:rPr lang="en-IN">
                                            <a:solidFill>
                                              <a:schemeClr val="bg1"/>
                                            </a:solidFill>
                                            <a:latin typeface="Cambria Math" panose="02040503050406030204" pitchFamily="18" charset="0"/>
                                          </a:rPr>
                                          <m:t>⊤</m:t>
                                        </m:r>
                                      </m:sup>
                                    </m:sSup>
                                    <m:sSup>
                                      <m:sSupPr>
                                        <m:ctrlPr>
                                          <a:rPr lang="en-IN" i="1">
                                            <a:solidFill>
                                              <a:schemeClr val="bg1"/>
                                            </a:solidFill>
                                            <a:latin typeface="Cambria Math" panose="02040503050406030204" pitchFamily="18" charset="0"/>
                                          </a:rPr>
                                        </m:ctrlPr>
                                      </m:sSupPr>
                                      <m:e>
                                        <m:r>
                                          <a:rPr lang="en-IN" b="1">
                                            <a:solidFill>
                                              <a:schemeClr val="bg1"/>
                                            </a:solidFill>
                                            <a:latin typeface="Cambria Math" panose="02040503050406030204" pitchFamily="18" charset="0"/>
                                          </a:rPr>
                                          <m:t>𝐱</m:t>
                                        </m:r>
                                      </m:e>
                                      <m:sup>
                                        <m:r>
                                          <a:rPr lang="en-IN">
                                            <a:solidFill>
                                              <a:schemeClr val="bg1"/>
                                            </a:solidFill>
                                            <a:latin typeface="Cambria Math" panose="02040503050406030204" pitchFamily="18" charset="0"/>
                                          </a:rPr>
                                          <m:t>𝑖</m:t>
                                        </m:r>
                                      </m:sup>
                                    </m:sSup>
                                  </m:e>
                                </m:d>
                              </m:e>
                              <m:sup>
                                <m:r>
                                  <a:rPr lang="en-IN">
                                    <a:solidFill>
                                      <a:schemeClr val="bg1"/>
                                    </a:solidFill>
                                    <a:latin typeface="Cambria Math" panose="02040503050406030204" pitchFamily="18" charset="0"/>
                                  </a:rPr>
                                  <m:t>2</m:t>
                                </m:r>
                              </m:sup>
                            </m:sSup>
                          </m:e>
                        </m:nary>
                      </m:e>
                    </m:func>
                  </m:oMath>
                </a14:m>
                <a:r>
                  <a:rPr lang="en-IN" dirty="0">
                    <a:solidFill>
                      <a:schemeClr val="bg1"/>
                    </a:solidFill>
                  </a:rPr>
                  <a:t> i.e. ridge regression</a:t>
                </a:r>
              </a:p>
              <a:p>
                <a:pPr lvl="2"/>
                <a:r>
                  <a:rPr lang="en-IN" dirty="0">
                    <a:solidFill>
                      <a:schemeClr val="bg1"/>
                    </a:solidFill>
                  </a:rPr>
                  <a:t>Thus, </a:t>
                </a:r>
                <a14:m>
                  <m:oMath xmlns:m="http://schemas.openxmlformats.org/officeDocument/2006/math">
                    <m:sSub>
                      <m:sSubPr>
                        <m:ctrlPr>
                          <a:rPr lang="en-IN" i="1">
                            <a:solidFill>
                              <a:schemeClr val="bg1"/>
                            </a:solidFill>
                            <a:latin typeface="Cambria Math" panose="02040503050406030204" pitchFamily="18" charset="0"/>
                          </a:rPr>
                        </m:ctrlPr>
                      </m:sSubPr>
                      <m:e>
                        <m:r>
                          <a:rPr lang="en-IN">
                            <a:solidFill>
                              <a:schemeClr val="bg1"/>
                            </a:solidFill>
                            <a:latin typeface="Cambria Math" panose="02040503050406030204" pitchFamily="18" charset="0"/>
                          </a:rPr>
                          <m:t>𝜎</m:t>
                        </m:r>
                      </m:e>
                      <m:sub>
                        <m:r>
                          <a:rPr lang="en-IN">
                            <a:solidFill>
                              <a:schemeClr val="bg1"/>
                            </a:solidFill>
                            <a:latin typeface="Cambria Math" panose="02040503050406030204" pitchFamily="18" charset="0"/>
                          </a:rPr>
                          <m:t>𝑙</m:t>
                        </m:r>
                      </m:sub>
                    </m:sSub>
                    <m:r>
                      <a:rPr lang="en-IN">
                        <a:solidFill>
                          <a:schemeClr val="bg1"/>
                        </a:solidFill>
                        <a:latin typeface="Cambria Math" panose="02040503050406030204" pitchFamily="18" charset="0"/>
                      </a:rPr>
                      <m:t>,</m:t>
                    </m:r>
                    <m:sSub>
                      <m:sSubPr>
                        <m:ctrlPr>
                          <a:rPr lang="en-IN" i="1">
                            <a:solidFill>
                              <a:schemeClr val="bg1"/>
                            </a:solidFill>
                            <a:latin typeface="Cambria Math" panose="02040503050406030204" pitchFamily="18" charset="0"/>
                          </a:rPr>
                        </m:ctrlPr>
                      </m:sSubPr>
                      <m:e>
                        <m:r>
                          <a:rPr lang="en-IN">
                            <a:solidFill>
                              <a:schemeClr val="bg1"/>
                            </a:solidFill>
                            <a:latin typeface="Cambria Math" panose="02040503050406030204" pitchFamily="18" charset="0"/>
                          </a:rPr>
                          <m:t>𝜎</m:t>
                        </m:r>
                      </m:e>
                      <m:sub>
                        <m:r>
                          <a:rPr lang="en-IN">
                            <a:solidFill>
                              <a:schemeClr val="bg1"/>
                            </a:solidFill>
                            <a:latin typeface="Cambria Math" panose="02040503050406030204" pitchFamily="18" charset="0"/>
                          </a:rPr>
                          <m:t>𝑝</m:t>
                        </m:r>
                      </m:sub>
                    </m:sSub>
                  </m:oMath>
                </a14:m>
                <a:r>
                  <a:rPr lang="en-IN" dirty="0">
                    <a:solidFill>
                      <a:schemeClr val="bg1"/>
                    </a:solidFill>
                  </a:rPr>
                  <a:t> together decide the regularization constant</a:t>
                </a:r>
              </a:p>
              <a:p>
                <a:r>
                  <a:rPr lang="en-IN" dirty="0">
                    <a:solidFill>
                      <a:schemeClr val="bg1"/>
                    </a:solidFill>
                  </a:rPr>
                  <a:t>There is a multivariate version of the Laplace distribution too!</a:t>
                </a:r>
              </a:p>
              <a:p>
                <a:pPr lvl="2"/>
                <a:r>
                  <a:rPr lang="en-US" dirty="0">
                    <a:solidFill>
                      <a:schemeClr val="bg1"/>
                    </a:solidFill>
                  </a:rPr>
                  <a:t>Using it as a prior with </a:t>
                </a:r>
                <a14:m>
                  <m:oMath xmlns:m="http://schemas.openxmlformats.org/officeDocument/2006/math">
                    <m:r>
                      <a:rPr lang="en-IN" b="1">
                        <a:solidFill>
                          <a:schemeClr val="bg1"/>
                        </a:solidFill>
                        <a:latin typeface="Cambria Math" panose="02040503050406030204" pitchFamily="18" charset="0"/>
                      </a:rPr>
                      <m:t>𝛍</m:t>
                    </m:r>
                    <m:r>
                      <a:rPr lang="en-IN" b="1">
                        <a:solidFill>
                          <a:schemeClr val="bg1"/>
                        </a:solidFill>
                        <a:latin typeface="Cambria Math" panose="02040503050406030204" pitchFamily="18" charset="0"/>
                      </a:rPr>
                      <m:t>=</m:t>
                    </m:r>
                    <m:r>
                      <a:rPr lang="en-IN" b="1">
                        <a:solidFill>
                          <a:schemeClr val="bg1"/>
                        </a:solidFill>
                        <a:latin typeface="Cambria Math" panose="02040503050406030204" pitchFamily="18" charset="0"/>
                      </a:rPr>
                      <m:t>𝟎</m:t>
                    </m:r>
                  </m:oMath>
                </a14:m>
                <a:r>
                  <a:rPr lang="en-US" dirty="0">
                    <a:solidFill>
                      <a:schemeClr val="bg1"/>
                    </a:solidFill>
                  </a:rPr>
                  <a:t> (the zero vector) will give us LASSO!</a:t>
                </a:r>
              </a:p>
              <a:p>
                <a:pPr lvl="2"/>
                <a:r>
                  <a:rPr lang="en-US" b="1" dirty="0">
                    <a:solidFill>
                      <a:schemeClr val="bg1"/>
                    </a:solidFill>
                  </a:rPr>
                  <a:t>Warning</a:t>
                </a:r>
                <a:r>
                  <a:rPr lang="en-US" dirty="0">
                    <a:solidFill>
                      <a:schemeClr val="bg1"/>
                    </a:solidFill>
                  </a:rPr>
                  <a:t>: expression for the Laplace PDF for general covariance is a bit tricky)</a:t>
                </a:r>
                <a:br>
                  <a:rPr lang="en-IN" dirty="0">
                    <a:solidFill>
                      <a:schemeClr val="bg1"/>
                    </a:solidFill>
                  </a:rPr>
                </a:br>
                <a14:m>
                  <m:oMath xmlns:m="http://schemas.openxmlformats.org/officeDocument/2006/math">
                    <m:r>
                      <a:rPr lang="en-IN" i="1">
                        <a:solidFill>
                          <a:schemeClr val="bg1"/>
                        </a:solidFill>
                        <a:latin typeface="Cambria Math" panose="02040503050406030204" pitchFamily="18" charset="0"/>
                        <a:ea typeface="Cambria Math" panose="02040503050406030204" pitchFamily="18" charset="0"/>
                      </a:rPr>
                      <m:t>ℒ</m:t>
                    </m:r>
                    <m:d>
                      <m:dPr>
                        <m:ctrlPr>
                          <a:rPr lang="en-IN" i="1">
                            <a:solidFill>
                              <a:schemeClr val="bg1"/>
                            </a:solidFill>
                            <a:latin typeface="Cambria Math" panose="02040503050406030204" pitchFamily="18" charset="0"/>
                            <a:ea typeface="Cambria Math" panose="02040503050406030204" pitchFamily="18" charset="0"/>
                          </a:rPr>
                        </m:ctrlPr>
                      </m:dPr>
                      <m:e>
                        <m:r>
                          <a:rPr lang="en-IN" b="1">
                            <a:solidFill>
                              <a:schemeClr val="bg1"/>
                            </a:solidFill>
                            <a:latin typeface="Cambria Math" panose="02040503050406030204" pitchFamily="18" charset="0"/>
                            <a:ea typeface="Cambria Math" panose="02040503050406030204" pitchFamily="18" charset="0"/>
                          </a:rPr>
                          <m:t>𝐰</m:t>
                        </m:r>
                        <m:r>
                          <a:rPr lang="en-IN" i="1">
                            <a:solidFill>
                              <a:schemeClr val="bg1"/>
                            </a:solidFill>
                            <a:latin typeface="Cambria Math" panose="02040503050406030204" pitchFamily="18" charset="0"/>
                            <a:ea typeface="Cambria Math" panose="02040503050406030204" pitchFamily="18" charset="0"/>
                          </a:rPr>
                          <m:t> | </m:t>
                        </m:r>
                        <m:r>
                          <a:rPr lang="en-IN" b="1">
                            <a:solidFill>
                              <a:schemeClr val="bg1"/>
                            </a:solidFill>
                            <a:latin typeface="Cambria Math" panose="02040503050406030204" pitchFamily="18" charset="0"/>
                            <a:ea typeface="Cambria Math" panose="02040503050406030204" pitchFamily="18" charset="0"/>
                          </a:rPr>
                          <m:t>𝛍</m:t>
                        </m:r>
                        <m:r>
                          <a:rPr lang="en-IN" i="1">
                            <a:solidFill>
                              <a:schemeClr val="bg1"/>
                            </a:solidFill>
                            <a:latin typeface="Cambria Math" panose="02040503050406030204" pitchFamily="18" charset="0"/>
                            <a:ea typeface="Cambria Math" panose="02040503050406030204" pitchFamily="18" charset="0"/>
                          </a:rPr>
                          <m:t>,</m:t>
                        </m:r>
                        <m:r>
                          <a:rPr lang="en-IN" i="1">
                            <a:solidFill>
                              <a:schemeClr val="bg1"/>
                            </a:solidFill>
                            <a:latin typeface="Cambria Math" panose="02040503050406030204" pitchFamily="18" charset="0"/>
                            <a:ea typeface="Cambria Math" panose="02040503050406030204" pitchFamily="18" charset="0"/>
                          </a:rPr>
                          <m:t>𝜎</m:t>
                        </m:r>
                      </m:e>
                    </m:d>
                    <m:r>
                      <a:rPr lang="en-IN" i="1">
                        <a:solidFill>
                          <a:schemeClr val="bg1"/>
                        </a:solidFill>
                        <a:latin typeface="Cambria Math" panose="02040503050406030204" pitchFamily="18" charset="0"/>
                        <a:ea typeface="Cambria Math" panose="02040503050406030204" pitchFamily="18" charset="0"/>
                      </a:rPr>
                      <m:t>=</m:t>
                    </m:r>
                    <m:f>
                      <m:fPr>
                        <m:ctrlPr>
                          <a:rPr lang="en-IN" i="1">
                            <a:solidFill>
                              <a:schemeClr val="bg1"/>
                            </a:solidFill>
                            <a:latin typeface="Cambria Math" panose="02040503050406030204" pitchFamily="18" charset="0"/>
                            <a:ea typeface="Cambria Math" panose="02040503050406030204" pitchFamily="18" charset="0"/>
                          </a:rPr>
                        </m:ctrlPr>
                      </m:fPr>
                      <m:num>
                        <m:r>
                          <a:rPr lang="en-IN" i="1">
                            <a:solidFill>
                              <a:schemeClr val="bg1"/>
                            </a:solidFill>
                            <a:latin typeface="Cambria Math" panose="02040503050406030204" pitchFamily="18" charset="0"/>
                            <a:ea typeface="Cambria Math" panose="02040503050406030204" pitchFamily="18" charset="0"/>
                          </a:rPr>
                          <m:t>1</m:t>
                        </m:r>
                      </m:num>
                      <m:den>
                        <m:sSup>
                          <m:sSupPr>
                            <m:ctrlPr>
                              <a:rPr lang="en-IN" i="1">
                                <a:solidFill>
                                  <a:schemeClr val="bg1"/>
                                </a:solidFill>
                                <a:latin typeface="Cambria Math" panose="02040503050406030204" pitchFamily="18" charset="0"/>
                                <a:ea typeface="Cambria Math" panose="02040503050406030204" pitchFamily="18" charset="0"/>
                              </a:rPr>
                            </m:ctrlPr>
                          </m:sSupPr>
                          <m:e>
                            <m:d>
                              <m:dPr>
                                <m:ctrlPr>
                                  <a:rPr lang="en-IN" i="1">
                                    <a:solidFill>
                                      <a:schemeClr val="bg1"/>
                                    </a:solidFill>
                                    <a:latin typeface="Cambria Math" panose="02040503050406030204" pitchFamily="18" charset="0"/>
                                    <a:ea typeface="Cambria Math" panose="02040503050406030204" pitchFamily="18" charset="0"/>
                                  </a:rPr>
                                </m:ctrlPr>
                              </m:dPr>
                              <m:e>
                                <m:r>
                                  <a:rPr lang="en-IN" i="1">
                                    <a:solidFill>
                                      <a:schemeClr val="bg1"/>
                                    </a:solidFill>
                                    <a:latin typeface="Cambria Math" panose="02040503050406030204" pitchFamily="18" charset="0"/>
                                    <a:ea typeface="Cambria Math" panose="02040503050406030204" pitchFamily="18" charset="0"/>
                                  </a:rPr>
                                  <m:t>2</m:t>
                                </m:r>
                                <m:r>
                                  <a:rPr lang="en-IN" i="1">
                                    <a:solidFill>
                                      <a:schemeClr val="bg1"/>
                                    </a:solidFill>
                                    <a:latin typeface="Cambria Math" panose="02040503050406030204" pitchFamily="18" charset="0"/>
                                    <a:ea typeface="Cambria Math" panose="02040503050406030204" pitchFamily="18" charset="0"/>
                                  </a:rPr>
                                  <m:t>𝜎</m:t>
                                </m:r>
                              </m:e>
                            </m:d>
                          </m:e>
                          <m:sup>
                            <m:r>
                              <a:rPr lang="en-IN" i="1">
                                <a:solidFill>
                                  <a:schemeClr val="bg1"/>
                                </a:solidFill>
                                <a:latin typeface="Cambria Math" panose="02040503050406030204" pitchFamily="18" charset="0"/>
                                <a:ea typeface="Cambria Math" panose="02040503050406030204" pitchFamily="18" charset="0"/>
                              </a:rPr>
                              <m:t>𝑑</m:t>
                            </m:r>
                          </m:sup>
                        </m:sSup>
                      </m:den>
                    </m:f>
                    <m:func>
                      <m:funcPr>
                        <m:ctrlPr>
                          <a:rPr lang="en-IN" i="1">
                            <a:solidFill>
                              <a:schemeClr val="bg1"/>
                            </a:solidFill>
                            <a:latin typeface="Cambria Math" panose="02040503050406030204" pitchFamily="18" charset="0"/>
                            <a:ea typeface="Cambria Math" panose="02040503050406030204" pitchFamily="18" charset="0"/>
                          </a:rPr>
                        </m:ctrlPr>
                      </m:funcPr>
                      <m:fName>
                        <m:r>
                          <m:rPr>
                            <m:sty m:val="p"/>
                          </m:rPr>
                          <a:rPr lang="en-IN">
                            <a:solidFill>
                              <a:schemeClr val="bg1"/>
                            </a:solidFill>
                            <a:latin typeface="Cambria Math" panose="02040503050406030204" pitchFamily="18" charset="0"/>
                            <a:ea typeface="Cambria Math" panose="02040503050406030204" pitchFamily="18" charset="0"/>
                          </a:rPr>
                          <m:t>exp</m:t>
                        </m:r>
                      </m:fName>
                      <m:e>
                        <m:d>
                          <m:dPr>
                            <m:ctrlPr>
                              <a:rPr lang="en-IN" i="1">
                                <a:solidFill>
                                  <a:schemeClr val="bg1"/>
                                </a:solidFill>
                                <a:latin typeface="Cambria Math" panose="02040503050406030204" pitchFamily="18" charset="0"/>
                                <a:ea typeface="Cambria Math" panose="02040503050406030204" pitchFamily="18" charset="0"/>
                              </a:rPr>
                            </m:ctrlPr>
                          </m:dPr>
                          <m:e>
                            <m:r>
                              <a:rPr lang="en-IN" i="1">
                                <a:solidFill>
                                  <a:schemeClr val="bg1"/>
                                </a:solidFill>
                                <a:latin typeface="Cambria Math" panose="02040503050406030204" pitchFamily="18" charset="0"/>
                                <a:ea typeface="Cambria Math" panose="02040503050406030204" pitchFamily="18" charset="0"/>
                              </a:rPr>
                              <m:t>−</m:t>
                            </m:r>
                            <m:f>
                              <m:fPr>
                                <m:ctrlPr>
                                  <a:rPr lang="en-IN" i="1">
                                    <a:solidFill>
                                      <a:schemeClr val="bg1"/>
                                    </a:solidFill>
                                    <a:latin typeface="Cambria Math" panose="02040503050406030204" pitchFamily="18" charset="0"/>
                                    <a:ea typeface="Cambria Math" panose="02040503050406030204" pitchFamily="18" charset="0"/>
                                  </a:rPr>
                                </m:ctrlPr>
                              </m:fPr>
                              <m:num>
                                <m:sSub>
                                  <m:sSubPr>
                                    <m:ctrlPr>
                                      <a:rPr lang="en-IN" i="1">
                                        <a:solidFill>
                                          <a:schemeClr val="bg1"/>
                                        </a:solidFill>
                                        <a:latin typeface="Cambria Math" panose="02040503050406030204" pitchFamily="18" charset="0"/>
                                        <a:ea typeface="Cambria Math" panose="02040503050406030204" pitchFamily="18" charset="0"/>
                                      </a:rPr>
                                    </m:ctrlPr>
                                  </m:sSubPr>
                                  <m:e>
                                    <m:d>
                                      <m:dPr>
                                        <m:begChr m:val="‖"/>
                                        <m:endChr m:val="‖"/>
                                        <m:ctrlPr>
                                          <a:rPr lang="en-IN" i="1">
                                            <a:solidFill>
                                              <a:schemeClr val="bg1"/>
                                            </a:solidFill>
                                            <a:latin typeface="Cambria Math" panose="02040503050406030204" pitchFamily="18" charset="0"/>
                                            <a:ea typeface="Cambria Math" panose="02040503050406030204" pitchFamily="18" charset="0"/>
                                          </a:rPr>
                                        </m:ctrlPr>
                                      </m:dPr>
                                      <m:e>
                                        <m:r>
                                          <a:rPr lang="en-IN" b="1">
                                            <a:solidFill>
                                              <a:schemeClr val="bg1"/>
                                            </a:solidFill>
                                            <a:latin typeface="Cambria Math" panose="02040503050406030204" pitchFamily="18" charset="0"/>
                                            <a:ea typeface="Cambria Math" panose="02040503050406030204" pitchFamily="18" charset="0"/>
                                          </a:rPr>
                                          <m:t>𝐰</m:t>
                                        </m:r>
                                        <m:r>
                                          <a:rPr lang="en-IN" i="1">
                                            <a:solidFill>
                                              <a:schemeClr val="bg1"/>
                                            </a:solidFill>
                                            <a:latin typeface="Cambria Math" panose="02040503050406030204" pitchFamily="18" charset="0"/>
                                            <a:ea typeface="Cambria Math" panose="02040503050406030204" pitchFamily="18" charset="0"/>
                                          </a:rPr>
                                          <m:t>−</m:t>
                                        </m:r>
                                        <m:r>
                                          <a:rPr lang="en-IN" b="1">
                                            <a:solidFill>
                                              <a:schemeClr val="bg1"/>
                                            </a:solidFill>
                                            <a:latin typeface="Cambria Math" panose="02040503050406030204" pitchFamily="18" charset="0"/>
                                            <a:ea typeface="Cambria Math" panose="02040503050406030204" pitchFamily="18" charset="0"/>
                                          </a:rPr>
                                          <m:t>𝛍</m:t>
                                        </m:r>
                                      </m:e>
                                    </m:d>
                                  </m:e>
                                  <m:sub>
                                    <m:r>
                                      <a:rPr lang="en-IN" i="1">
                                        <a:solidFill>
                                          <a:schemeClr val="bg1"/>
                                        </a:solidFill>
                                        <a:latin typeface="Cambria Math" panose="02040503050406030204" pitchFamily="18" charset="0"/>
                                        <a:ea typeface="Cambria Math" panose="02040503050406030204" pitchFamily="18" charset="0"/>
                                      </a:rPr>
                                      <m:t>1</m:t>
                                    </m:r>
                                  </m:sub>
                                </m:sSub>
                              </m:num>
                              <m:den>
                                <m:r>
                                  <a:rPr lang="en-IN" i="1">
                                    <a:solidFill>
                                      <a:schemeClr val="bg1"/>
                                    </a:solidFill>
                                    <a:latin typeface="Cambria Math" panose="02040503050406030204" pitchFamily="18" charset="0"/>
                                    <a:ea typeface="Cambria Math" panose="02040503050406030204" pitchFamily="18" charset="0"/>
                                  </a:rPr>
                                  <m:t>𝜎</m:t>
                                </m:r>
                              </m:den>
                            </m:f>
                          </m:e>
                        </m:d>
                      </m:e>
                    </m:func>
                  </m:oMath>
                </a14:m>
                <a:endParaRPr lang="en-IN" dirty="0">
                  <a:solidFill>
                    <a:schemeClr val="bg1"/>
                  </a:solidFill>
                </a:endParaRPr>
              </a:p>
              <a:p>
                <a:endParaRPr lang="en-IN" dirty="0">
                  <a:solidFill>
                    <a:schemeClr val="bg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3"/>
                <a:ext cx="11938645" cy="5426829"/>
              </a:xfrm>
              <a:blipFill>
                <a:blip r:embed="rId2"/>
                <a:stretch>
                  <a:fillRect l="-562" t="-190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10</a:t>
            </a:fld>
            <a:endParaRPr lang="en-US"/>
          </a:p>
        </p:txBody>
      </p:sp>
      <p:grpSp>
        <p:nvGrpSpPr>
          <p:cNvPr id="12" name="Group 11">
            <a:extLst>
              <a:ext uri="{FF2B5EF4-FFF2-40B4-BE49-F238E27FC236}">
                <a16:creationId xmlns:a16="http://schemas.microsoft.com/office/drawing/2014/main" id="{38F6B7E4-66F8-4212-838D-6A1055260F3B}"/>
              </a:ext>
            </a:extLst>
          </p:cNvPr>
          <p:cNvGrpSpPr/>
          <p:nvPr/>
        </p:nvGrpSpPr>
        <p:grpSpPr>
          <a:xfrm>
            <a:off x="10863920" y="1237465"/>
            <a:ext cx="1143000" cy="1143000"/>
            <a:chOff x="2379643" y="355681"/>
            <a:chExt cx="1143000" cy="1143000"/>
          </a:xfrm>
        </p:grpSpPr>
        <p:sp>
          <p:nvSpPr>
            <p:cNvPr id="13" name="Oval 12">
              <a:extLst>
                <a:ext uri="{FF2B5EF4-FFF2-40B4-BE49-F238E27FC236}">
                  <a16:creationId xmlns:a16="http://schemas.microsoft.com/office/drawing/2014/main" id="{7E3E9ACA-F964-FBFD-DDB9-8B06E908CFD6}"/>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4" name="Freeform: Shape 13">
              <a:extLst>
                <a:ext uri="{FF2B5EF4-FFF2-40B4-BE49-F238E27FC236}">
                  <a16:creationId xmlns:a16="http://schemas.microsoft.com/office/drawing/2014/main" id="{5976D996-7171-0FE4-6642-7D867B5F5179}"/>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nvGrpSpPr>
            <p:cNvPr id="15" name="Group 14">
              <a:extLst>
                <a:ext uri="{FF2B5EF4-FFF2-40B4-BE49-F238E27FC236}">
                  <a16:creationId xmlns:a16="http://schemas.microsoft.com/office/drawing/2014/main" id="{7E417E28-30E8-39B9-5162-9837C7ED1697}"/>
                </a:ext>
              </a:extLst>
            </p:cNvPr>
            <p:cNvGrpSpPr/>
            <p:nvPr/>
          </p:nvGrpSpPr>
          <p:grpSpPr>
            <a:xfrm>
              <a:off x="2676823" y="704523"/>
              <a:ext cx="548640" cy="320040"/>
              <a:chOff x="8209190" y="1852901"/>
              <a:chExt cx="2194560" cy="1280160"/>
            </a:xfrm>
          </p:grpSpPr>
          <p:sp>
            <p:nvSpPr>
              <p:cNvPr id="16" name="Freeform: Shape 15">
                <a:extLst>
                  <a:ext uri="{FF2B5EF4-FFF2-40B4-BE49-F238E27FC236}">
                    <a16:creationId xmlns:a16="http://schemas.microsoft.com/office/drawing/2014/main" id="{99ACE405-E765-22A6-1365-F4C90CDDC474}"/>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17" name="Freeform: Shape 16">
                <a:extLst>
                  <a:ext uri="{FF2B5EF4-FFF2-40B4-BE49-F238E27FC236}">
                    <a16:creationId xmlns:a16="http://schemas.microsoft.com/office/drawing/2014/main" id="{766F82A1-01F3-874A-40B9-C895AE90F3A7}"/>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grpSp>
      <mc:AlternateContent xmlns:mc="http://schemas.openxmlformats.org/markup-compatibility/2006" xmlns:a14="http://schemas.microsoft.com/office/drawing/2010/main">
        <mc:Choice Requires="a14">
          <p:sp>
            <p:nvSpPr>
              <p:cNvPr id="11" name="Rectangular Callout 10"/>
              <p:cNvSpPr/>
              <p:nvPr/>
            </p:nvSpPr>
            <p:spPr>
              <a:xfrm>
                <a:off x="372302" y="525861"/>
                <a:ext cx="10305337" cy="1773379"/>
              </a:xfrm>
              <a:prstGeom prst="wedgeRectCallout">
                <a:avLst>
                  <a:gd name="adj1" fmla="val 56534"/>
                  <a:gd name="adj2" fmla="val 36870"/>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Just so that we are clear, nothing special about </a:t>
                </a:r>
                <a14:m>
                  <m:oMath xmlns:m="http://schemas.openxmlformats.org/officeDocument/2006/math">
                    <m:r>
                      <a:rPr lang="en-IN" sz="2400" i="1">
                        <a:solidFill>
                          <a:schemeClr val="bg1"/>
                        </a:solidFill>
                        <a:latin typeface="Cambria Math" panose="02040503050406030204" pitchFamily="18" charset="0"/>
                        <a:ea typeface="Cambria Math" panose="02040503050406030204" pitchFamily="18" charset="0"/>
                      </a:rPr>
                      <m:t>𝒩</m:t>
                    </m:r>
                    <m:d>
                      <m:dPr>
                        <m:ctrlPr>
                          <a:rPr lang="en-IN" sz="2400" i="1">
                            <a:solidFill>
                              <a:schemeClr val="bg1"/>
                            </a:solidFill>
                            <a:latin typeface="Cambria Math" panose="02040503050406030204" pitchFamily="18" charset="0"/>
                            <a:ea typeface="Cambria Math" panose="02040503050406030204" pitchFamily="18" charset="0"/>
                          </a:rPr>
                        </m:ctrlPr>
                      </m:dPr>
                      <m:e>
                        <m:r>
                          <a:rPr lang="en-IN" sz="2400" b="1">
                            <a:solidFill>
                              <a:schemeClr val="bg1"/>
                            </a:solidFill>
                            <a:latin typeface="Cambria Math" panose="02040503050406030204" pitchFamily="18" charset="0"/>
                          </a:rPr>
                          <m:t>𝐰</m:t>
                        </m:r>
                        <m:r>
                          <a:rPr lang="en-IN" sz="2400" i="1">
                            <a:solidFill>
                              <a:schemeClr val="bg1"/>
                            </a:solidFill>
                            <a:latin typeface="Cambria Math" panose="02040503050406030204" pitchFamily="18" charset="0"/>
                            <a:ea typeface="Cambria Math" panose="02040503050406030204" pitchFamily="18" charset="0"/>
                          </a:rPr>
                          <m:t>| </m:t>
                        </m:r>
                        <m:r>
                          <a:rPr lang="en-IN" sz="2400" b="1">
                            <a:solidFill>
                              <a:schemeClr val="bg1"/>
                            </a:solidFill>
                            <a:latin typeface="Cambria Math" panose="02040503050406030204" pitchFamily="18" charset="0"/>
                          </a:rPr>
                          <m:t>𝟎</m:t>
                        </m:r>
                        <m:r>
                          <a:rPr lang="en-IN" sz="2400" i="1">
                            <a:solidFill>
                              <a:schemeClr val="bg1"/>
                            </a:solidFill>
                            <a:latin typeface="Cambria Math" panose="02040503050406030204" pitchFamily="18" charset="0"/>
                          </a:rPr>
                          <m:t>,</m:t>
                        </m:r>
                        <m:sSubSup>
                          <m:sSubSupPr>
                            <m:ctrlPr>
                              <a:rPr lang="en-IN" sz="2400" i="1">
                                <a:solidFill>
                                  <a:schemeClr val="bg1"/>
                                </a:solidFill>
                                <a:latin typeface="Cambria Math" panose="02040503050406030204" pitchFamily="18" charset="0"/>
                              </a:rPr>
                            </m:ctrlPr>
                          </m:sSubSupPr>
                          <m:e>
                            <m:r>
                              <a:rPr lang="en-IN" sz="2400" i="1">
                                <a:solidFill>
                                  <a:schemeClr val="bg1"/>
                                </a:solidFill>
                                <a:latin typeface="Cambria Math" panose="02040503050406030204" pitchFamily="18" charset="0"/>
                              </a:rPr>
                              <m:t>𝜎</m:t>
                            </m:r>
                          </m:e>
                          <m:sub>
                            <m:r>
                              <a:rPr lang="en-IN" sz="2400" i="1">
                                <a:solidFill>
                                  <a:schemeClr val="bg1"/>
                                </a:solidFill>
                                <a:latin typeface="Cambria Math" panose="02040503050406030204" pitchFamily="18" charset="0"/>
                              </a:rPr>
                              <m:t>𝑝</m:t>
                            </m:r>
                          </m:sub>
                          <m:sup>
                            <m:r>
                              <a:rPr lang="en-IN" sz="2400" i="1">
                                <a:solidFill>
                                  <a:schemeClr val="bg1"/>
                                </a:solidFill>
                                <a:latin typeface="Cambria Math" panose="02040503050406030204" pitchFamily="18" charset="0"/>
                              </a:rPr>
                              <m:t>2</m:t>
                            </m:r>
                          </m:sup>
                        </m:sSubSup>
                        <m:r>
                          <a:rPr lang="en-IN" sz="2400" i="1">
                            <a:solidFill>
                              <a:schemeClr val="bg1"/>
                            </a:solidFill>
                            <a:latin typeface="Cambria Math" panose="02040503050406030204" pitchFamily="18" charset="0"/>
                          </a:rPr>
                          <m:t>⋅</m:t>
                        </m:r>
                        <m:sSub>
                          <m:sSubPr>
                            <m:ctrlPr>
                              <a:rPr lang="en-IN" sz="2400" i="1">
                                <a:solidFill>
                                  <a:schemeClr val="bg1"/>
                                </a:solidFill>
                                <a:latin typeface="Cambria Math" panose="02040503050406030204" pitchFamily="18" charset="0"/>
                              </a:rPr>
                            </m:ctrlPr>
                          </m:sSubPr>
                          <m:e>
                            <m:r>
                              <a:rPr lang="en-IN" sz="2400" i="1">
                                <a:solidFill>
                                  <a:schemeClr val="bg1"/>
                                </a:solidFill>
                                <a:latin typeface="Cambria Math" panose="02040503050406030204" pitchFamily="18" charset="0"/>
                              </a:rPr>
                              <m:t>𝐼</m:t>
                            </m:r>
                          </m:e>
                          <m:sub>
                            <m:r>
                              <a:rPr lang="en-IN" sz="2400" i="1">
                                <a:solidFill>
                                  <a:schemeClr val="bg1"/>
                                </a:solidFill>
                                <a:latin typeface="Cambria Math" panose="02040503050406030204" pitchFamily="18" charset="0"/>
                              </a:rPr>
                              <m:t>𝑑</m:t>
                            </m:r>
                          </m:sub>
                        </m:sSub>
                      </m:e>
                    </m:d>
                  </m:oMath>
                </a14:m>
                <a:r>
                  <a:rPr lang="en-IN" sz="2400" dirty="0">
                    <a:solidFill>
                      <a:schemeClr val="bg1"/>
                    </a:solidFill>
                    <a:latin typeface="+mj-lt"/>
                  </a:rPr>
                  <a:t>. If we believe </a:t>
                </a:r>
                <a14:m>
                  <m:oMath xmlns:m="http://schemas.openxmlformats.org/officeDocument/2006/math">
                    <m:r>
                      <a:rPr lang="en-IN" sz="2400" b="1" i="0" smtClean="0">
                        <a:solidFill>
                          <a:schemeClr val="bg1"/>
                        </a:solidFill>
                        <a:latin typeface="Cambria Math" panose="02040503050406030204" pitchFamily="18" charset="0"/>
                      </a:rPr>
                      <m:t>𝐰</m:t>
                    </m:r>
                  </m:oMath>
                </a14:m>
                <a:r>
                  <a:rPr lang="en-IN" sz="2400" dirty="0">
                    <a:solidFill>
                      <a:schemeClr val="bg1"/>
                    </a:solidFill>
                    <a:latin typeface="+mj-lt"/>
                  </a:rPr>
                  <a:t> is close to a vector </a:t>
                </a:r>
                <a14:m>
                  <m:oMath xmlns:m="http://schemas.openxmlformats.org/officeDocument/2006/math">
                    <m:r>
                      <a:rPr lang="en-IN" sz="2400" b="1" i="0" smtClean="0">
                        <a:solidFill>
                          <a:schemeClr val="bg1"/>
                        </a:solidFill>
                        <a:latin typeface="Cambria Math" panose="02040503050406030204" pitchFamily="18" charset="0"/>
                      </a:rPr>
                      <m:t>𝐯</m:t>
                    </m:r>
                  </m:oMath>
                </a14:m>
                <a:r>
                  <a:rPr lang="en-IN" sz="2400" dirty="0">
                    <a:solidFill>
                      <a:schemeClr val="bg1"/>
                    </a:solidFill>
                    <a:latin typeface="+mj-lt"/>
                  </a:rPr>
                  <a:t>, should use </a:t>
                </a:r>
                <a14:m>
                  <m:oMath xmlns:m="http://schemas.openxmlformats.org/officeDocument/2006/math">
                    <m:r>
                      <a:rPr lang="en-IN" sz="2400" i="1">
                        <a:solidFill>
                          <a:schemeClr val="bg1"/>
                        </a:solidFill>
                        <a:latin typeface="Cambria Math" panose="02040503050406030204" pitchFamily="18" charset="0"/>
                        <a:ea typeface="Cambria Math" panose="02040503050406030204" pitchFamily="18" charset="0"/>
                      </a:rPr>
                      <m:t>𝒩</m:t>
                    </m:r>
                    <m:d>
                      <m:dPr>
                        <m:ctrlPr>
                          <a:rPr lang="en-IN" sz="2400" i="1">
                            <a:solidFill>
                              <a:schemeClr val="bg1"/>
                            </a:solidFill>
                            <a:latin typeface="Cambria Math" panose="02040503050406030204" pitchFamily="18" charset="0"/>
                            <a:ea typeface="Cambria Math" panose="02040503050406030204" pitchFamily="18" charset="0"/>
                          </a:rPr>
                        </m:ctrlPr>
                      </m:dPr>
                      <m:e>
                        <m:r>
                          <a:rPr lang="en-IN" sz="2400" b="1">
                            <a:solidFill>
                              <a:schemeClr val="bg1"/>
                            </a:solidFill>
                            <a:latin typeface="Cambria Math" panose="02040503050406030204" pitchFamily="18" charset="0"/>
                          </a:rPr>
                          <m:t>𝐰</m:t>
                        </m:r>
                        <m:r>
                          <a:rPr lang="en-IN" sz="2400" i="1">
                            <a:solidFill>
                              <a:schemeClr val="bg1"/>
                            </a:solidFill>
                            <a:latin typeface="Cambria Math" panose="02040503050406030204" pitchFamily="18" charset="0"/>
                            <a:ea typeface="Cambria Math" panose="02040503050406030204" pitchFamily="18" charset="0"/>
                          </a:rPr>
                          <m:t>| </m:t>
                        </m:r>
                        <m:r>
                          <a:rPr lang="en-IN" sz="2400" b="1" i="0" smtClean="0">
                            <a:solidFill>
                              <a:schemeClr val="bg1"/>
                            </a:solidFill>
                            <a:latin typeface="Cambria Math" panose="02040503050406030204" pitchFamily="18" charset="0"/>
                          </a:rPr>
                          <m:t>𝐯</m:t>
                        </m:r>
                        <m:r>
                          <a:rPr lang="en-IN" sz="2400" i="1">
                            <a:solidFill>
                              <a:schemeClr val="bg1"/>
                            </a:solidFill>
                            <a:latin typeface="Cambria Math" panose="02040503050406030204" pitchFamily="18" charset="0"/>
                          </a:rPr>
                          <m:t>,</m:t>
                        </m:r>
                        <m:sSubSup>
                          <m:sSubSupPr>
                            <m:ctrlPr>
                              <a:rPr lang="en-IN" sz="2400" i="1">
                                <a:solidFill>
                                  <a:schemeClr val="bg1"/>
                                </a:solidFill>
                                <a:latin typeface="Cambria Math" panose="02040503050406030204" pitchFamily="18" charset="0"/>
                              </a:rPr>
                            </m:ctrlPr>
                          </m:sSubSupPr>
                          <m:e>
                            <m:r>
                              <a:rPr lang="en-IN" sz="2400" i="1">
                                <a:solidFill>
                                  <a:schemeClr val="bg1"/>
                                </a:solidFill>
                                <a:latin typeface="Cambria Math" panose="02040503050406030204" pitchFamily="18" charset="0"/>
                              </a:rPr>
                              <m:t>𝜎</m:t>
                            </m:r>
                          </m:e>
                          <m:sub>
                            <m:r>
                              <a:rPr lang="en-IN" sz="2400" i="1">
                                <a:solidFill>
                                  <a:schemeClr val="bg1"/>
                                </a:solidFill>
                                <a:latin typeface="Cambria Math" panose="02040503050406030204" pitchFamily="18" charset="0"/>
                              </a:rPr>
                              <m:t>𝑝</m:t>
                            </m:r>
                          </m:sub>
                          <m:sup>
                            <m:r>
                              <a:rPr lang="en-IN" sz="2400" i="1">
                                <a:solidFill>
                                  <a:schemeClr val="bg1"/>
                                </a:solidFill>
                                <a:latin typeface="Cambria Math" panose="02040503050406030204" pitchFamily="18" charset="0"/>
                              </a:rPr>
                              <m:t>2</m:t>
                            </m:r>
                          </m:sup>
                        </m:sSubSup>
                        <m:r>
                          <a:rPr lang="en-IN" sz="2400" i="1">
                            <a:solidFill>
                              <a:schemeClr val="bg1"/>
                            </a:solidFill>
                            <a:latin typeface="Cambria Math" panose="02040503050406030204" pitchFamily="18" charset="0"/>
                          </a:rPr>
                          <m:t>⋅</m:t>
                        </m:r>
                        <m:sSub>
                          <m:sSubPr>
                            <m:ctrlPr>
                              <a:rPr lang="en-IN" sz="2400" i="1">
                                <a:solidFill>
                                  <a:schemeClr val="bg1"/>
                                </a:solidFill>
                                <a:latin typeface="Cambria Math" panose="02040503050406030204" pitchFamily="18" charset="0"/>
                              </a:rPr>
                            </m:ctrlPr>
                          </m:sSubPr>
                          <m:e>
                            <m:r>
                              <a:rPr lang="en-IN" sz="2400" i="1">
                                <a:solidFill>
                                  <a:schemeClr val="bg1"/>
                                </a:solidFill>
                                <a:latin typeface="Cambria Math" panose="02040503050406030204" pitchFamily="18" charset="0"/>
                              </a:rPr>
                              <m:t>𝐼</m:t>
                            </m:r>
                          </m:e>
                          <m:sub>
                            <m:r>
                              <a:rPr lang="en-IN" sz="2400" i="1">
                                <a:solidFill>
                                  <a:schemeClr val="bg1"/>
                                </a:solidFill>
                                <a:latin typeface="Cambria Math" panose="02040503050406030204" pitchFamily="18" charset="0"/>
                              </a:rPr>
                              <m:t>𝑑</m:t>
                            </m:r>
                          </m:sub>
                        </m:sSub>
                      </m:e>
                    </m:d>
                  </m:oMath>
                </a14:m>
                <a:r>
                  <a:rPr lang="en-IN" sz="2400" dirty="0">
                    <a:solidFill>
                      <a:schemeClr val="bg1"/>
                    </a:solidFill>
                    <a:latin typeface="+mj-lt"/>
                  </a:rPr>
                  <a:t> instead. MAP will become</a:t>
                </a:r>
              </a:p>
              <a:p>
                <a:pPr algn="ctr"/>
                <a14:m>
                  <m:oMathPara xmlns:m="http://schemas.openxmlformats.org/officeDocument/2006/math">
                    <m:oMathParaPr>
                      <m:jc m:val="centerGroup"/>
                    </m:oMathParaPr>
                    <m:oMath xmlns:m="http://schemas.openxmlformats.org/officeDocument/2006/math">
                      <m:sSub>
                        <m:sSubPr>
                          <m:ctrlPr>
                            <a:rPr lang="en-IN" sz="2400" i="1" dirty="0">
                              <a:solidFill>
                                <a:schemeClr val="bg1"/>
                              </a:solidFill>
                              <a:latin typeface="Cambria Math" panose="02040503050406030204" pitchFamily="18" charset="0"/>
                            </a:rPr>
                          </m:ctrlPr>
                        </m:sSubPr>
                        <m:e>
                          <m:acc>
                            <m:accPr>
                              <m:chr m:val="̂"/>
                              <m:ctrlPr>
                                <a:rPr lang="en-IN" sz="2400" i="1">
                                  <a:solidFill>
                                    <a:schemeClr val="bg1"/>
                                  </a:solidFill>
                                  <a:latin typeface="Cambria Math" panose="02040503050406030204" pitchFamily="18" charset="0"/>
                                </a:rPr>
                              </m:ctrlPr>
                            </m:accPr>
                            <m:e>
                              <m:r>
                                <a:rPr lang="en-IN" sz="2400" b="1">
                                  <a:solidFill>
                                    <a:schemeClr val="bg1"/>
                                  </a:solidFill>
                                  <a:latin typeface="Cambria Math" panose="02040503050406030204" pitchFamily="18" charset="0"/>
                                </a:rPr>
                                <m:t>𝐰</m:t>
                              </m:r>
                            </m:e>
                          </m:acc>
                        </m:e>
                        <m:sub>
                          <m:r>
                            <m:rPr>
                              <m:sty m:val="p"/>
                            </m:rPr>
                            <a:rPr lang="en-IN" sz="2400" dirty="0">
                              <a:solidFill>
                                <a:schemeClr val="bg1"/>
                              </a:solidFill>
                              <a:latin typeface="Cambria Math" panose="02040503050406030204" pitchFamily="18" charset="0"/>
                            </a:rPr>
                            <m:t>MAP</m:t>
                          </m:r>
                        </m:sub>
                      </m:sSub>
                      <m:r>
                        <a:rPr lang="en-IN" sz="2400" i="1" dirty="0">
                          <a:solidFill>
                            <a:schemeClr val="bg1"/>
                          </a:solidFill>
                          <a:latin typeface="Cambria Math" panose="02040503050406030204" pitchFamily="18" charset="0"/>
                        </a:rPr>
                        <m:t>=</m:t>
                      </m:r>
                      <m:func>
                        <m:funcPr>
                          <m:ctrlPr>
                            <a:rPr lang="en-IN" sz="2400" i="1" dirty="0">
                              <a:solidFill>
                                <a:schemeClr val="bg1"/>
                              </a:solidFill>
                              <a:latin typeface="Cambria Math" panose="02040503050406030204" pitchFamily="18" charset="0"/>
                            </a:rPr>
                          </m:ctrlPr>
                        </m:funcPr>
                        <m:fName>
                          <m:r>
                            <m:rPr>
                              <m:sty m:val="p"/>
                            </m:rPr>
                            <a:rPr lang="en-IN" sz="2400" dirty="0">
                              <a:solidFill>
                                <a:schemeClr val="bg1"/>
                              </a:solidFill>
                              <a:latin typeface="Cambria Math" panose="02040503050406030204" pitchFamily="18" charset="0"/>
                            </a:rPr>
                            <m:t>arg</m:t>
                          </m:r>
                        </m:fName>
                        <m:e>
                          <m:func>
                            <m:funcPr>
                              <m:ctrlPr>
                                <a:rPr lang="en-IN" sz="2400" i="1" dirty="0">
                                  <a:solidFill>
                                    <a:schemeClr val="bg1"/>
                                  </a:solidFill>
                                  <a:latin typeface="Cambria Math" panose="02040503050406030204" pitchFamily="18" charset="0"/>
                                </a:rPr>
                              </m:ctrlPr>
                            </m:funcPr>
                            <m:fName>
                              <m:limLow>
                                <m:limLowPr>
                                  <m:ctrlPr>
                                    <a:rPr lang="en-IN" sz="2400" i="1" dirty="0">
                                      <a:solidFill>
                                        <a:schemeClr val="bg1"/>
                                      </a:solidFill>
                                      <a:latin typeface="Cambria Math" panose="02040503050406030204" pitchFamily="18" charset="0"/>
                                    </a:rPr>
                                  </m:ctrlPr>
                                </m:limLowPr>
                                <m:e>
                                  <m:r>
                                    <m:rPr>
                                      <m:sty m:val="p"/>
                                    </m:rPr>
                                    <a:rPr lang="en-IN" sz="2400" dirty="0">
                                      <a:solidFill>
                                        <a:schemeClr val="bg1"/>
                                      </a:solidFill>
                                      <a:latin typeface="Cambria Math" panose="02040503050406030204" pitchFamily="18" charset="0"/>
                                    </a:rPr>
                                    <m:t>min</m:t>
                                  </m:r>
                                </m:e>
                                <m:lim>
                                  <m:r>
                                    <a:rPr lang="en-IN" sz="2400" b="1" dirty="0">
                                      <a:solidFill>
                                        <a:schemeClr val="bg1"/>
                                      </a:solidFill>
                                      <a:latin typeface="Cambria Math" panose="02040503050406030204" pitchFamily="18" charset="0"/>
                                    </a:rPr>
                                    <m:t>𝐰</m:t>
                                  </m:r>
                                  <m:r>
                                    <a:rPr lang="en-IN" sz="2400" i="1" dirty="0">
                                      <a:solidFill>
                                        <a:schemeClr val="bg1"/>
                                      </a:solidFill>
                                      <a:latin typeface="Cambria Math" panose="02040503050406030204" pitchFamily="18" charset="0"/>
                                    </a:rPr>
                                    <m:t>∈</m:t>
                                  </m:r>
                                  <m:sSup>
                                    <m:sSupPr>
                                      <m:ctrlPr>
                                        <a:rPr lang="en-IN" sz="2400" i="1" dirty="0">
                                          <a:solidFill>
                                            <a:schemeClr val="bg1"/>
                                          </a:solidFill>
                                          <a:latin typeface="Cambria Math" panose="02040503050406030204" pitchFamily="18" charset="0"/>
                                          <a:ea typeface="Cambria Math" panose="02040503050406030204" pitchFamily="18" charset="0"/>
                                        </a:rPr>
                                      </m:ctrlPr>
                                    </m:sSupPr>
                                    <m:e>
                                      <m:r>
                                        <a:rPr lang="en-IN" sz="2400" i="1" dirty="0">
                                          <a:solidFill>
                                            <a:schemeClr val="bg1"/>
                                          </a:solidFill>
                                          <a:latin typeface="Cambria Math" panose="02040503050406030204" pitchFamily="18" charset="0"/>
                                          <a:ea typeface="Cambria Math" panose="02040503050406030204" pitchFamily="18" charset="0"/>
                                        </a:rPr>
                                        <m:t>ℝ</m:t>
                                      </m:r>
                                    </m:e>
                                    <m:sup>
                                      <m:r>
                                        <a:rPr lang="en-IN" sz="2400" i="1" dirty="0">
                                          <a:solidFill>
                                            <a:schemeClr val="bg1"/>
                                          </a:solidFill>
                                          <a:latin typeface="Cambria Math" panose="02040503050406030204" pitchFamily="18" charset="0"/>
                                          <a:ea typeface="Cambria Math" panose="02040503050406030204" pitchFamily="18" charset="0"/>
                                        </a:rPr>
                                        <m:t>𝑑</m:t>
                                      </m:r>
                                    </m:sup>
                                  </m:sSup>
                                </m:lim>
                              </m:limLow>
                            </m:fName>
                            <m:e>
                              <m:f>
                                <m:fPr>
                                  <m:ctrlPr>
                                    <a:rPr lang="en-IN" sz="2400" i="1" dirty="0">
                                      <a:solidFill>
                                        <a:schemeClr val="bg1"/>
                                      </a:solidFill>
                                      <a:latin typeface="Cambria Math" panose="02040503050406030204" pitchFamily="18" charset="0"/>
                                      <a:ea typeface="Cambria Math" panose="02040503050406030204" pitchFamily="18" charset="0"/>
                                    </a:rPr>
                                  </m:ctrlPr>
                                </m:fPr>
                                <m:num>
                                  <m:r>
                                    <a:rPr lang="en-IN" sz="2400" i="1" dirty="0">
                                      <a:solidFill>
                                        <a:schemeClr val="bg1"/>
                                      </a:solidFill>
                                      <a:latin typeface="Cambria Math" panose="02040503050406030204" pitchFamily="18" charset="0"/>
                                      <a:ea typeface="Cambria Math" panose="02040503050406030204" pitchFamily="18" charset="0"/>
                                    </a:rPr>
                                    <m:t>1</m:t>
                                  </m:r>
                                </m:num>
                                <m:den>
                                  <m:sSubSup>
                                    <m:sSubSupPr>
                                      <m:ctrlPr>
                                        <a:rPr lang="en-IN" sz="2400" i="1" dirty="0">
                                          <a:solidFill>
                                            <a:schemeClr val="bg1"/>
                                          </a:solidFill>
                                          <a:latin typeface="Cambria Math" panose="02040503050406030204" pitchFamily="18" charset="0"/>
                                          <a:ea typeface="Cambria Math" panose="02040503050406030204" pitchFamily="18" charset="0"/>
                                        </a:rPr>
                                      </m:ctrlPr>
                                    </m:sSubSupPr>
                                    <m:e>
                                      <m:r>
                                        <a:rPr lang="en-IN" sz="2400" i="1" dirty="0">
                                          <a:solidFill>
                                            <a:schemeClr val="bg1"/>
                                          </a:solidFill>
                                          <a:latin typeface="Cambria Math" panose="02040503050406030204" pitchFamily="18" charset="0"/>
                                          <a:ea typeface="Cambria Math" panose="02040503050406030204" pitchFamily="18" charset="0"/>
                                        </a:rPr>
                                        <m:t>𝜎</m:t>
                                      </m:r>
                                    </m:e>
                                    <m:sub>
                                      <m:r>
                                        <a:rPr lang="en-IN" sz="2400" i="1" dirty="0">
                                          <a:solidFill>
                                            <a:schemeClr val="bg1"/>
                                          </a:solidFill>
                                          <a:latin typeface="Cambria Math" panose="02040503050406030204" pitchFamily="18" charset="0"/>
                                          <a:ea typeface="Cambria Math" panose="02040503050406030204" pitchFamily="18" charset="0"/>
                                        </a:rPr>
                                        <m:t>𝑝</m:t>
                                      </m:r>
                                    </m:sub>
                                    <m:sup>
                                      <m:r>
                                        <a:rPr lang="en-IN" sz="2400" i="1" dirty="0">
                                          <a:solidFill>
                                            <a:schemeClr val="bg1"/>
                                          </a:solidFill>
                                          <a:latin typeface="Cambria Math" panose="02040503050406030204" pitchFamily="18" charset="0"/>
                                          <a:ea typeface="Cambria Math" panose="02040503050406030204" pitchFamily="18" charset="0"/>
                                        </a:rPr>
                                        <m:t>2</m:t>
                                      </m:r>
                                    </m:sup>
                                  </m:sSubSup>
                                </m:den>
                              </m:f>
                            </m:e>
                          </m:func>
                          <m:sSubSup>
                            <m:sSubSupPr>
                              <m:ctrlPr>
                                <a:rPr lang="en-IN" sz="2400" i="1">
                                  <a:solidFill>
                                    <a:schemeClr val="bg1"/>
                                  </a:solidFill>
                                  <a:latin typeface="Cambria Math" panose="02040503050406030204" pitchFamily="18" charset="0"/>
                                  <a:ea typeface="Cambria Math" panose="02040503050406030204" pitchFamily="18" charset="0"/>
                                </a:rPr>
                              </m:ctrlPr>
                            </m:sSubSupPr>
                            <m:e>
                              <m:d>
                                <m:dPr>
                                  <m:begChr m:val="‖"/>
                                  <m:endChr m:val="‖"/>
                                  <m:ctrlPr>
                                    <a:rPr lang="en-IN" sz="2400" i="1">
                                      <a:solidFill>
                                        <a:schemeClr val="bg1"/>
                                      </a:solidFill>
                                      <a:latin typeface="Cambria Math" panose="02040503050406030204" pitchFamily="18" charset="0"/>
                                      <a:ea typeface="Cambria Math" panose="02040503050406030204" pitchFamily="18" charset="0"/>
                                    </a:rPr>
                                  </m:ctrlPr>
                                </m:dPr>
                                <m:e>
                                  <m:r>
                                    <a:rPr lang="en-IN" sz="2400" b="1" i="0">
                                      <a:solidFill>
                                        <a:schemeClr val="bg1"/>
                                      </a:solidFill>
                                      <a:latin typeface="Cambria Math" panose="02040503050406030204" pitchFamily="18" charset="0"/>
                                      <a:ea typeface="Cambria Math" panose="02040503050406030204" pitchFamily="18" charset="0"/>
                                    </a:rPr>
                                    <m:t>𝐰</m:t>
                                  </m:r>
                                  <m:r>
                                    <a:rPr lang="en-IN" sz="2400" b="1" i="0" smtClean="0">
                                      <a:solidFill>
                                        <a:schemeClr val="bg1"/>
                                      </a:solidFill>
                                      <a:latin typeface="Cambria Math" panose="02040503050406030204" pitchFamily="18" charset="0"/>
                                      <a:ea typeface="Cambria Math" panose="02040503050406030204" pitchFamily="18" charset="0"/>
                                    </a:rPr>
                                    <m:t>−</m:t>
                                  </m:r>
                                  <m:r>
                                    <a:rPr lang="en-IN" sz="2400" b="1" i="0" smtClean="0">
                                      <a:solidFill>
                                        <a:schemeClr val="bg1"/>
                                      </a:solidFill>
                                      <a:latin typeface="Cambria Math" panose="02040503050406030204" pitchFamily="18" charset="0"/>
                                      <a:ea typeface="Cambria Math" panose="02040503050406030204" pitchFamily="18" charset="0"/>
                                    </a:rPr>
                                    <m:t>𝐯</m:t>
                                  </m:r>
                                </m:e>
                              </m:d>
                            </m:e>
                            <m:sub>
                              <m:r>
                                <a:rPr lang="en-IN" sz="2400" i="1">
                                  <a:solidFill>
                                    <a:schemeClr val="bg1"/>
                                  </a:solidFill>
                                  <a:latin typeface="Cambria Math" panose="02040503050406030204" pitchFamily="18" charset="0"/>
                                  <a:ea typeface="Cambria Math" panose="02040503050406030204" pitchFamily="18" charset="0"/>
                                </a:rPr>
                                <m:t>2</m:t>
                              </m:r>
                            </m:sub>
                            <m:sup>
                              <m:r>
                                <a:rPr lang="en-IN" sz="2400" i="1">
                                  <a:solidFill>
                                    <a:schemeClr val="bg1"/>
                                  </a:solidFill>
                                  <a:latin typeface="Cambria Math" panose="02040503050406030204" pitchFamily="18" charset="0"/>
                                  <a:ea typeface="Cambria Math" panose="02040503050406030204" pitchFamily="18" charset="0"/>
                                </a:rPr>
                                <m:t>2</m:t>
                              </m:r>
                            </m:sup>
                          </m:sSubSup>
                          <m:r>
                            <a:rPr lang="en-IN" sz="2400" i="1">
                              <a:solidFill>
                                <a:schemeClr val="bg1"/>
                              </a:solidFill>
                              <a:latin typeface="Cambria Math" panose="02040503050406030204" pitchFamily="18" charset="0"/>
                              <a:ea typeface="Cambria Math" panose="02040503050406030204" pitchFamily="18" charset="0"/>
                            </a:rPr>
                            <m:t>+</m:t>
                          </m:r>
                          <m:f>
                            <m:fPr>
                              <m:ctrlPr>
                                <a:rPr lang="en-IN" sz="2400" i="1">
                                  <a:solidFill>
                                    <a:schemeClr val="bg1"/>
                                  </a:solidFill>
                                  <a:latin typeface="Cambria Math" panose="02040503050406030204" pitchFamily="18" charset="0"/>
                                  <a:ea typeface="Cambria Math" panose="02040503050406030204" pitchFamily="18" charset="0"/>
                                </a:rPr>
                              </m:ctrlPr>
                            </m:fPr>
                            <m:num>
                              <m:r>
                                <a:rPr lang="en-IN" sz="2400" i="1">
                                  <a:solidFill>
                                    <a:schemeClr val="bg1"/>
                                  </a:solidFill>
                                  <a:latin typeface="Cambria Math" panose="02040503050406030204" pitchFamily="18" charset="0"/>
                                  <a:ea typeface="Cambria Math" panose="02040503050406030204" pitchFamily="18" charset="0"/>
                                </a:rPr>
                                <m:t>1</m:t>
                              </m:r>
                            </m:num>
                            <m:den>
                              <m:sSubSup>
                                <m:sSubSupPr>
                                  <m:ctrlPr>
                                    <a:rPr lang="en-IN" sz="2400" i="1">
                                      <a:solidFill>
                                        <a:schemeClr val="bg1"/>
                                      </a:solidFill>
                                      <a:latin typeface="Cambria Math" panose="02040503050406030204" pitchFamily="18" charset="0"/>
                                      <a:ea typeface="Cambria Math" panose="02040503050406030204" pitchFamily="18" charset="0"/>
                                    </a:rPr>
                                  </m:ctrlPr>
                                </m:sSubSupPr>
                                <m:e>
                                  <m:r>
                                    <a:rPr lang="en-IN" sz="2400" i="1">
                                      <a:solidFill>
                                        <a:schemeClr val="bg1"/>
                                      </a:solidFill>
                                      <a:latin typeface="Cambria Math" panose="02040503050406030204" pitchFamily="18" charset="0"/>
                                      <a:ea typeface="Cambria Math" panose="02040503050406030204" pitchFamily="18" charset="0"/>
                                    </a:rPr>
                                    <m:t>𝜎</m:t>
                                  </m:r>
                                </m:e>
                                <m:sub>
                                  <m:r>
                                    <a:rPr lang="en-IN" sz="2400" i="1">
                                      <a:solidFill>
                                        <a:schemeClr val="bg1"/>
                                      </a:solidFill>
                                      <a:latin typeface="Cambria Math" panose="02040503050406030204" pitchFamily="18" charset="0"/>
                                      <a:ea typeface="Cambria Math" panose="02040503050406030204" pitchFamily="18" charset="0"/>
                                    </a:rPr>
                                    <m:t>𝑙</m:t>
                                  </m:r>
                                </m:sub>
                                <m:sup>
                                  <m:r>
                                    <a:rPr lang="en-IN" sz="2400" i="1">
                                      <a:solidFill>
                                        <a:schemeClr val="bg1"/>
                                      </a:solidFill>
                                      <a:latin typeface="Cambria Math" panose="02040503050406030204" pitchFamily="18" charset="0"/>
                                      <a:ea typeface="Cambria Math" panose="02040503050406030204" pitchFamily="18" charset="0"/>
                                    </a:rPr>
                                    <m:t>2</m:t>
                                  </m:r>
                                </m:sup>
                              </m:sSubSup>
                            </m:den>
                          </m:f>
                          <m:nary>
                            <m:naryPr>
                              <m:chr m:val="∑"/>
                              <m:limLoc m:val="subSup"/>
                              <m:ctrlPr>
                                <a:rPr lang="en-IN" sz="2400" i="1">
                                  <a:solidFill>
                                    <a:schemeClr val="bg1"/>
                                  </a:solidFill>
                                  <a:latin typeface="Cambria Math" panose="02040503050406030204" pitchFamily="18" charset="0"/>
                                  <a:ea typeface="Cambria Math" panose="02040503050406030204" pitchFamily="18" charset="0"/>
                                </a:rPr>
                              </m:ctrlPr>
                            </m:naryPr>
                            <m:sub>
                              <m:r>
                                <m:rPr>
                                  <m:brk m:alnAt="25"/>
                                </m:rPr>
                                <a:rPr lang="en-IN" sz="2400" i="1">
                                  <a:solidFill>
                                    <a:schemeClr val="bg1"/>
                                  </a:solidFill>
                                  <a:latin typeface="Cambria Math" panose="02040503050406030204" pitchFamily="18" charset="0"/>
                                  <a:ea typeface="Cambria Math" panose="02040503050406030204" pitchFamily="18" charset="0"/>
                                </a:rPr>
                                <m:t>𝑖</m:t>
                              </m:r>
                              <m:r>
                                <a:rPr lang="en-IN" sz="2400" i="1">
                                  <a:solidFill>
                                    <a:schemeClr val="bg1"/>
                                  </a:solidFill>
                                  <a:latin typeface="Cambria Math" panose="02040503050406030204" pitchFamily="18" charset="0"/>
                                  <a:ea typeface="Cambria Math" panose="02040503050406030204" pitchFamily="18" charset="0"/>
                                </a:rPr>
                                <m:t>=1</m:t>
                              </m:r>
                            </m:sub>
                            <m:sup>
                              <m:r>
                                <a:rPr lang="en-IN" sz="2400" i="1">
                                  <a:solidFill>
                                    <a:schemeClr val="bg1"/>
                                  </a:solidFill>
                                  <a:latin typeface="Cambria Math" panose="02040503050406030204" pitchFamily="18" charset="0"/>
                                  <a:ea typeface="Cambria Math" panose="02040503050406030204" pitchFamily="18" charset="0"/>
                                </a:rPr>
                                <m:t>𝑛</m:t>
                              </m:r>
                            </m:sup>
                            <m:e>
                              <m:sSup>
                                <m:sSupPr>
                                  <m:ctrlPr>
                                    <a:rPr lang="en-IN" sz="2400" i="1">
                                      <a:solidFill>
                                        <a:schemeClr val="bg1"/>
                                      </a:solidFill>
                                      <a:latin typeface="Cambria Math" panose="02040503050406030204" pitchFamily="18" charset="0"/>
                                    </a:rPr>
                                  </m:ctrlPr>
                                </m:sSupPr>
                                <m:e>
                                  <m:d>
                                    <m:dPr>
                                      <m:ctrlPr>
                                        <a:rPr lang="en-IN" sz="2400" i="1">
                                          <a:solidFill>
                                            <a:schemeClr val="bg1"/>
                                          </a:solidFill>
                                          <a:latin typeface="Cambria Math" panose="02040503050406030204" pitchFamily="18" charset="0"/>
                                        </a:rPr>
                                      </m:ctrlPr>
                                    </m:dPr>
                                    <m:e>
                                      <m:sSup>
                                        <m:sSupPr>
                                          <m:ctrlPr>
                                            <a:rPr lang="en-IN" sz="2400" i="1">
                                              <a:solidFill>
                                                <a:schemeClr val="bg1"/>
                                              </a:solidFill>
                                              <a:latin typeface="Cambria Math" panose="02040503050406030204" pitchFamily="18" charset="0"/>
                                            </a:rPr>
                                          </m:ctrlPr>
                                        </m:sSupPr>
                                        <m:e>
                                          <m:r>
                                            <a:rPr lang="en-IN" sz="2400" i="1">
                                              <a:solidFill>
                                                <a:schemeClr val="bg1"/>
                                              </a:solidFill>
                                              <a:latin typeface="Cambria Math" panose="02040503050406030204" pitchFamily="18" charset="0"/>
                                            </a:rPr>
                                            <m:t>𝑦</m:t>
                                          </m:r>
                                        </m:e>
                                        <m:sup>
                                          <m:r>
                                            <a:rPr lang="en-IN" sz="2400" i="1">
                                              <a:solidFill>
                                                <a:schemeClr val="bg1"/>
                                              </a:solidFill>
                                              <a:latin typeface="Cambria Math" panose="02040503050406030204" pitchFamily="18" charset="0"/>
                                            </a:rPr>
                                            <m:t>𝑖</m:t>
                                          </m:r>
                                        </m:sup>
                                      </m:sSup>
                                      <m:r>
                                        <a:rPr lang="en-IN" sz="2400" i="1">
                                          <a:solidFill>
                                            <a:schemeClr val="bg1"/>
                                          </a:solidFill>
                                          <a:latin typeface="Cambria Math" panose="02040503050406030204" pitchFamily="18" charset="0"/>
                                        </a:rPr>
                                        <m:t>−</m:t>
                                      </m:r>
                                      <m:sSup>
                                        <m:sSupPr>
                                          <m:ctrlPr>
                                            <a:rPr lang="en-IN" sz="2400" i="1">
                                              <a:solidFill>
                                                <a:schemeClr val="bg1"/>
                                              </a:solidFill>
                                              <a:latin typeface="Cambria Math" panose="02040503050406030204" pitchFamily="18" charset="0"/>
                                            </a:rPr>
                                          </m:ctrlPr>
                                        </m:sSupPr>
                                        <m:e>
                                          <m:r>
                                            <a:rPr lang="en-IN" sz="2400" b="1">
                                              <a:solidFill>
                                                <a:schemeClr val="bg1"/>
                                              </a:solidFill>
                                              <a:latin typeface="Cambria Math" panose="02040503050406030204" pitchFamily="18" charset="0"/>
                                            </a:rPr>
                                            <m:t>𝐰</m:t>
                                          </m:r>
                                        </m:e>
                                        <m:sup>
                                          <m:r>
                                            <a:rPr lang="en-IN" sz="2400" i="1">
                                              <a:solidFill>
                                                <a:schemeClr val="bg1"/>
                                              </a:solidFill>
                                              <a:latin typeface="Cambria Math" panose="02040503050406030204" pitchFamily="18" charset="0"/>
                                            </a:rPr>
                                            <m:t>⊤</m:t>
                                          </m:r>
                                        </m:sup>
                                      </m:sSup>
                                      <m:sSup>
                                        <m:sSupPr>
                                          <m:ctrlPr>
                                            <a:rPr lang="en-IN" sz="2400" i="1">
                                              <a:solidFill>
                                                <a:schemeClr val="bg1"/>
                                              </a:solidFill>
                                              <a:latin typeface="Cambria Math" panose="02040503050406030204" pitchFamily="18" charset="0"/>
                                            </a:rPr>
                                          </m:ctrlPr>
                                        </m:sSupPr>
                                        <m:e>
                                          <m:r>
                                            <a:rPr lang="en-IN" sz="2400" b="1">
                                              <a:solidFill>
                                                <a:schemeClr val="bg1"/>
                                              </a:solidFill>
                                              <a:latin typeface="Cambria Math" panose="02040503050406030204" pitchFamily="18" charset="0"/>
                                            </a:rPr>
                                            <m:t>𝐱</m:t>
                                          </m:r>
                                        </m:e>
                                        <m:sup>
                                          <m:r>
                                            <a:rPr lang="en-IN" sz="2400" i="1">
                                              <a:solidFill>
                                                <a:schemeClr val="bg1"/>
                                              </a:solidFill>
                                              <a:latin typeface="Cambria Math" panose="02040503050406030204" pitchFamily="18" charset="0"/>
                                            </a:rPr>
                                            <m:t>𝑖</m:t>
                                          </m:r>
                                        </m:sup>
                                      </m:sSup>
                                    </m:e>
                                  </m:d>
                                </m:e>
                                <m:sup>
                                  <m:r>
                                    <a:rPr lang="en-IN" sz="2400" i="1">
                                      <a:solidFill>
                                        <a:schemeClr val="bg1"/>
                                      </a:solidFill>
                                      <a:latin typeface="Cambria Math" panose="02040503050406030204" pitchFamily="18" charset="0"/>
                                    </a:rPr>
                                    <m:t>2</m:t>
                                  </m:r>
                                </m:sup>
                              </m:sSup>
                            </m:e>
                          </m:nary>
                        </m:e>
                      </m:func>
                    </m:oMath>
                  </m:oMathPara>
                </a14:m>
                <a:endParaRPr lang="en-IN" sz="2400" dirty="0">
                  <a:solidFill>
                    <a:schemeClr val="bg1"/>
                  </a:solidFill>
                  <a:latin typeface="+mj-lt"/>
                </a:endParaRPr>
              </a:p>
            </p:txBody>
          </p:sp>
        </mc:Choice>
        <mc:Fallback xmlns="">
          <p:sp>
            <p:nvSpPr>
              <p:cNvPr id="11" name="Rectangular Callout 10"/>
              <p:cNvSpPr>
                <a:spLocks noRot="1" noChangeAspect="1" noMove="1" noResize="1" noEditPoints="1" noAdjustHandles="1" noChangeArrowheads="1" noChangeShapeType="1" noTextEdit="1"/>
              </p:cNvSpPr>
              <p:nvPr/>
            </p:nvSpPr>
            <p:spPr>
              <a:xfrm>
                <a:off x="372302" y="525861"/>
                <a:ext cx="10305337" cy="1773379"/>
              </a:xfrm>
              <a:prstGeom prst="wedgeRectCallout">
                <a:avLst>
                  <a:gd name="adj1" fmla="val 56534"/>
                  <a:gd name="adj2" fmla="val 36870"/>
                </a:avLst>
              </a:prstGeom>
              <a:blipFill>
                <a:blip r:embed="rId3"/>
                <a:stretch>
                  <a:fillRect l="-553"/>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356283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500"/>
                            </p:stCondLst>
                            <p:childTnLst>
                              <p:par>
                                <p:cTn id="29" presetID="22" presetClass="entr" presetSubtype="2"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right)">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Bayesian Learning</a:t>
            </a:r>
          </a:p>
        </p:txBody>
      </p:sp>
      <p:sp>
        <p:nvSpPr>
          <p:cNvPr id="3" name="Content Placeholder 2"/>
          <p:cNvSpPr>
            <a:spLocks noGrp="1"/>
          </p:cNvSpPr>
          <p:nvPr>
            <p:ph idx="1"/>
          </p:nvPr>
        </p:nvSpPr>
        <p:spPr>
          <a:xfrm>
            <a:off x="253353" y="1111624"/>
            <a:ext cx="11938645" cy="5300823"/>
          </a:xfrm>
        </p:spPr>
        <p:txBody>
          <a:bodyPr/>
          <a:lstStyle/>
          <a:p>
            <a:r>
              <a:rPr lang="en-IN" dirty="0"/>
              <a:t>Before we started doing probabilistic ML, we used to output a single label. With PML we started giving a distribution over labels instead</a:t>
            </a:r>
          </a:p>
          <a:p>
            <a:r>
              <a:rPr lang="en-IN" dirty="0"/>
              <a:t>However, we still do so using a single model</a:t>
            </a:r>
          </a:p>
          <a:p>
            <a:pPr lvl="2"/>
            <a:r>
              <a:rPr lang="en-IN" dirty="0"/>
              <a:t>In MLE we use the model with highest likelihood function value to do so</a:t>
            </a:r>
          </a:p>
          <a:p>
            <a:pPr lvl="2"/>
            <a:r>
              <a:rPr lang="en-IN" dirty="0"/>
              <a:t>In MAP we use the mode of the posterior distribution to do so</a:t>
            </a:r>
          </a:p>
          <a:p>
            <a:r>
              <a:rPr lang="en-IN" dirty="0"/>
              <a:t>In Bayesian learning, we take this philosophy further – instead of trusting a single model, we place partial trust, possibly over all models</a:t>
            </a:r>
          </a:p>
          <a:p>
            <a:pPr lvl="2"/>
            <a:r>
              <a:rPr lang="en-IN" dirty="0"/>
              <a:t>Models with high posterior probability (density) value get high trust</a:t>
            </a:r>
          </a:p>
          <a:p>
            <a:pPr lvl="2"/>
            <a:r>
              <a:rPr lang="en-IN" dirty="0"/>
              <a:t>Models with low posterior probability (density) value get low trust</a:t>
            </a:r>
          </a:p>
          <a:p>
            <a:r>
              <a:rPr lang="en-IN" dirty="0"/>
              <a:t>We use Bayes rule yet again to perform these calculations</a:t>
            </a:r>
          </a:p>
        </p:txBody>
      </p:sp>
      <p:sp>
        <p:nvSpPr>
          <p:cNvPr id="4" name="Slide Number Placeholder 3"/>
          <p:cNvSpPr>
            <a:spLocks noGrp="1"/>
          </p:cNvSpPr>
          <p:nvPr>
            <p:ph type="sldNum" sz="quarter" idx="12"/>
          </p:nvPr>
        </p:nvSpPr>
        <p:spPr/>
        <p:txBody>
          <a:bodyPr/>
          <a:lstStyle/>
          <a:p>
            <a:fld id="{157B8E69-23A9-4619-9CFE-E27BFD8A78F9}" type="slidenum">
              <a:rPr lang="en-US" smtClean="0"/>
              <a:t>11</a:t>
            </a:fld>
            <a:endParaRPr lang="en-US"/>
          </a:p>
        </p:txBody>
      </p:sp>
    </p:spTree>
    <p:extLst>
      <p:ext uri="{BB962C8B-B14F-4D97-AF65-F5344CB8AC3E}">
        <p14:creationId xmlns:p14="http://schemas.microsoft.com/office/powerpoint/2010/main" val="412978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From PML to BML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normAutofit/>
              </a:bodyPr>
              <a:lstStyle/>
              <a:p>
                <a:r>
                  <a:rPr lang="en-IN" dirty="0"/>
                  <a:t>I have with me data points </a:t>
                </a:r>
                <a14:m>
                  <m:oMath xmlns:m="http://schemas.openxmlformats.org/officeDocument/2006/math">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𝑖</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𝑖</m:t>
                            </m:r>
                          </m:sup>
                        </m:sSup>
                      </m:e>
                    </m:d>
                  </m:oMath>
                </a14:m>
                <a:r>
                  <a:rPr lang="en-IN" dirty="0"/>
                  <a:t>, and a prior over models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1">
                            <a:latin typeface="Cambria Math" panose="02040503050406030204" pitchFamily="18" charset="0"/>
                            <a:ea typeface="Cambria Math" panose="02040503050406030204" pitchFamily="18" charset="0"/>
                          </a:rPr>
                          <m:t>𝐰</m:t>
                        </m:r>
                      </m:e>
                    </m:d>
                  </m:oMath>
                </a14:m>
                <a:endParaRPr lang="en-IN" dirty="0"/>
              </a:p>
              <a:p>
                <a:pPr lvl="2"/>
                <a:r>
                  <a:rPr lang="en-IN" dirty="0"/>
                  <a:t>For a test point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𝑡</m:t>
                        </m:r>
                      </m:sup>
                    </m:sSup>
                  </m:oMath>
                </a14:m>
                <a:r>
                  <a:rPr lang="en-IN" dirty="0"/>
                  <a:t>, I wish to output a distribution over set of all labels i.e.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𝑦</m:t>
                        </m:r>
                        <m:r>
                          <a:rPr lang="en-IN">
                            <a:latin typeface="Cambria Math" panose="02040503050406030204" pitchFamily="18" charset="0"/>
                            <a:ea typeface="Cambria Math" panose="02040503050406030204" pitchFamily="18" charset="0"/>
                          </a:rPr>
                          <m:t> | </m:t>
                        </m:r>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a:latin typeface="Cambria Math" panose="02040503050406030204" pitchFamily="18" charset="0"/>
                              </a:rPr>
                              <m:t>𝑡</m:t>
                            </m:r>
                          </m:sup>
                        </m:sSup>
                        <m:r>
                          <a:rPr lang="en-IN">
                            <a:latin typeface="Cambria Math" panose="02040503050406030204" pitchFamily="18" charset="0"/>
                          </a:rPr>
                          <m:t>,</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a:latin typeface="Cambria Math" panose="02040503050406030204" pitchFamily="18" charset="0"/>
                                  </a:rPr>
                                  <m:t>𝑖</m:t>
                                </m:r>
                              </m:sup>
                            </m:sSup>
                            <m:r>
                              <a:rPr lang="en-IN">
                                <a:latin typeface="Cambria Math" panose="02040503050406030204" pitchFamily="18" charset="0"/>
                              </a:rPr>
                              <m:t>,</m:t>
                            </m:r>
                            <m:sSup>
                              <m:sSupPr>
                                <m:ctrlPr>
                                  <a:rPr lang="en-IN" i="1">
                                    <a:latin typeface="Cambria Math" panose="02040503050406030204" pitchFamily="18" charset="0"/>
                                  </a:rPr>
                                </m:ctrlPr>
                              </m:sSupPr>
                              <m:e>
                                <m:r>
                                  <a:rPr lang="en-IN">
                                    <a:latin typeface="Cambria Math" panose="02040503050406030204" pitchFamily="18" charset="0"/>
                                  </a:rPr>
                                  <m:t>𝑦</m:t>
                                </m:r>
                              </m:e>
                              <m:sup>
                                <m:r>
                                  <a:rPr lang="en-IN">
                                    <a:latin typeface="Cambria Math" panose="02040503050406030204" pitchFamily="18" charset="0"/>
                                  </a:rPr>
                                  <m:t>𝑖</m:t>
                                </m:r>
                              </m:sup>
                            </m:sSup>
                          </m:e>
                        </m:d>
                      </m:e>
                    </m:d>
                  </m:oMath>
                </a14:m>
                <a:r>
                  <a:rPr lang="en-IN" dirty="0"/>
                  <a:t> – we condition on available data and </a:t>
                </a:r>
                <a14:m>
                  <m:oMath xmlns:m="http://schemas.openxmlformats.org/officeDocument/2006/math">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𝑡</m:t>
                        </m:r>
                      </m:sup>
                    </m:sSup>
                  </m:oMath>
                </a14:m>
                <a:r>
                  <a:rPr lang="en-IN" dirty="0"/>
                  <a:t> as we know these</a:t>
                </a:r>
              </a:p>
              <a:p>
                <a:pPr lvl="2"/>
                <a:r>
                  <a:rPr lang="en-IN" dirty="0"/>
                  <a:t>Since we need models to predict labels, let us introduce them</a:t>
                </a:r>
              </a:p>
              <a:p>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 | </m:t>
                        </m:r>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𝑡</m:t>
                            </m:r>
                          </m:sup>
                        </m:sSup>
                        <m:r>
                          <a:rPr lang="en-IN" b="0" i="1" smtClean="0">
                            <a:latin typeface="Cambria Math" panose="02040503050406030204" pitchFamily="18" charset="0"/>
                          </a:rPr>
                          <m:t>,</m:t>
                        </m:r>
                        <m:d>
                          <m:dPr>
                            <m:begChr m:val="{"/>
                            <m:endChr m:val="}"/>
                            <m:ctrlPr>
                              <a:rPr lang="en-IN" b="0" i="1" smtClean="0">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e>
                        </m:d>
                      </m:e>
                    </m:d>
                    <m:r>
                      <a:rPr lang="en-IN" b="0" i="1" smtClean="0">
                        <a:latin typeface="Cambria Math" panose="02040503050406030204" pitchFamily="18" charset="0"/>
                        <a:ea typeface="Cambria Math" panose="02040503050406030204" pitchFamily="18" charset="0"/>
                      </a:rPr>
                      <m:t>=</m:t>
                    </m:r>
                    <m:nary>
                      <m:naryPr>
                        <m:supHide m:val="on"/>
                        <m:ctrlPr>
                          <a:rPr lang="en-IN" b="0" i="1" smtClean="0">
                            <a:latin typeface="Cambria Math" panose="02040503050406030204" pitchFamily="18" charset="0"/>
                            <a:ea typeface="Cambria Math" panose="02040503050406030204" pitchFamily="18" charset="0"/>
                          </a:rPr>
                        </m:ctrlPr>
                      </m:naryPr>
                      <m:sub>
                        <m:sSup>
                          <m:sSupPr>
                            <m:ctrlPr>
                              <a:rPr lang="en-IN" b="0" i="1" smtClean="0">
                                <a:latin typeface="Cambria Math" panose="02040503050406030204" pitchFamily="18" charset="0"/>
                                <a:ea typeface="Cambria Math" panose="02040503050406030204" pitchFamily="18" charset="0"/>
                              </a:rPr>
                            </m:ctrlPr>
                          </m:sSupPr>
                          <m:e>
                            <m:r>
                              <m:rPr>
                                <m:brk m:alnAt="7"/>
                              </m:rPr>
                              <a:rPr lang="en-IN" b="0" i="1" smtClean="0">
                                <a:latin typeface="Cambria Math" panose="02040503050406030204" pitchFamily="18" charset="0"/>
                                <a:ea typeface="Cambria Math" panose="02040503050406030204" pitchFamily="18" charset="0"/>
                              </a:rPr>
                              <m:t>ℝ</m:t>
                            </m:r>
                          </m:e>
                          <m:sup>
                            <m:r>
                              <m:rPr>
                                <m:brk m:alnAt="7"/>
                              </m:rPr>
                              <a:rPr lang="en-IN" b="0" i="1" smtClean="0">
                                <a:latin typeface="Cambria Math" panose="02040503050406030204" pitchFamily="18" charset="0"/>
                                <a:ea typeface="Cambria Math" panose="02040503050406030204" pitchFamily="18" charset="0"/>
                              </a:rPr>
                              <m:t>𝑑</m:t>
                            </m:r>
                          </m:sup>
                        </m:sSup>
                      </m:sub>
                      <m:sup/>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𝑦</m:t>
                            </m:r>
                            <m:r>
                              <a:rPr lang="en-IN" i="1">
                                <a:latin typeface="Cambria Math" panose="02040503050406030204" pitchFamily="18" charset="0"/>
                              </a:rPr>
                              <m:t>,</m:t>
                            </m:r>
                            <m:r>
                              <a:rPr lang="en-IN" b="1">
                                <a:latin typeface="Cambria Math" panose="02040503050406030204" pitchFamily="18" charset="0"/>
                              </a:rPr>
                              <m:t>𝐰</m:t>
                            </m:r>
                            <m:r>
                              <a:rPr lang="en-IN" b="1" i="0" smtClean="0">
                                <a:latin typeface="Cambria Math" panose="02040503050406030204" pitchFamily="18" charset="0"/>
                              </a:rPr>
                              <m:t> </m:t>
                            </m:r>
                            <m:r>
                              <a:rPr lang="en-IN" i="1">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𝑡</m:t>
                                </m:r>
                              </m:sup>
                            </m:sSup>
                            <m:r>
                              <a:rPr lang="en-IN" i="1">
                                <a:latin typeface="Cambria Math" panose="02040503050406030204" pitchFamily="18" charset="0"/>
                              </a:rPr>
                              <m:t>,</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e>
                            </m:d>
                          </m:e>
                        </m:d>
                      </m:e>
                    </m:nary>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𝑑</m:t>
                    </m:r>
                    <m:r>
                      <a:rPr lang="en-IN" b="1" i="0" smtClean="0">
                        <a:latin typeface="Cambria Math" panose="02040503050406030204" pitchFamily="18" charset="0"/>
                        <a:ea typeface="Cambria Math" panose="02040503050406030204" pitchFamily="18" charset="0"/>
                      </a:rPr>
                      <m:t>𝐰</m:t>
                    </m:r>
                  </m:oMath>
                </a14:m>
                <a:endParaRPr lang="en-IN" b="1" dirty="0">
                  <a:ea typeface="Cambria Math" panose="02040503050406030204" pitchFamily="18" charset="0"/>
                </a:endParaRPr>
              </a:p>
              <a:p>
                <a14:m>
                  <m:oMath xmlns:m="http://schemas.openxmlformats.org/officeDocument/2006/math">
                    <m:r>
                      <a:rPr lang="en-IN" b="0" i="1" smtClean="0">
                        <a:latin typeface="Cambria Math" panose="02040503050406030204" pitchFamily="18" charset="0"/>
                      </a:rPr>
                      <m:t>=</m:t>
                    </m:r>
                    <m:nary>
                      <m:naryPr>
                        <m:supHide m:val="on"/>
                        <m:ctrlPr>
                          <a:rPr lang="en-IN" i="1">
                            <a:latin typeface="Cambria Math" panose="02040503050406030204" pitchFamily="18" charset="0"/>
                            <a:ea typeface="Cambria Math" panose="02040503050406030204" pitchFamily="18" charset="0"/>
                          </a:rPr>
                        </m:ctrlPr>
                      </m:naryPr>
                      <m:sub>
                        <m:sSup>
                          <m:sSupPr>
                            <m:ctrlPr>
                              <a:rPr lang="en-IN" i="1">
                                <a:latin typeface="Cambria Math" panose="02040503050406030204" pitchFamily="18" charset="0"/>
                                <a:ea typeface="Cambria Math" panose="02040503050406030204" pitchFamily="18" charset="0"/>
                              </a:rPr>
                            </m:ctrlPr>
                          </m:sSupPr>
                          <m:e>
                            <m:r>
                              <m:rPr>
                                <m:brk m:alnAt="7"/>
                              </m:rPr>
                              <a:rPr lang="en-IN" i="1">
                                <a:latin typeface="Cambria Math" panose="02040503050406030204" pitchFamily="18" charset="0"/>
                                <a:ea typeface="Cambria Math" panose="02040503050406030204" pitchFamily="18" charset="0"/>
                              </a:rPr>
                              <m:t>ℝ</m:t>
                            </m:r>
                          </m:e>
                          <m:sup>
                            <m:r>
                              <m:rPr>
                                <m:brk m:alnAt="7"/>
                              </m:rPr>
                              <a:rPr lang="en-IN" i="1">
                                <a:latin typeface="Cambria Math" panose="02040503050406030204" pitchFamily="18" charset="0"/>
                                <a:ea typeface="Cambria Math" panose="02040503050406030204" pitchFamily="18" charset="0"/>
                              </a:rPr>
                              <m:t>𝑑</m:t>
                            </m:r>
                          </m:sup>
                        </m:sSup>
                      </m:sub>
                      <m:sup/>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m:t>
                            </m:r>
                            <m:r>
                              <a:rPr lang="en-IN" b="1" i="0" smtClean="0">
                                <a:latin typeface="Cambria Math" panose="02040503050406030204" pitchFamily="18" charset="0"/>
                                <a:ea typeface="Cambria Math" panose="02040503050406030204" pitchFamily="18" charset="0"/>
                              </a:rPr>
                              <m:t> </m:t>
                            </m:r>
                            <m:r>
                              <a:rPr lang="en-IN" b="1">
                                <a:latin typeface="Cambria Math" panose="02040503050406030204" pitchFamily="18" charset="0"/>
                              </a:rPr>
                              <m:t>𝐰</m:t>
                            </m:r>
                            <m:r>
                              <a:rPr lang="en-IN" b="0" i="1" smtClean="0">
                                <a:latin typeface="Cambria Math" panose="02040503050406030204" pitchFamily="18" charset="0"/>
                              </a:rPr>
                              <m:t>, </m:t>
                            </m:r>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𝑡</m:t>
                                </m:r>
                              </m:sup>
                            </m:sSup>
                            <m:r>
                              <a:rPr lang="en-IN" i="1">
                                <a:latin typeface="Cambria Math" panose="02040503050406030204" pitchFamily="18" charset="0"/>
                              </a:rPr>
                              <m:t>,</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e>
                            </m:d>
                          </m:e>
                        </m:d>
                        <m:r>
                          <a:rPr lang="en-IN" b="0" i="1" smtClean="0">
                            <a:latin typeface="Cambria Math" panose="02040503050406030204" pitchFamily="18" charset="0"/>
                          </a:rPr>
                          <m:t>⋅</m:t>
                        </m:r>
                      </m:e>
                    </m:nary>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1">
                            <a:latin typeface="Cambria Math" panose="02040503050406030204" pitchFamily="18" charset="0"/>
                          </a:rPr>
                          <m:t>𝐰</m:t>
                        </m:r>
                        <m:r>
                          <a:rPr lang="en-IN" b="1">
                            <a:latin typeface="Cambria Math" panose="02040503050406030204" pitchFamily="18" charset="0"/>
                          </a:rPr>
                          <m:t> </m:t>
                        </m:r>
                        <m:r>
                          <a:rPr lang="en-IN" i="1">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𝑡</m:t>
                            </m:r>
                          </m:sup>
                        </m:sSup>
                        <m:r>
                          <a:rPr lang="en-IN" i="1">
                            <a:latin typeface="Cambria Math" panose="02040503050406030204" pitchFamily="18" charset="0"/>
                          </a:rPr>
                          <m:t>,</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e>
                        </m:d>
                      </m:e>
                    </m:d>
                    <m:r>
                      <a:rPr lang="en-IN" b="0" i="1" smtClean="0">
                        <a:latin typeface="Cambria Math" panose="02040503050406030204" pitchFamily="18" charset="0"/>
                      </a:rPr>
                      <m:t> </m:t>
                    </m:r>
                    <m:r>
                      <a:rPr lang="en-IN" i="1">
                        <a:latin typeface="Cambria Math" panose="02040503050406030204" pitchFamily="18" charset="0"/>
                        <a:ea typeface="Cambria Math" panose="02040503050406030204" pitchFamily="18" charset="0"/>
                      </a:rPr>
                      <m:t>𝑑</m:t>
                    </m:r>
                    <m:r>
                      <a:rPr lang="en-IN" b="1">
                        <a:latin typeface="Cambria Math" panose="02040503050406030204" pitchFamily="18" charset="0"/>
                        <a:ea typeface="Cambria Math" panose="02040503050406030204" pitchFamily="18" charset="0"/>
                      </a:rPr>
                      <m:t>𝐰</m:t>
                    </m:r>
                  </m:oMath>
                </a14:m>
                <a:endParaRPr lang="en-IN" dirty="0"/>
              </a:p>
              <a:p>
                <a14:m>
                  <m:oMath xmlns:m="http://schemas.openxmlformats.org/officeDocument/2006/math">
                    <m:r>
                      <a:rPr lang="en-IN" b="0" i="1" smtClean="0">
                        <a:latin typeface="Cambria Math" panose="02040503050406030204" pitchFamily="18" charset="0"/>
                      </a:rPr>
                      <m:t>=</m:t>
                    </m:r>
                    <m:nary>
                      <m:naryPr>
                        <m:supHide m:val="on"/>
                        <m:ctrlPr>
                          <a:rPr lang="en-IN" i="1">
                            <a:latin typeface="Cambria Math" panose="02040503050406030204" pitchFamily="18" charset="0"/>
                            <a:ea typeface="Cambria Math" panose="02040503050406030204" pitchFamily="18" charset="0"/>
                          </a:rPr>
                        </m:ctrlPr>
                      </m:naryPr>
                      <m:sub>
                        <m:sSup>
                          <m:sSupPr>
                            <m:ctrlPr>
                              <a:rPr lang="en-IN" i="1">
                                <a:latin typeface="Cambria Math" panose="02040503050406030204" pitchFamily="18" charset="0"/>
                                <a:ea typeface="Cambria Math" panose="02040503050406030204" pitchFamily="18" charset="0"/>
                              </a:rPr>
                            </m:ctrlPr>
                          </m:sSupPr>
                          <m:e>
                            <m:r>
                              <m:rPr>
                                <m:brk m:alnAt="7"/>
                              </m:rPr>
                              <a:rPr lang="en-IN" i="1">
                                <a:latin typeface="Cambria Math" panose="02040503050406030204" pitchFamily="18" charset="0"/>
                                <a:ea typeface="Cambria Math" panose="02040503050406030204" pitchFamily="18" charset="0"/>
                              </a:rPr>
                              <m:t>ℝ</m:t>
                            </m:r>
                          </m:e>
                          <m:sup>
                            <m:r>
                              <m:rPr>
                                <m:brk m:alnAt="7"/>
                              </m:rPr>
                              <a:rPr lang="en-IN" i="1">
                                <a:latin typeface="Cambria Math" panose="02040503050406030204" pitchFamily="18" charset="0"/>
                                <a:ea typeface="Cambria Math" panose="02040503050406030204" pitchFamily="18" charset="0"/>
                              </a:rPr>
                              <m:t>𝑑</m:t>
                            </m:r>
                          </m:sup>
                        </m:sSup>
                      </m:sub>
                      <m:sup/>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𝑦</m:t>
                            </m:r>
                            <m:r>
                              <a:rPr lang="en-IN" i="1">
                                <a:latin typeface="Cambria Math" panose="02040503050406030204" pitchFamily="18" charset="0"/>
                                <a:ea typeface="Cambria Math" panose="02040503050406030204" pitchFamily="18" charset="0"/>
                              </a:rPr>
                              <m:t> |</m:t>
                            </m:r>
                            <m:r>
                              <a:rPr lang="en-IN" b="1">
                                <a:latin typeface="Cambria Math" panose="02040503050406030204" pitchFamily="18" charset="0"/>
                                <a:ea typeface="Cambria Math" panose="02040503050406030204" pitchFamily="18" charset="0"/>
                              </a:rPr>
                              <m:t> </m:t>
                            </m:r>
                            <m:r>
                              <a:rPr lang="en-IN" b="1">
                                <a:latin typeface="Cambria Math" panose="02040503050406030204" pitchFamily="18" charset="0"/>
                              </a:rPr>
                              <m:t>𝐰</m:t>
                            </m:r>
                            <m:r>
                              <a:rPr lang="en-IN" i="1">
                                <a:latin typeface="Cambria Math" panose="02040503050406030204" pitchFamily="18" charset="0"/>
                              </a:rPr>
                              <m:t>, </m:t>
                            </m:r>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𝑡</m:t>
                                </m:r>
                              </m:sup>
                            </m:sSup>
                          </m:e>
                        </m:d>
                        <m:r>
                          <a:rPr lang="en-IN" i="1">
                            <a:latin typeface="Cambria Math" panose="02040503050406030204" pitchFamily="18" charset="0"/>
                          </a:rPr>
                          <m:t>⋅</m:t>
                        </m:r>
                      </m:e>
                    </m:nary>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1" smtClean="0">
                            <a:latin typeface="Cambria Math" panose="02040503050406030204" pitchFamily="18" charset="0"/>
                          </a:rPr>
                          <m:t>𝐰</m:t>
                        </m:r>
                        <m:r>
                          <a:rPr lang="en-IN" b="1">
                            <a:latin typeface="Cambria Math" panose="02040503050406030204" pitchFamily="18" charset="0"/>
                          </a:rPr>
                          <m:t> </m:t>
                        </m:r>
                        <m:r>
                          <a:rPr lang="en-IN" i="1">
                            <a:latin typeface="Cambria Math" panose="02040503050406030204" pitchFamily="18" charset="0"/>
                            <a:ea typeface="Cambria Math" panose="02040503050406030204" pitchFamily="18" charset="0"/>
                          </a:rPr>
                          <m:t>| </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e>
                        </m:d>
                      </m:e>
                    </m:d>
                    <m:r>
                      <a:rPr lang="en-IN" b="0" i="1" smtClean="0">
                        <a:latin typeface="Cambria Math" panose="02040503050406030204" pitchFamily="18" charset="0"/>
                      </a:rPr>
                      <m:t> </m:t>
                    </m:r>
                    <m:r>
                      <a:rPr lang="en-IN" i="1">
                        <a:latin typeface="Cambria Math" panose="02040503050406030204" pitchFamily="18" charset="0"/>
                        <a:ea typeface="Cambria Math" panose="02040503050406030204" pitchFamily="18" charset="0"/>
                      </a:rPr>
                      <m:t>𝑑</m:t>
                    </m:r>
                    <m:r>
                      <a:rPr lang="en-IN" b="1">
                        <a:latin typeface="Cambria Math" panose="02040503050406030204" pitchFamily="18" charset="0"/>
                        <a:ea typeface="Cambria Math" panose="02040503050406030204" pitchFamily="18" charset="0"/>
                      </a:rPr>
                      <m:t>𝐰</m:t>
                    </m:r>
                  </m:oMath>
                </a14:m>
                <a:endParaRPr lang="en-IN" dirty="0"/>
              </a:p>
              <a:p>
                <a:pPr lvl="2"/>
                <a:r>
                  <a:rPr lang="en-IN" dirty="0"/>
                  <a:t>Step 1 (law of total probability) Step 2(chain rule of probability), Step 3(get rid of conditionings that did not matter)</a:t>
                </a:r>
              </a:p>
              <a:p>
                <a:pPr lvl="2"/>
                <a:r>
                  <a:rPr lang="en-IN" b="1" dirty="0"/>
                  <a:t>Note</a:t>
                </a:r>
                <a:r>
                  <a:rPr lang="en-IN" dirty="0"/>
                  <a:t>: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𝑦</m:t>
                        </m:r>
                        <m:r>
                          <a:rPr lang="en-IN">
                            <a:latin typeface="Cambria Math" panose="02040503050406030204" pitchFamily="18" charset="0"/>
                            <a:ea typeface="Cambria Math" panose="02040503050406030204" pitchFamily="18" charset="0"/>
                          </a:rPr>
                          <m:t> |</m:t>
                        </m:r>
                        <m:r>
                          <a:rPr lang="en-IN" b="1">
                            <a:latin typeface="Cambria Math" panose="02040503050406030204" pitchFamily="18" charset="0"/>
                            <a:ea typeface="Cambria Math" panose="02040503050406030204" pitchFamily="18" charset="0"/>
                          </a:rPr>
                          <m:t> </m:t>
                        </m:r>
                        <m:r>
                          <a:rPr lang="en-IN" b="1">
                            <a:latin typeface="Cambria Math" panose="02040503050406030204" pitchFamily="18" charset="0"/>
                          </a:rPr>
                          <m:t>𝐰</m:t>
                        </m:r>
                        <m:r>
                          <a:rPr lang="en-IN">
                            <a:latin typeface="Cambria Math" panose="02040503050406030204" pitchFamily="18" charset="0"/>
                          </a:rPr>
                          <m:t>, </m:t>
                        </m:r>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a:latin typeface="Cambria Math" panose="02040503050406030204" pitchFamily="18" charset="0"/>
                              </a:rPr>
                              <m:t>𝑡</m:t>
                            </m:r>
                          </m:sup>
                        </m:sSup>
                      </m:e>
                    </m:d>
                  </m:oMath>
                </a14:m>
                <a:r>
                  <a:rPr lang="en-IN" dirty="0"/>
                  <a:t> is the distribution we would have given had </a:t>
                </a:r>
                <a14:m>
                  <m:oMath xmlns:m="http://schemas.openxmlformats.org/officeDocument/2006/math">
                    <m:r>
                      <a:rPr lang="en-IN" b="1" i="0" smtClean="0">
                        <a:latin typeface="Cambria Math" panose="02040503050406030204" pitchFamily="18" charset="0"/>
                      </a:rPr>
                      <m:t>𝐰</m:t>
                    </m:r>
                  </m:oMath>
                </a14:m>
                <a:r>
                  <a:rPr lang="en-IN" dirty="0"/>
                  <a:t> indeed been the true model and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1">
                            <a:latin typeface="Cambria Math" panose="02040503050406030204" pitchFamily="18" charset="0"/>
                          </a:rPr>
                          <m:t>𝐰</m:t>
                        </m:r>
                        <m:r>
                          <a:rPr lang="en-IN" b="1">
                            <a:latin typeface="Cambria Math" panose="02040503050406030204" pitchFamily="18" charset="0"/>
                          </a:rPr>
                          <m:t> </m:t>
                        </m:r>
                        <m:r>
                          <a:rPr lang="en-IN">
                            <a:latin typeface="Cambria Math" panose="02040503050406030204" pitchFamily="18" charset="0"/>
                            <a:ea typeface="Cambria Math" panose="02040503050406030204" pitchFamily="18" charset="0"/>
                          </a:rPr>
                          <m:t>| </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a:latin typeface="Cambria Math" panose="02040503050406030204" pitchFamily="18" charset="0"/>
                                  </a:rPr>
                                  <m:t>𝑖</m:t>
                                </m:r>
                              </m:sup>
                            </m:sSup>
                            <m:r>
                              <a:rPr lang="en-IN">
                                <a:latin typeface="Cambria Math" panose="02040503050406030204" pitchFamily="18" charset="0"/>
                              </a:rPr>
                              <m:t>,</m:t>
                            </m:r>
                            <m:sSup>
                              <m:sSupPr>
                                <m:ctrlPr>
                                  <a:rPr lang="en-IN" i="1">
                                    <a:latin typeface="Cambria Math" panose="02040503050406030204" pitchFamily="18" charset="0"/>
                                  </a:rPr>
                                </m:ctrlPr>
                              </m:sSupPr>
                              <m:e>
                                <m:r>
                                  <a:rPr lang="en-IN">
                                    <a:latin typeface="Cambria Math" panose="02040503050406030204" pitchFamily="18" charset="0"/>
                                  </a:rPr>
                                  <m:t>𝑦</m:t>
                                </m:r>
                              </m:e>
                              <m:sup>
                                <m:r>
                                  <a:rPr lang="en-IN">
                                    <a:latin typeface="Cambria Math" panose="02040503050406030204" pitchFamily="18" charset="0"/>
                                  </a:rPr>
                                  <m:t>𝑖</m:t>
                                </m:r>
                              </m:sup>
                            </m:sSup>
                          </m:e>
                        </m:d>
                      </m:e>
                    </m:d>
                  </m:oMath>
                </a14:m>
                <a:r>
                  <a:rPr lang="en-IN" dirty="0"/>
                  <a:t> is our faith in</a:t>
                </a:r>
                <a:r>
                  <a:rPr lang="en-IN" b="1" dirty="0"/>
                  <a:t> </a:t>
                </a:r>
                <a14:m>
                  <m:oMath xmlns:m="http://schemas.openxmlformats.org/officeDocument/2006/math">
                    <m:r>
                      <a:rPr lang="en-IN" b="1" i="0">
                        <a:latin typeface="Cambria Math" panose="02040503050406030204" pitchFamily="18" charset="0"/>
                      </a:rPr>
                      <m:t>𝐰</m:t>
                    </m:r>
                  </m:oMath>
                </a14:m>
                <a:r>
                  <a:rPr lang="en-IN" dirty="0"/>
                  <a:t> being the true model!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1803" r="-25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12</a:t>
            </a:fld>
            <a:endParaRPr lang="en-US"/>
          </a:p>
        </p:txBody>
      </p:sp>
    </p:spTree>
    <p:extLst>
      <p:ext uri="{BB962C8B-B14F-4D97-AF65-F5344CB8AC3E}">
        <p14:creationId xmlns:p14="http://schemas.microsoft.com/office/powerpoint/2010/main" val="354893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BML Trivia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746376"/>
              </a:xfrm>
            </p:spPr>
            <p:txBody>
              <a:bodyPr>
                <a:normAutofit/>
              </a:bodyPr>
              <a:lstStyle/>
              <a:p>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𝑦</m:t>
                        </m:r>
                        <m:r>
                          <a:rPr lang="en-IN" i="1">
                            <a:latin typeface="Cambria Math" panose="02040503050406030204" pitchFamily="18" charset="0"/>
                            <a:ea typeface="Cambria Math" panose="02040503050406030204" pitchFamily="18" charset="0"/>
                          </a:rPr>
                          <m:t> | </m:t>
                        </m:r>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𝑡</m:t>
                            </m:r>
                          </m:sup>
                        </m:sSup>
                        <m:r>
                          <a:rPr lang="en-IN" i="1">
                            <a:latin typeface="Cambria Math" panose="02040503050406030204" pitchFamily="18" charset="0"/>
                          </a:rPr>
                          <m:t>,</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e>
                        </m:d>
                      </m:e>
                    </m:d>
                  </m:oMath>
                </a14:m>
                <a:r>
                  <a:rPr lang="en-IN" dirty="0"/>
                  <a:t> is called the </a:t>
                </a:r>
                <a:r>
                  <a:rPr lang="en-IN" i="1" dirty="0"/>
                  <a:t>predictive posterior</a:t>
                </a:r>
                <a:endParaRPr lang="en-IN" dirty="0"/>
              </a:p>
              <a:p>
                <a:pPr lvl="2"/>
                <a:r>
                  <a:rPr lang="en-IN" b="1" dirty="0"/>
                  <a:t>Note</a:t>
                </a:r>
                <a:r>
                  <a:rPr lang="en-IN" dirty="0"/>
                  <a:t>: predictive posterior is a distribution over labels (not models)</a:t>
                </a:r>
              </a:p>
              <a:p>
                <a:r>
                  <a:rPr lang="en-IN" dirty="0"/>
                  <a:t>For some very well behaved cases, the posterior and the predictive posterior distributions have closed form expressions</a:t>
                </a:r>
              </a:p>
              <a:p>
                <a:pPr lvl="2"/>
                <a:r>
                  <a:rPr lang="en-IN" dirty="0"/>
                  <a:t>The special cases where we have something called </a:t>
                </a:r>
                <a:r>
                  <a:rPr lang="en-IN" i="0" dirty="0"/>
                  <a:t>conjugate priors</a:t>
                </a:r>
                <a:r>
                  <a:rPr lang="en-IN" dirty="0"/>
                  <a:t> are one such example</a:t>
                </a:r>
              </a:p>
              <a:p>
                <a:r>
                  <a:rPr lang="en-IN" dirty="0"/>
                  <a:t>In all the other cases, we must use other techniques to work with the (predictive) posteriors in an approximate manner</a:t>
                </a:r>
              </a:p>
              <a:p>
                <a:r>
                  <a:rPr lang="en-IN" dirty="0"/>
                  <a:t>Powerful sampling algorithms e.g. MCMC, Gibbs </a:t>
                </a:r>
                <a:r>
                  <a:rPr lang="en-IN" dirty="0" err="1"/>
                  <a:t>etc</a:t>
                </a:r>
                <a:r>
                  <a:rPr lang="en-IN" dirty="0"/>
                  <a:t> exist</a:t>
                </a:r>
              </a:p>
              <a:p>
                <a:r>
                  <a:rPr lang="en-IN" dirty="0"/>
                  <a:t>Discussion beyond the scope of CS771 – courses like CS772 discuss this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1803" r="-40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13</a:t>
            </a:fld>
            <a:endParaRPr lang="en-US"/>
          </a:p>
        </p:txBody>
      </p:sp>
    </p:spTree>
    <p:extLst>
      <p:ext uri="{BB962C8B-B14F-4D97-AF65-F5344CB8AC3E}">
        <p14:creationId xmlns:p14="http://schemas.microsoft.com/office/powerpoint/2010/main" val="283223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Bayesian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lstStyle/>
              <a:p>
                <a:r>
                  <a:rPr lang="en-IN" dirty="0">
                    <a:solidFill>
                      <a:schemeClr val="bg1"/>
                    </a:solidFill>
                  </a:rPr>
                  <a:t>Suppose we have Gaussian likelihood </a:t>
                </a:r>
                <a14:m>
                  <m:oMath xmlns:m="http://schemas.openxmlformats.org/officeDocument/2006/math">
                    <m:r>
                      <a:rPr lang="en-IN" i="1">
                        <a:solidFill>
                          <a:schemeClr val="bg1"/>
                        </a:solidFill>
                        <a:latin typeface="Cambria Math" panose="02040503050406030204" pitchFamily="18" charset="0"/>
                        <a:ea typeface="Cambria Math" panose="02040503050406030204" pitchFamily="18" charset="0"/>
                      </a:rPr>
                      <m:t>𝒩</m:t>
                    </m:r>
                    <m:d>
                      <m:dPr>
                        <m:ctrlPr>
                          <a:rPr lang="en-IN" i="1">
                            <a:solidFill>
                              <a:schemeClr val="bg1"/>
                            </a:solidFill>
                            <a:latin typeface="Cambria Math" panose="02040503050406030204" pitchFamily="18" charset="0"/>
                            <a:ea typeface="Cambria Math" panose="02040503050406030204" pitchFamily="18" charset="0"/>
                          </a:rPr>
                        </m:ctrlPr>
                      </m:dPr>
                      <m:e>
                        <m:sSup>
                          <m:sSupPr>
                            <m:ctrlPr>
                              <a:rPr lang="en-IN" i="1">
                                <a:solidFill>
                                  <a:schemeClr val="bg1"/>
                                </a:solidFill>
                                <a:latin typeface="Cambria Math" panose="02040503050406030204" pitchFamily="18" charset="0"/>
                                <a:ea typeface="Cambria Math" panose="02040503050406030204" pitchFamily="18" charset="0"/>
                              </a:rPr>
                            </m:ctrlPr>
                          </m:sSupPr>
                          <m:e>
                            <m:r>
                              <a:rPr lang="en-IN" i="1">
                                <a:solidFill>
                                  <a:schemeClr val="bg1"/>
                                </a:solidFill>
                                <a:latin typeface="Cambria Math" panose="02040503050406030204" pitchFamily="18" charset="0"/>
                                <a:ea typeface="Cambria Math" panose="02040503050406030204" pitchFamily="18" charset="0"/>
                              </a:rPr>
                              <m:t>𝑦</m:t>
                            </m:r>
                          </m:e>
                          <m:sup>
                            <m:r>
                              <a:rPr lang="en-IN" i="1">
                                <a:solidFill>
                                  <a:schemeClr val="bg1"/>
                                </a:solidFill>
                                <a:latin typeface="Cambria Math" panose="02040503050406030204" pitchFamily="18" charset="0"/>
                                <a:ea typeface="Cambria Math" panose="02040503050406030204" pitchFamily="18" charset="0"/>
                              </a:rPr>
                              <m:t>𝑖</m:t>
                            </m:r>
                          </m:sup>
                        </m:sSup>
                        <m:r>
                          <a:rPr lang="en-IN" i="1">
                            <a:solidFill>
                              <a:schemeClr val="bg1"/>
                            </a:solidFill>
                            <a:latin typeface="Cambria Math" panose="02040503050406030204" pitchFamily="18" charset="0"/>
                            <a:ea typeface="Cambria Math" panose="02040503050406030204" pitchFamily="18" charset="0"/>
                          </a:rPr>
                          <m:t> | </m:t>
                        </m:r>
                        <m:sSup>
                          <m:sSupPr>
                            <m:ctrlPr>
                              <a:rPr lang="en-IN" i="1">
                                <a:solidFill>
                                  <a:schemeClr val="bg1"/>
                                </a:solidFill>
                                <a:latin typeface="Cambria Math" panose="02040503050406030204" pitchFamily="18" charset="0"/>
                              </a:rPr>
                            </m:ctrlPr>
                          </m:sSupPr>
                          <m:e>
                            <m:r>
                              <a:rPr lang="en-IN" b="1">
                                <a:solidFill>
                                  <a:schemeClr val="bg1"/>
                                </a:solidFill>
                                <a:latin typeface="Cambria Math" panose="02040503050406030204" pitchFamily="18" charset="0"/>
                              </a:rPr>
                              <m:t>𝐰</m:t>
                            </m:r>
                          </m:e>
                          <m:sup>
                            <m:r>
                              <a:rPr lang="en-IN" i="1">
                                <a:solidFill>
                                  <a:schemeClr val="bg1"/>
                                </a:solidFill>
                                <a:latin typeface="Cambria Math" panose="02040503050406030204" pitchFamily="18" charset="0"/>
                              </a:rPr>
                              <m:t>⊤</m:t>
                            </m:r>
                          </m:sup>
                        </m:sSup>
                        <m:sSup>
                          <m:sSupPr>
                            <m:ctrlPr>
                              <a:rPr lang="en-IN" b="1" i="1">
                                <a:solidFill>
                                  <a:schemeClr val="bg1"/>
                                </a:solidFill>
                                <a:latin typeface="Cambria Math" panose="02040503050406030204" pitchFamily="18" charset="0"/>
                              </a:rPr>
                            </m:ctrlPr>
                          </m:sSupPr>
                          <m:e>
                            <m:r>
                              <a:rPr lang="en-IN" b="1">
                                <a:solidFill>
                                  <a:schemeClr val="bg1"/>
                                </a:solidFill>
                                <a:latin typeface="Cambria Math" panose="02040503050406030204" pitchFamily="18" charset="0"/>
                              </a:rPr>
                              <m:t>𝐱</m:t>
                            </m:r>
                          </m:e>
                          <m:sup>
                            <m:r>
                              <a:rPr lang="en-IN" i="1">
                                <a:solidFill>
                                  <a:schemeClr val="bg1"/>
                                </a:solidFill>
                                <a:latin typeface="Cambria Math" panose="02040503050406030204" pitchFamily="18" charset="0"/>
                              </a:rPr>
                              <m:t>𝑖</m:t>
                            </m:r>
                          </m:sup>
                        </m:sSup>
                        <m:r>
                          <a:rPr lang="en-IN" i="1">
                            <a:solidFill>
                              <a:schemeClr val="bg1"/>
                            </a:solidFill>
                            <a:latin typeface="Cambria Math" panose="02040503050406030204" pitchFamily="18" charset="0"/>
                          </a:rPr>
                          <m:t>,</m:t>
                        </m:r>
                        <m:sSubSup>
                          <m:sSubSupPr>
                            <m:ctrlPr>
                              <a:rPr lang="en-IN" i="1">
                                <a:solidFill>
                                  <a:schemeClr val="bg1"/>
                                </a:solidFill>
                                <a:latin typeface="Cambria Math" panose="02040503050406030204" pitchFamily="18" charset="0"/>
                              </a:rPr>
                            </m:ctrlPr>
                          </m:sSubSupPr>
                          <m:e>
                            <m:r>
                              <a:rPr lang="en-IN" i="1">
                                <a:solidFill>
                                  <a:schemeClr val="bg1"/>
                                </a:solidFill>
                                <a:latin typeface="Cambria Math" panose="02040503050406030204" pitchFamily="18" charset="0"/>
                              </a:rPr>
                              <m:t>𝜎</m:t>
                            </m:r>
                          </m:e>
                          <m:sub>
                            <m:r>
                              <a:rPr lang="en-IN" i="1">
                                <a:solidFill>
                                  <a:schemeClr val="bg1"/>
                                </a:solidFill>
                                <a:latin typeface="Cambria Math" panose="02040503050406030204" pitchFamily="18" charset="0"/>
                              </a:rPr>
                              <m:t>𝑙</m:t>
                            </m:r>
                          </m:sub>
                          <m:sup>
                            <m:r>
                              <a:rPr lang="en-IN" i="1">
                                <a:solidFill>
                                  <a:schemeClr val="bg1"/>
                                </a:solidFill>
                                <a:latin typeface="Cambria Math" panose="02040503050406030204" pitchFamily="18" charset="0"/>
                              </a:rPr>
                              <m:t>2</m:t>
                            </m:r>
                          </m:sup>
                        </m:sSubSup>
                      </m:e>
                    </m:d>
                  </m:oMath>
                </a14:m>
                <a:r>
                  <a:rPr lang="en-IN" dirty="0">
                    <a:solidFill>
                      <a:schemeClr val="bg1"/>
                    </a:solidFill>
                  </a:rPr>
                  <a:t> and Gaussian prior </a:t>
                </a:r>
                <a14:m>
                  <m:oMath xmlns:m="http://schemas.openxmlformats.org/officeDocument/2006/math">
                    <m:r>
                      <a:rPr lang="en-IN" i="1">
                        <a:solidFill>
                          <a:schemeClr val="bg1"/>
                        </a:solidFill>
                        <a:latin typeface="Cambria Math" panose="02040503050406030204" pitchFamily="18" charset="0"/>
                        <a:ea typeface="Cambria Math" panose="02040503050406030204" pitchFamily="18" charset="0"/>
                      </a:rPr>
                      <m:t>𝒩</m:t>
                    </m:r>
                    <m:d>
                      <m:dPr>
                        <m:ctrlPr>
                          <a:rPr lang="en-IN" i="1">
                            <a:solidFill>
                              <a:schemeClr val="bg1"/>
                            </a:solidFill>
                            <a:latin typeface="Cambria Math" panose="02040503050406030204" pitchFamily="18" charset="0"/>
                            <a:ea typeface="Cambria Math" panose="02040503050406030204" pitchFamily="18" charset="0"/>
                          </a:rPr>
                        </m:ctrlPr>
                      </m:dPr>
                      <m:e>
                        <m:r>
                          <a:rPr lang="en-IN" b="1">
                            <a:solidFill>
                              <a:schemeClr val="bg1"/>
                            </a:solidFill>
                            <a:latin typeface="Cambria Math" panose="02040503050406030204" pitchFamily="18" charset="0"/>
                          </a:rPr>
                          <m:t>𝐰</m:t>
                        </m:r>
                        <m:r>
                          <a:rPr lang="en-IN" i="1">
                            <a:solidFill>
                              <a:schemeClr val="bg1"/>
                            </a:solidFill>
                            <a:latin typeface="Cambria Math" panose="02040503050406030204" pitchFamily="18" charset="0"/>
                            <a:ea typeface="Cambria Math" panose="02040503050406030204" pitchFamily="18" charset="0"/>
                          </a:rPr>
                          <m:t>| </m:t>
                        </m:r>
                        <m:r>
                          <a:rPr lang="en-IN" b="1">
                            <a:solidFill>
                              <a:schemeClr val="bg1"/>
                            </a:solidFill>
                            <a:latin typeface="Cambria Math" panose="02040503050406030204" pitchFamily="18" charset="0"/>
                          </a:rPr>
                          <m:t>𝟎</m:t>
                        </m:r>
                        <m:r>
                          <a:rPr lang="en-IN" i="1">
                            <a:solidFill>
                              <a:schemeClr val="bg1"/>
                            </a:solidFill>
                            <a:latin typeface="Cambria Math" panose="02040503050406030204" pitchFamily="18" charset="0"/>
                          </a:rPr>
                          <m:t>,</m:t>
                        </m:r>
                        <m:sSubSup>
                          <m:sSubSupPr>
                            <m:ctrlPr>
                              <a:rPr lang="en-IN" i="1">
                                <a:solidFill>
                                  <a:schemeClr val="bg1"/>
                                </a:solidFill>
                                <a:latin typeface="Cambria Math" panose="02040503050406030204" pitchFamily="18" charset="0"/>
                              </a:rPr>
                            </m:ctrlPr>
                          </m:sSubSupPr>
                          <m:e>
                            <m:r>
                              <a:rPr lang="en-IN" i="1">
                                <a:solidFill>
                                  <a:schemeClr val="bg1"/>
                                </a:solidFill>
                                <a:latin typeface="Cambria Math" panose="02040503050406030204" pitchFamily="18" charset="0"/>
                              </a:rPr>
                              <m:t>𝜎</m:t>
                            </m:r>
                          </m:e>
                          <m:sub>
                            <m:r>
                              <a:rPr lang="en-IN" i="1">
                                <a:solidFill>
                                  <a:schemeClr val="bg1"/>
                                </a:solidFill>
                                <a:latin typeface="Cambria Math" panose="02040503050406030204" pitchFamily="18" charset="0"/>
                              </a:rPr>
                              <m:t>𝑝</m:t>
                            </m:r>
                          </m:sub>
                          <m:sup>
                            <m:r>
                              <a:rPr lang="en-IN" i="1">
                                <a:solidFill>
                                  <a:schemeClr val="bg1"/>
                                </a:solidFill>
                                <a:latin typeface="Cambria Math" panose="02040503050406030204" pitchFamily="18" charset="0"/>
                              </a:rPr>
                              <m:t>2</m:t>
                            </m:r>
                          </m:sup>
                        </m:sSubSup>
                        <m:r>
                          <a:rPr lang="en-IN" i="1">
                            <a:solidFill>
                              <a:schemeClr val="bg1"/>
                            </a:solidFill>
                            <a:latin typeface="Cambria Math" panose="02040503050406030204" pitchFamily="18" charset="0"/>
                          </a:rPr>
                          <m:t>⋅</m:t>
                        </m:r>
                        <m:sSub>
                          <m:sSubPr>
                            <m:ctrlPr>
                              <a:rPr lang="en-IN" i="1">
                                <a:solidFill>
                                  <a:schemeClr val="bg1"/>
                                </a:solidFill>
                                <a:latin typeface="Cambria Math" panose="02040503050406030204" pitchFamily="18" charset="0"/>
                              </a:rPr>
                            </m:ctrlPr>
                          </m:sSubPr>
                          <m:e>
                            <m:r>
                              <a:rPr lang="en-IN" i="1">
                                <a:solidFill>
                                  <a:schemeClr val="bg1"/>
                                </a:solidFill>
                                <a:latin typeface="Cambria Math" panose="02040503050406030204" pitchFamily="18" charset="0"/>
                              </a:rPr>
                              <m:t>𝐼</m:t>
                            </m:r>
                          </m:e>
                          <m:sub>
                            <m:r>
                              <a:rPr lang="en-IN" i="1">
                                <a:solidFill>
                                  <a:schemeClr val="bg1"/>
                                </a:solidFill>
                                <a:latin typeface="Cambria Math" panose="02040503050406030204" pitchFamily="18" charset="0"/>
                              </a:rPr>
                              <m:t>𝑑</m:t>
                            </m:r>
                          </m:sub>
                        </m:sSub>
                      </m:e>
                    </m:d>
                  </m:oMath>
                </a14:m>
                <a:r>
                  <a:rPr lang="en-IN" dirty="0">
                    <a:solidFill>
                      <a:schemeClr val="bg1"/>
                    </a:solidFill>
                  </a:rPr>
                  <a:t>, then we have </a:t>
                </a:r>
                <a14:m>
                  <m:oMath xmlns:m="http://schemas.openxmlformats.org/officeDocument/2006/math">
                    <m:r>
                      <a:rPr lang="en-IN">
                        <a:solidFill>
                          <a:schemeClr val="bg1"/>
                        </a:solidFill>
                        <a:latin typeface="Cambria Math" panose="02040503050406030204" pitchFamily="18" charset="0"/>
                        <a:ea typeface="Cambria Math" panose="02040503050406030204" pitchFamily="18" charset="0"/>
                      </a:rPr>
                      <m:t>ℙ</m:t>
                    </m:r>
                    <m:d>
                      <m:dPr>
                        <m:begChr m:val="["/>
                        <m:endChr m:val="]"/>
                        <m:ctrlPr>
                          <a:rPr lang="en-IN" i="1">
                            <a:solidFill>
                              <a:schemeClr val="bg1"/>
                            </a:solidFill>
                            <a:latin typeface="Cambria Math" panose="02040503050406030204" pitchFamily="18" charset="0"/>
                            <a:ea typeface="Cambria Math" panose="02040503050406030204" pitchFamily="18" charset="0"/>
                          </a:rPr>
                        </m:ctrlPr>
                      </m:dPr>
                      <m:e>
                        <m:r>
                          <a:rPr lang="en-IN" b="1">
                            <a:solidFill>
                              <a:schemeClr val="bg1"/>
                            </a:solidFill>
                            <a:latin typeface="Cambria Math" panose="02040503050406030204" pitchFamily="18" charset="0"/>
                          </a:rPr>
                          <m:t>𝐰</m:t>
                        </m:r>
                        <m:r>
                          <a:rPr lang="en-IN" b="1">
                            <a:solidFill>
                              <a:schemeClr val="bg1"/>
                            </a:solidFill>
                            <a:latin typeface="Cambria Math" panose="02040503050406030204" pitchFamily="18" charset="0"/>
                          </a:rPr>
                          <m:t> </m:t>
                        </m:r>
                        <m:r>
                          <a:rPr lang="en-IN">
                            <a:solidFill>
                              <a:schemeClr val="bg1"/>
                            </a:solidFill>
                            <a:latin typeface="Cambria Math" panose="02040503050406030204" pitchFamily="18" charset="0"/>
                            <a:ea typeface="Cambria Math" panose="02040503050406030204" pitchFamily="18" charset="0"/>
                          </a:rPr>
                          <m:t>| </m:t>
                        </m:r>
                        <m:d>
                          <m:dPr>
                            <m:begChr m:val="{"/>
                            <m:endChr m:val="}"/>
                            <m:ctrlPr>
                              <a:rPr lang="en-IN" i="1">
                                <a:solidFill>
                                  <a:schemeClr val="bg1"/>
                                </a:solidFill>
                                <a:latin typeface="Cambria Math" panose="02040503050406030204" pitchFamily="18" charset="0"/>
                                <a:ea typeface="Cambria Math" panose="02040503050406030204" pitchFamily="18" charset="0"/>
                              </a:rPr>
                            </m:ctrlPr>
                          </m:dPr>
                          <m:e>
                            <m:sSup>
                              <m:sSupPr>
                                <m:ctrlPr>
                                  <a:rPr lang="en-IN" i="1">
                                    <a:solidFill>
                                      <a:schemeClr val="bg1"/>
                                    </a:solidFill>
                                    <a:latin typeface="Cambria Math" panose="02040503050406030204" pitchFamily="18" charset="0"/>
                                  </a:rPr>
                                </m:ctrlPr>
                              </m:sSupPr>
                              <m:e>
                                <m:r>
                                  <a:rPr lang="en-IN" b="1">
                                    <a:solidFill>
                                      <a:schemeClr val="bg1"/>
                                    </a:solidFill>
                                    <a:latin typeface="Cambria Math" panose="02040503050406030204" pitchFamily="18" charset="0"/>
                                  </a:rPr>
                                  <m:t>𝐱</m:t>
                                </m:r>
                              </m:e>
                              <m:sup>
                                <m:r>
                                  <a:rPr lang="en-IN">
                                    <a:solidFill>
                                      <a:schemeClr val="bg1"/>
                                    </a:solidFill>
                                    <a:latin typeface="Cambria Math" panose="02040503050406030204" pitchFamily="18" charset="0"/>
                                  </a:rPr>
                                  <m:t>𝑖</m:t>
                                </m:r>
                              </m:sup>
                            </m:sSup>
                            <m:r>
                              <a:rPr lang="en-IN">
                                <a:solidFill>
                                  <a:schemeClr val="bg1"/>
                                </a:solidFill>
                                <a:latin typeface="Cambria Math" panose="02040503050406030204" pitchFamily="18" charset="0"/>
                              </a:rPr>
                              <m:t>,</m:t>
                            </m:r>
                            <m:sSup>
                              <m:sSupPr>
                                <m:ctrlPr>
                                  <a:rPr lang="en-IN" i="1">
                                    <a:solidFill>
                                      <a:schemeClr val="bg1"/>
                                    </a:solidFill>
                                    <a:latin typeface="Cambria Math" panose="02040503050406030204" pitchFamily="18" charset="0"/>
                                  </a:rPr>
                                </m:ctrlPr>
                              </m:sSupPr>
                              <m:e>
                                <m:r>
                                  <a:rPr lang="en-IN">
                                    <a:solidFill>
                                      <a:schemeClr val="bg1"/>
                                    </a:solidFill>
                                    <a:latin typeface="Cambria Math" panose="02040503050406030204" pitchFamily="18" charset="0"/>
                                  </a:rPr>
                                  <m:t>𝑦</m:t>
                                </m:r>
                              </m:e>
                              <m:sup>
                                <m:r>
                                  <a:rPr lang="en-IN">
                                    <a:solidFill>
                                      <a:schemeClr val="bg1"/>
                                    </a:solidFill>
                                    <a:latin typeface="Cambria Math" panose="02040503050406030204" pitchFamily="18" charset="0"/>
                                  </a:rPr>
                                  <m:t>𝑖</m:t>
                                </m:r>
                              </m:sup>
                            </m:sSup>
                          </m:e>
                        </m:d>
                      </m:e>
                    </m:d>
                    <m:r>
                      <a:rPr lang="en-IN">
                        <a:solidFill>
                          <a:schemeClr val="bg1"/>
                        </a:solidFill>
                        <a:latin typeface="Cambria Math" panose="02040503050406030204" pitchFamily="18" charset="0"/>
                      </a:rPr>
                      <m:t>=</m:t>
                    </m:r>
                    <m:r>
                      <a:rPr lang="en-IN">
                        <a:solidFill>
                          <a:schemeClr val="bg1"/>
                        </a:solidFill>
                        <a:latin typeface="Cambria Math" panose="02040503050406030204" pitchFamily="18" charset="0"/>
                        <a:ea typeface="Cambria Math" panose="02040503050406030204" pitchFamily="18" charset="0"/>
                      </a:rPr>
                      <m:t>𝒩</m:t>
                    </m:r>
                    <m:d>
                      <m:dPr>
                        <m:ctrlPr>
                          <a:rPr lang="en-IN" i="1">
                            <a:solidFill>
                              <a:schemeClr val="bg1"/>
                            </a:solidFill>
                            <a:latin typeface="Cambria Math" panose="02040503050406030204" pitchFamily="18" charset="0"/>
                            <a:ea typeface="Cambria Math" panose="02040503050406030204" pitchFamily="18" charset="0"/>
                          </a:rPr>
                        </m:ctrlPr>
                      </m:dPr>
                      <m:e>
                        <m:r>
                          <a:rPr lang="en-IN" b="1" i="0">
                            <a:solidFill>
                              <a:schemeClr val="bg1"/>
                            </a:solidFill>
                            <a:latin typeface="Cambria Math" panose="02040503050406030204" pitchFamily="18" charset="0"/>
                            <a:ea typeface="Cambria Math" panose="02040503050406030204" pitchFamily="18" charset="0"/>
                          </a:rPr>
                          <m:t>𝐰</m:t>
                        </m:r>
                        <m:r>
                          <a:rPr lang="en-IN">
                            <a:solidFill>
                              <a:schemeClr val="bg1"/>
                            </a:solidFill>
                            <a:latin typeface="Cambria Math" panose="02040503050406030204" pitchFamily="18" charset="0"/>
                            <a:ea typeface="Cambria Math" panose="02040503050406030204" pitchFamily="18" charset="0"/>
                          </a:rPr>
                          <m:t>;</m:t>
                        </m:r>
                        <m:acc>
                          <m:accPr>
                            <m:chr m:val="̂"/>
                            <m:ctrlPr>
                              <a:rPr lang="en-IN" i="1">
                                <a:solidFill>
                                  <a:schemeClr val="bg1"/>
                                </a:solidFill>
                                <a:latin typeface="Cambria Math" panose="02040503050406030204" pitchFamily="18" charset="0"/>
                                <a:ea typeface="Cambria Math" panose="02040503050406030204" pitchFamily="18" charset="0"/>
                              </a:rPr>
                            </m:ctrlPr>
                          </m:accPr>
                          <m:e>
                            <m:r>
                              <a:rPr lang="en-IN" b="1" i="0">
                                <a:solidFill>
                                  <a:schemeClr val="bg1"/>
                                </a:solidFill>
                                <a:latin typeface="Cambria Math" panose="02040503050406030204" pitchFamily="18" charset="0"/>
                                <a:ea typeface="Cambria Math" panose="02040503050406030204" pitchFamily="18" charset="0"/>
                              </a:rPr>
                              <m:t>𝛍</m:t>
                            </m:r>
                          </m:e>
                        </m:acc>
                        <m:r>
                          <a:rPr lang="en-IN">
                            <a:solidFill>
                              <a:schemeClr val="bg1"/>
                            </a:solidFill>
                            <a:latin typeface="Cambria Math" panose="02040503050406030204" pitchFamily="18" charset="0"/>
                            <a:ea typeface="Cambria Math" panose="02040503050406030204" pitchFamily="18" charset="0"/>
                          </a:rPr>
                          <m:t>,</m:t>
                        </m:r>
                        <m:acc>
                          <m:accPr>
                            <m:chr m:val="̂"/>
                            <m:ctrlPr>
                              <a:rPr lang="en-IN" i="1">
                                <a:solidFill>
                                  <a:schemeClr val="bg1"/>
                                </a:solidFill>
                                <a:latin typeface="Cambria Math" panose="02040503050406030204" pitchFamily="18" charset="0"/>
                                <a:ea typeface="Cambria Math" panose="02040503050406030204" pitchFamily="18" charset="0"/>
                              </a:rPr>
                            </m:ctrlPr>
                          </m:accPr>
                          <m:e>
                            <m:r>
                              <m:rPr>
                                <m:sty m:val="p"/>
                              </m:rPr>
                              <a:rPr lang="en-IN" i="0">
                                <a:solidFill>
                                  <a:schemeClr val="bg1"/>
                                </a:solidFill>
                                <a:latin typeface="Cambria Math" panose="02040503050406030204" pitchFamily="18" charset="0"/>
                                <a:ea typeface="Cambria Math" panose="02040503050406030204" pitchFamily="18" charset="0"/>
                              </a:rPr>
                              <m:t>Σ</m:t>
                            </m:r>
                          </m:e>
                        </m:acc>
                      </m:e>
                    </m:d>
                  </m:oMath>
                </a14:m>
                <a:r>
                  <a:rPr lang="en-IN" dirty="0">
                    <a:solidFill>
                      <a:schemeClr val="bg1"/>
                    </a:solidFill>
                  </a:rPr>
                  <a:t> </a:t>
                </a:r>
              </a:p>
              <a:p>
                <a14:m>
                  <m:oMath xmlns:m="http://schemas.openxmlformats.org/officeDocument/2006/math">
                    <m:acc>
                      <m:accPr>
                        <m:chr m:val="̂"/>
                        <m:ctrlPr>
                          <a:rPr lang="en-IN" i="1">
                            <a:solidFill>
                              <a:schemeClr val="bg1"/>
                            </a:solidFill>
                            <a:latin typeface="Cambria Math" panose="02040503050406030204" pitchFamily="18" charset="0"/>
                            <a:ea typeface="Cambria Math" panose="02040503050406030204" pitchFamily="18" charset="0"/>
                          </a:rPr>
                        </m:ctrlPr>
                      </m:accPr>
                      <m:e>
                        <m:r>
                          <a:rPr lang="en-IN" b="1" i="1">
                            <a:solidFill>
                              <a:schemeClr val="bg1"/>
                            </a:solidFill>
                            <a:latin typeface="Cambria Math" panose="02040503050406030204" pitchFamily="18" charset="0"/>
                            <a:ea typeface="Cambria Math" panose="02040503050406030204" pitchFamily="18" charset="0"/>
                          </a:rPr>
                          <m:t>𝛍</m:t>
                        </m:r>
                      </m:e>
                    </m:acc>
                    <m:r>
                      <a:rPr lang="en-IN">
                        <a:solidFill>
                          <a:schemeClr val="bg1"/>
                        </a:solidFill>
                        <a:latin typeface="Cambria Math" panose="02040503050406030204" pitchFamily="18" charset="0"/>
                        <a:ea typeface="Cambria Math" panose="02040503050406030204" pitchFamily="18" charset="0"/>
                      </a:rPr>
                      <m:t>=</m:t>
                    </m:r>
                    <m:sSup>
                      <m:sSupPr>
                        <m:ctrlPr>
                          <a:rPr lang="en-IN" b="0" i="1" smtClean="0">
                            <a:solidFill>
                              <a:schemeClr val="bg1"/>
                            </a:solidFill>
                            <a:latin typeface="Cambria Math" panose="02040503050406030204" pitchFamily="18" charset="0"/>
                            <a:ea typeface="Cambria Math" panose="02040503050406030204" pitchFamily="18" charset="0"/>
                          </a:rPr>
                        </m:ctrlPr>
                      </m:sSupPr>
                      <m:e>
                        <m:d>
                          <m:dPr>
                            <m:ctrlPr>
                              <a:rPr lang="en-IN" b="0" i="1" smtClean="0">
                                <a:solidFill>
                                  <a:schemeClr val="bg1"/>
                                </a:solidFill>
                                <a:latin typeface="Cambria Math" panose="02040503050406030204" pitchFamily="18" charset="0"/>
                                <a:ea typeface="Cambria Math" panose="02040503050406030204" pitchFamily="18" charset="0"/>
                              </a:rPr>
                            </m:ctrlPr>
                          </m:dPr>
                          <m:e>
                            <m:sSup>
                              <m:sSupPr>
                                <m:ctrlPr>
                                  <a:rPr lang="en-IN" i="1">
                                    <a:solidFill>
                                      <a:schemeClr val="bg1"/>
                                    </a:solidFill>
                                    <a:latin typeface="Cambria Math" panose="02040503050406030204" pitchFamily="18" charset="0"/>
                                    <a:ea typeface="Cambria Math" panose="02040503050406030204" pitchFamily="18" charset="0"/>
                                  </a:rPr>
                                </m:ctrlPr>
                              </m:sSupPr>
                              <m:e>
                                <m:r>
                                  <a:rPr lang="en-IN" i="1">
                                    <a:solidFill>
                                      <a:schemeClr val="bg1"/>
                                    </a:solidFill>
                                    <a:latin typeface="Cambria Math" panose="02040503050406030204" pitchFamily="18" charset="0"/>
                                    <a:ea typeface="Cambria Math" panose="02040503050406030204" pitchFamily="18" charset="0"/>
                                  </a:rPr>
                                  <m:t>𝑋</m:t>
                                </m:r>
                              </m:e>
                              <m:sup>
                                <m:r>
                                  <a:rPr lang="en-IN" i="1">
                                    <a:solidFill>
                                      <a:schemeClr val="bg1"/>
                                    </a:solidFill>
                                    <a:latin typeface="Cambria Math" panose="02040503050406030204" pitchFamily="18" charset="0"/>
                                    <a:ea typeface="Cambria Math" panose="02040503050406030204" pitchFamily="18" charset="0"/>
                                  </a:rPr>
                                  <m:t>⊤</m:t>
                                </m:r>
                              </m:sup>
                            </m:sSup>
                            <m:r>
                              <a:rPr lang="en-IN" b="0" i="1" smtClean="0">
                                <a:solidFill>
                                  <a:schemeClr val="bg1"/>
                                </a:solidFill>
                                <a:latin typeface="Cambria Math" panose="02040503050406030204" pitchFamily="18" charset="0"/>
                                <a:ea typeface="Cambria Math" panose="02040503050406030204" pitchFamily="18" charset="0"/>
                              </a:rPr>
                              <m:t>𝑋</m:t>
                            </m:r>
                            <m:r>
                              <a:rPr lang="en-IN" b="0" i="1" smtClean="0">
                                <a:solidFill>
                                  <a:schemeClr val="bg1"/>
                                </a:solidFill>
                                <a:latin typeface="Cambria Math" panose="02040503050406030204" pitchFamily="18" charset="0"/>
                                <a:ea typeface="Cambria Math" panose="02040503050406030204" pitchFamily="18" charset="0"/>
                              </a:rPr>
                              <m:t>+</m:t>
                            </m:r>
                            <m:sSup>
                              <m:sSupPr>
                                <m:ctrlPr>
                                  <a:rPr lang="en-IN" i="1" dirty="0">
                                    <a:solidFill>
                                      <a:schemeClr val="bg1"/>
                                    </a:solidFill>
                                    <a:latin typeface="Cambria Math" panose="02040503050406030204" pitchFamily="18" charset="0"/>
                                    <a:ea typeface="Cambria Math" panose="02040503050406030204" pitchFamily="18" charset="0"/>
                                  </a:rPr>
                                </m:ctrlPr>
                              </m:sSupPr>
                              <m:e>
                                <m:d>
                                  <m:dPr>
                                    <m:ctrlPr>
                                      <a:rPr lang="en-IN" i="1" dirty="0">
                                        <a:solidFill>
                                          <a:schemeClr val="bg1"/>
                                        </a:solidFill>
                                        <a:latin typeface="Cambria Math" panose="02040503050406030204" pitchFamily="18" charset="0"/>
                                        <a:ea typeface="Cambria Math" panose="02040503050406030204" pitchFamily="18" charset="0"/>
                                      </a:rPr>
                                    </m:ctrlPr>
                                  </m:dPr>
                                  <m:e>
                                    <m:f>
                                      <m:fPr>
                                        <m:ctrlPr>
                                          <a:rPr lang="en-IN" i="1" dirty="0">
                                            <a:solidFill>
                                              <a:schemeClr val="bg1"/>
                                            </a:solidFill>
                                            <a:latin typeface="Cambria Math" panose="02040503050406030204" pitchFamily="18" charset="0"/>
                                            <a:ea typeface="Cambria Math" panose="02040503050406030204" pitchFamily="18" charset="0"/>
                                          </a:rPr>
                                        </m:ctrlPr>
                                      </m:fPr>
                                      <m:num>
                                        <m:sSub>
                                          <m:sSubPr>
                                            <m:ctrlPr>
                                              <a:rPr lang="en-IN" i="1" dirty="0">
                                                <a:solidFill>
                                                  <a:schemeClr val="bg1"/>
                                                </a:solidFill>
                                                <a:latin typeface="Cambria Math" panose="02040503050406030204" pitchFamily="18" charset="0"/>
                                                <a:ea typeface="Cambria Math" panose="02040503050406030204" pitchFamily="18" charset="0"/>
                                              </a:rPr>
                                            </m:ctrlPr>
                                          </m:sSubPr>
                                          <m:e>
                                            <m:r>
                                              <a:rPr lang="en-IN" i="1" dirty="0">
                                                <a:solidFill>
                                                  <a:schemeClr val="bg1"/>
                                                </a:solidFill>
                                                <a:latin typeface="Cambria Math" panose="02040503050406030204" pitchFamily="18" charset="0"/>
                                                <a:ea typeface="Cambria Math" panose="02040503050406030204" pitchFamily="18" charset="0"/>
                                              </a:rPr>
                                              <m:t>𝜎</m:t>
                                            </m:r>
                                          </m:e>
                                          <m:sub>
                                            <m:r>
                                              <a:rPr lang="en-IN" i="1" dirty="0">
                                                <a:solidFill>
                                                  <a:schemeClr val="bg1"/>
                                                </a:solidFill>
                                                <a:latin typeface="Cambria Math" panose="02040503050406030204" pitchFamily="18" charset="0"/>
                                                <a:ea typeface="Cambria Math" panose="02040503050406030204" pitchFamily="18" charset="0"/>
                                              </a:rPr>
                                              <m:t>𝑙</m:t>
                                            </m:r>
                                          </m:sub>
                                        </m:sSub>
                                      </m:num>
                                      <m:den>
                                        <m:sSub>
                                          <m:sSubPr>
                                            <m:ctrlPr>
                                              <a:rPr lang="en-IN" i="1" dirty="0">
                                                <a:solidFill>
                                                  <a:schemeClr val="bg1"/>
                                                </a:solidFill>
                                                <a:latin typeface="Cambria Math" panose="02040503050406030204" pitchFamily="18" charset="0"/>
                                                <a:ea typeface="Cambria Math" panose="02040503050406030204" pitchFamily="18" charset="0"/>
                                              </a:rPr>
                                            </m:ctrlPr>
                                          </m:sSubPr>
                                          <m:e>
                                            <m:r>
                                              <a:rPr lang="en-IN" i="1" dirty="0">
                                                <a:solidFill>
                                                  <a:schemeClr val="bg1"/>
                                                </a:solidFill>
                                                <a:latin typeface="Cambria Math" panose="02040503050406030204" pitchFamily="18" charset="0"/>
                                                <a:ea typeface="Cambria Math" panose="02040503050406030204" pitchFamily="18" charset="0"/>
                                              </a:rPr>
                                              <m:t>𝜎</m:t>
                                            </m:r>
                                          </m:e>
                                          <m:sub>
                                            <m:r>
                                              <a:rPr lang="en-IN" i="1" dirty="0">
                                                <a:solidFill>
                                                  <a:schemeClr val="bg1"/>
                                                </a:solidFill>
                                                <a:latin typeface="Cambria Math" panose="02040503050406030204" pitchFamily="18" charset="0"/>
                                                <a:ea typeface="Cambria Math" panose="02040503050406030204" pitchFamily="18" charset="0"/>
                                              </a:rPr>
                                              <m:t>𝑝</m:t>
                                            </m:r>
                                          </m:sub>
                                        </m:sSub>
                                      </m:den>
                                    </m:f>
                                  </m:e>
                                </m:d>
                              </m:e>
                              <m:sup>
                                <m:r>
                                  <a:rPr lang="en-IN" i="1" dirty="0">
                                    <a:solidFill>
                                      <a:schemeClr val="bg1"/>
                                    </a:solidFill>
                                    <a:latin typeface="Cambria Math" panose="02040503050406030204" pitchFamily="18" charset="0"/>
                                    <a:ea typeface="Cambria Math" panose="02040503050406030204" pitchFamily="18" charset="0"/>
                                  </a:rPr>
                                  <m:t>2</m:t>
                                </m:r>
                              </m:sup>
                            </m:sSup>
                            <m:r>
                              <a:rPr lang="en-IN" b="0" i="1" dirty="0" smtClean="0">
                                <a:solidFill>
                                  <a:schemeClr val="bg1"/>
                                </a:solidFill>
                                <a:latin typeface="Cambria Math" panose="02040503050406030204" pitchFamily="18" charset="0"/>
                                <a:ea typeface="Cambria Math" panose="02040503050406030204" pitchFamily="18" charset="0"/>
                              </a:rPr>
                              <m:t>⋅</m:t>
                            </m:r>
                            <m:sSub>
                              <m:sSubPr>
                                <m:ctrlPr>
                                  <a:rPr lang="en-IN" b="0" i="1" dirty="0" smtClean="0">
                                    <a:solidFill>
                                      <a:schemeClr val="bg1"/>
                                    </a:solidFill>
                                    <a:latin typeface="Cambria Math" panose="02040503050406030204" pitchFamily="18" charset="0"/>
                                    <a:ea typeface="Cambria Math" panose="02040503050406030204" pitchFamily="18" charset="0"/>
                                  </a:rPr>
                                </m:ctrlPr>
                              </m:sSubPr>
                              <m:e>
                                <m:r>
                                  <a:rPr lang="en-IN" b="0" i="1" dirty="0" smtClean="0">
                                    <a:solidFill>
                                      <a:schemeClr val="bg1"/>
                                    </a:solidFill>
                                    <a:latin typeface="Cambria Math" panose="02040503050406030204" pitchFamily="18" charset="0"/>
                                    <a:ea typeface="Cambria Math" panose="02040503050406030204" pitchFamily="18" charset="0"/>
                                  </a:rPr>
                                  <m:t>𝐼</m:t>
                                </m:r>
                              </m:e>
                              <m:sub>
                                <m:r>
                                  <a:rPr lang="en-IN" b="0" i="1" dirty="0" smtClean="0">
                                    <a:solidFill>
                                      <a:schemeClr val="bg1"/>
                                    </a:solidFill>
                                    <a:latin typeface="Cambria Math" panose="02040503050406030204" pitchFamily="18" charset="0"/>
                                    <a:ea typeface="Cambria Math" panose="02040503050406030204" pitchFamily="18" charset="0"/>
                                  </a:rPr>
                                  <m:t>𝑑</m:t>
                                </m:r>
                              </m:sub>
                            </m:sSub>
                          </m:e>
                        </m:d>
                      </m:e>
                      <m:sup>
                        <m:r>
                          <a:rPr lang="en-IN" b="0" i="1" smtClean="0">
                            <a:solidFill>
                              <a:schemeClr val="bg1"/>
                            </a:solidFill>
                            <a:latin typeface="Cambria Math" panose="02040503050406030204" pitchFamily="18" charset="0"/>
                            <a:ea typeface="Cambria Math" panose="02040503050406030204" pitchFamily="18" charset="0"/>
                          </a:rPr>
                          <m:t>−1</m:t>
                        </m:r>
                      </m:sup>
                    </m:sSup>
                    <m:r>
                      <a:rPr lang="en-IN" b="0" i="1" smtClean="0">
                        <a:solidFill>
                          <a:schemeClr val="bg1"/>
                        </a:solidFill>
                        <a:latin typeface="Cambria Math" panose="02040503050406030204" pitchFamily="18" charset="0"/>
                        <a:ea typeface="Cambria Math" panose="02040503050406030204" pitchFamily="18" charset="0"/>
                      </a:rPr>
                      <m:t>⋅</m:t>
                    </m:r>
                    <m:sSup>
                      <m:sSupPr>
                        <m:ctrlPr>
                          <a:rPr lang="en-IN" b="0" i="1" smtClean="0">
                            <a:solidFill>
                              <a:schemeClr val="bg1"/>
                            </a:solidFill>
                            <a:latin typeface="Cambria Math" panose="02040503050406030204" pitchFamily="18" charset="0"/>
                            <a:ea typeface="Cambria Math" panose="02040503050406030204" pitchFamily="18" charset="0"/>
                          </a:rPr>
                        </m:ctrlPr>
                      </m:sSupPr>
                      <m:e>
                        <m:r>
                          <a:rPr lang="en-IN" i="1">
                            <a:solidFill>
                              <a:schemeClr val="bg1"/>
                            </a:solidFill>
                            <a:latin typeface="Cambria Math" panose="02040503050406030204" pitchFamily="18" charset="0"/>
                            <a:ea typeface="Cambria Math" panose="02040503050406030204" pitchFamily="18" charset="0"/>
                          </a:rPr>
                          <m:t>𝑋</m:t>
                        </m:r>
                      </m:e>
                      <m:sup>
                        <m:r>
                          <a:rPr lang="en-IN" b="0" i="1" smtClean="0">
                            <a:solidFill>
                              <a:schemeClr val="bg1"/>
                            </a:solidFill>
                            <a:latin typeface="Cambria Math" panose="02040503050406030204" pitchFamily="18" charset="0"/>
                            <a:ea typeface="Cambria Math" panose="02040503050406030204" pitchFamily="18" charset="0"/>
                          </a:rPr>
                          <m:t>⊤</m:t>
                        </m:r>
                      </m:sup>
                    </m:sSup>
                    <m:r>
                      <a:rPr lang="en-IN" b="1">
                        <a:solidFill>
                          <a:schemeClr val="bg1"/>
                        </a:solidFill>
                        <a:latin typeface="Cambria Math" panose="02040503050406030204" pitchFamily="18" charset="0"/>
                        <a:ea typeface="Cambria Math" panose="02040503050406030204" pitchFamily="18" charset="0"/>
                      </a:rPr>
                      <m:t>𝐲</m:t>
                    </m:r>
                  </m:oMath>
                </a14:m>
                <a:r>
                  <a:rPr lang="en-IN" dirty="0">
                    <a:solidFill>
                      <a:schemeClr val="bg1"/>
                    </a:solidFill>
                  </a:rPr>
                  <a:t> and </a:t>
                </a:r>
                <a14:m>
                  <m:oMath xmlns:m="http://schemas.openxmlformats.org/officeDocument/2006/math">
                    <m:acc>
                      <m:accPr>
                        <m:chr m:val="̂"/>
                        <m:ctrlPr>
                          <a:rPr lang="en-IN" b="0" i="1" smtClean="0">
                            <a:solidFill>
                              <a:schemeClr val="bg1"/>
                            </a:solidFill>
                            <a:latin typeface="Cambria Math" panose="02040503050406030204" pitchFamily="18" charset="0"/>
                          </a:rPr>
                        </m:ctrlPr>
                      </m:accPr>
                      <m:e>
                        <m:r>
                          <m:rPr>
                            <m:sty m:val="p"/>
                          </m:rPr>
                          <a:rPr lang="en-IN" b="0" i="0" smtClean="0">
                            <a:solidFill>
                              <a:schemeClr val="bg1"/>
                            </a:solidFill>
                            <a:latin typeface="Cambria Math" panose="02040503050406030204" pitchFamily="18" charset="0"/>
                          </a:rPr>
                          <m:t>Σ</m:t>
                        </m:r>
                      </m:e>
                    </m:acc>
                    <m:r>
                      <a:rPr lang="en-IN" b="0" i="0" dirty="0" smtClean="0">
                        <a:solidFill>
                          <a:schemeClr val="bg1"/>
                        </a:solidFill>
                        <a:latin typeface="Cambria Math" panose="02040503050406030204" pitchFamily="18" charset="0"/>
                      </a:rPr>
                      <m:t>=</m:t>
                    </m:r>
                    <m:f>
                      <m:fPr>
                        <m:ctrlPr>
                          <a:rPr lang="en-IN" b="0" i="1" dirty="0" smtClean="0">
                            <a:solidFill>
                              <a:schemeClr val="bg1"/>
                            </a:solidFill>
                            <a:latin typeface="Cambria Math" panose="02040503050406030204" pitchFamily="18" charset="0"/>
                          </a:rPr>
                        </m:ctrlPr>
                      </m:fPr>
                      <m:num>
                        <m:r>
                          <a:rPr lang="en-IN" b="0" i="1" dirty="0" smtClean="0">
                            <a:solidFill>
                              <a:schemeClr val="bg1"/>
                            </a:solidFill>
                            <a:latin typeface="Cambria Math" panose="02040503050406030204" pitchFamily="18" charset="0"/>
                          </a:rPr>
                          <m:t>1</m:t>
                        </m:r>
                      </m:num>
                      <m:den>
                        <m:sSubSup>
                          <m:sSubSupPr>
                            <m:ctrlPr>
                              <a:rPr lang="en-IN" i="1">
                                <a:solidFill>
                                  <a:schemeClr val="bg1"/>
                                </a:solidFill>
                                <a:latin typeface="Cambria Math" panose="02040503050406030204" pitchFamily="18" charset="0"/>
                              </a:rPr>
                            </m:ctrlPr>
                          </m:sSubSupPr>
                          <m:e>
                            <m:r>
                              <a:rPr lang="en-IN" i="1">
                                <a:solidFill>
                                  <a:schemeClr val="bg1"/>
                                </a:solidFill>
                                <a:latin typeface="Cambria Math" panose="02040503050406030204" pitchFamily="18" charset="0"/>
                              </a:rPr>
                              <m:t>𝜎</m:t>
                            </m:r>
                          </m:e>
                          <m:sub>
                            <m:r>
                              <a:rPr lang="en-IN" i="1">
                                <a:solidFill>
                                  <a:schemeClr val="bg1"/>
                                </a:solidFill>
                                <a:latin typeface="Cambria Math" panose="02040503050406030204" pitchFamily="18" charset="0"/>
                              </a:rPr>
                              <m:t>𝑝</m:t>
                            </m:r>
                          </m:sub>
                          <m:sup>
                            <m:r>
                              <a:rPr lang="en-IN" i="1">
                                <a:solidFill>
                                  <a:schemeClr val="bg1"/>
                                </a:solidFill>
                                <a:latin typeface="Cambria Math" panose="02040503050406030204" pitchFamily="18" charset="0"/>
                              </a:rPr>
                              <m:t>2</m:t>
                            </m:r>
                          </m:sup>
                        </m:sSubSup>
                      </m:den>
                    </m:f>
                    <m:sSup>
                      <m:sSupPr>
                        <m:ctrlPr>
                          <a:rPr lang="en-IN" b="0" i="1" dirty="0" smtClean="0">
                            <a:solidFill>
                              <a:schemeClr val="bg1"/>
                            </a:solidFill>
                            <a:latin typeface="Cambria Math" panose="02040503050406030204" pitchFamily="18" charset="0"/>
                          </a:rPr>
                        </m:ctrlPr>
                      </m:sSupPr>
                      <m:e>
                        <m:d>
                          <m:dPr>
                            <m:ctrlPr>
                              <a:rPr lang="en-IN" b="0" i="1" dirty="0" smtClean="0">
                                <a:solidFill>
                                  <a:schemeClr val="bg1"/>
                                </a:solidFill>
                                <a:latin typeface="Cambria Math" panose="02040503050406030204" pitchFamily="18" charset="0"/>
                              </a:rPr>
                            </m:ctrlPr>
                          </m:dPr>
                          <m:e>
                            <m:sSup>
                              <m:sSupPr>
                                <m:ctrlPr>
                                  <a:rPr lang="en-IN" i="1">
                                    <a:solidFill>
                                      <a:schemeClr val="bg1"/>
                                    </a:solidFill>
                                    <a:latin typeface="Cambria Math" panose="02040503050406030204" pitchFamily="18" charset="0"/>
                                    <a:ea typeface="Cambria Math" panose="02040503050406030204" pitchFamily="18" charset="0"/>
                                  </a:rPr>
                                </m:ctrlPr>
                              </m:sSupPr>
                              <m:e>
                                <m:r>
                                  <a:rPr lang="en-IN" i="1">
                                    <a:solidFill>
                                      <a:schemeClr val="bg1"/>
                                    </a:solidFill>
                                    <a:latin typeface="Cambria Math" panose="02040503050406030204" pitchFamily="18" charset="0"/>
                                    <a:ea typeface="Cambria Math" panose="02040503050406030204" pitchFamily="18" charset="0"/>
                                  </a:rPr>
                                  <m:t>𝑋</m:t>
                                </m:r>
                              </m:e>
                              <m:sup>
                                <m:r>
                                  <a:rPr lang="en-IN" i="1">
                                    <a:solidFill>
                                      <a:schemeClr val="bg1"/>
                                    </a:solidFill>
                                    <a:latin typeface="Cambria Math" panose="02040503050406030204" pitchFamily="18" charset="0"/>
                                    <a:ea typeface="Cambria Math" panose="02040503050406030204" pitchFamily="18" charset="0"/>
                                  </a:rPr>
                                  <m:t>⊤</m:t>
                                </m:r>
                              </m:sup>
                            </m:sSup>
                            <m:r>
                              <a:rPr lang="en-IN" i="1">
                                <a:solidFill>
                                  <a:schemeClr val="bg1"/>
                                </a:solidFill>
                                <a:latin typeface="Cambria Math" panose="02040503050406030204" pitchFamily="18" charset="0"/>
                                <a:ea typeface="Cambria Math" panose="02040503050406030204" pitchFamily="18" charset="0"/>
                              </a:rPr>
                              <m:t>𝑋</m:t>
                            </m:r>
                            <m:r>
                              <a:rPr lang="en-IN" b="0" i="1" dirty="0" smtClean="0">
                                <a:solidFill>
                                  <a:schemeClr val="bg1"/>
                                </a:solidFill>
                                <a:latin typeface="Cambria Math" panose="02040503050406030204" pitchFamily="18" charset="0"/>
                              </a:rPr>
                              <m:t>+</m:t>
                            </m:r>
                            <m:sSup>
                              <m:sSupPr>
                                <m:ctrlPr>
                                  <a:rPr lang="en-IN" i="1" dirty="0">
                                    <a:solidFill>
                                      <a:schemeClr val="bg1"/>
                                    </a:solidFill>
                                    <a:latin typeface="Cambria Math" panose="02040503050406030204" pitchFamily="18" charset="0"/>
                                    <a:ea typeface="Cambria Math" panose="02040503050406030204" pitchFamily="18" charset="0"/>
                                  </a:rPr>
                                </m:ctrlPr>
                              </m:sSupPr>
                              <m:e>
                                <m:d>
                                  <m:dPr>
                                    <m:ctrlPr>
                                      <a:rPr lang="en-IN" i="1" dirty="0">
                                        <a:solidFill>
                                          <a:schemeClr val="bg1"/>
                                        </a:solidFill>
                                        <a:latin typeface="Cambria Math" panose="02040503050406030204" pitchFamily="18" charset="0"/>
                                        <a:ea typeface="Cambria Math" panose="02040503050406030204" pitchFamily="18" charset="0"/>
                                      </a:rPr>
                                    </m:ctrlPr>
                                  </m:dPr>
                                  <m:e>
                                    <m:f>
                                      <m:fPr>
                                        <m:ctrlPr>
                                          <a:rPr lang="en-IN" i="1" dirty="0">
                                            <a:solidFill>
                                              <a:schemeClr val="bg1"/>
                                            </a:solidFill>
                                            <a:latin typeface="Cambria Math" panose="02040503050406030204" pitchFamily="18" charset="0"/>
                                            <a:ea typeface="Cambria Math" panose="02040503050406030204" pitchFamily="18" charset="0"/>
                                          </a:rPr>
                                        </m:ctrlPr>
                                      </m:fPr>
                                      <m:num>
                                        <m:sSub>
                                          <m:sSubPr>
                                            <m:ctrlPr>
                                              <a:rPr lang="en-IN" i="1" dirty="0">
                                                <a:solidFill>
                                                  <a:schemeClr val="bg1"/>
                                                </a:solidFill>
                                                <a:latin typeface="Cambria Math" panose="02040503050406030204" pitchFamily="18" charset="0"/>
                                                <a:ea typeface="Cambria Math" panose="02040503050406030204" pitchFamily="18" charset="0"/>
                                              </a:rPr>
                                            </m:ctrlPr>
                                          </m:sSubPr>
                                          <m:e>
                                            <m:r>
                                              <a:rPr lang="en-IN" i="1" dirty="0">
                                                <a:solidFill>
                                                  <a:schemeClr val="bg1"/>
                                                </a:solidFill>
                                                <a:latin typeface="Cambria Math" panose="02040503050406030204" pitchFamily="18" charset="0"/>
                                                <a:ea typeface="Cambria Math" panose="02040503050406030204" pitchFamily="18" charset="0"/>
                                              </a:rPr>
                                              <m:t>𝜎</m:t>
                                            </m:r>
                                          </m:e>
                                          <m:sub>
                                            <m:r>
                                              <a:rPr lang="en-IN" i="1" dirty="0">
                                                <a:solidFill>
                                                  <a:schemeClr val="bg1"/>
                                                </a:solidFill>
                                                <a:latin typeface="Cambria Math" panose="02040503050406030204" pitchFamily="18" charset="0"/>
                                                <a:ea typeface="Cambria Math" panose="02040503050406030204" pitchFamily="18" charset="0"/>
                                              </a:rPr>
                                              <m:t>𝑙</m:t>
                                            </m:r>
                                          </m:sub>
                                        </m:sSub>
                                      </m:num>
                                      <m:den>
                                        <m:sSub>
                                          <m:sSubPr>
                                            <m:ctrlPr>
                                              <a:rPr lang="en-IN" i="1" dirty="0">
                                                <a:solidFill>
                                                  <a:schemeClr val="bg1"/>
                                                </a:solidFill>
                                                <a:latin typeface="Cambria Math" panose="02040503050406030204" pitchFamily="18" charset="0"/>
                                                <a:ea typeface="Cambria Math" panose="02040503050406030204" pitchFamily="18" charset="0"/>
                                              </a:rPr>
                                            </m:ctrlPr>
                                          </m:sSubPr>
                                          <m:e>
                                            <m:r>
                                              <a:rPr lang="en-IN" i="1" dirty="0">
                                                <a:solidFill>
                                                  <a:schemeClr val="bg1"/>
                                                </a:solidFill>
                                                <a:latin typeface="Cambria Math" panose="02040503050406030204" pitchFamily="18" charset="0"/>
                                                <a:ea typeface="Cambria Math" panose="02040503050406030204" pitchFamily="18" charset="0"/>
                                              </a:rPr>
                                              <m:t>𝜎</m:t>
                                            </m:r>
                                          </m:e>
                                          <m:sub>
                                            <m:r>
                                              <a:rPr lang="en-IN" i="1" dirty="0">
                                                <a:solidFill>
                                                  <a:schemeClr val="bg1"/>
                                                </a:solidFill>
                                                <a:latin typeface="Cambria Math" panose="02040503050406030204" pitchFamily="18" charset="0"/>
                                                <a:ea typeface="Cambria Math" panose="02040503050406030204" pitchFamily="18" charset="0"/>
                                              </a:rPr>
                                              <m:t>𝑝</m:t>
                                            </m:r>
                                          </m:sub>
                                        </m:sSub>
                                      </m:den>
                                    </m:f>
                                  </m:e>
                                </m:d>
                              </m:e>
                              <m:sup>
                                <m:r>
                                  <a:rPr lang="en-IN" i="1" dirty="0">
                                    <a:solidFill>
                                      <a:schemeClr val="bg1"/>
                                    </a:solidFill>
                                    <a:latin typeface="Cambria Math" panose="02040503050406030204" pitchFamily="18" charset="0"/>
                                    <a:ea typeface="Cambria Math" panose="02040503050406030204" pitchFamily="18" charset="0"/>
                                  </a:rPr>
                                  <m:t>2</m:t>
                                </m:r>
                              </m:sup>
                            </m:sSup>
                            <m:r>
                              <a:rPr lang="en-IN" i="1">
                                <a:solidFill>
                                  <a:schemeClr val="bg1"/>
                                </a:solidFill>
                                <a:latin typeface="Cambria Math" panose="02040503050406030204" pitchFamily="18" charset="0"/>
                              </a:rPr>
                              <m:t>⋅</m:t>
                            </m:r>
                            <m:sSub>
                              <m:sSubPr>
                                <m:ctrlPr>
                                  <a:rPr lang="en-IN" i="1">
                                    <a:solidFill>
                                      <a:schemeClr val="bg1"/>
                                    </a:solidFill>
                                    <a:latin typeface="Cambria Math" panose="02040503050406030204" pitchFamily="18" charset="0"/>
                                  </a:rPr>
                                </m:ctrlPr>
                              </m:sSubPr>
                              <m:e>
                                <m:r>
                                  <a:rPr lang="en-IN" i="1">
                                    <a:solidFill>
                                      <a:schemeClr val="bg1"/>
                                    </a:solidFill>
                                    <a:latin typeface="Cambria Math" panose="02040503050406030204" pitchFamily="18" charset="0"/>
                                  </a:rPr>
                                  <m:t>𝐼</m:t>
                                </m:r>
                              </m:e>
                              <m:sub>
                                <m:r>
                                  <a:rPr lang="en-IN" i="1">
                                    <a:solidFill>
                                      <a:schemeClr val="bg1"/>
                                    </a:solidFill>
                                    <a:latin typeface="Cambria Math" panose="02040503050406030204" pitchFamily="18" charset="0"/>
                                  </a:rPr>
                                  <m:t>𝑑</m:t>
                                </m:r>
                              </m:sub>
                            </m:sSub>
                          </m:e>
                        </m:d>
                      </m:e>
                      <m:sup>
                        <m:r>
                          <a:rPr lang="en-IN" b="0" i="1" dirty="0" smtClean="0">
                            <a:solidFill>
                              <a:schemeClr val="bg1"/>
                            </a:solidFill>
                            <a:latin typeface="Cambria Math" panose="02040503050406030204" pitchFamily="18" charset="0"/>
                          </a:rPr>
                          <m:t>−1</m:t>
                        </m:r>
                      </m:sup>
                    </m:sSup>
                  </m:oMath>
                </a14:m>
                <a:endParaRPr lang="en-IN" dirty="0">
                  <a:solidFill>
                    <a:schemeClr val="bg1"/>
                  </a:solidFill>
                </a:endParaRPr>
              </a:p>
              <a:p>
                <a:r>
                  <a:rPr lang="en-IN" dirty="0">
                    <a:solidFill>
                      <a:schemeClr val="bg1"/>
                    </a:solidFill>
                  </a:rPr>
                  <a:t>Note that the </a:t>
                </a:r>
                <a14:m>
                  <m:oMath xmlns:m="http://schemas.openxmlformats.org/officeDocument/2006/math">
                    <m:acc>
                      <m:accPr>
                        <m:chr m:val="̂"/>
                        <m:ctrlPr>
                          <a:rPr lang="en-IN" i="1">
                            <a:solidFill>
                              <a:schemeClr val="bg1"/>
                            </a:solidFill>
                            <a:latin typeface="Cambria Math" panose="02040503050406030204" pitchFamily="18" charset="0"/>
                            <a:ea typeface="Cambria Math" panose="02040503050406030204" pitchFamily="18" charset="0"/>
                          </a:rPr>
                        </m:ctrlPr>
                      </m:accPr>
                      <m:e>
                        <m:r>
                          <a:rPr lang="en-IN" b="1" i="1">
                            <a:solidFill>
                              <a:schemeClr val="bg1"/>
                            </a:solidFill>
                            <a:latin typeface="Cambria Math" panose="02040503050406030204" pitchFamily="18" charset="0"/>
                            <a:ea typeface="Cambria Math" panose="02040503050406030204" pitchFamily="18" charset="0"/>
                          </a:rPr>
                          <m:t>𝛍</m:t>
                        </m:r>
                      </m:e>
                    </m:acc>
                  </m:oMath>
                </a14:m>
                <a:r>
                  <a:rPr lang="en-IN" dirty="0">
                    <a:solidFill>
                      <a:schemeClr val="bg1"/>
                    </a:solidFill>
                  </a:rPr>
                  <a:t> is simply the MAP solution – makes sense since MAP is the mode of the posterior and for Gaussian, mean is mode</a:t>
                </a:r>
              </a:p>
              <a:p>
                <a:r>
                  <a:rPr lang="en-IN" b="1" dirty="0">
                    <a:solidFill>
                      <a:schemeClr val="bg1"/>
                    </a:solidFill>
                  </a:rPr>
                  <a:t>Predictive Posterior</a:t>
                </a:r>
                <a:r>
                  <a:rPr lang="en-IN" dirty="0">
                    <a:solidFill>
                      <a:schemeClr val="bg1"/>
                    </a:solidFill>
                  </a:rPr>
                  <a:t>: </a:t>
                </a:r>
                <a14:m>
                  <m:oMath xmlns:m="http://schemas.openxmlformats.org/officeDocument/2006/math">
                    <m:r>
                      <a:rPr lang="en-IN" i="1" smtClean="0">
                        <a:solidFill>
                          <a:schemeClr val="bg1"/>
                        </a:solidFill>
                        <a:latin typeface="Cambria Math" panose="02040503050406030204" pitchFamily="18" charset="0"/>
                        <a:ea typeface="Cambria Math" panose="02040503050406030204" pitchFamily="18" charset="0"/>
                      </a:rPr>
                      <m:t>ℙ</m:t>
                    </m:r>
                    <m:d>
                      <m:dPr>
                        <m:begChr m:val="["/>
                        <m:endChr m:val="]"/>
                        <m:ctrlPr>
                          <a:rPr lang="en-IN" b="0" i="1" smtClean="0">
                            <a:solidFill>
                              <a:schemeClr val="bg1"/>
                            </a:solidFill>
                            <a:latin typeface="Cambria Math" panose="02040503050406030204" pitchFamily="18" charset="0"/>
                            <a:ea typeface="Cambria Math" panose="02040503050406030204" pitchFamily="18" charset="0"/>
                          </a:rPr>
                        </m:ctrlPr>
                      </m:dPr>
                      <m:e>
                        <m:r>
                          <a:rPr lang="en-IN" b="0" i="1" smtClean="0">
                            <a:solidFill>
                              <a:schemeClr val="bg1"/>
                            </a:solidFill>
                            <a:latin typeface="Cambria Math" panose="02040503050406030204" pitchFamily="18" charset="0"/>
                            <a:ea typeface="Cambria Math" panose="02040503050406030204" pitchFamily="18" charset="0"/>
                          </a:rPr>
                          <m:t>𝑦</m:t>
                        </m:r>
                        <m:r>
                          <a:rPr lang="en-IN" b="0" i="1" smtClean="0">
                            <a:solidFill>
                              <a:schemeClr val="bg1"/>
                            </a:solidFill>
                            <a:latin typeface="Cambria Math" panose="02040503050406030204" pitchFamily="18" charset="0"/>
                            <a:ea typeface="Cambria Math" panose="02040503050406030204" pitchFamily="18" charset="0"/>
                          </a:rPr>
                          <m:t> | </m:t>
                        </m:r>
                        <m:r>
                          <a:rPr lang="en-IN" b="1" i="0" smtClean="0">
                            <a:solidFill>
                              <a:schemeClr val="bg1"/>
                            </a:solidFill>
                            <a:latin typeface="Cambria Math" panose="02040503050406030204" pitchFamily="18" charset="0"/>
                            <a:ea typeface="Cambria Math" panose="02040503050406030204" pitchFamily="18" charset="0"/>
                          </a:rPr>
                          <m:t>𝐱</m:t>
                        </m:r>
                        <m:r>
                          <a:rPr lang="en-IN" b="1" i="0" smtClean="0">
                            <a:solidFill>
                              <a:schemeClr val="bg1"/>
                            </a:solidFill>
                            <a:latin typeface="Cambria Math" panose="02040503050406030204" pitchFamily="18" charset="0"/>
                            <a:ea typeface="Cambria Math" panose="02040503050406030204" pitchFamily="18" charset="0"/>
                          </a:rPr>
                          <m:t>,</m:t>
                        </m:r>
                        <m:d>
                          <m:dPr>
                            <m:begChr m:val="{"/>
                            <m:endChr m:val="}"/>
                            <m:ctrlPr>
                              <a:rPr lang="en-IN" b="1" i="1" smtClean="0">
                                <a:solidFill>
                                  <a:schemeClr val="bg1"/>
                                </a:solidFill>
                                <a:latin typeface="Cambria Math" panose="02040503050406030204" pitchFamily="18" charset="0"/>
                                <a:ea typeface="Cambria Math" panose="02040503050406030204" pitchFamily="18" charset="0"/>
                              </a:rPr>
                            </m:ctrlPr>
                          </m:dPr>
                          <m:e>
                            <m:d>
                              <m:dPr>
                                <m:begChr m:val="{"/>
                                <m:endChr m:val="}"/>
                                <m:ctrlPr>
                                  <a:rPr lang="en-IN" i="1">
                                    <a:solidFill>
                                      <a:schemeClr val="bg1"/>
                                    </a:solidFill>
                                    <a:latin typeface="Cambria Math" panose="02040503050406030204" pitchFamily="18" charset="0"/>
                                    <a:ea typeface="Cambria Math" panose="02040503050406030204" pitchFamily="18" charset="0"/>
                                  </a:rPr>
                                </m:ctrlPr>
                              </m:dPr>
                              <m:e>
                                <m:sSup>
                                  <m:sSupPr>
                                    <m:ctrlPr>
                                      <a:rPr lang="en-IN" i="1">
                                        <a:solidFill>
                                          <a:schemeClr val="bg1"/>
                                        </a:solidFill>
                                        <a:latin typeface="Cambria Math" panose="02040503050406030204" pitchFamily="18" charset="0"/>
                                      </a:rPr>
                                    </m:ctrlPr>
                                  </m:sSupPr>
                                  <m:e>
                                    <m:r>
                                      <a:rPr lang="en-IN" b="1">
                                        <a:solidFill>
                                          <a:schemeClr val="bg1"/>
                                        </a:solidFill>
                                        <a:latin typeface="Cambria Math" panose="02040503050406030204" pitchFamily="18" charset="0"/>
                                      </a:rPr>
                                      <m:t>𝐱</m:t>
                                    </m:r>
                                  </m:e>
                                  <m:sup>
                                    <m:r>
                                      <a:rPr lang="en-IN">
                                        <a:solidFill>
                                          <a:schemeClr val="bg1"/>
                                        </a:solidFill>
                                        <a:latin typeface="Cambria Math" panose="02040503050406030204" pitchFamily="18" charset="0"/>
                                      </a:rPr>
                                      <m:t>𝑖</m:t>
                                    </m:r>
                                  </m:sup>
                                </m:sSup>
                                <m:r>
                                  <a:rPr lang="en-IN">
                                    <a:solidFill>
                                      <a:schemeClr val="bg1"/>
                                    </a:solidFill>
                                    <a:latin typeface="Cambria Math" panose="02040503050406030204" pitchFamily="18" charset="0"/>
                                  </a:rPr>
                                  <m:t>,</m:t>
                                </m:r>
                                <m:sSup>
                                  <m:sSupPr>
                                    <m:ctrlPr>
                                      <a:rPr lang="en-IN" i="1">
                                        <a:solidFill>
                                          <a:schemeClr val="bg1"/>
                                        </a:solidFill>
                                        <a:latin typeface="Cambria Math" panose="02040503050406030204" pitchFamily="18" charset="0"/>
                                      </a:rPr>
                                    </m:ctrlPr>
                                  </m:sSupPr>
                                  <m:e>
                                    <m:r>
                                      <a:rPr lang="en-IN">
                                        <a:solidFill>
                                          <a:schemeClr val="bg1"/>
                                        </a:solidFill>
                                        <a:latin typeface="Cambria Math" panose="02040503050406030204" pitchFamily="18" charset="0"/>
                                      </a:rPr>
                                      <m:t>𝑦</m:t>
                                    </m:r>
                                  </m:e>
                                  <m:sup>
                                    <m:r>
                                      <a:rPr lang="en-IN">
                                        <a:solidFill>
                                          <a:schemeClr val="bg1"/>
                                        </a:solidFill>
                                        <a:latin typeface="Cambria Math" panose="02040503050406030204" pitchFamily="18" charset="0"/>
                                      </a:rPr>
                                      <m:t>𝑖</m:t>
                                    </m:r>
                                  </m:sup>
                                </m:sSup>
                              </m:e>
                            </m:d>
                          </m:e>
                        </m:d>
                      </m:e>
                    </m:d>
                    <m:r>
                      <a:rPr lang="en-IN" b="0" i="1" smtClean="0">
                        <a:solidFill>
                          <a:schemeClr val="bg1"/>
                        </a:solidFill>
                        <a:latin typeface="Cambria Math" panose="02040503050406030204" pitchFamily="18" charset="0"/>
                        <a:ea typeface="Cambria Math" panose="02040503050406030204" pitchFamily="18" charset="0"/>
                      </a:rPr>
                      <m:t>=</m:t>
                    </m:r>
                    <m:r>
                      <a:rPr lang="en-IN" b="0" i="1" smtClean="0">
                        <a:solidFill>
                          <a:schemeClr val="bg1"/>
                        </a:solidFill>
                        <a:latin typeface="Cambria Math" panose="02040503050406030204" pitchFamily="18" charset="0"/>
                        <a:ea typeface="Cambria Math" panose="02040503050406030204" pitchFamily="18" charset="0"/>
                      </a:rPr>
                      <m:t>𝒩</m:t>
                    </m:r>
                    <m:d>
                      <m:dPr>
                        <m:ctrlPr>
                          <a:rPr lang="en-IN" b="0" i="1" smtClean="0">
                            <a:solidFill>
                              <a:schemeClr val="bg1"/>
                            </a:solidFill>
                            <a:latin typeface="Cambria Math" panose="02040503050406030204" pitchFamily="18" charset="0"/>
                            <a:ea typeface="Cambria Math" panose="02040503050406030204" pitchFamily="18" charset="0"/>
                          </a:rPr>
                        </m:ctrlPr>
                      </m:dPr>
                      <m:e>
                        <m:r>
                          <a:rPr lang="en-IN" b="0" i="1" smtClean="0">
                            <a:solidFill>
                              <a:schemeClr val="bg1"/>
                            </a:solidFill>
                            <a:latin typeface="Cambria Math" panose="02040503050406030204" pitchFamily="18" charset="0"/>
                            <a:ea typeface="Cambria Math" panose="02040503050406030204" pitchFamily="18" charset="0"/>
                          </a:rPr>
                          <m:t>𝑦</m:t>
                        </m:r>
                        <m:r>
                          <a:rPr lang="en-IN" b="0" i="1" smtClean="0">
                            <a:solidFill>
                              <a:schemeClr val="bg1"/>
                            </a:solidFill>
                            <a:latin typeface="Cambria Math" panose="02040503050406030204" pitchFamily="18" charset="0"/>
                            <a:ea typeface="Cambria Math" panose="02040503050406030204" pitchFamily="18" charset="0"/>
                          </a:rPr>
                          <m:t>;</m:t>
                        </m:r>
                        <m:sSub>
                          <m:sSubPr>
                            <m:ctrlPr>
                              <a:rPr lang="en-IN" b="0" i="1" smtClean="0">
                                <a:solidFill>
                                  <a:schemeClr val="bg1"/>
                                </a:solidFill>
                                <a:latin typeface="Cambria Math" panose="02040503050406030204" pitchFamily="18" charset="0"/>
                                <a:ea typeface="Cambria Math" panose="02040503050406030204" pitchFamily="18" charset="0"/>
                              </a:rPr>
                            </m:ctrlPr>
                          </m:sSubPr>
                          <m:e>
                            <m:acc>
                              <m:accPr>
                                <m:chr m:val="̂"/>
                                <m:ctrlPr>
                                  <a:rPr lang="en-IN" b="0" i="1" smtClean="0">
                                    <a:solidFill>
                                      <a:schemeClr val="bg1"/>
                                    </a:solidFill>
                                    <a:latin typeface="Cambria Math" panose="02040503050406030204" pitchFamily="18" charset="0"/>
                                    <a:ea typeface="Cambria Math" panose="02040503050406030204" pitchFamily="18" charset="0"/>
                                  </a:rPr>
                                </m:ctrlPr>
                              </m:accPr>
                              <m:e>
                                <m:r>
                                  <a:rPr lang="en-IN" i="1">
                                    <a:solidFill>
                                      <a:schemeClr val="bg1"/>
                                    </a:solidFill>
                                    <a:latin typeface="Cambria Math" panose="02040503050406030204" pitchFamily="18" charset="0"/>
                                    <a:ea typeface="Cambria Math" panose="02040503050406030204" pitchFamily="18" charset="0"/>
                                  </a:rPr>
                                  <m:t>𝜇</m:t>
                                </m:r>
                              </m:e>
                            </m:acc>
                          </m:e>
                          <m:sub>
                            <m:r>
                              <a:rPr lang="en-IN" b="1" i="0" smtClean="0">
                                <a:solidFill>
                                  <a:schemeClr val="bg1"/>
                                </a:solidFill>
                                <a:latin typeface="Cambria Math" panose="02040503050406030204" pitchFamily="18" charset="0"/>
                                <a:ea typeface="Cambria Math" panose="02040503050406030204" pitchFamily="18" charset="0"/>
                              </a:rPr>
                              <m:t>𝐱</m:t>
                            </m:r>
                          </m:sub>
                        </m:sSub>
                        <m:r>
                          <a:rPr lang="en-IN" b="0" i="1" smtClean="0">
                            <a:solidFill>
                              <a:schemeClr val="bg1"/>
                            </a:solidFill>
                            <a:latin typeface="Cambria Math" panose="02040503050406030204" pitchFamily="18" charset="0"/>
                            <a:ea typeface="Cambria Math" panose="02040503050406030204" pitchFamily="18" charset="0"/>
                          </a:rPr>
                          <m:t>,</m:t>
                        </m:r>
                        <m:sSubSup>
                          <m:sSubSupPr>
                            <m:ctrlPr>
                              <a:rPr lang="en-IN" b="0" i="1" smtClean="0">
                                <a:solidFill>
                                  <a:schemeClr val="bg1"/>
                                </a:solidFill>
                                <a:latin typeface="Cambria Math" panose="02040503050406030204" pitchFamily="18" charset="0"/>
                                <a:ea typeface="Cambria Math" panose="02040503050406030204" pitchFamily="18" charset="0"/>
                              </a:rPr>
                            </m:ctrlPr>
                          </m:sSubSupPr>
                          <m:e>
                            <m:acc>
                              <m:accPr>
                                <m:chr m:val="̂"/>
                                <m:ctrlPr>
                                  <a:rPr lang="en-IN" b="0" i="1" smtClean="0">
                                    <a:solidFill>
                                      <a:schemeClr val="bg1"/>
                                    </a:solidFill>
                                    <a:latin typeface="Cambria Math" panose="02040503050406030204" pitchFamily="18" charset="0"/>
                                    <a:ea typeface="Cambria Math" panose="02040503050406030204" pitchFamily="18" charset="0"/>
                                  </a:rPr>
                                </m:ctrlPr>
                              </m:accPr>
                              <m:e>
                                <m:r>
                                  <a:rPr lang="en-IN" i="1">
                                    <a:solidFill>
                                      <a:schemeClr val="bg1"/>
                                    </a:solidFill>
                                    <a:latin typeface="Cambria Math" panose="02040503050406030204" pitchFamily="18" charset="0"/>
                                    <a:ea typeface="Cambria Math" panose="02040503050406030204" pitchFamily="18" charset="0"/>
                                  </a:rPr>
                                  <m:t>𝜎</m:t>
                                </m:r>
                              </m:e>
                            </m:acc>
                          </m:e>
                          <m:sub>
                            <m:r>
                              <a:rPr lang="en-IN" b="1" i="0" smtClean="0">
                                <a:solidFill>
                                  <a:schemeClr val="bg1"/>
                                </a:solidFill>
                                <a:latin typeface="Cambria Math" panose="02040503050406030204" pitchFamily="18" charset="0"/>
                                <a:ea typeface="Cambria Math" panose="02040503050406030204" pitchFamily="18" charset="0"/>
                              </a:rPr>
                              <m:t>𝐱</m:t>
                            </m:r>
                          </m:sub>
                          <m:sup>
                            <m:r>
                              <a:rPr lang="en-IN" b="0" i="1" smtClean="0">
                                <a:solidFill>
                                  <a:schemeClr val="bg1"/>
                                </a:solidFill>
                                <a:latin typeface="Cambria Math" panose="02040503050406030204" pitchFamily="18" charset="0"/>
                                <a:ea typeface="Cambria Math" panose="02040503050406030204" pitchFamily="18" charset="0"/>
                              </a:rPr>
                              <m:t>2</m:t>
                            </m:r>
                          </m:sup>
                        </m:sSubSup>
                      </m:e>
                    </m:d>
                  </m:oMath>
                </a14:m>
                <a:r>
                  <a:rPr lang="en-IN" dirty="0">
                    <a:solidFill>
                      <a:schemeClr val="bg1"/>
                    </a:solidFill>
                  </a:rPr>
                  <a:t> where</a:t>
                </a:r>
              </a:p>
              <a:p>
                <a14:m>
                  <m:oMath xmlns:m="http://schemas.openxmlformats.org/officeDocument/2006/math">
                    <m:sSub>
                      <m:sSubPr>
                        <m:ctrlPr>
                          <a:rPr lang="en-IN" i="1">
                            <a:solidFill>
                              <a:schemeClr val="bg1"/>
                            </a:solidFill>
                            <a:latin typeface="Cambria Math" panose="02040503050406030204" pitchFamily="18" charset="0"/>
                            <a:ea typeface="Cambria Math" panose="02040503050406030204" pitchFamily="18" charset="0"/>
                          </a:rPr>
                        </m:ctrlPr>
                      </m:sSubPr>
                      <m:e>
                        <m:acc>
                          <m:accPr>
                            <m:chr m:val="̂"/>
                            <m:ctrlPr>
                              <a:rPr lang="en-IN" i="1">
                                <a:solidFill>
                                  <a:schemeClr val="bg1"/>
                                </a:solidFill>
                                <a:latin typeface="Cambria Math" panose="02040503050406030204" pitchFamily="18" charset="0"/>
                                <a:ea typeface="Cambria Math" panose="02040503050406030204" pitchFamily="18" charset="0"/>
                              </a:rPr>
                            </m:ctrlPr>
                          </m:accPr>
                          <m:e>
                            <m:r>
                              <a:rPr lang="en-IN" i="1">
                                <a:solidFill>
                                  <a:schemeClr val="bg1"/>
                                </a:solidFill>
                                <a:latin typeface="Cambria Math" panose="02040503050406030204" pitchFamily="18" charset="0"/>
                                <a:ea typeface="Cambria Math" panose="02040503050406030204" pitchFamily="18" charset="0"/>
                              </a:rPr>
                              <m:t>𝜇</m:t>
                            </m:r>
                          </m:e>
                        </m:acc>
                      </m:e>
                      <m:sub>
                        <m:r>
                          <a:rPr lang="en-IN" b="1">
                            <a:solidFill>
                              <a:schemeClr val="bg1"/>
                            </a:solidFill>
                            <a:latin typeface="Cambria Math" panose="02040503050406030204" pitchFamily="18" charset="0"/>
                            <a:ea typeface="Cambria Math" panose="02040503050406030204" pitchFamily="18" charset="0"/>
                          </a:rPr>
                          <m:t>𝐱</m:t>
                        </m:r>
                      </m:sub>
                    </m:sSub>
                    <m:r>
                      <a:rPr lang="en-IN" b="0" i="1" smtClean="0">
                        <a:solidFill>
                          <a:schemeClr val="bg1"/>
                        </a:solidFill>
                        <a:latin typeface="Cambria Math" panose="02040503050406030204" pitchFamily="18" charset="0"/>
                        <a:ea typeface="Cambria Math" panose="02040503050406030204" pitchFamily="18" charset="0"/>
                      </a:rPr>
                      <m:t>=</m:t>
                    </m:r>
                    <m:sSup>
                      <m:sSupPr>
                        <m:ctrlPr>
                          <a:rPr lang="en-IN" b="1" i="1" smtClean="0">
                            <a:solidFill>
                              <a:schemeClr val="bg1"/>
                            </a:solidFill>
                            <a:latin typeface="Cambria Math" panose="02040503050406030204" pitchFamily="18" charset="0"/>
                            <a:ea typeface="Cambria Math" panose="02040503050406030204" pitchFamily="18" charset="0"/>
                          </a:rPr>
                        </m:ctrlPr>
                      </m:sSupPr>
                      <m:e>
                        <m:acc>
                          <m:accPr>
                            <m:chr m:val="̂"/>
                            <m:ctrlPr>
                              <a:rPr lang="en-IN" i="1">
                                <a:solidFill>
                                  <a:schemeClr val="bg1"/>
                                </a:solidFill>
                                <a:latin typeface="Cambria Math" panose="02040503050406030204" pitchFamily="18" charset="0"/>
                                <a:ea typeface="Cambria Math" panose="02040503050406030204" pitchFamily="18" charset="0"/>
                              </a:rPr>
                            </m:ctrlPr>
                          </m:accPr>
                          <m:e>
                            <m:r>
                              <a:rPr lang="en-IN" b="1" i="1">
                                <a:solidFill>
                                  <a:schemeClr val="bg1"/>
                                </a:solidFill>
                                <a:latin typeface="Cambria Math" panose="02040503050406030204" pitchFamily="18" charset="0"/>
                                <a:ea typeface="Cambria Math" panose="02040503050406030204" pitchFamily="18" charset="0"/>
                              </a:rPr>
                              <m:t>𝛍</m:t>
                            </m:r>
                          </m:e>
                        </m:acc>
                      </m:e>
                      <m:sup>
                        <m:r>
                          <a:rPr lang="en-IN" b="1" i="1" smtClean="0">
                            <a:solidFill>
                              <a:schemeClr val="bg1"/>
                            </a:solidFill>
                            <a:latin typeface="Cambria Math" panose="02040503050406030204" pitchFamily="18" charset="0"/>
                            <a:ea typeface="Cambria Math" panose="02040503050406030204" pitchFamily="18" charset="0"/>
                          </a:rPr>
                          <m:t>⊤</m:t>
                        </m:r>
                      </m:sup>
                    </m:sSup>
                    <m:r>
                      <a:rPr lang="en-IN" b="1" i="0" smtClean="0">
                        <a:solidFill>
                          <a:schemeClr val="bg1"/>
                        </a:solidFill>
                        <a:latin typeface="Cambria Math" panose="02040503050406030204" pitchFamily="18" charset="0"/>
                        <a:ea typeface="Cambria Math" panose="02040503050406030204" pitchFamily="18" charset="0"/>
                      </a:rPr>
                      <m:t>𝐱</m:t>
                    </m:r>
                  </m:oMath>
                </a14:m>
                <a:r>
                  <a:rPr lang="en-IN" dirty="0">
                    <a:solidFill>
                      <a:schemeClr val="bg1"/>
                    </a:solidFill>
                  </a:rPr>
                  <a:t> and </a:t>
                </a:r>
                <a14:m>
                  <m:oMath xmlns:m="http://schemas.openxmlformats.org/officeDocument/2006/math">
                    <m:sSubSup>
                      <m:sSubSupPr>
                        <m:ctrlPr>
                          <a:rPr lang="en-IN" i="1">
                            <a:solidFill>
                              <a:schemeClr val="bg1"/>
                            </a:solidFill>
                            <a:latin typeface="Cambria Math" panose="02040503050406030204" pitchFamily="18" charset="0"/>
                            <a:ea typeface="Cambria Math" panose="02040503050406030204" pitchFamily="18" charset="0"/>
                          </a:rPr>
                        </m:ctrlPr>
                      </m:sSubSupPr>
                      <m:e>
                        <m:acc>
                          <m:accPr>
                            <m:chr m:val="̂"/>
                            <m:ctrlPr>
                              <a:rPr lang="en-IN" i="1">
                                <a:solidFill>
                                  <a:schemeClr val="bg1"/>
                                </a:solidFill>
                                <a:latin typeface="Cambria Math" panose="02040503050406030204" pitchFamily="18" charset="0"/>
                                <a:ea typeface="Cambria Math" panose="02040503050406030204" pitchFamily="18" charset="0"/>
                              </a:rPr>
                            </m:ctrlPr>
                          </m:accPr>
                          <m:e>
                            <m:r>
                              <a:rPr lang="en-IN" i="1">
                                <a:solidFill>
                                  <a:schemeClr val="bg1"/>
                                </a:solidFill>
                                <a:latin typeface="Cambria Math" panose="02040503050406030204" pitchFamily="18" charset="0"/>
                                <a:ea typeface="Cambria Math" panose="02040503050406030204" pitchFamily="18" charset="0"/>
                              </a:rPr>
                              <m:t>𝜎</m:t>
                            </m:r>
                          </m:e>
                        </m:acc>
                      </m:e>
                      <m:sub>
                        <m:r>
                          <a:rPr lang="en-IN" b="1">
                            <a:solidFill>
                              <a:schemeClr val="bg1"/>
                            </a:solidFill>
                            <a:latin typeface="Cambria Math" panose="02040503050406030204" pitchFamily="18" charset="0"/>
                            <a:ea typeface="Cambria Math" panose="02040503050406030204" pitchFamily="18" charset="0"/>
                          </a:rPr>
                          <m:t>𝐱</m:t>
                        </m:r>
                      </m:sub>
                      <m:sup>
                        <m:r>
                          <a:rPr lang="en-IN" i="1">
                            <a:solidFill>
                              <a:schemeClr val="bg1"/>
                            </a:solidFill>
                            <a:latin typeface="Cambria Math" panose="02040503050406030204" pitchFamily="18" charset="0"/>
                            <a:ea typeface="Cambria Math" panose="02040503050406030204" pitchFamily="18" charset="0"/>
                          </a:rPr>
                          <m:t>2</m:t>
                        </m:r>
                      </m:sup>
                    </m:sSubSup>
                    <m:r>
                      <a:rPr lang="en-IN" b="0" i="1" smtClean="0">
                        <a:solidFill>
                          <a:schemeClr val="bg1"/>
                        </a:solidFill>
                        <a:latin typeface="Cambria Math" panose="02040503050406030204" pitchFamily="18" charset="0"/>
                        <a:ea typeface="Cambria Math" panose="02040503050406030204" pitchFamily="18" charset="0"/>
                      </a:rPr>
                      <m:t>=</m:t>
                    </m:r>
                    <m:sSubSup>
                      <m:sSubSupPr>
                        <m:ctrlPr>
                          <a:rPr lang="en-IN" b="0" i="1" smtClean="0">
                            <a:solidFill>
                              <a:schemeClr val="bg1"/>
                            </a:solidFill>
                            <a:latin typeface="Cambria Math" panose="02040503050406030204" pitchFamily="18" charset="0"/>
                            <a:ea typeface="Cambria Math" panose="02040503050406030204" pitchFamily="18" charset="0"/>
                          </a:rPr>
                        </m:ctrlPr>
                      </m:sSubSupPr>
                      <m:e>
                        <m:r>
                          <a:rPr lang="en-IN" b="0" i="1" smtClean="0">
                            <a:solidFill>
                              <a:schemeClr val="bg1"/>
                            </a:solidFill>
                            <a:latin typeface="Cambria Math" panose="02040503050406030204" pitchFamily="18" charset="0"/>
                            <a:ea typeface="Cambria Math" panose="02040503050406030204" pitchFamily="18" charset="0"/>
                          </a:rPr>
                          <m:t>𝜎</m:t>
                        </m:r>
                      </m:e>
                      <m:sub>
                        <m:r>
                          <a:rPr lang="en-IN" b="0" i="1" smtClean="0">
                            <a:solidFill>
                              <a:schemeClr val="bg1"/>
                            </a:solidFill>
                            <a:latin typeface="Cambria Math" panose="02040503050406030204" pitchFamily="18" charset="0"/>
                            <a:ea typeface="Cambria Math" panose="02040503050406030204" pitchFamily="18" charset="0"/>
                          </a:rPr>
                          <m:t>𝑙</m:t>
                        </m:r>
                      </m:sub>
                      <m:sup>
                        <m:r>
                          <a:rPr lang="en-IN" b="0" i="1" smtClean="0">
                            <a:solidFill>
                              <a:schemeClr val="bg1"/>
                            </a:solidFill>
                            <a:latin typeface="Cambria Math" panose="02040503050406030204" pitchFamily="18" charset="0"/>
                            <a:ea typeface="Cambria Math" panose="02040503050406030204" pitchFamily="18" charset="0"/>
                          </a:rPr>
                          <m:t>2</m:t>
                        </m:r>
                      </m:sup>
                    </m:sSubSup>
                    <m:r>
                      <a:rPr lang="en-IN" b="0" i="1" smtClean="0">
                        <a:solidFill>
                          <a:schemeClr val="bg1"/>
                        </a:solidFill>
                        <a:latin typeface="Cambria Math" panose="02040503050406030204" pitchFamily="18" charset="0"/>
                        <a:ea typeface="Cambria Math" panose="02040503050406030204" pitchFamily="18" charset="0"/>
                      </a:rPr>
                      <m:t>+</m:t>
                    </m:r>
                    <m:sSup>
                      <m:sSupPr>
                        <m:ctrlPr>
                          <a:rPr lang="en-IN" b="0" i="1" smtClean="0">
                            <a:solidFill>
                              <a:schemeClr val="bg1"/>
                            </a:solidFill>
                            <a:latin typeface="Cambria Math" panose="02040503050406030204" pitchFamily="18" charset="0"/>
                            <a:ea typeface="Cambria Math" panose="02040503050406030204" pitchFamily="18" charset="0"/>
                          </a:rPr>
                        </m:ctrlPr>
                      </m:sSupPr>
                      <m:e>
                        <m:r>
                          <a:rPr lang="en-IN" b="1" i="0" smtClean="0">
                            <a:solidFill>
                              <a:schemeClr val="bg1"/>
                            </a:solidFill>
                            <a:latin typeface="Cambria Math" panose="02040503050406030204" pitchFamily="18" charset="0"/>
                            <a:ea typeface="Cambria Math" panose="02040503050406030204" pitchFamily="18" charset="0"/>
                          </a:rPr>
                          <m:t>𝐱</m:t>
                        </m:r>
                      </m:e>
                      <m:sup>
                        <m:r>
                          <a:rPr lang="en-IN" b="0" i="1" smtClean="0">
                            <a:solidFill>
                              <a:schemeClr val="bg1"/>
                            </a:solidFill>
                            <a:latin typeface="Cambria Math" panose="02040503050406030204" pitchFamily="18" charset="0"/>
                            <a:ea typeface="Cambria Math" panose="02040503050406030204" pitchFamily="18" charset="0"/>
                          </a:rPr>
                          <m:t>⊤</m:t>
                        </m:r>
                      </m:sup>
                    </m:sSup>
                    <m:acc>
                      <m:accPr>
                        <m:chr m:val="̂"/>
                        <m:ctrlPr>
                          <a:rPr lang="en-IN" i="1">
                            <a:solidFill>
                              <a:schemeClr val="bg1"/>
                            </a:solidFill>
                            <a:latin typeface="Cambria Math" panose="02040503050406030204" pitchFamily="18" charset="0"/>
                          </a:rPr>
                        </m:ctrlPr>
                      </m:accPr>
                      <m:e>
                        <m:r>
                          <m:rPr>
                            <m:sty m:val="p"/>
                          </m:rPr>
                          <a:rPr lang="en-IN">
                            <a:solidFill>
                              <a:schemeClr val="bg1"/>
                            </a:solidFill>
                            <a:latin typeface="Cambria Math" panose="02040503050406030204" pitchFamily="18" charset="0"/>
                          </a:rPr>
                          <m:t>Σ</m:t>
                        </m:r>
                      </m:e>
                    </m:acc>
                    <m:r>
                      <a:rPr lang="en-IN" b="1" i="0" smtClean="0">
                        <a:solidFill>
                          <a:schemeClr val="bg1"/>
                        </a:solidFill>
                        <a:latin typeface="Cambria Math" panose="02040503050406030204" pitchFamily="18" charset="0"/>
                      </a:rPr>
                      <m:t>𝐱</m:t>
                    </m:r>
                  </m:oMath>
                </a14:m>
                <a:endParaRPr lang="en-IN" b="1" dirty="0">
                  <a:solidFill>
                    <a:schemeClr val="bg1"/>
                  </a:solidFill>
                </a:endParaRPr>
              </a:p>
              <a:p>
                <a:r>
                  <a:rPr lang="en-IN" b="1" dirty="0">
                    <a:solidFill>
                      <a:schemeClr val="bg1"/>
                    </a:solidFill>
                  </a:rPr>
                  <a:t>Note:</a:t>
                </a:r>
                <a:r>
                  <a:rPr lang="en-IN" dirty="0">
                    <a:solidFill>
                      <a:schemeClr val="bg1"/>
                    </a:solidFill>
                  </a:rPr>
                  <a:t> in this case, variance of the predicted distribution </a:t>
                </a:r>
                <a14:m>
                  <m:oMath xmlns:m="http://schemas.openxmlformats.org/officeDocument/2006/math">
                    <m:sSubSup>
                      <m:sSubSupPr>
                        <m:ctrlPr>
                          <a:rPr lang="en-IN" i="1">
                            <a:solidFill>
                              <a:schemeClr val="bg1"/>
                            </a:solidFill>
                            <a:latin typeface="Cambria Math" panose="02040503050406030204" pitchFamily="18" charset="0"/>
                            <a:ea typeface="Cambria Math" panose="02040503050406030204" pitchFamily="18" charset="0"/>
                          </a:rPr>
                        </m:ctrlPr>
                      </m:sSubSupPr>
                      <m:e>
                        <m:acc>
                          <m:accPr>
                            <m:chr m:val="̂"/>
                            <m:ctrlPr>
                              <a:rPr lang="en-IN" i="1">
                                <a:solidFill>
                                  <a:schemeClr val="bg1"/>
                                </a:solidFill>
                                <a:latin typeface="Cambria Math" panose="02040503050406030204" pitchFamily="18" charset="0"/>
                                <a:ea typeface="Cambria Math" panose="02040503050406030204" pitchFamily="18" charset="0"/>
                              </a:rPr>
                            </m:ctrlPr>
                          </m:accPr>
                          <m:e>
                            <m:r>
                              <a:rPr lang="en-IN" i="1">
                                <a:solidFill>
                                  <a:schemeClr val="bg1"/>
                                </a:solidFill>
                                <a:latin typeface="Cambria Math" panose="02040503050406030204" pitchFamily="18" charset="0"/>
                                <a:ea typeface="Cambria Math" panose="02040503050406030204" pitchFamily="18" charset="0"/>
                              </a:rPr>
                              <m:t>𝜎</m:t>
                            </m:r>
                          </m:e>
                        </m:acc>
                      </m:e>
                      <m:sub>
                        <m:r>
                          <a:rPr lang="en-IN" b="1">
                            <a:solidFill>
                              <a:schemeClr val="bg1"/>
                            </a:solidFill>
                            <a:latin typeface="Cambria Math" panose="02040503050406030204" pitchFamily="18" charset="0"/>
                            <a:ea typeface="Cambria Math" panose="02040503050406030204" pitchFamily="18" charset="0"/>
                          </a:rPr>
                          <m:t>𝐱</m:t>
                        </m:r>
                      </m:sub>
                      <m:sup>
                        <m:r>
                          <a:rPr lang="en-IN" i="1">
                            <a:solidFill>
                              <a:schemeClr val="bg1"/>
                            </a:solidFill>
                            <a:latin typeface="Cambria Math" panose="02040503050406030204" pitchFamily="18" charset="0"/>
                            <a:ea typeface="Cambria Math" panose="02040503050406030204" pitchFamily="18" charset="0"/>
                          </a:rPr>
                          <m:t>2</m:t>
                        </m:r>
                      </m:sup>
                    </m:sSubSup>
                  </m:oMath>
                </a14:m>
                <a:r>
                  <a:rPr lang="en-IN" dirty="0">
                    <a:solidFill>
                      <a:schemeClr val="bg1"/>
                    </a:solidFill>
                  </a:rPr>
                  <a:t> depends on the point itself – can deduce if the prediction is confident or not!</a:t>
                </a:r>
              </a:p>
              <a:p>
                <a:endParaRPr lang="en-IN" dirty="0">
                  <a:solidFill>
                    <a:schemeClr val="bg1"/>
                  </a:solidFill>
                </a:endParaRPr>
              </a:p>
              <a:p>
                <a:endParaRPr lang="en-IN" dirty="0">
                  <a:solidFill>
                    <a:schemeClr val="bg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1803" r="-1532" b="-742"/>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14</a:t>
            </a:fld>
            <a:endParaRPr lang="en-US"/>
          </a:p>
        </p:txBody>
      </p:sp>
    </p:spTree>
    <p:extLst>
      <p:ext uri="{BB962C8B-B14F-4D97-AF65-F5344CB8AC3E}">
        <p14:creationId xmlns:p14="http://schemas.microsoft.com/office/powerpoint/2010/main" val="306164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Conjugate Priors</a:t>
            </a:r>
          </a:p>
        </p:txBody>
      </p:sp>
      <p:sp>
        <p:nvSpPr>
          <p:cNvPr id="3" name="Content Placeholder 2"/>
          <p:cNvSpPr>
            <a:spLocks noGrp="1"/>
          </p:cNvSpPr>
          <p:nvPr>
            <p:ph idx="1"/>
          </p:nvPr>
        </p:nvSpPr>
        <p:spPr>
          <a:xfrm>
            <a:off x="253353" y="1111624"/>
            <a:ext cx="11938645" cy="5300823"/>
          </a:xfrm>
        </p:spPr>
        <p:txBody>
          <a:bodyPr/>
          <a:lstStyle/>
          <a:p>
            <a:r>
              <a:rPr lang="en-IN" dirty="0"/>
              <a:t>Bayesian Logistic Regression or </a:t>
            </a:r>
            <a:r>
              <a:rPr lang="en-IN" dirty="0" err="1"/>
              <a:t>Softmax</a:t>
            </a:r>
            <a:r>
              <a:rPr lang="en-IN" dirty="0"/>
              <a:t> Regression is not nearly as pretty – no closed form solutions for posterior or predictive posterior</a:t>
            </a:r>
          </a:p>
          <a:p>
            <a:r>
              <a:rPr lang="en-IN" dirty="0"/>
              <a:t>However, some likelihood-prior pairs are special</a:t>
            </a:r>
          </a:p>
          <a:p>
            <a:pPr lvl="2"/>
            <a:r>
              <a:rPr lang="en-IN" dirty="0"/>
              <a:t>Always yield a posterior that is of the same family as the prior</a:t>
            </a:r>
          </a:p>
          <a:p>
            <a:pPr lvl="2"/>
            <a:r>
              <a:rPr lang="en-IN" dirty="0"/>
              <a:t>Such pairs of distributions are called </a:t>
            </a:r>
            <a:r>
              <a:rPr lang="en-IN" i="0" dirty="0"/>
              <a:t>conjugate pairs</a:t>
            </a:r>
          </a:p>
          <a:p>
            <a:pPr lvl="2"/>
            <a:r>
              <a:rPr lang="en-IN" dirty="0"/>
              <a:t>The prior in such cases is said to be </a:t>
            </a:r>
            <a:r>
              <a:rPr lang="en-IN" i="0" dirty="0"/>
              <a:t>conjugate </a:t>
            </a:r>
            <a:r>
              <a:rPr lang="en-IN" dirty="0"/>
              <a:t>to the likelihood</a:t>
            </a:r>
          </a:p>
          <a:p>
            <a:pPr lvl="2"/>
            <a:r>
              <a:rPr lang="en-IN" dirty="0"/>
              <a:t>Gaussian-Gaussian is one example – warning: one Gaussian is a likelihood over reals, the other Gaussian is a prior over models (i.e. vectors)</a:t>
            </a:r>
          </a:p>
          <a:p>
            <a:pPr lvl="2"/>
            <a:r>
              <a:rPr lang="en-IN" dirty="0"/>
              <a:t>Other conjugate pairs exist too</a:t>
            </a:r>
          </a:p>
          <a:p>
            <a:r>
              <a:rPr lang="en-IN" dirty="0"/>
              <a:t>Discussion beyond the scope of CS771 – courses like CS772 discuss this</a:t>
            </a:r>
          </a:p>
        </p:txBody>
      </p:sp>
      <p:sp>
        <p:nvSpPr>
          <p:cNvPr id="4" name="Slide Number Placeholder 3"/>
          <p:cNvSpPr>
            <a:spLocks noGrp="1"/>
          </p:cNvSpPr>
          <p:nvPr>
            <p:ph type="sldNum" sz="quarter" idx="12"/>
          </p:nvPr>
        </p:nvSpPr>
        <p:spPr/>
        <p:txBody>
          <a:bodyPr/>
          <a:lstStyle/>
          <a:p>
            <a:fld id="{157B8E69-23A9-4619-9CFE-E27BFD8A78F9}" type="slidenum">
              <a:rPr lang="en-US" smtClean="0"/>
              <a:t>15</a:t>
            </a:fld>
            <a:endParaRPr lang="en-US"/>
          </a:p>
        </p:txBody>
      </p:sp>
    </p:spTree>
    <p:extLst>
      <p:ext uri="{BB962C8B-B14F-4D97-AF65-F5344CB8AC3E}">
        <p14:creationId xmlns:p14="http://schemas.microsoft.com/office/powerpoint/2010/main" val="234915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A6BB1-C600-174D-8904-03A529647D4F}"/>
              </a:ext>
            </a:extLst>
          </p:cNvPr>
          <p:cNvSpPr>
            <a:spLocks noGrp="1"/>
          </p:cNvSpPr>
          <p:nvPr>
            <p:ph type="title"/>
          </p:nvPr>
        </p:nvSpPr>
        <p:spPr>
          <a:xfrm>
            <a:off x="253353" y="36191"/>
            <a:ext cx="11600329" cy="1075433"/>
          </a:xfrm>
        </p:spPr>
        <p:txBody>
          <a:bodyPr anchor="ctr">
            <a:normAutofit/>
          </a:bodyPr>
          <a:lstStyle/>
          <a:p>
            <a:r>
              <a:rPr lang="en-US" dirty="0"/>
              <a:t>Extra Classes</a:t>
            </a:r>
            <a:endParaRPr lang="en-IN" dirty="0"/>
          </a:p>
        </p:txBody>
      </p:sp>
      <p:pic>
        <p:nvPicPr>
          <p:cNvPr id="6" name="Picture 5" descr="Desks in empty classroom">
            <a:extLst>
              <a:ext uri="{FF2B5EF4-FFF2-40B4-BE49-F238E27FC236}">
                <a16:creationId xmlns:a16="http://schemas.microsoft.com/office/drawing/2014/main" id="{345784C6-1414-544E-DC24-07B1520838A1}"/>
              </a:ext>
            </a:extLst>
          </p:cNvPr>
          <p:cNvPicPr>
            <a:picLocks noChangeAspect="1"/>
          </p:cNvPicPr>
          <p:nvPr/>
        </p:nvPicPr>
        <p:blipFill rotWithShape="1">
          <a:blip r:embed="rId2"/>
          <a:srcRect l="10434" r="6763" b="-2"/>
          <a:stretch/>
        </p:blipFill>
        <p:spPr>
          <a:xfrm>
            <a:off x="253351" y="1111623"/>
            <a:ext cx="5852160" cy="5300823"/>
          </a:xfrm>
          <a:prstGeom prst="rect">
            <a:avLst/>
          </a:prstGeom>
          <a:noFill/>
        </p:spPr>
      </p:pic>
      <p:sp>
        <p:nvSpPr>
          <p:cNvPr id="11" name="Content Placeholder 3">
            <a:extLst>
              <a:ext uri="{FF2B5EF4-FFF2-40B4-BE49-F238E27FC236}">
                <a16:creationId xmlns:a16="http://schemas.microsoft.com/office/drawing/2014/main" id="{1A973837-A5DE-CF28-D4AB-6C4C5D6DF2E9}"/>
              </a:ext>
            </a:extLst>
          </p:cNvPr>
          <p:cNvSpPr>
            <a:spLocks noGrp="1"/>
          </p:cNvSpPr>
          <p:nvPr>
            <p:ph sz="half" idx="2"/>
          </p:nvPr>
        </p:nvSpPr>
        <p:spPr>
          <a:xfrm>
            <a:off x="6105511" y="1111624"/>
            <a:ext cx="5852160" cy="5300822"/>
          </a:xfrm>
        </p:spPr>
        <p:txBody>
          <a:bodyPr/>
          <a:lstStyle/>
          <a:p>
            <a:r>
              <a:rPr lang="en-US" dirty="0"/>
              <a:t>April 03, 2024 (Wed) 6PM L20</a:t>
            </a:r>
          </a:p>
          <a:p>
            <a:r>
              <a:rPr lang="en-US" dirty="0"/>
              <a:t>April 10, 2024 (Wed) 6PM L20</a:t>
            </a:r>
          </a:p>
          <a:p>
            <a:endParaRPr lang="en-US" dirty="0"/>
          </a:p>
          <a:p>
            <a:r>
              <a:rPr lang="en-US" dirty="0"/>
              <a:t>Timing and venue same for both</a:t>
            </a:r>
          </a:p>
          <a:p>
            <a:pPr marL="0" indent="0">
              <a:buNone/>
            </a:pPr>
            <a:endParaRPr lang="en-US" dirty="0"/>
          </a:p>
          <a:p>
            <a:r>
              <a:rPr lang="en-US" dirty="0"/>
              <a:t>In lieu of missed classes on account of Institute and Gymkhana holidays</a:t>
            </a:r>
          </a:p>
          <a:p>
            <a:endParaRPr lang="en-US" dirty="0"/>
          </a:p>
          <a:p>
            <a:r>
              <a:rPr lang="en-US" dirty="0"/>
              <a:t>No extra class on April 06, 2024 (Sat)</a:t>
            </a:r>
          </a:p>
        </p:txBody>
      </p:sp>
    </p:spTree>
    <p:extLst>
      <p:ext uri="{BB962C8B-B14F-4D97-AF65-F5344CB8AC3E}">
        <p14:creationId xmlns:p14="http://schemas.microsoft.com/office/powerpoint/2010/main" val="2844754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Can you Guess the Mean?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600328" cy="5746376"/>
              </a:xfrm>
            </p:spPr>
            <p:txBody>
              <a:bodyPr>
                <a:normAutofit/>
              </a:bodyPr>
              <a:lstStyle/>
              <a:p>
                <a:r>
                  <a:rPr lang="en-IN" dirty="0"/>
                  <a:t>There is a Gaussian with unknown mean but known variance (for sake of simplicity) from which we receive </a:t>
                </a:r>
                <a14:m>
                  <m:oMath xmlns:m="http://schemas.openxmlformats.org/officeDocument/2006/math">
                    <m:r>
                      <a:rPr lang="en-IN" b="0" i="1" smtClean="0">
                        <a:latin typeface="Cambria Math" panose="02040503050406030204" pitchFamily="18" charset="0"/>
                      </a:rPr>
                      <m:t>𝑛</m:t>
                    </m:r>
                  </m:oMath>
                </a14:m>
                <a:r>
                  <a:rPr lang="en-IN" dirty="0"/>
                  <a:t> independent samples</a:t>
                </a:r>
                <a:br>
                  <a:rPr lang="en-IN" dirty="0"/>
                </a:b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𝒩</m:t>
                    </m:r>
                    <m:d>
                      <m:dPr>
                        <m:ctrlPr>
                          <a:rPr lang="en-IN" b="0" i="1" smtClean="0">
                            <a:latin typeface="Cambria Math" panose="02040503050406030204" pitchFamily="18" charset="0"/>
                            <a:ea typeface="Cambria Math" panose="02040503050406030204" pitchFamily="18" charset="0"/>
                          </a:rPr>
                        </m:ctrlPr>
                      </m:dPr>
                      <m:e>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𝜇</m:t>
                            </m:r>
                          </m:e>
                          <m:sup>
                            <m:r>
                              <a:rPr lang="en-IN" b="0" i="1" smtClean="0">
                                <a:latin typeface="Cambria Math" panose="02040503050406030204" pitchFamily="18" charset="0"/>
                                <a:ea typeface="Cambria Math" panose="02040503050406030204" pitchFamily="18" charset="0"/>
                              </a:rPr>
                              <m:t>∗</m:t>
                            </m:r>
                          </m:sup>
                        </m:sSup>
                        <m:r>
                          <a:rPr lang="en-IN" b="0" i="1" smtClean="0">
                            <a:latin typeface="Cambria Math" panose="02040503050406030204" pitchFamily="18" charset="0"/>
                            <a:ea typeface="Cambria Math" panose="02040503050406030204" pitchFamily="18" charset="0"/>
                          </a:rPr>
                          <m:t>,1</m:t>
                        </m:r>
                      </m:e>
                    </m:d>
                  </m:oMath>
                </a14:m>
                <a:endParaRPr lang="en-IN" dirty="0"/>
              </a:p>
              <a:p>
                <a:r>
                  <a:rPr lang="en-IN" dirty="0"/>
                  <a:t>Can we estimate the “model”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𝜇</m:t>
                        </m:r>
                      </m:e>
                      <m:sup>
                        <m:r>
                          <a:rPr lang="en-IN" b="0" i="1" smtClean="0">
                            <a:latin typeface="Cambria Math" panose="02040503050406030204" pitchFamily="18" charset="0"/>
                          </a:rPr>
                          <m:t>∗</m:t>
                        </m:r>
                      </m:sup>
                    </m:sSup>
                  </m:oMath>
                </a14:m>
                <a:r>
                  <a:rPr lang="en-IN" dirty="0"/>
                  <a:t> from these samples?</a:t>
                </a:r>
              </a:p>
              <a:p>
                <a:r>
                  <a:rPr lang="en-IN" b="1" dirty="0"/>
                  <a:t>Likelihood function</a:t>
                </a:r>
                <a:r>
                  <a:rPr lang="en-IN" dirty="0"/>
                  <a:t>: for a candidate model </a:t>
                </a:r>
                <a14:m>
                  <m:oMath xmlns:m="http://schemas.openxmlformats.org/officeDocument/2006/math">
                    <m:r>
                      <a:rPr lang="en-IN" b="0" i="1" smtClean="0">
                        <a:latin typeface="Cambria Math" panose="02040503050406030204" pitchFamily="18" charset="0"/>
                      </a:rPr>
                      <m:t>𝜇</m:t>
                    </m:r>
                  </m:oMath>
                </a14:m>
                <a:r>
                  <a:rPr lang="en-IN" dirty="0"/>
                  <a:t> and sample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oMath>
                </a14:m>
                <a:br>
                  <a:rPr lang="en-IN" dirty="0"/>
                </a:b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𝑖</m:t>
                            </m:r>
                          </m:sub>
                        </m:sSub>
                        <m:r>
                          <a:rPr lang="en-IN" b="0" i="1" smtClean="0">
                            <a:latin typeface="Cambria Math" panose="02040503050406030204" pitchFamily="18" charset="0"/>
                            <a:ea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𝜇</m:t>
                        </m:r>
                        <m:r>
                          <a:rPr lang="en-IN" b="0" i="1" smtClean="0">
                            <a:latin typeface="Cambria Math" panose="02040503050406030204" pitchFamily="18" charset="0"/>
                            <a:ea typeface="Cambria Math" panose="02040503050406030204" pitchFamily="18" charset="0"/>
                          </a:rPr>
                          <m:t>,1</m:t>
                        </m:r>
                      </m:e>
                    </m:d>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ad>
                          <m:radPr>
                            <m:degHide m:val="on"/>
                            <m:ctrlPr>
                              <a:rPr lang="en-IN" b="0" i="1" smtClean="0">
                                <a:latin typeface="Cambria Math" panose="02040503050406030204" pitchFamily="18" charset="0"/>
                                <a:ea typeface="Cambria Math" panose="02040503050406030204" pitchFamily="18" charset="0"/>
                              </a:rPr>
                            </m:ctrlPr>
                          </m:radPr>
                          <m:deg/>
                          <m:e>
                            <m:r>
                              <a:rPr lang="en-IN" b="0" i="1" smtClean="0">
                                <a:latin typeface="Cambria Math" panose="02040503050406030204" pitchFamily="18" charset="0"/>
                                <a:ea typeface="Cambria Math" panose="02040503050406030204" pitchFamily="18" charset="0"/>
                              </a:rPr>
                              <m:t>2</m:t>
                            </m:r>
                            <m:r>
                              <a:rPr lang="en-IN" b="0" i="1" smtClean="0">
                                <a:latin typeface="Cambria Math" panose="02040503050406030204" pitchFamily="18" charset="0"/>
                                <a:ea typeface="Cambria Math" panose="02040503050406030204" pitchFamily="18" charset="0"/>
                              </a:rPr>
                              <m:t>𝜋</m:t>
                            </m:r>
                          </m:e>
                        </m:rad>
                      </m:den>
                    </m:f>
                    <m:func>
                      <m:funcPr>
                        <m:ctrlPr>
                          <a:rPr lang="en-IN" b="0" i="1" smtClean="0">
                            <a:latin typeface="Cambria Math" panose="02040503050406030204" pitchFamily="18" charset="0"/>
                            <a:ea typeface="Cambria Math" panose="02040503050406030204" pitchFamily="18" charset="0"/>
                          </a:rPr>
                        </m:ctrlPr>
                      </m:funcPr>
                      <m:fName>
                        <m:r>
                          <m:rPr>
                            <m:sty m:val="p"/>
                          </m:rPr>
                          <a:rPr lang="en-IN" b="0" i="0" smtClean="0">
                            <a:latin typeface="Cambria Math" panose="02040503050406030204" pitchFamily="18" charset="0"/>
                            <a:ea typeface="Cambria Math" panose="02040503050406030204" pitchFamily="18" charset="0"/>
                          </a:rPr>
                          <m:t>exp</m:t>
                        </m:r>
                      </m:fName>
                      <m:e>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d>
                                  <m:dPr>
                                    <m:ctrlPr>
                                      <a:rPr lang="en-IN" b="0" i="1" smtClean="0">
                                        <a:latin typeface="Cambria Math" panose="02040503050406030204" pitchFamily="18" charset="0"/>
                                        <a:ea typeface="Cambria Math" panose="02040503050406030204" pitchFamily="18" charset="0"/>
                                      </a:rPr>
                                    </m:ctrlPr>
                                  </m:dPr>
                                  <m:e>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𝑖</m:t>
                                        </m:r>
                                      </m:sub>
                                    </m:sSub>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𝜇</m:t>
                                    </m:r>
                                  </m:e>
                                </m:d>
                              </m:e>
                              <m:sup>
                                <m:r>
                                  <a:rPr lang="en-IN" b="0" i="1" smtClean="0">
                                    <a:latin typeface="Cambria Math" panose="02040503050406030204" pitchFamily="18" charset="0"/>
                                    <a:ea typeface="Cambria Math" panose="02040503050406030204" pitchFamily="18" charset="0"/>
                                  </a:rPr>
                                  <m:t>2</m:t>
                                </m:r>
                              </m:sup>
                            </m:sSup>
                            <m:r>
                              <a:rPr lang="en-IN" b="0" i="1" smtClean="0">
                                <a:latin typeface="Cambria Math" panose="02040503050406030204" pitchFamily="18" charset="0"/>
                                <a:ea typeface="Cambria Math" panose="02040503050406030204" pitchFamily="18" charset="0"/>
                              </a:rPr>
                              <m:t>/2</m:t>
                            </m:r>
                          </m:e>
                        </m:d>
                      </m:e>
                    </m:func>
                  </m:oMath>
                </a14:m>
                <a:r>
                  <a:rPr lang="en-IN" dirty="0"/>
                  <a:t> </a:t>
                </a:r>
              </a:p>
              <a:p>
                <a:r>
                  <a:rPr lang="en-IN" b="1" dirty="0"/>
                  <a:t>MLE</a:t>
                </a:r>
                <a:r>
                  <a:rPr lang="en-IN" dirty="0"/>
                  <a:t>: </a:t>
                </a:r>
                <a14:m>
                  <m:oMath xmlns:m="http://schemas.openxmlformats.org/officeDocument/2006/math">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b="0" i="0" smtClean="0">
                                    <a:latin typeface="Cambria Math" panose="02040503050406030204" pitchFamily="18" charset="0"/>
                                  </a:rPr>
                                  <m:t>max</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nary>
                              <m:naryPr>
                                <m:chr m:val="∏"/>
                                <m:limLoc m:val="subSup"/>
                                <m:ctrlPr>
                                  <a:rPr lang="en-IN" i="1" smtClean="0">
                                    <a:latin typeface="Cambria Math" panose="02040503050406030204" pitchFamily="18" charset="0"/>
                                    <a:ea typeface="Cambria Math" panose="02040503050406030204" pitchFamily="18" charset="0"/>
                                  </a:rPr>
                                </m:ctrlPr>
                              </m:naryPr>
                              <m:sub>
                                <m:r>
                                  <m:rPr>
                                    <m:brk m:alnAt="25"/>
                                  </m:rPr>
                                  <a:rPr lang="en-IN" b="0" i="1" smtClean="0">
                                    <a:latin typeface="Cambria Math" panose="02040503050406030204" pitchFamily="18" charset="0"/>
                                    <a:ea typeface="Cambria Math" panose="02040503050406030204" pitchFamily="18" charset="0"/>
                                  </a:rPr>
                                  <m:t>𝑖</m:t>
                                </m:r>
                                <m:r>
                                  <a:rPr lang="en-IN" b="0" i="1" smtClean="0">
                                    <a:latin typeface="Cambria Math" panose="02040503050406030204" pitchFamily="18" charset="0"/>
                                    <a:ea typeface="Cambria Math" panose="02040503050406030204" pitchFamily="18" charset="0"/>
                                  </a:rPr>
                                  <m:t>=1</m:t>
                                </m:r>
                              </m:sub>
                              <m:sup>
                                <m:r>
                                  <a:rPr lang="en-IN" b="0" i="1" smtClean="0">
                                    <a:latin typeface="Cambria Math" panose="02040503050406030204" pitchFamily="18" charset="0"/>
                                    <a:ea typeface="Cambria Math" panose="02040503050406030204" pitchFamily="18" charset="0"/>
                                  </a:rPr>
                                  <m:t>𝑛</m:t>
                                </m:r>
                              </m:sup>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 | </m:t>
                                    </m:r>
                                    <m:r>
                                      <a:rPr lang="en-IN" i="1">
                                        <a:latin typeface="Cambria Math" panose="02040503050406030204" pitchFamily="18" charset="0"/>
                                        <a:ea typeface="Cambria Math" panose="02040503050406030204" pitchFamily="18" charset="0"/>
                                      </a:rPr>
                                      <m:t>𝜇</m:t>
                                    </m:r>
                                    <m:r>
                                      <a:rPr lang="en-IN" i="1">
                                        <a:latin typeface="Cambria Math" panose="02040503050406030204" pitchFamily="18" charset="0"/>
                                        <a:ea typeface="Cambria Math" panose="02040503050406030204" pitchFamily="18" charset="0"/>
                                      </a:rPr>
                                      <m:t>,1</m:t>
                                    </m:r>
                                  </m:e>
                                </m:d>
                              </m:e>
                            </m:nary>
                          </m:e>
                        </m:func>
                      </m:e>
                    </m:func>
                    <m:r>
                      <a:rPr lang="en-IN" b="0" i="1" smtClean="0">
                        <a:latin typeface="Cambria Math" panose="02040503050406030204" pitchFamily="18" charset="0"/>
                        <a:ea typeface="Cambria Math" panose="02040503050406030204" pitchFamily="18" charset="0"/>
                      </a:rPr>
                      <m:t>=</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arg</m:t>
                        </m:r>
                      </m:fName>
                      <m:e>
                        <m:func>
                          <m:funcPr>
                            <m:ctrlPr>
                              <a:rPr lang="en-IN" b="0" i="1" smtClean="0">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b="0" i="0" smtClean="0">
                                    <a:latin typeface="Cambria Math" panose="02040503050406030204" pitchFamily="18" charset="0"/>
                                  </a:rPr>
                                  <m:t>min</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nary>
                              <m:naryPr>
                                <m:chr m:val="∑"/>
                                <m:limLoc m:val="subSup"/>
                                <m:ctrlPr>
                                  <a:rPr lang="en-IN" b="0" i="1" smtClean="0">
                                    <a:latin typeface="Cambria Math" panose="02040503050406030204" pitchFamily="18" charset="0"/>
                                  </a:rPr>
                                </m:ctrlPr>
                              </m:naryPr>
                              <m:sub>
                                <m:r>
                                  <m:rPr>
                                    <m:brk m:alnAt="25"/>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e>
                                <m:sSup>
                                  <m:sSupPr>
                                    <m:ctrlPr>
                                      <a:rPr lang="en-IN" i="1">
                                        <a:latin typeface="Cambria Math" panose="02040503050406030204" pitchFamily="18" charset="0"/>
                                        <a:ea typeface="Cambria Math" panose="02040503050406030204" pitchFamily="18" charset="0"/>
                                      </a:rPr>
                                    </m:ctrlPr>
                                  </m:sSupPr>
                                  <m:e>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𝜇</m:t>
                                        </m:r>
                                      </m:e>
                                    </m:d>
                                  </m:e>
                                  <m:sup>
                                    <m:r>
                                      <a:rPr lang="en-IN" i="1">
                                        <a:latin typeface="Cambria Math" panose="02040503050406030204" pitchFamily="18" charset="0"/>
                                        <a:ea typeface="Cambria Math" panose="02040503050406030204" pitchFamily="18" charset="0"/>
                                      </a:rPr>
                                      <m:t>2</m:t>
                                    </m:r>
                                  </m:sup>
                                </m:sSup>
                              </m:e>
                            </m:nary>
                          </m:e>
                        </m:func>
                      </m:e>
                    </m:func>
                  </m:oMath>
                </a14:m>
                <a:endParaRPr lang="en-IN" dirty="0"/>
              </a:p>
              <a:p>
                <a:r>
                  <a:rPr lang="en-IN" dirty="0"/>
                  <a:t>Suppose we believe (e.g. someone tells us) even before the samples have been presented that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𝜇</m:t>
                        </m:r>
                      </m:e>
                      <m:sup>
                        <m:r>
                          <a:rPr lang="en-IN" b="0" i="1" smtClean="0">
                            <a:latin typeface="Cambria Math" panose="02040503050406030204" pitchFamily="18" charset="0"/>
                          </a:rPr>
                          <m:t>∗</m:t>
                        </m:r>
                      </m:sup>
                    </m:sSup>
                  </m:oMath>
                </a14:m>
                <a:r>
                  <a:rPr lang="en-IN" dirty="0"/>
                  <a:t> definitely lies in the interval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0,2</m:t>
                        </m:r>
                      </m:e>
                    </m:d>
                  </m:oMath>
                </a14:m>
                <a:r>
                  <a:rPr lang="en-IN" dirty="0"/>
                  <a:t> (but could otherwise be any value within that interval)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746376"/>
              </a:xfrm>
              <a:blipFill>
                <a:blip r:embed="rId2"/>
                <a:stretch>
                  <a:fillRect l="-578" t="-2545" r="-10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3</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359603" y="959992"/>
            <a:ext cx="1832396" cy="1832396"/>
          </a:xfrm>
          <a:prstGeom prst="rect">
            <a:avLst/>
          </a:prstGeom>
        </p:spPr>
      </p:pic>
      <mc:AlternateContent xmlns:mc="http://schemas.openxmlformats.org/markup-compatibility/2006" xmlns:a14="http://schemas.microsoft.com/office/drawing/2010/main">
        <mc:Choice Requires="a14">
          <p:sp>
            <p:nvSpPr>
              <p:cNvPr id="7" name="Rectangular Callout 6"/>
              <p:cNvSpPr/>
              <p:nvPr/>
            </p:nvSpPr>
            <p:spPr>
              <a:xfrm>
                <a:off x="372302" y="561692"/>
                <a:ext cx="10399412" cy="1625365"/>
              </a:xfrm>
              <a:prstGeom prst="wedgeRectCallout">
                <a:avLst>
                  <a:gd name="adj1" fmla="val 55456"/>
                  <a:gd name="adj2" fmla="val 44185"/>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solidFill>
                      <a:schemeClr val="bg1"/>
                    </a:solidFill>
                    <a:latin typeface="+mj-lt"/>
                  </a:rPr>
                  <a:t>In this case we are said to have a </a:t>
                </a:r>
                <a:r>
                  <a:rPr lang="en-IN" sz="2400" i="1" dirty="0">
                    <a:solidFill>
                      <a:schemeClr val="bg1"/>
                    </a:solidFill>
                    <a:latin typeface="+mj-lt"/>
                  </a:rPr>
                  <a:t>prior belief</a:t>
                </a:r>
                <a:r>
                  <a:rPr lang="en-IN" sz="2400" dirty="0">
                    <a:solidFill>
                      <a:schemeClr val="bg1"/>
                    </a:solidFill>
                    <a:latin typeface="+mj-lt"/>
                  </a:rPr>
                  <a:t> or simply </a:t>
                </a:r>
                <a:r>
                  <a:rPr lang="en-IN" sz="2400" i="1" dirty="0">
                    <a:solidFill>
                      <a:schemeClr val="bg1"/>
                    </a:solidFill>
                    <a:latin typeface="+mj-lt"/>
                  </a:rPr>
                  <a:t>prior</a:t>
                </a:r>
                <a:r>
                  <a:rPr lang="en-IN" sz="2400" dirty="0">
                    <a:solidFill>
                      <a:schemeClr val="bg1"/>
                    </a:solidFill>
                    <a:latin typeface="+mj-lt"/>
                  </a:rPr>
                  <a:t>, on the models </a:t>
                </a:r>
                <a14:m>
                  <m:oMath xmlns:m="http://schemas.openxmlformats.org/officeDocument/2006/math">
                    <m:r>
                      <a:rPr lang="en-IN" sz="2400" i="1">
                        <a:solidFill>
                          <a:schemeClr val="bg1"/>
                        </a:solidFill>
                        <a:latin typeface="Cambria Math" panose="02040503050406030204" pitchFamily="18" charset="0"/>
                      </a:rPr>
                      <m:t>𝜇</m:t>
                    </m:r>
                  </m:oMath>
                </a14:m>
                <a:r>
                  <a:rPr lang="en-IN" sz="2400" dirty="0">
                    <a:solidFill>
                      <a:schemeClr val="bg1"/>
                    </a:solidFill>
                    <a:latin typeface="+mj-lt"/>
                  </a:rPr>
                  <a:t>, in this case the uniform prior </a:t>
                </a:r>
                <a14:m>
                  <m:oMath xmlns:m="http://schemas.openxmlformats.org/officeDocument/2006/math">
                    <m:r>
                      <m:rPr>
                        <m:sty m:val="p"/>
                      </m:rPr>
                      <a:rPr lang="en-IN" sz="2400">
                        <a:solidFill>
                          <a:schemeClr val="bg1"/>
                        </a:solidFill>
                        <a:latin typeface="Cambria Math" panose="02040503050406030204" pitchFamily="18" charset="0"/>
                      </a:rPr>
                      <m:t>UNIF</m:t>
                    </m:r>
                    <m:d>
                      <m:dPr>
                        <m:ctrlPr>
                          <a:rPr lang="en-IN" sz="2400" i="1">
                            <a:solidFill>
                              <a:schemeClr val="bg1"/>
                            </a:solidFill>
                            <a:latin typeface="Cambria Math" panose="02040503050406030204" pitchFamily="18" charset="0"/>
                          </a:rPr>
                        </m:ctrlPr>
                      </m:dPr>
                      <m:e>
                        <m:d>
                          <m:dPr>
                            <m:begChr m:val="["/>
                            <m:endChr m:val="]"/>
                            <m:ctrlPr>
                              <a:rPr lang="en-IN" sz="2400" i="1">
                                <a:solidFill>
                                  <a:schemeClr val="bg1"/>
                                </a:solidFill>
                                <a:latin typeface="Cambria Math" panose="02040503050406030204" pitchFamily="18" charset="0"/>
                              </a:rPr>
                            </m:ctrlPr>
                          </m:dPr>
                          <m:e>
                            <m:r>
                              <a:rPr lang="en-IN" sz="2400" i="1">
                                <a:solidFill>
                                  <a:schemeClr val="bg1"/>
                                </a:solidFill>
                                <a:latin typeface="Cambria Math" panose="02040503050406030204" pitchFamily="18" charset="0"/>
                              </a:rPr>
                              <m:t>0</m:t>
                            </m:r>
                            <m:r>
                              <a:rPr lang="en-IN" sz="2400">
                                <a:solidFill>
                                  <a:schemeClr val="bg1"/>
                                </a:solidFill>
                                <a:latin typeface="Cambria Math" panose="02040503050406030204" pitchFamily="18" charset="0"/>
                              </a:rPr>
                              <m:t>,</m:t>
                            </m:r>
                            <m:r>
                              <a:rPr lang="en-IN" sz="2400" b="0" i="1" smtClean="0">
                                <a:solidFill>
                                  <a:schemeClr val="bg1"/>
                                </a:solidFill>
                                <a:latin typeface="Cambria Math" panose="02040503050406030204" pitchFamily="18" charset="0"/>
                              </a:rPr>
                              <m:t>2</m:t>
                            </m:r>
                          </m:e>
                        </m:d>
                      </m:e>
                    </m:d>
                  </m:oMath>
                </a14:m>
                <a:r>
                  <a:rPr lang="en-IN" sz="2400" dirty="0">
                    <a:solidFill>
                      <a:schemeClr val="bg1"/>
                    </a:solidFill>
                    <a:latin typeface="+mj-lt"/>
                  </a:rPr>
                  <a:t>. This means that unless we see any data to make us believe otherwise, we will think </a:t>
                </a:r>
                <a14:m>
                  <m:oMath xmlns:m="http://schemas.openxmlformats.org/officeDocument/2006/math">
                    <m:r>
                      <a:rPr lang="en-IN" sz="2400" i="1">
                        <a:solidFill>
                          <a:schemeClr val="bg1"/>
                        </a:solidFill>
                        <a:latin typeface="Cambria Math" panose="02040503050406030204" pitchFamily="18" charset="0"/>
                        <a:ea typeface="Cambria Math" panose="02040503050406030204" pitchFamily="18" charset="0"/>
                      </a:rPr>
                      <m:t>ℙ</m:t>
                    </m:r>
                    <m:d>
                      <m:dPr>
                        <m:begChr m:val="["/>
                        <m:endChr m:val="]"/>
                        <m:ctrlPr>
                          <a:rPr lang="en-IN" sz="2400" i="1">
                            <a:solidFill>
                              <a:schemeClr val="bg1"/>
                            </a:solidFill>
                            <a:latin typeface="Cambria Math" panose="02040503050406030204" pitchFamily="18" charset="0"/>
                            <a:ea typeface="Cambria Math" panose="02040503050406030204" pitchFamily="18" charset="0"/>
                          </a:rPr>
                        </m:ctrlPr>
                      </m:dPr>
                      <m:e>
                        <m:r>
                          <a:rPr lang="en-IN" sz="2400" b="0" i="1" smtClean="0">
                            <a:solidFill>
                              <a:schemeClr val="bg1"/>
                            </a:solidFill>
                            <a:latin typeface="Cambria Math" panose="02040503050406030204" pitchFamily="18" charset="0"/>
                            <a:ea typeface="Cambria Math" panose="02040503050406030204" pitchFamily="18" charset="0"/>
                          </a:rPr>
                          <m:t>𝜇</m:t>
                        </m:r>
                      </m:e>
                    </m:d>
                    <m:r>
                      <a:rPr lang="en-IN" sz="2400" b="0" i="1" smtClean="0">
                        <a:solidFill>
                          <a:schemeClr val="bg1"/>
                        </a:solidFill>
                        <a:latin typeface="Cambria Math" panose="02040503050406030204" pitchFamily="18" charset="0"/>
                        <a:ea typeface="Cambria Math" panose="02040503050406030204" pitchFamily="18" charset="0"/>
                      </a:rPr>
                      <m:t>=</m:t>
                    </m:r>
                    <m:d>
                      <m:dPr>
                        <m:begChr m:val="{"/>
                        <m:endChr m:val=""/>
                        <m:ctrlPr>
                          <a:rPr lang="en-IN" sz="2400" i="1">
                            <a:solidFill>
                              <a:schemeClr val="bg1"/>
                            </a:solidFill>
                            <a:latin typeface="Cambria Math" panose="02040503050406030204" pitchFamily="18" charset="0"/>
                          </a:rPr>
                        </m:ctrlPr>
                      </m:dPr>
                      <m:e>
                        <m:eqArr>
                          <m:eqArrPr>
                            <m:ctrlPr>
                              <a:rPr lang="en-IN" sz="2400" i="1">
                                <a:solidFill>
                                  <a:schemeClr val="bg1"/>
                                </a:solidFill>
                                <a:latin typeface="Cambria Math" panose="02040503050406030204" pitchFamily="18" charset="0"/>
                              </a:rPr>
                            </m:ctrlPr>
                          </m:eqArrPr>
                          <m:e>
                            <m:r>
                              <a:rPr lang="en-IN" sz="2400" b="0" i="1" smtClean="0">
                                <a:solidFill>
                                  <a:schemeClr val="bg1"/>
                                </a:solidFill>
                                <a:latin typeface="Cambria Math" panose="02040503050406030204" pitchFamily="18" charset="0"/>
                              </a:rPr>
                              <m:t>0.5</m:t>
                            </m:r>
                          </m:e>
                          <m:e>
                            <m:r>
                              <a:rPr lang="en-IN" sz="2400" i="1">
                                <a:solidFill>
                                  <a:schemeClr val="bg1"/>
                                </a:solidFill>
                                <a:latin typeface="Cambria Math" panose="02040503050406030204" pitchFamily="18" charset="0"/>
                              </a:rPr>
                              <m:t>0</m:t>
                            </m:r>
                          </m:e>
                        </m:eqArr>
                        <m:r>
                          <a:rPr lang="en-IN" sz="2400" i="1">
                            <a:solidFill>
                              <a:schemeClr val="bg1"/>
                            </a:solidFill>
                            <a:latin typeface="Cambria Math" panose="02040503050406030204" pitchFamily="18" charset="0"/>
                          </a:rPr>
                          <m:t>    </m:t>
                        </m:r>
                        <m:m>
                          <m:mPr>
                            <m:mcs>
                              <m:mc>
                                <m:mcPr>
                                  <m:count m:val="1"/>
                                  <m:mcJc m:val="center"/>
                                </m:mcPr>
                              </m:mc>
                            </m:mcs>
                            <m:ctrlPr>
                              <a:rPr lang="en-IN" sz="2400" i="1">
                                <a:solidFill>
                                  <a:schemeClr val="bg1"/>
                                </a:solidFill>
                                <a:latin typeface="Cambria Math" panose="02040503050406030204" pitchFamily="18" charset="0"/>
                              </a:rPr>
                            </m:ctrlPr>
                          </m:mPr>
                          <m:mr>
                            <m:e>
                              <m:r>
                                <m:rPr>
                                  <m:sty m:val="p"/>
                                  <m:brk m:alnAt="7"/>
                                </m:rPr>
                                <a:rPr lang="en-IN" sz="2400">
                                  <a:solidFill>
                                    <a:schemeClr val="bg1"/>
                                  </a:solidFill>
                                  <a:latin typeface="Cambria Math" panose="02040503050406030204" pitchFamily="18" charset="0"/>
                                </a:rPr>
                                <m:t>i</m:t>
                              </m:r>
                              <m:r>
                                <m:rPr>
                                  <m:sty m:val="p"/>
                                </m:rPr>
                                <a:rPr lang="en-IN" sz="2400">
                                  <a:solidFill>
                                    <a:schemeClr val="bg1"/>
                                  </a:solidFill>
                                  <a:latin typeface="Cambria Math" panose="02040503050406030204" pitchFamily="18" charset="0"/>
                                </a:rPr>
                                <m:t>f</m:t>
                              </m:r>
                              <m:r>
                                <a:rPr lang="en-IN" sz="2400">
                                  <a:solidFill>
                                    <a:schemeClr val="bg1"/>
                                  </a:solidFill>
                                  <a:latin typeface="Cambria Math" panose="02040503050406030204" pitchFamily="18" charset="0"/>
                                </a:rPr>
                                <m:t> </m:t>
                              </m:r>
                              <m:r>
                                <m:rPr>
                                  <m:brk m:alnAt="7"/>
                                </m:rPr>
                                <a:rPr lang="en-IN" sz="2400" i="1">
                                  <a:solidFill>
                                    <a:schemeClr val="bg1"/>
                                  </a:solidFill>
                                  <a:latin typeface="Cambria Math" panose="02040503050406030204" pitchFamily="18" charset="0"/>
                                </a:rPr>
                                <m:t>𝑥</m:t>
                              </m:r>
                              <m:r>
                                <a:rPr lang="en-IN" sz="2400" i="1">
                                  <a:solidFill>
                                    <a:schemeClr val="bg1"/>
                                  </a:solidFill>
                                  <a:latin typeface="Cambria Math" panose="02040503050406030204" pitchFamily="18" charset="0"/>
                                </a:rPr>
                                <m:t>∈</m:t>
                              </m:r>
                              <m:d>
                                <m:dPr>
                                  <m:begChr m:val="["/>
                                  <m:endChr m:val="]"/>
                                  <m:ctrlPr>
                                    <a:rPr lang="en-IN" sz="2400" i="1">
                                      <a:solidFill>
                                        <a:schemeClr val="bg1"/>
                                      </a:solidFill>
                                      <a:latin typeface="Cambria Math" panose="02040503050406030204" pitchFamily="18" charset="0"/>
                                    </a:rPr>
                                  </m:ctrlPr>
                                </m:dPr>
                                <m:e>
                                  <m:r>
                                    <a:rPr lang="en-IN" sz="2400" b="0" i="1" smtClean="0">
                                      <a:solidFill>
                                        <a:schemeClr val="bg1"/>
                                      </a:solidFill>
                                      <a:latin typeface="Cambria Math" panose="02040503050406030204" pitchFamily="18" charset="0"/>
                                    </a:rPr>
                                    <m:t>0, 2</m:t>
                                  </m:r>
                                </m:e>
                              </m:d>
                            </m:e>
                          </m:mr>
                          <m:mr>
                            <m:e>
                              <m:r>
                                <m:rPr>
                                  <m:sty m:val="p"/>
                                </m:rPr>
                                <a:rPr lang="en-IN" sz="2400">
                                  <a:solidFill>
                                    <a:schemeClr val="bg1"/>
                                  </a:solidFill>
                                  <a:latin typeface="Cambria Math" panose="02040503050406030204" pitchFamily="18" charset="0"/>
                                </a:rPr>
                                <m:t>if</m:t>
                              </m:r>
                              <m:r>
                                <a:rPr lang="en-IN" sz="2400" i="1">
                                  <a:solidFill>
                                    <a:schemeClr val="bg1"/>
                                  </a:solidFill>
                                  <a:latin typeface="Cambria Math" panose="02040503050406030204" pitchFamily="18" charset="0"/>
                                </a:rPr>
                                <m:t> </m:t>
                              </m:r>
                              <m:r>
                                <a:rPr lang="en-IN" sz="2400" i="1">
                                  <a:solidFill>
                                    <a:schemeClr val="bg1"/>
                                  </a:solidFill>
                                  <a:latin typeface="Cambria Math" panose="02040503050406030204" pitchFamily="18" charset="0"/>
                                </a:rPr>
                                <m:t>𝑥</m:t>
                              </m:r>
                              <m:r>
                                <a:rPr lang="en-IN" sz="2400" i="1">
                                  <a:solidFill>
                                    <a:schemeClr val="bg1"/>
                                  </a:solidFill>
                                  <a:latin typeface="Cambria Math" panose="02040503050406030204" pitchFamily="18" charset="0"/>
                                </a:rPr>
                                <m:t>∉</m:t>
                              </m:r>
                              <m:d>
                                <m:dPr>
                                  <m:begChr m:val="["/>
                                  <m:endChr m:val="]"/>
                                  <m:ctrlPr>
                                    <a:rPr lang="en-IN" sz="2400" i="1">
                                      <a:solidFill>
                                        <a:schemeClr val="bg1"/>
                                      </a:solidFill>
                                      <a:latin typeface="Cambria Math" panose="02040503050406030204" pitchFamily="18" charset="0"/>
                                    </a:rPr>
                                  </m:ctrlPr>
                                </m:dPr>
                                <m:e>
                                  <m:r>
                                    <a:rPr lang="en-IN" sz="2400" b="0" i="1" smtClean="0">
                                      <a:solidFill>
                                        <a:schemeClr val="bg1"/>
                                      </a:solidFill>
                                      <a:latin typeface="Cambria Math" panose="02040503050406030204" pitchFamily="18" charset="0"/>
                                    </a:rPr>
                                    <m:t>0, 2</m:t>
                                  </m:r>
                                </m:e>
                              </m:d>
                            </m:e>
                          </m:mr>
                        </m:m>
                      </m:e>
                    </m:d>
                  </m:oMath>
                </a14:m>
                <a:r>
                  <a:rPr lang="en-IN" sz="2400" dirty="0">
                    <a:solidFill>
                      <a:schemeClr val="bg1"/>
                    </a:solidFill>
                    <a:latin typeface="+mj-lt"/>
                  </a:rPr>
                  <a:t>. </a:t>
                </a:r>
              </a:p>
            </p:txBody>
          </p:sp>
        </mc:Choice>
        <mc:Fallback xmlns="">
          <p:sp>
            <p:nvSpPr>
              <p:cNvPr id="7" name="Rectangular Callout 6"/>
              <p:cNvSpPr>
                <a:spLocks noRot="1" noChangeAspect="1" noMove="1" noResize="1" noEditPoints="1" noAdjustHandles="1" noChangeArrowheads="1" noChangeShapeType="1" noTextEdit="1"/>
              </p:cNvSpPr>
              <p:nvPr/>
            </p:nvSpPr>
            <p:spPr>
              <a:xfrm>
                <a:off x="372302" y="561692"/>
                <a:ext cx="10399412" cy="1625365"/>
              </a:xfrm>
              <a:prstGeom prst="wedgeRectCallout">
                <a:avLst>
                  <a:gd name="adj1" fmla="val 55456"/>
                  <a:gd name="adj2" fmla="val 44185"/>
                </a:avLst>
              </a:prstGeom>
              <a:blipFill>
                <a:blip r:embed="rId4"/>
                <a:stretch>
                  <a:fillRect l="-664" t="-2198"/>
                </a:stretch>
              </a:blipFill>
              <a:ln w="38100">
                <a:solidFill>
                  <a:schemeClr val="accent1"/>
                </a:solidFill>
              </a:ln>
            </p:spPr>
            <p:txBody>
              <a:bodyPr/>
              <a:lstStyle/>
              <a:p>
                <a:r>
                  <a:rPr lang="en-IN">
                    <a:noFill/>
                  </a:rPr>
                  <a:t> </a:t>
                </a:r>
              </a:p>
            </p:txBody>
          </p:sp>
        </mc:Fallback>
      </mc:AlternateContent>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27965" y="2830018"/>
            <a:ext cx="1864034" cy="1864034"/>
          </a:xfrm>
          <a:prstGeom prst="rect">
            <a:avLst/>
          </a:prstGeom>
        </p:spPr>
      </p:pic>
      <p:sp>
        <p:nvSpPr>
          <p:cNvPr id="9" name="Rectangular Callout 8"/>
          <p:cNvSpPr/>
          <p:nvPr/>
        </p:nvSpPr>
        <p:spPr>
          <a:xfrm>
            <a:off x="4625753" y="2984555"/>
            <a:ext cx="5892516" cy="1046488"/>
          </a:xfrm>
          <a:prstGeom prst="wedgeRectCallout">
            <a:avLst>
              <a:gd name="adj1" fmla="val 58900"/>
              <a:gd name="adj2" fmla="val 45745"/>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What happens we do see some data, namely the actual samples from the distribution?</a:t>
            </a:r>
          </a:p>
        </p:txBody>
      </p:sp>
      <p:grpSp>
        <p:nvGrpSpPr>
          <p:cNvPr id="5" name="Group 4">
            <a:extLst>
              <a:ext uri="{FF2B5EF4-FFF2-40B4-BE49-F238E27FC236}">
                <a16:creationId xmlns:a16="http://schemas.microsoft.com/office/drawing/2014/main" id="{1F34E82B-E461-9958-B35F-B01AA2EF9E93}"/>
              </a:ext>
            </a:extLst>
          </p:cNvPr>
          <p:cNvGrpSpPr/>
          <p:nvPr/>
        </p:nvGrpSpPr>
        <p:grpSpPr>
          <a:xfrm>
            <a:off x="10710682" y="5143501"/>
            <a:ext cx="1143000" cy="1143000"/>
            <a:chOff x="2379643" y="355681"/>
            <a:chExt cx="1143000" cy="1143000"/>
          </a:xfrm>
        </p:grpSpPr>
        <p:sp>
          <p:nvSpPr>
            <p:cNvPr id="17" name="Oval 16">
              <a:extLst>
                <a:ext uri="{FF2B5EF4-FFF2-40B4-BE49-F238E27FC236}">
                  <a16:creationId xmlns:a16="http://schemas.microsoft.com/office/drawing/2014/main" id="{D35CA22D-71C8-2FB6-E15A-99438AD4171B}"/>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8" name="Freeform: Shape 17">
              <a:extLst>
                <a:ext uri="{FF2B5EF4-FFF2-40B4-BE49-F238E27FC236}">
                  <a16:creationId xmlns:a16="http://schemas.microsoft.com/office/drawing/2014/main" id="{8BBC5062-F9F4-B0A1-A858-510A596F04DA}"/>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nvGrpSpPr>
            <p:cNvPr id="19" name="Group 18">
              <a:extLst>
                <a:ext uri="{FF2B5EF4-FFF2-40B4-BE49-F238E27FC236}">
                  <a16:creationId xmlns:a16="http://schemas.microsoft.com/office/drawing/2014/main" id="{F4E95B0D-974A-8DC1-BDA3-B2B854745B44}"/>
                </a:ext>
              </a:extLst>
            </p:cNvPr>
            <p:cNvGrpSpPr/>
            <p:nvPr/>
          </p:nvGrpSpPr>
          <p:grpSpPr>
            <a:xfrm>
              <a:off x="2676823" y="704523"/>
              <a:ext cx="548640" cy="320040"/>
              <a:chOff x="8209190" y="1852901"/>
              <a:chExt cx="2194560" cy="1280160"/>
            </a:xfrm>
          </p:grpSpPr>
          <p:sp>
            <p:nvSpPr>
              <p:cNvPr id="20" name="Freeform: Shape 19">
                <a:extLst>
                  <a:ext uri="{FF2B5EF4-FFF2-40B4-BE49-F238E27FC236}">
                    <a16:creationId xmlns:a16="http://schemas.microsoft.com/office/drawing/2014/main" id="{DD10B268-910D-860E-7B62-48953CAE4899}"/>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21" name="Freeform: Shape 20">
                <a:extLst>
                  <a:ext uri="{FF2B5EF4-FFF2-40B4-BE49-F238E27FC236}">
                    <a16:creationId xmlns:a16="http://schemas.microsoft.com/office/drawing/2014/main" id="{E09FC916-C830-D84A-560F-71857755A5E7}"/>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grpSp>
      <mc:AlternateContent xmlns:mc="http://schemas.openxmlformats.org/markup-compatibility/2006" xmlns:a14="http://schemas.microsoft.com/office/drawing/2010/main">
        <mc:Choice Requires="a14">
          <p:sp>
            <p:nvSpPr>
              <p:cNvPr id="16" name="Rectangular Callout 15"/>
              <p:cNvSpPr/>
              <p:nvPr/>
            </p:nvSpPr>
            <p:spPr>
              <a:xfrm>
                <a:off x="4397338" y="4848589"/>
                <a:ext cx="6028835" cy="1242053"/>
              </a:xfrm>
              <a:prstGeom prst="wedgeRectCallout">
                <a:avLst>
                  <a:gd name="adj1" fmla="val 62620"/>
                  <a:gd name="adj2" fmla="val 45666"/>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We use the samples and the rules of probability to update our beliefs about what </a:t>
                </a:r>
                <a14:m>
                  <m:oMath xmlns:m="http://schemas.openxmlformats.org/officeDocument/2006/math">
                    <m:r>
                      <a:rPr lang="en-IN" sz="2400" b="0" i="1" smtClean="0">
                        <a:solidFill>
                          <a:schemeClr val="bg1"/>
                        </a:solidFill>
                        <a:latin typeface="Cambria Math" panose="02040503050406030204" pitchFamily="18" charset="0"/>
                      </a:rPr>
                      <m:t>𝜇</m:t>
                    </m:r>
                  </m:oMath>
                </a14:m>
                <a:r>
                  <a:rPr lang="en-IN" sz="2400" dirty="0">
                    <a:solidFill>
                      <a:schemeClr val="bg1"/>
                    </a:solidFill>
                    <a:latin typeface="+mj-lt"/>
                  </a:rPr>
                  <a:t> can and cannot be. Let us see how to do this</a:t>
                </a:r>
              </a:p>
            </p:txBody>
          </p:sp>
        </mc:Choice>
        <mc:Fallback xmlns="">
          <p:sp>
            <p:nvSpPr>
              <p:cNvPr id="16" name="Rectangular Callout 15"/>
              <p:cNvSpPr>
                <a:spLocks noRot="1" noChangeAspect="1" noMove="1" noResize="1" noEditPoints="1" noAdjustHandles="1" noChangeArrowheads="1" noChangeShapeType="1" noTextEdit="1"/>
              </p:cNvSpPr>
              <p:nvPr/>
            </p:nvSpPr>
            <p:spPr>
              <a:xfrm>
                <a:off x="4397338" y="4848589"/>
                <a:ext cx="6028835" cy="1242053"/>
              </a:xfrm>
              <a:prstGeom prst="wedgeRectCallout">
                <a:avLst>
                  <a:gd name="adj1" fmla="val 62620"/>
                  <a:gd name="adj2" fmla="val 45666"/>
                </a:avLst>
              </a:prstGeom>
              <a:blipFill>
                <a:blip r:embed="rId6"/>
                <a:stretch>
                  <a:fillRect l="-893" b="-7619"/>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271474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par>
                          <p:cTn id="27" fill="hold">
                            <p:stCondLst>
                              <p:cond delay="0"/>
                            </p:stCondLst>
                            <p:childTnLst>
                              <p:par>
                                <p:cTn id="28" presetID="22" presetClass="entr" presetSubtype="2"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right)">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par>
                          <p:cTn id="35" fill="hold">
                            <p:stCondLst>
                              <p:cond delay="0"/>
                            </p:stCondLst>
                            <p:childTnLst>
                              <p:par>
                                <p:cTn id="36" presetID="22" presetClass="entr" presetSubtype="2"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right)">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500" fill="hold"/>
                                        <p:tgtEl>
                                          <p:spTgt spid="5"/>
                                        </p:tgtEl>
                                        <p:attrNameLst>
                                          <p:attrName>ppt_w</p:attrName>
                                        </p:attrNameLst>
                                      </p:cBhvr>
                                      <p:tavLst>
                                        <p:tav tm="0">
                                          <p:val>
                                            <p:fltVal val="0"/>
                                          </p:val>
                                        </p:tav>
                                        <p:tav tm="100000">
                                          <p:val>
                                            <p:strVal val="#ppt_w"/>
                                          </p:val>
                                        </p:tav>
                                      </p:tavLst>
                                    </p:anim>
                                    <p:anim calcmode="lin" valueType="num">
                                      <p:cBhvr>
                                        <p:cTn id="44" dur="500" fill="hold"/>
                                        <p:tgtEl>
                                          <p:spTgt spid="5"/>
                                        </p:tgtEl>
                                        <p:attrNameLst>
                                          <p:attrName>ppt_h</p:attrName>
                                        </p:attrNameLst>
                                      </p:cBhvr>
                                      <p:tavLst>
                                        <p:tav tm="0">
                                          <p:val>
                                            <p:fltVal val="0"/>
                                          </p:val>
                                        </p:tav>
                                        <p:tav tm="100000">
                                          <p:val>
                                            <p:strVal val="#ppt_h"/>
                                          </p:val>
                                        </p:tav>
                                      </p:tavLst>
                                    </p:anim>
                                    <p:animEffect transition="in" filter="fade">
                                      <p:cBhvr>
                                        <p:cTn id="45" dur="500"/>
                                        <p:tgtEl>
                                          <p:spTgt spid="5"/>
                                        </p:tgtEl>
                                      </p:cBhvr>
                                    </p:animEffect>
                                  </p:childTnLst>
                                </p:cTn>
                              </p:par>
                            </p:childTnLst>
                          </p:cTn>
                        </p:par>
                        <p:par>
                          <p:cTn id="46" fill="hold">
                            <p:stCondLst>
                              <p:cond delay="500"/>
                            </p:stCondLst>
                            <p:childTnLst>
                              <p:par>
                                <p:cTn id="47" presetID="22" presetClass="entr" presetSubtype="2"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right)">
                                      <p:cBhvr>
                                        <p:cTn id="4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9"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Posterior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600328" cy="5746376"/>
              </a:xfrm>
            </p:spPr>
            <p:txBody>
              <a:bodyPr>
                <a:normAutofit/>
              </a:bodyPr>
              <a:lstStyle/>
              <a:p>
                <a:r>
                  <a:rPr lang="en-IN" dirty="0"/>
                  <a:t>Before we see any data, we have a </a:t>
                </a:r>
                <a:r>
                  <a:rPr lang="en-IN" i="1" dirty="0"/>
                  <a:t>prior</a:t>
                </a:r>
                <a:r>
                  <a:rPr lang="en-IN" dirty="0"/>
                  <a:t> belief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𝜇</m:t>
                        </m:r>
                      </m:e>
                    </m:d>
                  </m:oMath>
                </a14:m>
                <a:r>
                  <a:rPr lang="en-IN" dirty="0"/>
                  <a:t> on the models</a:t>
                </a:r>
              </a:p>
              <a:p>
                <a:pPr lvl="2"/>
                <a:r>
                  <a:rPr lang="en-IN" dirty="0"/>
                  <a:t>It tells us which models are more likely/less likely before we have seen data</a:t>
                </a:r>
              </a:p>
              <a:p>
                <a:r>
                  <a:rPr lang="en-IN" dirty="0"/>
                  <a:t>Then we see data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oMath>
                </a14:m>
                <a:r>
                  <a:rPr lang="en-IN" dirty="0"/>
                  <a:t> and we wish to update our belief. Basically we want to find out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𝜇</m:t>
                        </m:r>
                        <m:r>
                          <a:rPr lang="en-IN" b="0" i="1" smtClean="0">
                            <a:latin typeface="Cambria Math" panose="02040503050406030204" pitchFamily="18" charset="0"/>
                            <a:ea typeface="Cambria Math" panose="02040503050406030204" pitchFamily="18" charset="0"/>
                          </a:rPr>
                          <m:t> | </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1</m:t>
                            </m:r>
                          </m:sub>
                        </m:sSub>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𝑛</m:t>
                            </m:r>
                          </m:sub>
                        </m:sSub>
                      </m:e>
                    </m:d>
                  </m:oMath>
                </a14:m>
                <a:endParaRPr lang="en-IN" dirty="0"/>
              </a:p>
              <a:p>
                <a:pPr lvl="2"/>
                <a:r>
                  <a:rPr lang="en-IN" dirty="0"/>
                  <a:t>This quantity has a name</a:t>
                </a:r>
                <a:r>
                  <a:rPr lang="en-IN" i="0" dirty="0"/>
                  <a:t>:</a:t>
                </a:r>
                <a:r>
                  <a:rPr lang="en-IN" dirty="0"/>
                  <a:t> </a:t>
                </a:r>
                <a:r>
                  <a:rPr lang="en-IN" i="0" dirty="0"/>
                  <a:t>posterior belief </a:t>
                </a:r>
                <a:r>
                  <a:rPr lang="en-IN" dirty="0"/>
                  <a:t>or simply </a:t>
                </a:r>
                <a:r>
                  <a:rPr lang="en-IN" i="0" dirty="0"/>
                  <a:t>posterior</a:t>
                </a:r>
              </a:p>
              <a:p>
                <a:pPr lvl="2"/>
                <a:r>
                  <a:rPr lang="en-IN" dirty="0"/>
                  <a:t>It tells us which models are more likely/less likely after we have seen data</a:t>
                </a:r>
              </a:p>
              <a:p>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𝜇</m:t>
                        </m:r>
                        <m:r>
                          <a:rPr lang="en-IN" i="1">
                            <a:latin typeface="Cambria Math" panose="02040503050406030204" pitchFamily="18" charset="0"/>
                            <a:ea typeface="Cambria Math" panose="02040503050406030204" pitchFamily="18" charset="0"/>
                          </a:rPr>
                          <m:t> | </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1</m:t>
                            </m:r>
                          </m:sub>
                        </m:sSub>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𝑛</m:t>
                            </m:r>
                          </m:sub>
                        </m:sSub>
                      </m:e>
                    </m:d>
                    <m:r>
                      <a:rPr lang="en-IN" b="0" i="1" smtClean="0">
                        <a:latin typeface="Cambria Math" panose="02040503050406030204" pitchFamily="18" charset="0"/>
                        <a:ea typeface="Cambria Math" panose="02040503050406030204" pitchFamily="18" charset="0"/>
                      </a:rPr>
                      <m:t>=</m:t>
                    </m:r>
                    <m:f>
                      <m:fPr>
                        <m:ctrlPr>
                          <a:rPr lang="en-IN" sz="4000" i="1" dirty="0">
                            <a:latin typeface="Cambria Math" panose="02040503050406030204" pitchFamily="18" charset="0"/>
                          </a:rPr>
                        </m:ctrlPr>
                      </m:fPr>
                      <m:num>
                        <m:r>
                          <a:rPr lang="en-IN" sz="4000" i="1" dirty="0">
                            <a:latin typeface="Cambria Math" panose="02040503050406030204" pitchFamily="18" charset="0"/>
                            <a:ea typeface="Cambria Math" panose="02040503050406030204" pitchFamily="18" charset="0"/>
                          </a:rPr>
                          <m:t>ℙ</m:t>
                        </m:r>
                        <m:d>
                          <m:dPr>
                            <m:begChr m:val="["/>
                            <m:endChr m:val="]"/>
                            <m:ctrlPr>
                              <a:rPr lang="en-IN" sz="4000" i="1" dirty="0">
                                <a:latin typeface="Cambria Math" panose="02040503050406030204" pitchFamily="18" charset="0"/>
                                <a:ea typeface="Cambria Math" panose="02040503050406030204" pitchFamily="18" charset="0"/>
                              </a:rPr>
                            </m:ctrlPr>
                          </m:dPr>
                          <m:e>
                            <m:sSub>
                              <m:sSubPr>
                                <m:ctrlPr>
                                  <a:rPr lang="en-IN" sz="4000" i="1">
                                    <a:latin typeface="Cambria Math" panose="02040503050406030204" pitchFamily="18" charset="0"/>
                                    <a:ea typeface="Cambria Math" panose="02040503050406030204" pitchFamily="18" charset="0"/>
                                  </a:rPr>
                                </m:ctrlPr>
                              </m:sSubPr>
                              <m:e>
                                <m:r>
                                  <a:rPr lang="en-IN" sz="4000" i="1">
                                    <a:latin typeface="Cambria Math" panose="02040503050406030204" pitchFamily="18" charset="0"/>
                                    <a:ea typeface="Cambria Math" panose="02040503050406030204" pitchFamily="18" charset="0"/>
                                  </a:rPr>
                                  <m:t>𝑥</m:t>
                                </m:r>
                              </m:e>
                              <m:sub>
                                <m:r>
                                  <a:rPr lang="en-IN" sz="4000" i="1">
                                    <a:latin typeface="Cambria Math" panose="02040503050406030204" pitchFamily="18" charset="0"/>
                                    <a:ea typeface="Cambria Math" panose="02040503050406030204" pitchFamily="18" charset="0"/>
                                  </a:rPr>
                                  <m:t>1</m:t>
                                </m:r>
                              </m:sub>
                            </m:sSub>
                            <m:r>
                              <a:rPr lang="en-IN" sz="4000" i="1">
                                <a:latin typeface="Cambria Math" panose="02040503050406030204" pitchFamily="18" charset="0"/>
                                <a:ea typeface="Cambria Math" panose="02040503050406030204" pitchFamily="18" charset="0"/>
                              </a:rPr>
                              <m:t>,…,</m:t>
                            </m:r>
                            <m:sSub>
                              <m:sSubPr>
                                <m:ctrlPr>
                                  <a:rPr lang="en-IN" sz="4000" i="1">
                                    <a:latin typeface="Cambria Math" panose="02040503050406030204" pitchFamily="18" charset="0"/>
                                    <a:ea typeface="Cambria Math" panose="02040503050406030204" pitchFamily="18" charset="0"/>
                                  </a:rPr>
                                </m:ctrlPr>
                              </m:sSubPr>
                              <m:e>
                                <m:r>
                                  <a:rPr lang="en-IN" sz="4000" i="1">
                                    <a:latin typeface="Cambria Math" panose="02040503050406030204" pitchFamily="18" charset="0"/>
                                    <a:ea typeface="Cambria Math" panose="02040503050406030204" pitchFamily="18" charset="0"/>
                                  </a:rPr>
                                  <m:t>𝑥</m:t>
                                </m:r>
                              </m:e>
                              <m:sub>
                                <m:r>
                                  <a:rPr lang="en-IN" sz="4000" i="1">
                                    <a:latin typeface="Cambria Math" panose="02040503050406030204" pitchFamily="18" charset="0"/>
                                    <a:ea typeface="Cambria Math" panose="02040503050406030204" pitchFamily="18" charset="0"/>
                                  </a:rPr>
                                  <m:t>𝑛</m:t>
                                </m:r>
                              </m:sub>
                            </m:sSub>
                            <m:r>
                              <a:rPr lang="en-IN" sz="4000" i="1">
                                <a:latin typeface="Cambria Math" panose="02040503050406030204" pitchFamily="18" charset="0"/>
                                <a:ea typeface="Cambria Math" panose="02040503050406030204" pitchFamily="18" charset="0"/>
                              </a:rPr>
                              <m:t> | </m:t>
                            </m:r>
                            <m:r>
                              <a:rPr lang="en-IN" sz="4000" i="1">
                                <a:latin typeface="Cambria Math" panose="02040503050406030204" pitchFamily="18" charset="0"/>
                                <a:ea typeface="Cambria Math" panose="02040503050406030204" pitchFamily="18" charset="0"/>
                              </a:rPr>
                              <m:t>𝜇</m:t>
                            </m:r>
                          </m:e>
                        </m:d>
                        <m:r>
                          <a:rPr lang="en-IN" sz="4000" i="1" dirty="0">
                            <a:latin typeface="Cambria Math" panose="02040503050406030204" pitchFamily="18" charset="0"/>
                            <a:ea typeface="Cambria Math" panose="02040503050406030204" pitchFamily="18" charset="0"/>
                          </a:rPr>
                          <m:t>⋅</m:t>
                        </m:r>
                        <m:r>
                          <a:rPr lang="en-IN" sz="4000" i="1" dirty="0">
                            <a:latin typeface="Cambria Math" panose="02040503050406030204" pitchFamily="18" charset="0"/>
                            <a:ea typeface="Cambria Math" panose="02040503050406030204" pitchFamily="18" charset="0"/>
                          </a:rPr>
                          <m:t>ℙ</m:t>
                        </m:r>
                        <m:d>
                          <m:dPr>
                            <m:begChr m:val="["/>
                            <m:endChr m:val="]"/>
                            <m:ctrlPr>
                              <a:rPr lang="en-IN" sz="4000" i="1" dirty="0">
                                <a:latin typeface="Cambria Math" panose="02040503050406030204" pitchFamily="18" charset="0"/>
                                <a:ea typeface="Cambria Math" panose="02040503050406030204" pitchFamily="18" charset="0"/>
                              </a:rPr>
                            </m:ctrlPr>
                          </m:dPr>
                          <m:e>
                            <m:r>
                              <a:rPr lang="en-IN" sz="4000" i="1" dirty="0">
                                <a:latin typeface="Cambria Math" panose="02040503050406030204" pitchFamily="18" charset="0"/>
                                <a:ea typeface="Cambria Math" panose="02040503050406030204" pitchFamily="18" charset="0"/>
                              </a:rPr>
                              <m:t>𝜇</m:t>
                            </m:r>
                          </m:e>
                        </m:d>
                      </m:num>
                      <m:den>
                        <m:r>
                          <a:rPr lang="en-IN" sz="4000" i="1" dirty="0">
                            <a:latin typeface="Cambria Math" panose="02040503050406030204" pitchFamily="18" charset="0"/>
                            <a:ea typeface="Cambria Math" panose="02040503050406030204" pitchFamily="18" charset="0"/>
                          </a:rPr>
                          <m:t>ℙ</m:t>
                        </m:r>
                        <m:d>
                          <m:dPr>
                            <m:begChr m:val="["/>
                            <m:endChr m:val="]"/>
                            <m:ctrlPr>
                              <a:rPr lang="en-IN" sz="4000" i="1" dirty="0">
                                <a:latin typeface="Cambria Math" panose="02040503050406030204" pitchFamily="18" charset="0"/>
                                <a:ea typeface="Cambria Math" panose="02040503050406030204" pitchFamily="18" charset="0"/>
                              </a:rPr>
                            </m:ctrlPr>
                          </m:dPr>
                          <m:e>
                            <m:sSub>
                              <m:sSubPr>
                                <m:ctrlPr>
                                  <a:rPr lang="en-IN" sz="4000" i="1" dirty="0">
                                    <a:latin typeface="Cambria Math" panose="02040503050406030204" pitchFamily="18" charset="0"/>
                                    <a:ea typeface="Cambria Math" panose="02040503050406030204" pitchFamily="18" charset="0"/>
                                  </a:rPr>
                                </m:ctrlPr>
                              </m:sSubPr>
                              <m:e>
                                <m:r>
                                  <a:rPr lang="en-IN" sz="4000" i="1" dirty="0">
                                    <a:latin typeface="Cambria Math" panose="02040503050406030204" pitchFamily="18" charset="0"/>
                                    <a:ea typeface="Cambria Math" panose="02040503050406030204" pitchFamily="18" charset="0"/>
                                  </a:rPr>
                                  <m:t>𝑥</m:t>
                                </m:r>
                              </m:e>
                              <m:sub>
                                <m:r>
                                  <a:rPr lang="en-IN" sz="4000" i="1" dirty="0">
                                    <a:latin typeface="Cambria Math" panose="02040503050406030204" pitchFamily="18" charset="0"/>
                                    <a:ea typeface="Cambria Math" panose="02040503050406030204" pitchFamily="18" charset="0"/>
                                  </a:rPr>
                                  <m:t>1</m:t>
                                </m:r>
                              </m:sub>
                            </m:sSub>
                            <m:r>
                              <a:rPr lang="en-IN" sz="4000" i="1" dirty="0">
                                <a:latin typeface="Cambria Math" panose="02040503050406030204" pitchFamily="18" charset="0"/>
                                <a:ea typeface="Cambria Math" panose="02040503050406030204" pitchFamily="18" charset="0"/>
                              </a:rPr>
                              <m:t>,…,</m:t>
                            </m:r>
                            <m:sSub>
                              <m:sSubPr>
                                <m:ctrlPr>
                                  <a:rPr lang="en-IN" sz="4000" i="1" dirty="0">
                                    <a:latin typeface="Cambria Math" panose="02040503050406030204" pitchFamily="18" charset="0"/>
                                    <a:ea typeface="Cambria Math" panose="02040503050406030204" pitchFamily="18" charset="0"/>
                                  </a:rPr>
                                </m:ctrlPr>
                              </m:sSubPr>
                              <m:e>
                                <m:r>
                                  <a:rPr lang="en-IN" sz="4000" i="1" dirty="0">
                                    <a:latin typeface="Cambria Math" panose="02040503050406030204" pitchFamily="18" charset="0"/>
                                    <a:ea typeface="Cambria Math" panose="02040503050406030204" pitchFamily="18" charset="0"/>
                                  </a:rPr>
                                  <m:t>𝑥</m:t>
                                </m:r>
                              </m:e>
                              <m:sub>
                                <m:r>
                                  <a:rPr lang="en-IN" sz="4000" i="1" dirty="0">
                                    <a:latin typeface="Cambria Math" panose="02040503050406030204" pitchFamily="18" charset="0"/>
                                    <a:ea typeface="Cambria Math" panose="02040503050406030204" pitchFamily="18" charset="0"/>
                                  </a:rPr>
                                  <m:t>𝑛</m:t>
                                </m:r>
                              </m:sub>
                            </m:sSub>
                          </m:e>
                        </m:d>
                      </m:den>
                    </m:f>
                    <m:r>
                      <a:rPr lang="en-IN" sz="4000" b="0" i="1" dirty="0" smtClean="0">
                        <a:latin typeface="Cambria Math" panose="02040503050406030204" pitchFamily="18" charset="0"/>
                        <a:ea typeface="Cambria Math" panose="02040503050406030204" pitchFamily="18" charset="0"/>
                      </a:rPr>
                      <m:t>=</m:t>
                    </m:r>
                    <m:f>
                      <m:fPr>
                        <m:ctrlPr>
                          <a:rPr lang="en-IN" sz="4000" b="0" i="1" dirty="0" smtClean="0">
                            <a:latin typeface="Cambria Math" panose="02040503050406030204" pitchFamily="18" charset="0"/>
                            <a:ea typeface="Cambria Math" panose="02040503050406030204" pitchFamily="18" charset="0"/>
                          </a:rPr>
                        </m:ctrlPr>
                      </m:fPr>
                      <m:num>
                        <m:r>
                          <a:rPr lang="en-IN" sz="4000" i="1" dirty="0">
                            <a:latin typeface="Cambria Math" panose="02040503050406030204" pitchFamily="18" charset="0"/>
                            <a:ea typeface="Cambria Math" panose="02040503050406030204" pitchFamily="18" charset="0"/>
                          </a:rPr>
                          <m:t>ℙ</m:t>
                        </m:r>
                        <m:d>
                          <m:dPr>
                            <m:begChr m:val="["/>
                            <m:endChr m:val="]"/>
                            <m:ctrlPr>
                              <a:rPr lang="en-IN" sz="4000" i="1" dirty="0">
                                <a:latin typeface="Cambria Math" panose="02040503050406030204" pitchFamily="18" charset="0"/>
                                <a:ea typeface="Cambria Math" panose="02040503050406030204" pitchFamily="18" charset="0"/>
                              </a:rPr>
                            </m:ctrlPr>
                          </m:dPr>
                          <m:e>
                            <m:r>
                              <a:rPr lang="en-IN" sz="4000" i="1" dirty="0">
                                <a:latin typeface="Cambria Math" panose="02040503050406030204" pitchFamily="18" charset="0"/>
                                <a:ea typeface="Cambria Math" panose="02040503050406030204" pitchFamily="18" charset="0"/>
                              </a:rPr>
                              <m:t>𝜇</m:t>
                            </m:r>
                          </m:e>
                        </m:d>
                        <m:r>
                          <m:rPr>
                            <m:brk m:alnAt="1"/>
                          </m:rPr>
                          <a:rPr lang="en-IN" sz="4000" b="0" i="1" dirty="0" smtClean="0">
                            <a:latin typeface="Cambria Math" panose="02040503050406030204" pitchFamily="18" charset="0"/>
                            <a:ea typeface="Cambria Math" panose="02040503050406030204" pitchFamily="18" charset="0"/>
                          </a:rPr>
                          <m:t>⋅</m:t>
                        </m:r>
                        <m:nary>
                          <m:naryPr>
                            <m:chr m:val="∏"/>
                            <m:limLoc m:val="subSup"/>
                            <m:ctrlPr>
                              <a:rPr lang="en-IN" sz="4000" i="1" dirty="0">
                                <a:latin typeface="Cambria Math" panose="02040503050406030204" pitchFamily="18" charset="0"/>
                                <a:ea typeface="Cambria Math" panose="02040503050406030204" pitchFamily="18" charset="0"/>
                              </a:rPr>
                            </m:ctrlPr>
                          </m:naryPr>
                          <m:sub>
                            <m:r>
                              <m:rPr>
                                <m:brk m:alnAt="25"/>
                              </m:rPr>
                              <a:rPr lang="en-IN" sz="4000" i="1" dirty="0">
                                <a:latin typeface="Cambria Math" panose="02040503050406030204" pitchFamily="18" charset="0"/>
                                <a:ea typeface="Cambria Math" panose="02040503050406030204" pitchFamily="18" charset="0"/>
                              </a:rPr>
                              <m:t>𝑖</m:t>
                            </m:r>
                            <m:r>
                              <a:rPr lang="en-IN" sz="4000" i="1" dirty="0">
                                <a:latin typeface="Cambria Math" panose="02040503050406030204" pitchFamily="18" charset="0"/>
                                <a:ea typeface="Cambria Math" panose="02040503050406030204" pitchFamily="18" charset="0"/>
                              </a:rPr>
                              <m:t>=1</m:t>
                            </m:r>
                          </m:sub>
                          <m:sup>
                            <m:r>
                              <a:rPr lang="en-IN" sz="4000" i="1" dirty="0">
                                <a:latin typeface="Cambria Math" panose="02040503050406030204" pitchFamily="18" charset="0"/>
                                <a:ea typeface="Cambria Math" panose="02040503050406030204" pitchFamily="18" charset="0"/>
                              </a:rPr>
                              <m:t>𝑛</m:t>
                            </m:r>
                          </m:sup>
                          <m:e>
                            <m:r>
                              <a:rPr lang="en-IN" sz="4000" i="1" dirty="0">
                                <a:latin typeface="Cambria Math" panose="02040503050406030204" pitchFamily="18" charset="0"/>
                                <a:ea typeface="Cambria Math" panose="02040503050406030204" pitchFamily="18" charset="0"/>
                              </a:rPr>
                              <m:t>ℙ</m:t>
                            </m:r>
                            <m:d>
                              <m:dPr>
                                <m:begChr m:val="["/>
                                <m:endChr m:val="]"/>
                                <m:ctrlPr>
                                  <a:rPr lang="en-IN" sz="4000" i="1" dirty="0">
                                    <a:latin typeface="Cambria Math" panose="02040503050406030204" pitchFamily="18" charset="0"/>
                                    <a:ea typeface="Cambria Math" panose="02040503050406030204" pitchFamily="18" charset="0"/>
                                  </a:rPr>
                                </m:ctrlPr>
                              </m:dPr>
                              <m:e>
                                <m:sSub>
                                  <m:sSubPr>
                                    <m:ctrlPr>
                                      <a:rPr lang="en-IN" sz="4000" i="1" dirty="0">
                                        <a:latin typeface="Cambria Math" panose="02040503050406030204" pitchFamily="18" charset="0"/>
                                        <a:ea typeface="Cambria Math" panose="02040503050406030204" pitchFamily="18" charset="0"/>
                                      </a:rPr>
                                    </m:ctrlPr>
                                  </m:sSubPr>
                                  <m:e>
                                    <m:r>
                                      <a:rPr lang="en-IN" sz="4000" i="1" dirty="0">
                                        <a:latin typeface="Cambria Math" panose="02040503050406030204" pitchFamily="18" charset="0"/>
                                        <a:ea typeface="Cambria Math" panose="02040503050406030204" pitchFamily="18" charset="0"/>
                                      </a:rPr>
                                      <m:t>𝑥</m:t>
                                    </m:r>
                                  </m:e>
                                  <m:sub>
                                    <m:r>
                                      <a:rPr lang="en-IN" sz="4000" i="1" dirty="0">
                                        <a:latin typeface="Cambria Math" panose="02040503050406030204" pitchFamily="18" charset="0"/>
                                        <a:ea typeface="Cambria Math" panose="02040503050406030204" pitchFamily="18" charset="0"/>
                                      </a:rPr>
                                      <m:t>𝑖</m:t>
                                    </m:r>
                                  </m:sub>
                                </m:sSub>
                                <m:r>
                                  <a:rPr lang="en-IN" sz="4000" b="0" i="1" dirty="0" smtClean="0">
                                    <a:latin typeface="Cambria Math" panose="02040503050406030204" pitchFamily="18" charset="0"/>
                                    <a:ea typeface="Cambria Math" panose="02040503050406030204" pitchFamily="18" charset="0"/>
                                  </a:rPr>
                                  <m:t> | </m:t>
                                </m:r>
                                <m:r>
                                  <a:rPr lang="en-IN" sz="4000" b="0" i="1" dirty="0" smtClean="0">
                                    <a:latin typeface="Cambria Math" panose="02040503050406030204" pitchFamily="18" charset="0"/>
                                    <a:ea typeface="Cambria Math" panose="02040503050406030204" pitchFamily="18" charset="0"/>
                                  </a:rPr>
                                  <m:t>𝜇</m:t>
                                </m:r>
                              </m:e>
                            </m:d>
                          </m:e>
                        </m:nary>
                      </m:num>
                      <m:den>
                        <m:nary>
                          <m:naryPr>
                            <m:chr m:val="∏"/>
                            <m:limLoc m:val="subSup"/>
                            <m:ctrlPr>
                              <a:rPr lang="en-IN" sz="4000" b="0" i="1" dirty="0" smtClean="0">
                                <a:latin typeface="Cambria Math" panose="02040503050406030204" pitchFamily="18" charset="0"/>
                                <a:ea typeface="Cambria Math" panose="02040503050406030204" pitchFamily="18" charset="0"/>
                              </a:rPr>
                            </m:ctrlPr>
                          </m:naryPr>
                          <m:sub>
                            <m:r>
                              <m:rPr>
                                <m:brk m:alnAt="25"/>
                              </m:rPr>
                              <a:rPr lang="en-IN" sz="4000" b="0" i="1" dirty="0" smtClean="0">
                                <a:latin typeface="Cambria Math" panose="02040503050406030204" pitchFamily="18" charset="0"/>
                                <a:ea typeface="Cambria Math" panose="02040503050406030204" pitchFamily="18" charset="0"/>
                              </a:rPr>
                              <m:t>𝑖</m:t>
                            </m:r>
                            <m:r>
                              <a:rPr lang="en-IN" sz="4000" b="0" i="1" dirty="0" smtClean="0">
                                <a:latin typeface="Cambria Math" panose="02040503050406030204" pitchFamily="18" charset="0"/>
                                <a:ea typeface="Cambria Math" panose="02040503050406030204" pitchFamily="18" charset="0"/>
                              </a:rPr>
                              <m:t>=1</m:t>
                            </m:r>
                          </m:sub>
                          <m:sup>
                            <m:r>
                              <a:rPr lang="en-IN" sz="4000" b="0" i="1" dirty="0" smtClean="0">
                                <a:latin typeface="Cambria Math" panose="02040503050406030204" pitchFamily="18" charset="0"/>
                                <a:ea typeface="Cambria Math" panose="02040503050406030204" pitchFamily="18" charset="0"/>
                              </a:rPr>
                              <m:t>𝑛</m:t>
                            </m:r>
                          </m:sup>
                          <m:e>
                            <m:r>
                              <a:rPr lang="en-IN" sz="4000" b="0" i="1" dirty="0" smtClean="0">
                                <a:latin typeface="Cambria Math" panose="02040503050406030204" pitchFamily="18" charset="0"/>
                                <a:ea typeface="Cambria Math" panose="02040503050406030204" pitchFamily="18" charset="0"/>
                              </a:rPr>
                              <m:t>ℙ</m:t>
                            </m:r>
                            <m:d>
                              <m:dPr>
                                <m:begChr m:val="["/>
                                <m:endChr m:val="]"/>
                                <m:ctrlPr>
                                  <a:rPr lang="en-IN" sz="4000" b="0" i="1" dirty="0" smtClean="0">
                                    <a:latin typeface="Cambria Math" panose="02040503050406030204" pitchFamily="18" charset="0"/>
                                    <a:ea typeface="Cambria Math" panose="02040503050406030204" pitchFamily="18" charset="0"/>
                                  </a:rPr>
                                </m:ctrlPr>
                              </m:dPr>
                              <m:e>
                                <m:sSub>
                                  <m:sSubPr>
                                    <m:ctrlPr>
                                      <a:rPr lang="en-IN" sz="4000" b="0" i="1" dirty="0" smtClean="0">
                                        <a:latin typeface="Cambria Math" panose="02040503050406030204" pitchFamily="18" charset="0"/>
                                        <a:ea typeface="Cambria Math" panose="02040503050406030204" pitchFamily="18" charset="0"/>
                                      </a:rPr>
                                    </m:ctrlPr>
                                  </m:sSubPr>
                                  <m:e>
                                    <m:r>
                                      <a:rPr lang="en-IN" sz="4000" b="0" i="1" dirty="0" smtClean="0">
                                        <a:latin typeface="Cambria Math" panose="02040503050406030204" pitchFamily="18" charset="0"/>
                                        <a:ea typeface="Cambria Math" panose="02040503050406030204" pitchFamily="18" charset="0"/>
                                      </a:rPr>
                                      <m:t>𝑥</m:t>
                                    </m:r>
                                  </m:e>
                                  <m:sub>
                                    <m:r>
                                      <a:rPr lang="en-IN" sz="4000" b="0" i="1" dirty="0" smtClean="0">
                                        <a:latin typeface="Cambria Math" panose="02040503050406030204" pitchFamily="18" charset="0"/>
                                        <a:ea typeface="Cambria Math" panose="02040503050406030204" pitchFamily="18" charset="0"/>
                                      </a:rPr>
                                      <m:t>𝑖</m:t>
                                    </m:r>
                                  </m:sub>
                                </m:sSub>
                              </m:e>
                            </m:d>
                          </m:e>
                        </m:nary>
                      </m:den>
                    </m:f>
                  </m:oMath>
                </a14:m>
                <a:r>
                  <a:rPr lang="en-IN" dirty="0"/>
                  <a:t> </a:t>
                </a:r>
              </a:p>
              <a:p>
                <a14:m>
                  <m:oMath xmlns:m="http://schemas.openxmlformats.org/officeDocument/2006/math">
                    <m:r>
                      <a:rPr lang="en-IN" sz="4000" b="0" i="1" dirty="0" smtClean="0">
                        <a:latin typeface="Cambria Math" panose="02040503050406030204" pitchFamily="18" charset="0"/>
                        <a:ea typeface="Cambria Math" panose="02040503050406030204" pitchFamily="18" charset="0"/>
                      </a:rPr>
                      <m:t>=</m:t>
                    </m:r>
                    <m:f>
                      <m:fPr>
                        <m:ctrlPr>
                          <a:rPr lang="en-IN" sz="4000" i="1" dirty="0">
                            <a:latin typeface="Cambria Math" panose="02040503050406030204" pitchFamily="18" charset="0"/>
                            <a:ea typeface="Cambria Math" panose="02040503050406030204" pitchFamily="18" charset="0"/>
                          </a:rPr>
                        </m:ctrlPr>
                      </m:fPr>
                      <m:num>
                        <m:r>
                          <a:rPr lang="en-IN" sz="4000" i="1" dirty="0">
                            <a:latin typeface="Cambria Math" panose="02040503050406030204" pitchFamily="18" charset="0"/>
                            <a:ea typeface="Cambria Math" panose="02040503050406030204" pitchFamily="18" charset="0"/>
                          </a:rPr>
                          <m:t>ℙ</m:t>
                        </m:r>
                        <m:d>
                          <m:dPr>
                            <m:begChr m:val="["/>
                            <m:endChr m:val="]"/>
                            <m:ctrlPr>
                              <a:rPr lang="en-IN" sz="4000" i="1" dirty="0">
                                <a:latin typeface="Cambria Math" panose="02040503050406030204" pitchFamily="18" charset="0"/>
                                <a:ea typeface="Cambria Math" panose="02040503050406030204" pitchFamily="18" charset="0"/>
                              </a:rPr>
                            </m:ctrlPr>
                          </m:dPr>
                          <m:e>
                            <m:r>
                              <a:rPr lang="en-IN" sz="4000" i="1" dirty="0">
                                <a:latin typeface="Cambria Math" panose="02040503050406030204" pitchFamily="18" charset="0"/>
                                <a:ea typeface="Cambria Math" panose="02040503050406030204" pitchFamily="18" charset="0"/>
                              </a:rPr>
                              <m:t>𝜇</m:t>
                            </m:r>
                          </m:e>
                        </m:d>
                        <m:r>
                          <m:rPr>
                            <m:brk m:alnAt="1"/>
                          </m:rPr>
                          <a:rPr lang="en-IN" sz="4000" i="1" dirty="0">
                            <a:latin typeface="Cambria Math" panose="02040503050406030204" pitchFamily="18" charset="0"/>
                            <a:ea typeface="Cambria Math" panose="02040503050406030204" pitchFamily="18" charset="0"/>
                          </a:rPr>
                          <m:t>⋅</m:t>
                        </m:r>
                        <m:nary>
                          <m:naryPr>
                            <m:chr m:val="∏"/>
                            <m:limLoc m:val="subSup"/>
                            <m:ctrlPr>
                              <a:rPr lang="en-IN" sz="4000" i="1" dirty="0">
                                <a:latin typeface="Cambria Math" panose="02040503050406030204" pitchFamily="18" charset="0"/>
                                <a:ea typeface="Cambria Math" panose="02040503050406030204" pitchFamily="18" charset="0"/>
                              </a:rPr>
                            </m:ctrlPr>
                          </m:naryPr>
                          <m:sub>
                            <m:r>
                              <m:rPr>
                                <m:brk m:alnAt="25"/>
                              </m:rPr>
                              <a:rPr lang="en-IN" sz="4000" i="1" dirty="0">
                                <a:latin typeface="Cambria Math" panose="02040503050406030204" pitchFamily="18" charset="0"/>
                                <a:ea typeface="Cambria Math" panose="02040503050406030204" pitchFamily="18" charset="0"/>
                              </a:rPr>
                              <m:t>𝑖</m:t>
                            </m:r>
                            <m:r>
                              <a:rPr lang="en-IN" sz="4000" i="1" dirty="0">
                                <a:latin typeface="Cambria Math" panose="02040503050406030204" pitchFamily="18" charset="0"/>
                                <a:ea typeface="Cambria Math" panose="02040503050406030204" pitchFamily="18" charset="0"/>
                              </a:rPr>
                              <m:t>=1</m:t>
                            </m:r>
                          </m:sub>
                          <m:sup>
                            <m:r>
                              <a:rPr lang="en-IN" sz="4000" i="1" dirty="0">
                                <a:latin typeface="Cambria Math" panose="02040503050406030204" pitchFamily="18" charset="0"/>
                                <a:ea typeface="Cambria Math" panose="02040503050406030204" pitchFamily="18" charset="0"/>
                              </a:rPr>
                              <m:t>𝑛</m:t>
                            </m:r>
                          </m:sup>
                          <m:e>
                            <m:r>
                              <a:rPr lang="en-IN" sz="4000" i="1" dirty="0">
                                <a:latin typeface="Cambria Math" panose="02040503050406030204" pitchFamily="18" charset="0"/>
                                <a:ea typeface="Cambria Math" panose="02040503050406030204" pitchFamily="18" charset="0"/>
                              </a:rPr>
                              <m:t>ℙ</m:t>
                            </m:r>
                            <m:d>
                              <m:dPr>
                                <m:begChr m:val="["/>
                                <m:endChr m:val="]"/>
                                <m:ctrlPr>
                                  <a:rPr lang="en-IN" sz="4000" i="1" dirty="0">
                                    <a:latin typeface="Cambria Math" panose="02040503050406030204" pitchFamily="18" charset="0"/>
                                    <a:ea typeface="Cambria Math" panose="02040503050406030204" pitchFamily="18" charset="0"/>
                                  </a:rPr>
                                </m:ctrlPr>
                              </m:dPr>
                              <m:e>
                                <m:sSub>
                                  <m:sSubPr>
                                    <m:ctrlPr>
                                      <a:rPr lang="en-IN" sz="4000" i="1" dirty="0">
                                        <a:latin typeface="Cambria Math" panose="02040503050406030204" pitchFamily="18" charset="0"/>
                                        <a:ea typeface="Cambria Math" panose="02040503050406030204" pitchFamily="18" charset="0"/>
                                      </a:rPr>
                                    </m:ctrlPr>
                                  </m:sSubPr>
                                  <m:e>
                                    <m:r>
                                      <a:rPr lang="en-IN" sz="4000" i="1" dirty="0">
                                        <a:latin typeface="Cambria Math" panose="02040503050406030204" pitchFamily="18" charset="0"/>
                                        <a:ea typeface="Cambria Math" panose="02040503050406030204" pitchFamily="18" charset="0"/>
                                      </a:rPr>
                                      <m:t>𝑥</m:t>
                                    </m:r>
                                  </m:e>
                                  <m:sub>
                                    <m:r>
                                      <a:rPr lang="en-IN" sz="4000" i="1" dirty="0">
                                        <a:latin typeface="Cambria Math" panose="02040503050406030204" pitchFamily="18" charset="0"/>
                                        <a:ea typeface="Cambria Math" panose="02040503050406030204" pitchFamily="18" charset="0"/>
                                      </a:rPr>
                                      <m:t>𝑖</m:t>
                                    </m:r>
                                  </m:sub>
                                </m:sSub>
                                <m:r>
                                  <a:rPr lang="en-IN" sz="4000" i="1" dirty="0">
                                    <a:latin typeface="Cambria Math" panose="02040503050406030204" pitchFamily="18" charset="0"/>
                                    <a:ea typeface="Cambria Math" panose="02040503050406030204" pitchFamily="18" charset="0"/>
                                  </a:rPr>
                                  <m:t> | </m:t>
                                </m:r>
                                <m:r>
                                  <a:rPr lang="en-IN" sz="4000" i="1" dirty="0">
                                    <a:latin typeface="Cambria Math" panose="02040503050406030204" pitchFamily="18" charset="0"/>
                                    <a:ea typeface="Cambria Math" panose="02040503050406030204" pitchFamily="18" charset="0"/>
                                  </a:rPr>
                                  <m:t>𝜇</m:t>
                                </m:r>
                              </m:e>
                            </m:d>
                          </m:e>
                        </m:nary>
                      </m:num>
                      <m:den>
                        <m:nary>
                          <m:naryPr>
                            <m:chr m:val="∏"/>
                            <m:limLoc m:val="subSup"/>
                            <m:ctrlPr>
                              <a:rPr lang="en-IN" sz="4000" i="1" dirty="0">
                                <a:latin typeface="Cambria Math" panose="02040503050406030204" pitchFamily="18" charset="0"/>
                                <a:ea typeface="Cambria Math" panose="02040503050406030204" pitchFamily="18" charset="0"/>
                              </a:rPr>
                            </m:ctrlPr>
                          </m:naryPr>
                          <m:sub>
                            <m:r>
                              <m:rPr>
                                <m:brk m:alnAt="25"/>
                              </m:rPr>
                              <a:rPr lang="en-IN" sz="4000" i="1" dirty="0">
                                <a:latin typeface="Cambria Math" panose="02040503050406030204" pitchFamily="18" charset="0"/>
                                <a:ea typeface="Cambria Math" panose="02040503050406030204" pitchFamily="18" charset="0"/>
                              </a:rPr>
                              <m:t>𝑖</m:t>
                            </m:r>
                            <m:r>
                              <a:rPr lang="en-IN" sz="4000" i="1" dirty="0">
                                <a:latin typeface="Cambria Math" panose="02040503050406030204" pitchFamily="18" charset="0"/>
                                <a:ea typeface="Cambria Math" panose="02040503050406030204" pitchFamily="18" charset="0"/>
                              </a:rPr>
                              <m:t>=1</m:t>
                            </m:r>
                          </m:sub>
                          <m:sup>
                            <m:r>
                              <a:rPr lang="en-IN" sz="4000" i="1" dirty="0">
                                <a:latin typeface="Cambria Math" panose="02040503050406030204" pitchFamily="18" charset="0"/>
                                <a:ea typeface="Cambria Math" panose="02040503050406030204" pitchFamily="18" charset="0"/>
                              </a:rPr>
                              <m:t>𝑛</m:t>
                            </m:r>
                          </m:sup>
                          <m:e>
                            <m:nary>
                              <m:naryPr>
                                <m:supHide m:val="on"/>
                                <m:ctrlPr>
                                  <a:rPr lang="en-IN" sz="4000" b="0" i="1" dirty="0" smtClean="0">
                                    <a:latin typeface="Cambria Math" panose="02040503050406030204" pitchFamily="18" charset="0"/>
                                    <a:ea typeface="Cambria Math" panose="02040503050406030204" pitchFamily="18" charset="0"/>
                                  </a:rPr>
                                </m:ctrlPr>
                              </m:naryPr>
                              <m:sub>
                                <m:r>
                                  <a:rPr lang="en-IN" sz="4000" b="0" i="1" dirty="0" smtClean="0">
                                    <a:latin typeface="Cambria Math" panose="02040503050406030204" pitchFamily="18" charset="0"/>
                                    <a:ea typeface="Cambria Math" panose="02040503050406030204" pitchFamily="18" charset="0"/>
                                  </a:rPr>
                                  <m:t>ℝ</m:t>
                                </m:r>
                              </m:sub>
                              <m:sup/>
                              <m:e>
                                <m:r>
                                  <a:rPr lang="en-IN" sz="4000" i="1" dirty="0">
                                    <a:latin typeface="Cambria Math" panose="02040503050406030204" pitchFamily="18" charset="0"/>
                                    <a:ea typeface="Cambria Math" panose="02040503050406030204" pitchFamily="18" charset="0"/>
                                  </a:rPr>
                                  <m:t>ℙ</m:t>
                                </m:r>
                                <m:d>
                                  <m:dPr>
                                    <m:begChr m:val="["/>
                                    <m:endChr m:val="]"/>
                                    <m:ctrlPr>
                                      <a:rPr lang="en-IN" sz="4000" i="1" dirty="0">
                                        <a:latin typeface="Cambria Math" panose="02040503050406030204" pitchFamily="18" charset="0"/>
                                        <a:ea typeface="Cambria Math" panose="02040503050406030204" pitchFamily="18" charset="0"/>
                                      </a:rPr>
                                    </m:ctrlPr>
                                  </m:dPr>
                                  <m:e>
                                    <m:sSub>
                                      <m:sSubPr>
                                        <m:ctrlPr>
                                          <a:rPr lang="en-IN" sz="4000" i="1" dirty="0">
                                            <a:latin typeface="Cambria Math" panose="02040503050406030204" pitchFamily="18" charset="0"/>
                                            <a:ea typeface="Cambria Math" panose="02040503050406030204" pitchFamily="18" charset="0"/>
                                          </a:rPr>
                                        </m:ctrlPr>
                                      </m:sSubPr>
                                      <m:e>
                                        <m:r>
                                          <a:rPr lang="en-IN" sz="4000" i="1" dirty="0">
                                            <a:latin typeface="Cambria Math" panose="02040503050406030204" pitchFamily="18" charset="0"/>
                                            <a:ea typeface="Cambria Math" panose="02040503050406030204" pitchFamily="18" charset="0"/>
                                          </a:rPr>
                                          <m:t>𝑥</m:t>
                                        </m:r>
                                      </m:e>
                                      <m:sub>
                                        <m:r>
                                          <a:rPr lang="en-IN" sz="4000" i="1" dirty="0">
                                            <a:latin typeface="Cambria Math" panose="02040503050406030204" pitchFamily="18" charset="0"/>
                                            <a:ea typeface="Cambria Math" panose="02040503050406030204" pitchFamily="18" charset="0"/>
                                          </a:rPr>
                                          <m:t>𝑖</m:t>
                                        </m:r>
                                      </m:sub>
                                    </m:sSub>
                                    <m:r>
                                      <a:rPr lang="en-IN" sz="4000" b="0" i="1" dirty="0" smtClean="0">
                                        <a:latin typeface="Cambria Math" panose="02040503050406030204" pitchFamily="18" charset="0"/>
                                        <a:ea typeface="Cambria Math" panose="02040503050406030204" pitchFamily="18" charset="0"/>
                                      </a:rPr>
                                      <m:t> | </m:t>
                                    </m:r>
                                    <m:r>
                                      <a:rPr lang="en-IN" sz="4000" b="0" i="1" dirty="0" smtClean="0">
                                        <a:latin typeface="Cambria Math" panose="02040503050406030204" pitchFamily="18" charset="0"/>
                                        <a:ea typeface="Cambria Math" panose="02040503050406030204" pitchFamily="18" charset="0"/>
                                      </a:rPr>
                                      <m:t>𝑡</m:t>
                                    </m:r>
                                  </m:e>
                                </m:d>
                                <m:r>
                                  <a:rPr lang="en-IN" sz="4000" b="0" i="1" dirty="0" smtClean="0">
                                    <a:latin typeface="Cambria Math" panose="02040503050406030204" pitchFamily="18" charset="0"/>
                                    <a:ea typeface="Cambria Math" panose="02040503050406030204" pitchFamily="18" charset="0"/>
                                  </a:rPr>
                                  <m:t>⋅</m:t>
                                </m:r>
                                <m:r>
                                  <a:rPr lang="en-IN" sz="4000" b="0" i="1" dirty="0" smtClean="0">
                                    <a:latin typeface="Cambria Math" panose="02040503050406030204" pitchFamily="18" charset="0"/>
                                    <a:ea typeface="Cambria Math" panose="02040503050406030204" pitchFamily="18" charset="0"/>
                                  </a:rPr>
                                  <m:t>ℙ</m:t>
                                </m:r>
                                <m:d>
                                  <m:dPr>
                                    <m:begChr m:val="["/>
                                    <m:endChr m:val="]"/>
                                    <m:ctrlPr>
                                      <a:rPr lang="en-IN" sz="4000" b="0" i="1" dirty="0" smtClean="0">
                                        <a:latin typeface="Cambria Math" panose="02040503050406030204" pitchFamily="18" charset="0"/>
                                        <a:ea typeface="Cambria Math" panose="02040503050406030204" pitchFamily="18" charset="0"/>
                                      </a:rPr>
                                    </m:ctrlPr>
                                  </m:dPr>
                                  <m:e>
                                    <m:r>
                                      <a:rPr lang="en-IN" sz="4000" b="0" i="1" dirty="0" smtClean="0">
                                        <a:latin typeface="Cambria Math" panose="02040503050406030204" pitchFamily="18" charset="0"/>
                                        <a:ea typeface="Cambria Math" panose="02040503050406030204" pitchFamily="18" charset="0"/>
                                      </a:rPr>
                                      <m:t>𝑡</m:t>
                                    </m:r>
                                  </m:e>
                                </m:d>
                                <m:r>
                                  <a:rPr lang="en-IN" sz="4000" b="0" i="1" dirty="0" smtClean="0">
                                    <a:latin typeface="Cambria Math" panose="02040503050406030204" pitchFamily="18" charset="0"/>
                                    <a:ea typeface="Cambria Math" panose="02040503050406030204" pitchFamily="18" charset="0"/>
                                  </a:rPr>
                                  <m:t> </m:t>
                                </m:r>
                                <m:r>
                                  <a:rPr lang="en-IN" sz="4000" b="0" i="1" dirty="0" smtClean="0">
                                    <a:latin typeface="Cambria Math" panose="02040503050406030204" pitchFamily="18" charset="0"/>
                                    <a:ea typeface="Cambria Math" panose="02040503050406030204" pitchFamily="18" charset="0"/>
                                  </a:rPr>
                                  <m:t>𝑑𝑡</m:t>
                                </m:r>
                              </m:e>
                            </m:nary>
                          </m:e>
                        </m:nary>
                      </m:den>
                    </m:f>
                    <m:r>
                      <a:rPr lang="en-IN" sz="4000" b="0" i="1" dirty="0" smtClean="0">
                        <a:latin typeface="Cambria Math" panose="02040503050406030204" pitchFamily="18" charset="0"/>
                        <a:ea typeface="Cambria Math" panose="02040503050406030204" pitchFamily="18" charset="0"/>
                      </a:rPr>
                      <m:t>=</m:t>
                    </m:r>
                    <m:f>
                      <m:fPr>
                        <m:ctrlPr>
                          <a:rPr lang="en-IN" sz="4000" i="1" dirty="0">
                            <a:latin typeface="Cambria Math" panose="02040503050406030204" pitchFamily="18" charset="0"/>
                            <a:ea typeface="Cambria Math" panose="02040503050406030204" pitchFamily="18" charset="0"/>
                          </a:rPr>
                        </m:ctrlPr>
                      </m:fPr>
                      <m:num>
                        <m:r>
                          <a:rPr lang="en-US" sz="4000" b="0" i="1" dirty="0" smtClean="0">
                            <a:latin typeface="Cambria Math" panose="02040503050406030204" pitchFamily="18" charset="0"/>
                            <a:ea typeface="Cambria Math" panose="02040503050406030204" pitchFamily="18" charset="0"/>
                          </a:rPr>
                          <m:t>0.5</m:t>
                        </m:r>
                        <m:r>
                          <m:rPr>
                            <m:brk m:alnAt="1"/>
                          </m:rPr>
                          <a:rPr lang="en-IN" sz="4000" i="1" dirty="0">
                            <a:latin typeface="Cambria Math" panose="02040503050406030204" pitchFamily="18" charset="0"/>
                            <a:ea typeface="Cambria Math" panose="02040503050406030204" pitchFamily="18" charset="0"/>
                          </a:rPr>
                          <m:t>⋅</m:t>
                        </m:r>
                        <m:nary>
                          <m:naryPr>
                            <m:chr m:val="∏"/>
                            <m:limLoc m:val="subSup"/>
                            <m:ctrlPr>
                              <a:rPr lang="en-IN" sz="4000" i="1" dirty="0">
                                <a:latin typeface="Cambria Math" panose="02040503050406030204" pitchFamily="18" charset="0"/>
                                <a:ea typeface="Cambria Math" panose="02040503050406030204" pitchFamily="18" charset="0"/>
                              </a:rPr>
                            </m:ctrlPr>
                          </m:naryPr>
                          <m:sub>
                            <m:r>
                              <m:rPr>
                                <m:brk m:alnAt="25"/>
                              </m:rPr>
                              <a:rPr lang="en-IN" sz="4000" i="1" dirty="0">
                                <a:latin typeface="Cambria Math" panose="02040503050406030204" pitchFamily="18" charset="0"/>
                                <a:ea typeface="Cambria Math" panose="02040503050406030204" pitchFamily="18" charset="0"/>
                              </a:rPr>
                              <m:t>𝑖</m:t>
                            </m:r>
                            <m:r>
                              <a:rPr lang="en-IN" sz="4000" i="1" dirty="0">
                                <a:latin typeface="Cambria Math" panose="02040503050406030204" pitchFamily="18" charset="0"/>
                                <a:ea typeface="Cambria Math" panose="02040503050406030204" pitchFamily="18" charset="0"/>
                              </a:rPr>
                              <m:t>=1</m:t>
                            </m:r>
                          </m:sub>
                          <m:sup>
                            <m:r>
                              <a:rPr lang="en-IN" sz="4000" i="1" dirty="0">
                                <a:latin typeface="Cambria Math" panose="02040503050406030204" pitchFamily="18" charset="0"/>
                                <a:ea typeface="Cambria Math" panose="02040503050406030204" pitchFamily="18" charset="0"/>
                              </a:rPr>
                              <m:t>𝑛</m:t>
                            </m:r>
                          </m:sup>
                          <m:e>
                            <m:r>
                              <a:rPr lang="en-IN" sz="4000" i="1" dirty="0">
                                <a:latin typeface="Cambria Math" panose="02040503050406030204" pitchFamily="18" charset="0"/>
                                <a:ea typeface="Cambria Math" panose="02040503050406030204" pitchFamily="18" charset="0"/>
                              </a:rPr>
                              <m:t>ℙ</m:t>
                            </m:r>
                            <m:d>
                              <m:dPr>
                                <m:begChr m:val="["/>
                                <m:endChr m:val="]"/>
                                <m:ctrlPr>
                                  <a:rPr lang="en-IN" sz="4000" i="1" dirty="0">
                                    <a:latin typeface="Cambria Math" panose="02040503050406030204" pitchFamily="18" charset="0"/>
                                    <a:ea typeface="Cambria Math" panose="02040503050406030204" pitchFamily="18" charset="0"/>
                                  </a:rPr>
                                </m:ctrlPr>
                              </m:dPr>
                              <m:e>
                                <m:sSub>
                                  <m:sSubPr>
                                    <m:ctrlPr>
                                      <a:rPr lang="en-IN" sz="4000" i="1" dirty="0">
                                        <a:latin typeface="Cambria Math" panose="02040503050406030204" pitchFamily="18" charset="0"/>
                                        <a:ea typeface="Cambria Math" panose="02040503050406030204" pitchFamily="18" charset="0"/>
                                      </a:rPr>
                                    </m:ctrlPr>
                                  </m:sSubPr>
                                  <m:e>
                                    <m:r>
                                      <a:rPr lang="en-IN" sz="4000" i="1" dirty="0">
                                        <a:latin typeface="Cambria Math" panose="02040503050406030204" pitchFamily="18" charset="0"/>
                                        <a:ea typeface="Cambria Math" panose="02040503050406030204" pitchFamily="18" charset="0"/>
                                      </a:rPr>
                                      <m:t>𝑥</m:t>
                                    </m:r>
                                  </m:e>
                                  <m:sub>
                                    <m:r>
                                      <a:rPr lang="en-IN" sz="4000" i="1" dirty="0">
                                        <a:latin typeface="Cambria Math" panose="02040503050406030204" pitchFamily="18" charset="0"/>
                                        <a:ea typeface="Cambria Math" panose="02040503050406030204" pitchFamily="18" charset="0"/>
                                      </a:rPr>
                                      <m:t>𝑖</m:t>
                                    </m:r>
                                  </m:sub>
                                </m:sSub>
                                <m:r>
                                  <a:rPr lang="en-IN" sz="4000" i="1" dirty="0">
                                    <a:latin typeface="Cambria Math" panose="02040503050406030204" pitchFamily="18" charset="0"/>
                                    <a:ea typeface="Cambria Math" panose="02040503050406030204" pitchFamily="18" charset="0"/>
                                  </a:rPr>
                                  <m:t> | </m:t>
                                </m:r>
                                <m:r>
                                  <a:rPr lang="en-IN" sz="4000" i="1" dirty="0">
                                    <a:latin typeface="Cambria Math" panose="02040503050406030204" pitchFamily="18" charset="0"/>
                                    <a:ea typeface="Cambria Math" panose="02040503050406030204" pitchFamily="18" charset="0"/>
                                  </a:rPr>
                                  <m:t>𝜇</m:t>
                                </m:r>
                              </m:e>
                            </m:d>
                          </m:e>
                        </m:nary>
                      </m:num>
                      <m:den>
                        <m:nary>
                          <m:naryPr>
                            <m:chr m:val="∏"/>
                            <m:limLoc m:val="subSup"/>
                            <m:ctrlPr>
                              <a:rPr lang="en-IN" sz="4000" i="1" dirty="0">
                                <a:latin typeface="Cambria Math" panose="02040503050406030204" pitchFamily="18" charset="0"/>
                                <a:ea typeface="Cambria Math" panose="02040503050406030204" pitchFamily="18" charset="0"/>
                              </a:rPr>
                            </m:ctrlPr>
                          </m:naryPr>
                          <m:sub>
                            <m:r>
                              <m:rPr>
                                <m:brk m:alnAt="25"/>
                              </m:rPr>
                              <a:rPr lang="en-IN" sz="4000" i="1" dirty="0">
                                <a:latin typeface="Cambria Math" panose="02040503050406030204" pitchFamily="18" charset="0"/>
                                <a:ea typeface="Cambria Math" panose="02040503050406030204" pitchFamily="18" charset="0"/>
                              </a:rPr>
                              <m:t>𝑖</m:t>
                            </m:r>
                            <m:r>
                              <a:rPr lang="en-IN" sz="4000" i="1" dirty="0">
                                <a:latin typeface="Cambria Math" panose="02040503050406030204" pitchFamily="18" charset="0"/>
                                <a:ea typeface="Cambria Math" panose="02040503050406030204" pitchFamily="18" charset="0"/>
                              </a:rPr>
                              <m:t>=1</m:t>
                            </m:r>
                          </m:sub>
                          <m:sup>
                            <m:r>
                              <a:rPr lang="en-IN" sz="4000" i="1" dirty="0">
                                <a:latin typeface="Cambria Math" panose="02040503050406030204" pitchFamily="18" charset="0"/>
                                <a:ea typeface="Cambria Math" panose="02040503050406030204" pitchFamily="18" charset="0"/>
                              </a:rPr>
                              <m:t>𝑛</m:t>
                            </m:r>
                          </m:sup>
                          <m:e>
                            <m:r>
                              <a:rPr lang="en-IN" sz="4000" b="0" i="1" dirty="0" smtClean="0">
                                <a:latin typeface="Cambria Math" panose="02040503050406030204" pitchFamily="18" charset="0"/>
                                <a:ea typeface="Cambria Math" panose="02040503050406030204" pitchFamily="18" charset="0"/>
                              </a:rPr>
                              <m:t>0.5</m:t>
                            </m:r>
                            <m:r>
                              <m:rPr>
                                <m:brk m:alnAt="23"/>
                              </m:rPr>
                              <a:rPr lang="en-IN" sz="4000" b="0" i="1" dirty="0" smtClean="0">
                                <a:latin typeface="Cambria Math" panose="02040503050406030204" pitchFamily="18" charset="0"/>
                                <a:ea typeface="Cambria Math" panose="02040503050406030204" pitchFamily="18" charset="0"/>
                              </a:rPr>
                              <m:t>⋅</m:t>
                            </m:r>
                            <m:nary>
                              <m:naryPr>
                                <m:ctrlPr>
                                  <a:rPr lang="en-IN" sz="4000" i="1" dirty="0" smtClean="0">
                                    <a:latin typeface="Cambria Math" panose="02040503050406030204" pitchFamily="18" charset="0"/>
                                    <a:ea typeface="Cambria Math" panose="02040503050406030204" pitchFamily="18" charset="0"/>
                                  </a:rPr>
                                </m:ctrlPr>
                              </m:naryPr>
                              <m:sub>
                                <m:r>
                                  <m:rPr>
                                    <m:brk m:alnAt="23"/>
                                  </m:rPr>
                                  <a:rPr lang="en-IN" sz="4000" b="0" i="1" dirty="0" smtClean="0">
                                    <a:latin typeface="Cambria Math" panose="02040503050406030204" pitchFamily="18" charset="0"/>
                                    <a:ea typeface="Cambria Math" panose="02040503050406030204" pitchFamily="18" charset="0"/>
                                  </a:rPr>
                                  <m:t>0</m:t>
                                </m:r>
                              </m:sub>
                              <m:sup>
                                <m:r>
                                  <a:rPr lang="en-IN" sz="4000" b="0" i="1" dirty="0" smtClean="0">
                                    <a:latin typeface="Cambria Math" panose="02040503050406030204" pitchFamily="18" charset="0"/>
                                    <a:ea typeface="Cambria Math" panose="02040503050406030204" pitchFamily="18" charset="0"/>
                                  </a:rPr>
                                  <m:t>2</m:t>
                                </m:r>
                              </m:sup>
                              <m:e>
                                <m:r>
                                  <a:rPr lang="en-IN" sz="4000" i="1" dirty="0">
                                    <a:latin typeface="Cambria Math" panose="02040503050406030204" pitchFamily="18" charset="0"/>
                                    <a:ea typeface="Cambria Math" panose="02040503050406030204" pitchFamily="18" charset="0"/>
                                  </a:rPr>
                                  <m:t>ℙ</m:t>
                                </m:r>
                                <m:d>
                                  <m:dPr>
                                    <m:begChr m:val="["/>
                                    <m:endChr m:val="]"/>
                                    <m:ctrlPr>
                                      <a:rPr lang="en-IN" sz="4000" i="1" dirty="0">
                                        <a:latin typeface="Cambria Math" panose="02040503050406030204" pitchFamily="18" charset="0"/>
                                        <a:ea typeface="Cambria Math" panose="02040503050406030204" pitchFamily="18" charset="0"/>
                                      </a:rPr>
                                    </m:ctrlPr>
                                  </m:dPr>
                                  <m:e>
                                    <m:sSub>
                                      <m:sSubPr>
                                        <m:ctrlPr>
                                          <a:rPr lang="en-IN" sz="4000" i="1" dirty="0">
                                            <a:latin typeface="Cambria Math" panose="02040503050406030204" pitchFamily="18" charset="0"/>
                                            <a:ea typeface="Cambria Math" panose="02040503050406030204" pitchFamily="18" charset="0"/>
                                          </a:rPr>
                                        </m:ctrlPr>
                                      </m:sSubPr>
                                      <m:e>
                                        <m:r>
                                          <a:rPr lang="en-IN" sz="4000" i="1" dirty="0">
                                            <a:latin typeface="Cambria Math" panose="02040503050406030204" pitchFamily="18" charset="0"/>
                                            <a:ea typeface="Cambria Math" panose="02040503050406030204" pitchFamily="18" charset="0"/>
                                          </a:rPr>
                                          <m:t>𝑥</m:t>
                                        </m:r>
                                      </m:e>
                                      <m:sub>
                                        <m:r>
                                          <a:rPr lang="en-IN" sz="4000" i="1" dirty="0">
                                            <a:latin typeface="Cambria Math" panose="02040503050406030204" pitchFamily="18" charset="0"/>
                                            <a:ea typeface="Cambria Math" panose="02040503050406030204" pitchFamily="18" charset="0"/>
                                          </a:rPr>
                                          <m:t>𝑖</m:t>
                                        </m:r>
                                      </m:sub>
                                    </m:sSub>
                                    <m:r>
                                      <a:rPr lang="en-IN" sz="4000" i="1" dirty="0">
                                        <a:latin typeface="Cambria Math" panose="02040503050406030204" pitchFamily="18" charset="0"/>
                                        <a:ea typeface="Cambria Math" panose="02040503050406030204" pitchFamily="18" charset="0"/>
                                      </a:rPr>
                                      <m:t> | </m:t>
                                    </m:r>
                                    <m:r>
                                      <a:rPr lang="en-IN" sz="4000" i="1" dirty="0">
                                        <a:latin typeface="Cambria Math" panose="02040503050406030204" pitchFamily="18" charset="0"/>
                                        <a:ea typeface="Cambria Math" panose="02040503050406030204" pitchFamily="18" charset="0"/>
                                      </a:rPr>
                                      <m:t>𝑡</m:t>
                                    </m:r>
                                  </m:e>
                                </m:d>
                                <m:r>
                                  <a:rPr lang="en-IN" sz="4000" b="0" i="1" dirty="0" smtClean="0">
                                    <a:latin typeface="Cambria Math" panose="02040503050406030204" pitchFamily="18" charset="0"/>
                                    <a:ea typeface="Cambria Math" panose="02040503050406030204" pitchFamily="18" charset="0"/>
                                  </a:rPr>
                                  <m:t> </m:t>
                                </m:r>
                                <m:r>
                                  <a:rPr lang="en-IN" sz="4000" i="1" dirty="0">
                                    <a:latin typeface="Cambria Math" panose="02040503050406030204" pitchFamily="18" charset="0"/>
                                    <a:ea typeface="Cambria Math" panose="02040503050406030204" pitchFamily="18" charset="0"/>
                                  </a:rPr>
                                  <m:t>𝑑𝑡</m:t>
                                </m:r>
                              </m:e>
                            </m:nary>
                          </m:e>
                        </m:nary>
                      </m:den>
                    </m:f>
                  </m:oMath>
                </a14:m>
                <a:r>
                  <a:rPr lang="en-IN" sz="4000" dirty="0"/>
                  <a:t> </a:t>
                </a:r>
                <a:r>
                  <a:rPr lang="en-IN" dirty="0"/>
                  <a:t>if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0,2</m:t>
                        </m:r>
                      </m:e>
                    </m:d>
                  </m:oMath>
                </a14:m>
                <a:endParaRPr lang="en-IN" sz="4000" dirty="0"/>
              </a:p>
              <a:p>
                <a:pPr lvl="2"/>
                <a:r>
                  <a:rPr lang="en-US" sz="3200" dirty="0"/>
                  <a:t>else if </a:t>
                </a:r>
                <a14:m>
                  <m:oMath xmlns:m="http://schemas.openxmlformats.org/officeDocument/2006/math">
                    <m:r>
                      <a:rPr lang="en-US" sz="3200">
                        <a:latin typeface="Cambria Math" panose="02040503050406030204" pitchFamily="18" charset="0"/>
                      </a:rPr>
                      <m:t>𝜇</m:t>
                    </m:r>
                    <m:r>
                      <a:rPr lang="en-US" sz="3200" b="0" i="1" smtClean="0">
                        <a:latin typeface="Cambria Math" panose="02040503050406030204" pitchFamily="18" charset="0"/>
                      </a:rPr>
                      <m:t>∉</m:t>
                    </m:r>
                    <m:d>
                      <m:dPr>
                        <m:begChr m:val="["/>
                        <m:endChr m:val="]"/>
                        <m:ctrlPr>
                          <a:rPr lang="en-US" sz="3200" i="1">
                            <a:latin typeface="Cambria Math" panose="02040503050406030204" pitchFamily="18" charset="0"/>
                          </a:rPr>
                        </m:ctrlPr>
                      </m:dPr>
                      <m:e>
                        <m:r>
                          <a:rPr lang="en-US" sz="3200">
                            <a:latin typeface="Cambria Math" panose="02040503050406030204" pitchFamily="18" charset="0"/>
                          </a:rPr>
                          <m:t>0,2</m:t>
                        </m:r>
                      </m:e>
                    </m:d>
                  </m:oMath>
                </a14:m>
                <a:r>
                  <a:rPr lang="en-IN" sz="3200" dirty="0"/>
                  <a:t>, then </a:t>
                </a:r>
                <a14:m>
                  <m:oMath xmlns:m="http://schemas.openxmlformats.org/officeDocument/2006/math">
                    <m:r>
                      <a:rPr lang="en-IN" sz="3200" i="1" smtClean="0">
                        <a:latin typeface="Cambria Math" panose="02040503050406030204" pitchFamily="18" charset="0"/>
                        <a:ea typeface="Cambria Math" panose="02040503050406030204" pitchFamily="18" charset="0"/>
                      </a:rPr>
                      <m:t>ℙ</m:t>
                    </m:r>
                    <m:d>
                      <m:dPr>
                        <m:begChr m:val="["/>
                        <m:endChr m:val="]"/>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𝜇</m:t>
                        </m:r>
                        <m:r>
                          <a:rPr lang="en-US" sz="3200" b="0" i="1" smtClean="0">
                            <a:latin typeface="Cambria Math" panose="02040503050406030204" pitchFamily="18" charset="0"/>
                            <a:ea typeface="Cambria Math" panose="02040503050406030204" pitchFamily="18" charset="0"/>
                          </a:rPr>
                          <m:t> | </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𝑥</m:t>
                            </m:r>
                          </m:e>
                          <m:sub>
                            <m:r>
                              <a:rPr lang="en-US" sz="3200" b="0" i="1" smtClean="0">
                                <a:latin typeface="Cambria Math" panose="02040503050406030204" pitchFamily="18" charset="0"/>
                                <a:ea typeface="Cambria Math" panose="02040503050406030204" pitchFamily="18" charset="0"/>
                              </a:rPr>
                              <m:t>1</m:t>
                            </m:r>
                          </m:sub>
                        </m:sSub>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𝑥</m:t>
                            </m:r>
                          </m:e>
                          <m:sub>
                            <m:r>
                              <a:rPr lang="en-US" sz="3200" b="0" i="1" smtClean="0">
                                <a:latin typeface="Cambria Math" panose="02040503050406030204" pitchFamily="18" charset="0"/>
                                <a:ea typeface="Cambria Math" panose="02040503050406030204" pitchFamily="18" charset="0"/>
                              </a:rPr>
                              <m:t>𝑛</m:t>
                            </m:r>
                          </m:sub>
                        </m:sSub>
                      </m:e>
                    </m:d>
                    <m:r>
                      <a:rPr lang="en-US" sz="3200" b="0" i="1" smtClean="0">
                        <a:latin typeface="Cambria Math" panose="02040503050406030204" pitchFamily="18" charset="0"/>
                        <a:ea typeface="Cambria Math" panose="02040503050406030204" pitchFamily="18" charset="0"/>
                      </a:rPr>
                      <m:t>=0</m:t>
                    </m:r>
                  </m:oMath>
                </a14:m>
                <a:endParaRPr lang="en-IN" sz="3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746376"/>
              </a:xfrm>
              <a:blipFill>
                <a:blip r:embed="rId2"/>
                <a:stretch>
                  <a:fillRect l="-578" t="-2545" r="-1787"/>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4</a:t>
            </a:fld>
            <a:endParaRPr lang="en-US"/>
          </a:p>
        </p:txBody>
      </p:sp>
      <p:sp>
        <p:nvSpPr>
          <p:cNvPr id="5" name="Rectangular Callout 4"/>
          <p:cNvSpPr/>
          <p:nvPr/>
        </p:nvSpPr>
        <p:spPr>
          <a:xfrm>
            <a:off x="976487" y="3112625"/>
            <a:ext cx="1941374" cy="581458"/>
          </a:xfrm>
          <a:prstGeom prst="wedgeRectCallout">
            <a:avLst>
              <a:gd name="adj1" fmla="val 81081"/>
              <a:gd name="adj2" fmla="val 76342"/>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Bayes Rule</a:t>
            </a:r>
          </a:p>
        </p:txBody>
      </p:sp>
      <p:sp>
        <p:nvSpPr>
          <p:cNvPr id="6" name="Rectangular Callout 5"/>
          <p:cNvSpPr/>
          <p:nvPr/>
        </p:nvSpPr>
        <p:spPr>
          <a:xfrm>
            <a:off x="4551891" y="3112625"/>
            <a:ext cx="3379757" cy="581458"/>
          </a:xfrm>
          <a:prstGeom prst="wedgeRectCallout">
            <a:avLst>
              <a:gd name="adj1" fmla="val 72647"/>
              <a:gd name="adj2" fmla="val 71041"/>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Samples are independent</a:t>
            </a:r>
          </a:p>
        </p:txBody>
      </p:sp>
      <p:sp>
        <p:nvSpPr>
          <p:cNvPr id="7" name="Rectangular Callout 6"/>
          <p:cNvSpPr/>
          <p:nvPr/>
        </p:nvSpPr>
        <p:spPr>
          <a:xfrm>
            <a:off x="3958727" y="4287265"/>
            <a:ext cx="3122904" cy="581458"/>
          </a:xfrm>
          <a:prstGeom prst="wedgeRectCallout">
            <a:avLst>
              <a:gd name="adj1" fmla="val -76767"/>
              <a:gd name="adj2" fmla="val 67507"/>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Law of total probability</a:t>
            </a:r>
          </a:p>
        </p:txBody>
      </p:sp>
      <mc:AlternateContent xmlns:mc="http://schemas.openxmlformats.org/markup-compatibility/2006" xmlns:a14="http://schemas.microsoft.com/office/drawing/2010/main">
        <mc:Choice Requires="a14">
          <p:sp>
            <p:nvSpPr>
              <p:cNvPr id="8" name="Rectangular Callout 7"/>
              <p:cNvSpPr/>
              <p:nvPr/>
            </p:nvSpPr>
            <p:spPr>
              <a:xfrm>
                <a:off x="8643083" y="4287265"/>
                <a:ext cx="2740683" cy="581458"/>
              </a:xfrm>
              <a:prstGeom prst="wedgeRectCallout">
                <a:avLst>
                  <a:gd name="adj1" fmla="val -77991"/>
                  <a:gd name="adj2" fmla="val 65740"/>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i="1" smtClean="0">
                          <a:solidFill>
                            <a:schemeClr val="bg1"/>
                          </a:solidFill>
                          <a:latin typeface="Cambria Math" panose="02040503050406030204" pitchFamily="18" charset="0"/>
                          <a:ea typeface="Cambria Math" panose="02040503050406030204" pitchFamily="18" charset="0"/>
                        </a:rPr>
                        <m:t>ℙ</m:t>
                      </m:r>
                      <m:d>
                        <m:dPr>
                          <m:begChr m:val="["/>
                          <m:endChr m:val="]"/>
                          <m:ctrlPr>
                            <a:rPr lang="en-IN" sz="2400" i="1">
                              <a:solidFill>
                                <a:schemeClr val="bg1"/>
                              </a:solidFill>
                              <a:latin typeface="Cambria Math" panose="02040503050406030204" pitchFamily="18" charset="0"/>
                              <a:ea typeface="Cambria Math" panose="02040503050406030204" pitchFamily="18" charset="0"/>
                            </a:rPr>
                          </m:ctrlPr>
                        </m:dPr>
                        <m:e>
                          <m:r>
                            <a:rPr lang="en-IN" sz="2400" i="1">
                              <a:solidFill>
                                <a:schemeClr val="bg1"/>
                              </a:solidFill>
                              <a:latin typeface="Cambria Math" panose="02040503050406030204" pitchFamily="18" charset="0"/>
                              <a:ea typeface="Cambria Math" panose="02040503050406030204" pitchFamily="18" charset="0"/>
                            </a:rPr>
                            <m:t>𝜇</m:t>
                          </m:r>
                        </m:e>
                      </m:d>
                      <m:r>
                        <a:rPr lang="en-IN" sz="2400" i="1">
                          <a:solidFill>
                            <a:schemeClr val="bg1"/>
                          </a:solidFill>
                          <a:latin typeface="Cambria Math" panose="02040503050406030204" pitchFamily="18" charset="0"/>
                          <a:ea typeface="Cambria Math" panose="02040503050406030204" pitchFamily="18" charset="0"/>
                        </a:rPr>
                        <m:t>=</m:t>
                      </m:r>
                      <m:r>
                        <m:rPr>
                          <m:sty m:val="p"/>
                        </m:rPr>
                        <a:rPr lang="en-IN" sz="2400">
                          <a:solidFill>
                            <a:schemeClr val="bg1"/>
                          </a:solidFill>
                          <a:latin typeface="Cambria Math" panose="02040503050406030204" pitchFamily="18" charset="0"/>
                        </a:rPr>
                        <m:t>UNIF</m:t>
                      </m:r>
                      <m:d>
                        <m:dPr>
                          <m:ctrlPr>
                            <a:rPr lang="en-IN" sz="2400" i="1">
                              <a:solidFill>
                                <a:schemeClr val="bg1"/>
                              </a:solidFill>
                              <a:latin typeface="Cambria Math" panose="02040503050406030204" pitchFamily="18" charset="0"/>
                            </a:rPr>
                          </m:ctrlPr>
                        </m:dPr>
                        <m:e>
                          <m:d>
                            <m:dPr>
                              <m:begChr m:val="["/>
                              <m:endChr m:val="]"/>
                              <m:ctrlPr>
                                <a:rPr lang="en-IN" sz="2400" i="1">
                                  <a:solidFill>
                                    <a:schemeClr val="bg1"/>
                                  </a:solidFill>
                                  <a:latin typeface="Cambria Math" panose="02040503050406030204" pitchFamily="18" charset="0"/>
                                </a:rPr>
                              </m:ctrlPr>
                            </m:dPr>
                            <m:e>
                              <m:r>
                                <a:rPr lang="en-IN" sz="2400" i="1">
                                  <a:solidFill>
                                    <a:schemeClr val="bg1"/>
                                  </a:solidFill>
                                  <a:latin typeface="Cambria Math" panose="02040503050406030204" pitchFamily="18" charset="0"/>
                                </a:rPr>
                                <m:t>0</m:t>
                              </m:r>
                              <m:r>
                                <a:rPr lang="en-IN" sz="2400">
                                  <a:solidFill>
                                    <a:schemeClr val="bg1"/>
                                  </a:solidFill>
                                  <a:latin typeface="Cambria Math" panose="02040503050406030204" pitchFamily="18" charset="0"/>
                                </a:rPr>
                                <m:t>,</m:t>
                              </m:r>
                              <m:r>
                                <a:rPr lang="en-IN" sz="2400" i="1">
                                  <a:solidFill>
                                    <a:schemeClr val="bg1"/>
                                  </a:solidFill>
                                  <a:latin typeface="Cambria Math" panose="02040503050406030204" pitchFamily="18" charset="0"/>
                                </a:rPr>
                                <m:t>2</m:t>
                              </m:r>
                            </m:e>
                          </m:d>
                        </m:e>
                      </m:d>
                    </m:oMath>
                  </m:oMathPara>
                </a14:m>
                <a:endParaRPr lang="en-IN" sz="2400" dirty="0">
                  <a:solidFill>
                    <a:schemeClr val="bg1"/>
                  </a:solidFill>
                  <a:latin typeface="+mj-lt"/>
                </a:endParaRPr>
              </a:p>
            </p:txBody>
          </p:sp>
        </mc:Choice>
        <mc:Fallback xmlns="">
          <p:sp>
            <p:nvSpPr>
              <p:cNvPr id="8" name="Rectangular Callout 7"/>
              <p:cNvSpPr>
                <a:spLocks noRot="1" noChangeAspect="1" noMove="1" noResize="1" noEditPoints="1" noAdjustHandles="1" noChangeArrowheads="1" noChangeShapeType="1" noTextEdit="1"/>
              </p:cNvSpPr>
              <p:nvPr/>
            </p:nvSpPr>
            <p:spPr>
              <a:xfrm>
                <a:off x="8643083" y="4287265"/>
                <a:ext cx="2740683" cy="581458"/>
              </a:xfrm>
              <a:prstGeom prst="wedgeRectCallout">
                <a:avLst>
                  <a:gd name="adj1" fmla="val -77991"/>
                  <a:gd name="adj2" fmla="val 65740"/>
                </a:avLst>
              </a:prstGeom>
              <a:blipFill>
                <a:blip r:embed="rId3"/>
                <a:stretch>
                  <a:fillRect/>
                </a:stretch>
              </a:blipFill>
              <a:ln w="38100">
                <a:solidFill>
                  <a:schemeClr val="accent1"/>
                </a:solidFill>
              </a:ln>
            </p:spPr>
            <p:txBody>
              <a:bodyPr/>
              <a:lstStyle/>
              <a:p>
                <a:r>
                  <a:rPr lang="en-IN">
                    <a:noFill/>
                  </a:rPr>
                  <a:t> </a:t>
                </a:r>
              </a:p>
            </p:txBody>
          </p:sp>
        </mc:Fallback>
      </mc:AlternateContent>
      <p:grpSp>
        <p:nvGrpSpPr>
          <p:cNvPr id="16" name="Group 15">
            <a:extLst>
              <a:ext uri="{FF2B5EF4-FFF2-40B4-BE49-F238E27FC236}">
                <a16:creationId xmlns:a16="http://schemas.microsoft.com/office/drawing/2014/main" id="{0314DC7F-A61D-6F47-7E0A-72F55D3820AC}"/>
              </a:ext>
            </a:extLst>
          </p:cNvPr>
          <p:cNvGrpSpPr/>
          <p:nvPr/>
        </p:nvGrpSpPr>
        <p:grpSpPr>
          <a:xfrm>
            <a:off x="10659487" y="1749257"/>
            <a:ext cx="1143000" cy="1143000"/>
            <a:chOff x="2379643" y="355681"/>
            <a:chExt cx="1143000" cy="1143000"/>
          </a:xfrm>
        </p:grpSpPr>
        <p:sp>
          <p:nvSpPr>
            <p:cNvPr id="17" name="Oval 16">
              <a:extLst>
                <a:ext uri="{FF2B5EF4-FFF2-40B4-BE49-F238E27FC236}">
                  <a16:creationId xmlns:a16="http://schemas.microsoft.com/office/drawing/2014/main" id="{436CD9C2-EB43-E4BF-D2B9-ED1485540421}"/>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8" name="Freeform: Shape 17">
              <a:extLst>
                <a:ext uri="{FF2B5EF4-FFF2-40B4-BE49-F238E27FC236}">
                  <a16:creationId xmlns:a16="http://schemas.microsoft.com/office/drawing/2014/main" id="{C8DE0724-F4F9-5832-7573-1BA899A6CAA4}"/>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nvGrpSpPr>
            <p:cNvPr id="19" name="Group 18">
              <a:extLst>
                <a:ext uri="{FF2B5EF4-FFF2-40B4-BE49-F238E27FC236}">
                  <a16:creationId xmlns:a16="http://schemas.microsoft.com/office/drawing/2014/main" id="{4C364AE5-8654-91DB-24C6-F7ECE106DC1C}"/>
                </a:ext>
              </a:extLst>
            </p:cNvPr>
            <p:cNvGrpSpPr/>
            <p:nvPr/>
          </p:nvGrpSpPr>
          <p:grpSpPr>
            <a:xfrm>
              <a:off x="2676823" y="704523"/>
              <a:ext cx="548640" cy="320040"/>
              <a:chOff x="8209190" y="1852901"/>
              <a:chExt cx="2194560" cy="1280160"/>
            </a:xfrm>
          </p:grpSpPr>
          <p:sp>
            <p:nvSpPr>
              <p:cNvPr id="20" name="Freeform: Shape 19">
                <a:extLst>
                  <a:ext uri="{FF2B5EF4-FFF2-40B4-BE49-F238E27FC236}">
                    <a16:creationId xmlns:a16="http://schemas.microsoft.com/office/drawing/2014/main" id="{6B9AD192-92B8-292B-74A3-103D7958779B}"/>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21" name="Freeform: Shape 20">
                <a:extLst>
                  <a:ext uri="{FF2B5EF4-FFF2-40B4-BE49-F238E27FC236}">
                    <a16:creationId xmlns:a16="http://schemas.microsoft.com/office/drawing/2014/main" id="{37A9B9E9-D3D5-F87B-91F4-3A8D575DAC81}"/>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grpSp>
      <mc:AlternateContent xmlns:mc="http://schemas.openxmlformats.org/markup-compatibility/2006" xmlns:a14="http://schemas.microsoft.com/office/drawing/2010/main">
        <mc:Choice Requires="a14">
          <p:sp>
            <p:nvSpPr>
              <p:cNvPr id="15" name="Rectangular Callout 14"/>
              <p:cNvSpPr/>
              <p:nvPr/>
            </p:nvSpPr>
            <p:spPr>
              <a:xfrm>
                <a:off x="4325420" y="1653327"/>
                <a:ext cx="6100753" cy="1242053"/>
              </a:xfrm>
              <a:prstGeom prst="wedgeRectCallout">
                <a:avLst>
                  <a:gd name="adj1" fmla="val 62620"/>
                  <a:gd name="adj2" fmla="val 45666"/>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Note that when we say </a:t>
                </a:r>
                <a14:m>
                  <m:oMath xmlns:m="http://schemas.openxmlformats.org/officeDocument/2006/math">
                    <m:r>
                      <a:rPr lang="en-IN" sz="2400" i="1">
                        <a:solidFill>
                          <a:schemeClr val="bg1"/>
                        </a:solidFill>
                        <a:latin typeface="Cambria Math" panose="02040503050406030204" pitchFamily="18" charset="0"/>
                        <a:ea typeface="Cambria Math" panose="02040503050406030204" pitchFamily="18" charset="0"/>
                      </a:rPr>
                      <m:t>ℙ</m:t>
                    </m:r>
                    <m:d>
                      <m:dPr>
                        <m:begChr m:val="["/>
                        <m:endChr m:val="]"/>
                        <m:ctrlPr>
                          <a:rPr lang="en-IN" sz="2400" i="1">
                            <a:solidFill>
                              <a:schemeClr val="bg1"/>
                            </a:solidFill>
                            <a:latin typeface="Cambria Math" panose="02040503050406030204" pitchFamily="18" charset="0"/>
                            <a:ea typeface="Cambria Math" panose="02040503050406030204" pitchFamily="18" charset="0"/>
                          </a:rPr>
                        </m:ctrlPr>
                      </m:dPr>
                      <m:e>
                        <m:r>
                          <a:rPr lang="en-IN" sz="2400" i="1">
                            <a:solidFill>
                              <a:schemeClr val="bg1"/>
                            </a:solidFill>
                            <a:latin typeface="Cambria Math" panose="02040503050406030204" pitchFamily="18" charset="0"/>
                            <a:ea typeface="Cambria Math" panose="02040503050406030204" pitchFamily="18" charset="0"/>
                          </a:rPr>
                          <m:t>𝜇</m:t>
                        </m:r>
                      </m:e>
                    </m:d>
                  </m:oMath>
                </a14:m>
                <a:r>
                  <a:rPr lang="en-IN" sz="2400" dirty="0">
                    <a:solidFill>
                      <a:schemeClr val="bg1"/>
                    </a:solidFill>
                    <a:latin typeface="+mj-lt"/>
                  </a:rPr>
                  <a:t> or </a:t>
                </a:r>
                <a14:m>
                  <m:oMath xmlns:m="http://schemas.openxmlformats.org/officeDocument/2006/math">
                    <m:r>
                      <a:rPr lang="en-IN" sz="2400" i="1">
                        <a:solidFill>
                          <a:schemeClr val="bg1"/>
                        </a:solidFill>
                        <a:latin typeface="Cambria Math" panose="02040503050406030204" pitchFamily="18" charset="0"/>
                        <a:ea typeface="Cambria Math" panose="02040503050406030204" pitchFamily="18" charset="0"/>
                      </a:rPr>
                      <m:t>ℙ</m:t>
                    </m:r>
                    <m:d>
                      <m:dPr>
                        <m:begChr m:val="["/>
                        <m:endChr m:val="]"/>
                        <m:ctrlPr>
                          <a:rPr lang="en-IN" sz="2400" i="1">
                            <a:solidFill>
                              <a:schemeClr val="bg1"/>
                            </a:solidFill>
                            <a:latin typeface="Cambria Math" panose="02040503050406030204" pitchFamily="18" charset="0"/>
                            <a:ea typeface="Cambria Math" panose="02040503050406030204" pitchFamily="18" charset="0"/>
                          </a:rPr>
                        </m:ctrlPr>
                      </m:dPr>
                      <m:e>
                        <m:r>
                          <a:rPr lang="en-IN" sz="2400" i="1">
                            <a:solidFill>
                              <a:schemeClr val="bg1"/>
                            </a:solidFill>
                            <a:latin typeface="Cambria Math" panose="02040503050406030204" pitchFamily="18" charset="0"/>
                            <a:ea typeface="Cambria Math" panose="02040503050406030204" pitchFamily="18" charset="0"/>
                          </a:rPr>
                          <m:t>𝜇</m:t>
                        </m:r>
                        <m:r>
                          <a:rPr lang="en-IN" sz="2400" i="1">
                            <a:solidFill>
                              <a:schemeClr val="bg1"/>
                            </a:solidFill>
                            <a:latin typeface="Cambria Math" panose="02040503050406030204" pitchFamily="18" charset="0"/>
                            <a:ea typeface="Cambria Math" panose="02040503050406030204" pitchFamily="18" charset="0"/>
                          </a:rPr>
                          <m:t> | </m:t>
                        </m:r>
                        <m:sSub>
                          <m:sSubPr>
                            <m:ctrlPr>
                              <a:rPr lang="en-IN" sz="2400" i="1">
                                <a:solidFill>
                                  <a:schemeClr val="bg1"/>
                                </a:solidFill>
                                <a:latin typeface="Cambria Math" panose="02040503050406030204" pitchFamily="18" charset="0"/>
                                <a:ea typeface="Cambria Math" panose="02040503050406030204" pitchFamily="18" charset="0"/>
                              </a:rPr>
                            </m:ctrlPr>
                          </m:sSubPr>
                          <m:e>
                            <m:r>
                              <a:rPr lang="en-IN" sz="2400" i="1">
                                <a:solidFill>
                                  <a:schemeClr val="bg1"/>
                                </a:solidFill>
                                <a:latin typeface="Cambria Math" panose="02040503050406030204" pitchFamily="18" charset="0"/>
                                <a:ea typeface="Cambria Math" panose="02040503050406030204" pitchFamily="18" charset="0"/>
                              </a:rPr>
                              <m:t>𝑥</m:t>
                            </m:r>
                          </m:e>
                          <m:sub>
                            <m:r>
                              <a:rPr lang="en-IN" sz="2400" i="1">
                                <a:solidFill>
                                  <a:schemeClr val="bg1"/>
                                </a:solidFill>
                                <a:latin typeface="Cambria Math" panose="02040503050406030204" pitchFamily="18" charset="0"/>
                                <a:ea typeface="Cambria Math" panose="02040503050406030204" pitchFamily="18" charset="0"/>
                              </a:rPr>
                              <m:t>1</m:t>
                            </m:r>
                          </m:sub>
                        </m:sSub>
                        <m:r>
                          <a:rPr lang="en-IN" sz="2400" i="1">
                            <a:solidFill>
                              <a:schemeClr val="bg1"/>
                            </a:solidFill>
                            <a:latin typeface="Cambria Math" panose="02040503050406030204" pitchFamily="18" charset="0"/>
                            <a:ea typeface="Cambria Math" panose="02040503050406030204" pitchFamily="18" charset="0"/>
                          </a:rPr>
                          <m:t>,…,</m:t>
                        </m:r>
                        <m:sSub>
                          <m:sSubPr>
                            <m:ctrlPr>
                              <a:rPr lang="en-IN" sz="2400" i="1">
                                <a:solidFill>
                                  <a:schemeClr val="bg1"/>
                                </a:solidFill>
                                <a:latin typeface="Cambria Math" panose="02040503050406030204" pitchFamily="18" charset="0"/>
                                <a:ea typeface="Cambria Math" panose="02040503050406030204" pitchFamily="18" charset="0"/>
                              </a:rPr>
                            </m:ctrlPr>
                          </m:sSubPr>
                          <m:e>
                            <m:r>
                              <a:rPr lang="en-IN" sz="2400" i="1">
                                <a:solidFill>
                                  <a:schemeClr val="bg1"/>
                                </a:solidFill>
                                <a:latin typeface="Cambria Math" panose="02040503050406030204" pitchFamily="18" charset="0"/>
                                <a:ea typeface="Cambria Math" panose="02040503050406030204" pitchFamily="18" charset="0"/>
                              </a:rPr>
                              <m:t>𝑥</m:t>
                            </m:r>
                          </m:e>
                          <m:sub>
                            <m:r>
                              <a:rPr lang="en-IN" sz="2400" i="1">
                                <a:solidFill>
                                  <a:schemeClr val="bg1"/>
                                </a:solidFill>
                                <a:latin typeface="Cambria Math" panose="02040503050406030204" pitchFamily="18" charset="0"/>
                                <a:ea typeface="Cambria Math" panose="02040503050406030204" pitchFamily="18" charset="0"/>
                              </a:rPr>
                              <m:t>𝑛</m:t>
                            </m:r>
                          </m:sub>
                        </m:sSub>
                      </m:e>
                    </m:d>
                  </m:oMath>
                </a14:m>
                <a:r>
                  <a:rPr lang="en-IN" sz="2400" dirty="0">
                    <a:solidFill>
                      <a:schemeClr val="bg1"/>
                    </a:solidFill>
                    <a:latin typeface="+mj-lt"/>
                  </a:rPr>
                  <a:t>, we mean probability density and not probability mass since </a:t>
                </a:r>
                <a14:m>
                  <m:oMath xmlns:m="http://schemas.openxmlformats.org/officeDocument/2006/math">
                    <m:r>
                      <a:rPr lang="en-IN" sz="2400" b="0" i="1" smtClean="0">
                        <a:solidFill>
                          <a:schemeClr val="bg1"/>
                        </a:solidFill>
                        <a:latin typeface="Cambria Math" panose="02040503050406030204" pitchFamily="18" charset="0"/>
                      </a:rPr>
                      <m:t>𝜇</m:t>
                    </m:r>
                  </m:oMath>
                </a14:m>
                <a:r>
                  <a:rPr lang="en-IN" sz="2400" dirty="0">
                    <a:solidFill>
                      <a:schemeClr val="bg1"/>
                    </a:solidFill>
                    <a:latin typeface="+mj-lt"/>
                  </a:rPr>
                  <a:t> is a continuous </a:t>
                </a:r>
                <a:r>
                  <a:rPr lang="en-IN" sz="2400" dirty="0" err="1">
                    <a:solidFill>
                      <a:schemeClr val="bg1"/>
                    </a:solidFill>
                    <a:latin typeface="+mj-lt"/>
                  </a:rPr>
                  <a:t>r.v</a:t>
                </a:r>
                <a:r>
                  <a:rPr lang="en-IN" sz="2400" dirty="0">
                    <a:solidFill>
                      <a:schemeClr val="bg1"/>
                    </a:solidFill>
                    <a:latin typeface="+mj-lt"/>
                  </a:rPr>
                  <a:t>.  </a:t>
                </a:r>
              </a:p>
            </p:txBody>
          </p:sp>
        </mc:Choice>
        <mc:Fallback xmlns="">
          <p:sp>
            <p:nvSpPr>
              <p:cNvPr id="15" name="Rectangular Callout 14"/>
              <p:cNvSpPr>
                <a:spLocks noRot="1" noChangeAspect="1" noMove="1" noResize="1" noEditPoints="1" noAdjustHandles="1" noChangeArrowheads="1" noChangeShapeType="1" noTextEdit="1"/>
              </p:cNvSpPr>
              <p:nvPr/>
            </p:nvSpPr>
            <p:spPr>
              <a:xfrm>
                <a:off x="4325420" y="1653327"/>
                <a:ext cx="6100753" cy="1242053"/>
              </a:xfrm>
              <a:prstGeom prst="wedgeRectCallout">
                <a:avLst>
                  <a:gd name="adj1" fmla="val 62620"/>
                  <a:gd name="adj2" fmla="val 45666"/>
                </a:avLst>
              </a:prstGeom>
              <a:blipFill>
                <a:blip r:embed="rId4"/>
                <a:stretch>
                  <a:fillRect l="-971" b="-7619"/>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1046075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right)">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2"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right)">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nodeType="click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p:cTn id="59" dur="500" fill="hold"/>
                                        <p:tgtEl>
                                          <p:spTgt spid="16"/>
                                        </p:tgtEl>
                                        <p:attrNameLst>
                                          <p:attrName>ppt_w</p:attrName>
                                        </p:attrNameLst>
                                      </p:cBhvr>
                                      <p:tavLst>
                                        <p:tav tm="0">
                                          <p:val>
                                            <p:fltVal val="0"/>
                                          </p:val>
                                        </p:tav>
                                        <p:tav tm="100000">
                                          <p:val>
                                            <p:strVal val="#ppt_w"/>
                                          </p:val>
                                        </p:tav>
                                      </p:tavLst>
                                    </p:anim>
                                    <p:anim calcmode="lin" valueType="num">
                                      <p:cBhvr>
                                        <p:cTn id="60" dur="500" fill="hold"/>
                                        <p:tgtEl>
                                          <p:spTgt spid="16"/>
                                        </p:tgtEl>
                                        <p:attrNameLst>
                                          <p:attrName>ppt_h</p:attrName>
                                        </p:attrNameLst>
                                      </p:cBhvr>
                                      <p:tavLst>
                                        <p:tav tm="0">
                                          <p:val>
                                            <p:fltVal val="0"/>
                                          </p:val>
                                        </p:tav>
                                        <p:tav tm="100000">
                                          <p:val>
                                            <p:strVal val="#ppt_h"/>
                                          </p:val>
                                        </p:tav>
                                      </p:tavLst>
                                    </p:anim>
                                    <p:animEffect transition="in" filter="fade">
                                      <p:cBhvr>
                                        <p:cTn id="61" dur="500"/>
                                        <p:tgtEl>
                                          <p:spTgt spid="16"/>
                                        </p:tgtEl>
                                      </p:cBhvr>
                                    </p:animEffect>
                                  </p:childTnLst>
                                </p:cTn>
                              </p:par>
                            </p:childTnLst>
                          </p:cTn>
                        </p:par>
                        <p:par>
                          <p:cTn id="62" fill="hold">
                            <p:stCondLst>
                              <p:cond delay="500"/>
                            </p:stCondLst>
                            <p:childTnLst>
                              <p:par>
                                <p:cTn id="63" presetID="22" presetClass="entr" presetSubtype="2"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wipe(right)">
                                      <p:cBhvr>
                                        <p:cTn id="6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Maximum a Posteriori (MAP) Estimate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300823"/>
              </a:xfrm>
            </p:spPr>
            <p:txBody>
              <a:bodyPr/>
              <a:lstStyle/>
              <a:p>
                <a:r>
                  <a:rPr lang="en-IN" dirty="0"/>
                  <a:t>Just as MLE gave us the model </a:t>
                </a:r>
                <a14:m>
                  <m:oMath xmlns:m="http://schemas.openxmlformats.org/officeDocument/2006/math">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1</m:t>
                                    </m:r>
                                  </m:sub>
                                </m:sSub>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𝑛</m:t>
                                    </m:r>
                                  </m:sub>
                                </m:sSub>
                                <m:r>
                                  <a:rPr lang="en-IN" i="1">
                                    <a:latin typeface="Cambria Math" panose="02040503050406030204" pitchFamily="18" charset="0"/>
                                    <a:ea typeface="Cambria Math" panose="02040503050406030204" pitchFamily="18" charset="0"/>
                                  </a:rPr>
                                  <m:t> | </m:t>
                                </m:r>
                                <m:r>
                                  <a:rPr lang="en-IN" i="1">
                                    <a:latin typeface="Cambria Math" panose="02040503050406030204" pitchFamily="18" charset="0"/>
                                    <a:ea typeface="Cambria Math" panose="02040503050406030204" pitchFamily="18" charset="0"/>
                                  </a:rPr>
                                  <m:t>𝜇</m:t>
                                </m:r>
                                <m:r>
                                  <a:rPr lang="en-IN" i="1">
                                    <a:latin typeface="Cambria Math" panose="02040503050406030204" pitchFamily="18" charset="0"/>
                                    <a:ea typeface="Cambria Math" panose="02040503050406030204" pitchFamily="18" charset="0"/>
                                  </a:rPr>
                                  <m:t>,1</m:t>
                                </m:r>
                              </m:e>
                            </m:d>
                          </m:e>
                        </m:func>
                      </m:e>
                    </m:func>
                  </m:oMath>
                </a14:m>
                <a:r>
                  <a:rPr lang="en-IN" dirty="0"/>
                  <a:t>, MAP gives us the model </a:t>
                </a:r>
                <a14:m>
                  <m:oMath xmlns:m="http://schemas.openxmlformats.org/officeDocument/2006/math">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𝜇</m:t>
                                </m:r>
                                <m:r>
                                  <a:rPr lang="en-IN" b="0" i="1" smtClean="0">
                                    <a:latin typeface="Cambria Math" panose="02040503050406030204" pitchFamily="18" charset="0"/>
                                    <a:ea typeface="Cambria Math" panose="02040503050406030204" pitchFamily="18" charset="0"/>
                                  </a:rPr>
                                  <m:t> | </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1</m:t>
                                    </m:r>
                                  </m:sub>
                                </m:sSub>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𝑛</m:t>
                                    </m:r>
                                  </m:sub>
                                </m:sSub>
                                <m:r>
                                  <a:rPr lang="en-IN" i="1">
                                    <a:latin typeface="Cambria Math" panose="02040503050406030204" pitchFamily="18" charset="0"/>
                                    <a:ea typeface="Cambria Math" panose="02040503050406030204" pitchFamily="18" charset="0"/>
                                  </a:rPr>
                                  <m:t>,1</m:t>
                                </m:r>
                              </m:e>
                            </m:d>
                          </m:e>
                        </m:func>
                      </m:e>
                    </m:func>
                    <m:r>
                      <a:rPr lang="en-IN" b="0" i="1" dirty="0" smtClean="0">
                        <a:latin typeface="Cambria Math" panose="02040503050406030204" pitchFamily="18" charset="0"/>
                        <a:ea typeface="Cambria Math" panose="02040503050406030204" pitchFamily="18" charset="0"/>
                      </a:rPr>
                      <m:t>=</m:t>
                    </m:r>
                    <m:func>
                      <m:funcPr>
                        <m:ctrlPr>
                          <a:rPr lang="en-IN" b="0" i="1" dirty="0" smtClean="0">
                            <a:latin typeface="Cambria Math" panose="02040503050406030204" pitchFamily="18" charset="0"/>
                            <a:ea typeface="Cambria Math" panose="02040503050406030204" pitchFamily="18" charset="0"/>
                          </a:rPr>
                        </m:ctrlPr>
                      </m:funcPr>
                      <m:fName>
                        <m:r>
                          <m:rPr>
                            <m:sty m:val="p"/>
                          </m:rPr>
                          <a:rPr lang="en-IN" b="0" i="0" dirty="0" smtClean="0">
                            <a:latin typeface="Cambria Math" panose="02040503050406030204" pitchFamily="18" charset="0"/>
                            <a:ea typeface="Cambria Math" panose="02040503050406030204" pitchFamily="18" charset="0"/>
                          </a:rPr>
                          <m:t>arg</m:t>
                        </m:r>
                      </m:fName>
                      <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e>
                    </m:func>
                    <m:f>
                      <m:fPr>
                        <m:ctrlPr>
                          <a:rPr lang="en-IN" i="1" dirty="0">
                            <a:latin typeface="Cambria Math" panose="02040503050406030204" pitchFamily="18" charset="0"/>
                            <a:ea typeface="Cambria Math" panose="02040503050406030204" pitchFamily="18" charset="0"/>
                          </a:rPr>
                        </m:ctrlPr>
                      </m:fPr>
                      <m:num>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r>
                              <a:rPr lang="en-IN" i="1" dirty="0">
                                <a:latin typeface="Cambria Math" panose="02040503050406030204" pitchFamily="18" charset="0"/>
                                <a:ea typeface="Cambria Math" panose="02040503050406030204" pitchFamily="18" charset="0"/>
                              </a:rPr>
                              <m:t>𝜇</m:t>
                            </m:r>
                          </m:e>
                        </m:d>
                        <m:r>
                          <m:rPr>
                            <m:brk m:alnAt="1"/>
                          </m:rPr>
                          <a:rPr lang="en-IN" i="1" dirty="0">
                            <a:latin typeface="Cambria Math" panose="02040503050406030204" pitchFamily="18" charset="0"/>
                            <a:ea typeface="Cambria Math" panose="02040503050406030204" pitchFamily="18" charset="0"/>
                          </a:rPr>
                          <m:t>⋅</m:t>
                        </m:r>
                        <m:nary>
                          <m:naryPr>
                            <m:chr m:val="∏"/>
                            <m:limLoc m:val="subSup"/>
                            <m:ctrlPr>
                              <a:rPr lang="en-IN" i="1" dirty="0">
                                <a:latin typeface="Cambria Math" panose="02040503050406030204" pitchFamily="18" charset="0"/>
                                <a:ea typeface="Cambria Math" panose="02040503050406030204" pitchFamily="18" charset="0"/>
                              </a:rPr>
                            </m:ctrlPr>
                          </m:naryPr>
                          <m:sub>
                            <m:r>
                              <m:rPr>
                                <m:brk m:alnAt="25"/>
                              </m:rPr>
                              <a:rPr lang="en-IN" i="1" dirty="0">
                                <a:latin typeface="Cambria Math" panose="02040503050406030204" pitchFamily="18" charset="0"/>
                                <a:ea typeface="Cambria Math" panose="02040503050406030204" pitchFamily="18" charset="0"/>
                              </a:rPr>
                              <m:t>𝑖</m:t>
                            </m:r>
                            <m:r>
                              <a:rPr lang="en-IN" i="1" dirty="0">
                                <a:latin typeface="Cambria Math" panose="02040503050406030204" pitchFamily="18" charset="0"/>
                                <a:ea typeface="Cambria Math" panose="02040503050406030204" pitchFamily="18" charset="0"/>
                              </a:rPr>
                              <m:t>=1</m:t>
                            </m:r>
                          </m:sub>
                          <m:sup>
                            <m:r>
                              <a:rPr lang="en-IN" i="1" dirty="0">
                                <a:latin typeface="Cambria Math" panose="02040503050406030204" pitchFamily="18" charset="0"/>
                                <a:ea typeface="Cambria Math" panose="02040503050406030204" pitchFamily="18" charset="0"/>
                              </a:rPr>
                              <m:t>𝑛</m:t>
                            </m:r>
                          </m:sup>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b>
                                  <m:sSubPr>
                                    <m:ctrlPr>
                                      <a:rPr lang="en-IN" i="1" dirty="0">
                                        <a:latin typeface="Cambria Math" panose="02040503050406030204" pitchFamily="18" charset="0"/>
                                        <a:ea typeface="Cambria Math" panose="02040503050406030204" pitchFamily="18" charset="0"/>
                                      </a:rPr>
                                    </m:ctrlPr>
                                  </m:sSubPr>
                                  <m:e>
                                    <m:r>
                                      <a:rPr lang="en-IN" i="1" dirty="0">
                                        <a:latin typeface="Cambria Math" panose="02040503050406030204" pitchFamily="18" charset="0"/>
                                        <a:ea typeface="Cambria Math" panose="02040503050406030204" pitchFamily="18" charset="0"/>
                                      </a:rPr>
                                      <m:t>𝑥</m:t>
                                    </m:r>
                                  </m:e>
                                  <m:sub>
                                    <m:r>
                                      <a:rPr lang="en-IN" i="1" dirty="0">
                                        <a:latin typeface="Cambria Math" panose="02040503050406030204" pitchFamily="18" charset="0"/>
                                        <a:ea typeface="Cambria Math" panose="02040503050406030204" pitchFamily="18" charset="0"/>
                                      </a:rPr>
                                      <m:t>𝑖</m:t>
                                    </m:r>
                                  </m:sub>
                                </m:sSub>
                                <m:r>
                                  <a:rPr lang="en-IN" i="1" dirty="0">
                                    <a:latin typeface="Cambria Math" panose="02040503050406030204" pitchFamily="18" charset="0"/>
                                    <a:ea typeface="Cambria Math" panose="02040503050406030204" pitchFamily="18" charset="0"/>
                                  </a:rPr>
                                  <m:t> | </m:t>
                                </m:r>
                                <m:r>
                                  <a:rPr lang="en-IN" i="1" dirty="0">
                                    <a:latin typeface="Cambria Math" panose="02040503050406030204" pitchFamily="18" charset="0"/>
                                    <a:ea typeface="Cambria Math" panose="02040503050406030204" pitchFamily="18" charset="0"/>
                                  </a:rPr>
                                  <m:t>𝜇</m:t>
                                </m:r>
                              </m:e>
                            </m:d>
                          </m:e>
                        </m:nary>
                      </m:num>
                      <m:den>
                        <m:nary>
                          <m:naryPr>
                            <m:chr m:val="∏"/>
                            <m:limLoc m:val="subSup"/>
                            <m:ctrlPr>
                              <a:rPr lang="en-IN" i="1" dirty="0">
                                <a:latin typeface="Cambria Math" panose="02040503050406030204" pitchFamily="18" charset="0"/>
                                <a:ea typeface="Cambria Math" panose="02040503050406030204" pitchFamily="18" charset="0"/>
                              </a:rPr>
                            </m:ctrlPr>
                          </m:naryPr>
                          <m:sub>
                            <m:r>
                              <m:rPr>
                                <m:brk m:alnAt="25"/>
                              </m:rPr>
                              <a:rPr lang="en-IN" i="1" dirty="0">
                                <a:latin typeface="Cambria Math" panose="02040503050406030204" pitchFamily="18" charset="0"/>
                                <a:ea typeface="Cambria Math" panose="02040503050406030204" pitchFamily="18" charset="0"/>
                              </a:rPr>
                              <m:t>𝑖</m:t>
                            </m:r>
                            <m:r>
                              <a:rPr lang="en-IN" i="1" dirty="0">
                                <a:latin typeface="Cambria Math" panose="02040503050406030204" pitchFamily="18" charset="0"/>
                                <a:ea typeface="Cambria Math" panose="02040503050406030204" pitchFamily="18" charset="0"/>
                              </a:rPr>
                              <m:t>=1</m:t>
                            </m:r>
                          </m:sub>
                          <m:sup>
                            <m:r>
                              <a:rPr lang="en-IN" i="1" dirty="0">
                                <a:latin typeface="Cambria Math" panose="02040503050406030204" pitchFamily="18" charset="0"/>
                                <a:ea typeface="Cambria Math" panose="02040503050406030204" pitchFamily="18" charset="0"/>
                              </a:rPr>
                              <m:t>𝑛</m:t>
                            </m:r>
                          </m:sup>
                          <m:e>
                            <m:r>
                              <a:rPr lang="en-IN" i="1" dirty="0">
                                <a:latin typeface="Cambria Math" panose="02040503050406030204" pitchFamily="18" charset="0"/>
                                <a:ea typeface="Cambria Math" panose="02040503050406030204" pitchFamily="18" charset="0"/>
                              </a:rPr>
                              <m:t>0.5</m:t>
                            </m:r>
                            <m:r>
                              <m:rPr>
                                <m:brk m:alnAt="23"/>
                              </m:rPr>
                              <a:rPr lang="en-IN" i="1" dirty="0">
                                <a:latin typeface="Cambria Math" panose="02040503050406030204" pitchFamily="18" charset="0"/>
                                <a:ea typeface="Cambria Math" panose="02040503050406030204" pitchFamily="18" charset="0"/>
                              </a:rPr>
                              <m:t>⋅</m:t>
                            </m:r>
                            <m:nary>
                              <m:naryPr>
                                <m:ctrlPr>
                                  <a:rPr lang="en-IN" i="1" dirty="0">
                                    <a:latin typeface="Cambria Math" panose="02040503050406030204" pitchFamily="18" charset="0"/>
                                    <a:ea typeface="Cambria Math" panose="02040503050406030204" pitchFamily="18" charset="0"/>
                                  </a:rPr>
                                </m:ctrlPr>
                              </m:naryPr>
                              <m:sub>
                                <m:r>
                                  <m:rPr>
                                    <m:brk m:alnAt="23"/>
                                  </m:rPr>
                                  <a:rPr lang="en-IN" i="1" dirty="0">
                                    <a:latin typeface="Cambria Math" panose="02040503050406030204" pitchFamily="18" charset="0"/>
                                    <a:ea typeface="Cambria Math" panose="02040503050406030204" pitchFamily="18" charset="0"/>
                                  </a:rPr>
                                  <m:t>0</m:t>
                                </m:r>
                              </m:sub>
                              <m:sup>
                                <m:r>
                                  <a:rPr lang="en-IN" i="1" dirty="0">
                                    <a:latin typeface="Cambria Math" panose="02040503050406030204" pitchFamily="18" charset="0"/>
                                    <a:ea typeface="Cambria Math" panose="02040503050406030204" pitchFamily="18" charset="0"/>
                                  </a:rPr>
                                  <m:t>2</m:t>
                                </m:r>
                              </m:sup>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b>
                                      <m:sSubPr>
                                        <m:ctrlPr>
                                          <a:rPr lang="en-IN" i="1" dirty="0">
                                            <a:latin typeface="Cambria Math" panose="02040503050406030204" pitchFamily="18" charset="0"/>
                                            <a:ea typeface="Cambria Math" panose="02040503050406030204" pitchFamily="18" charset="0"/>
                                          </a:rPr>
                                        </m:ctrlPr>
                                      </m:sSubPr>
                                      <m:e>
                                        <m:r>
                                          <a:rPr lang="en-IN" i="1" dirty="0">
                                            <a:latin typeface="Cambria Math" panose="02040503050406030204" pitchFamily="18" charset="0"/>
                                            <a:ea typeface="Cambria Math" panose="02040503050406030204" pitchFamily="18" charset="0"/>
                                          </a:rPr>
                                          <m:t>𝑥</m:t>
                                        </m:r>
                                      </m:e>
                                      <m:sub>
                                        <m:r>
                                          <a:rPr lang="en-IN" i="1" dirty="0">
                                            <a:latin typeface="Cambria Math" panose="02040503050406030204" pitchFamily="18" charset="0"/>
                                            <a:ea typeface="Cambria Math" panose="02040503050406030204" pitchFamily="18" charset="0"/>
                                          </a:rPr>
                                          <m:t>𝑖</m:t>
                                        </m:r>
                                      </m:sub>
                                    </m:sSub>
                                    <m:r>
                                      <a:rPr lang="en-IN" i="1" dirty="0">
                                        <a:latin typeface="Cambria Math" panose="02040503050406030204" pitchFamily="18" charset="0"/>
                                        <a:ea typeface="Cambria Math" panose="02040503050406030204" pitchFamily="18" charset="0"/>
                                      </a:rPr>
                                      <m:t> | </m:t>
                                    </m:r>
                                    <m:r>
                                      <a:rPr lang="en-IN" i="1" dirty="0">
                                        <a:latin typeface="Cambria Math" panose="02040503050406030204" pitchFamily="18" charset="0"/>
                                        <a:ea typeface="Cambria Math" panose="02040503050406030204" pitchFamily="18" charset="0"/>
                                      </a:rPr>
                                      <m:t>𝑡</m:t>
                                    </m:r>
                                  </m:e>
                                </m:d>
                                <m:r>
                                  <a:rPr lang="en-IN" i="1" dirty="0">
                                    <a:latin typeface="Cambria Math" panose="02040503050406030204" pitchFamily="18" charset="0"/>
                                    <a:ea typeface="Cambria Math" panose="02040503050406030204" pitchFamily="18" charset="0"/>
                                  </a:rPr>
                                  <m:t> </m:t>
                                </m:r>
                                <m:r>
                                  <a:rPr lang="en-IN" i="1" dirty="0">
                                    <a:latin typeface="Cambria Math" panose="02040503050406030204" pitchFamily="18" charset="0"/>
                                    <a:ea typeface="Cambria Math" panose="02040503050406030204" pitchFamily="18" charset="0"/>
                                  </a:rPr>
                                  <m:t>𝑑𝑡</m:t>
                                </m:r>
                              </m:e>
                            </m:nary>
                          </m:e>
                        </m:nary>
                      </m:den>
                    </m:f>
                  </m:oMath>
                </a14:m>
                <a:endParaRPr lang="en-IN" dirty="0"/>
              </a:p>
              <a:p>
                <a:r>
                  <a:rPr lang="en-IN" dirty="0"/>
                  <a:t>Thus, MAP returns the model that becomes the most likely one </a:t>
                </a:r>
                <a:r>
                  <a:rPr lang="en-IN" i="1" dirty="0"/>
                  <a:t>after </a:t>
                </a:r>
                <a:r>
                  <a:rPr lang="en-IN" dirty="0"/>
                  <a:t>we have seen some data</a:t>
                </a:r>
              </a:p>
              <a:p>
                <a:pPr lvl="2"/>
                <a:r>
                  <a:rPr lang="en-IN" b="1" dirty="0"/>
                  <a:t>Note</a:t>
                </a:r>
                <a:r>
                  <a:rPr lang="en-IN" dirty="0"/>
                  <a:t>: posterior probability (density) of some models may be larger than their prior probability (density) i.e. after seeing data those models seem more likely, for other models, it may go down i.e. they seem less likely after seeing the data</a:t>
                </a:r>
              </a:p>
              <a:p>
                <a:pPr lvl="2"/>
                <a:r>
                  <a:rPr lang="en-IN" b="1" dirty="0"/>
                  <a:t>Note</a:t>
                </a:r>
                <a:r>
                  <a:rPr lang="en-IN" dirty="0"/>
                  <a:t>: However, if prior probability (density) of some model is 0, the posterior probability (density) has to be zero as well – need to be careful about priors</a:t>
                </a:r>
                <a:endParaRPr lang="en-IN" b="1" dirty="0"/>
              </a:p>
              <a:p>
                <a:pPr lvl="2"/>
                <a:r>
                  <a:rPr lang="en-IN" b="1" dirty="0"/>
                  <a:t>Warning</a:t>
                </a:r>
                <a:r>
                  <a:rPr lang="en-IN" dirty="0"/>
                  <a:t>: Do not read too much into these names </a:t>
                </a:r>
                <a:r>
                  <a:rPr lang="en-IN" i="0" dirty="0"/>
                  <a:t>likelihood, prior, posterior</a:t>
                </a:r>
                <a:r>
                  <a:rPr lang="en-IN" dirty="0"/>
                  <a:t>. All of them tell us how likely something is, given or not given something else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300823"/>
              </a:xfrm>
              <a:blipFill>
                <a:blip r:embed="rId2"/>
                <a:stretch>
                  <a:fillRect l="-562" t="-2759" r="-664" b="-2184"/>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5</a:t>
            </a:fld>
            <a:endParaRPr lang="en-US"/>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4579" y="573907"/>
            <a:ext cx="1848262" cy="1848262"/>
          </a:xfrm>
          <a:prstGeom prst="rect">
            <a:avLst/>
          </a:prstGeom>
        </p:spPr>
      </p:pic>
      <p:sp>
        <p:nvSpPr>
          <p:cNvPr id="14" name="Rectangular Callout 13"/>
          <p:cNvSpPr/>
          <p:nvPr/>
        </p:nvSpPr>
        <p:spPr>
          <a:xfrm>
            <a:off x="5167901" y="524842"/>
            <a:ext cx="4919225" cy="1242053"/>
          </a:xfrm>
          <a:prstGeom prst="wedgeRectCallout">
            <a:avLst>
              <a:gd name="adj1" fmla="val 65962"/>
              <a:gd name="adj2" fmla="val 47320"/>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It is better to choose priors that do not completely exclude some models by giving them 0 probability (as we did)</a:t>
            </a:r>
          </a:p>
        </p:txBody>
      </p:sp>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00900" y="4295329"/>
            <a:ext cx="1836955" cy="1836955"/>
          </a:xfrm>
          <a:prstGeom prst="rect">
            <a:avLst/>
          </a:prstGeom>
        </p:spPr>
      </p:pic>
      <mc:AlternateContent xmlns:mc="http://schemas.openxmlformats.org/markup-compatibility/2006" xmlns:a14="http://schemas.microsoft.com/office/drawing/2010/main">
        <mc:Choice Requires="a14">
          <p:sp>
            <p:nvSpPr>
              <p:cNvPr id="26" name="Rectangular Callout 25"/>
              <p:cNvSpPr/>
              <p:nvPr/>
            </p:nvSpPr>
            <p:spPr>
              <a:xfrm>
                <a:off x="3699477" y="4155205"/>
                <a:ext cx="6685599" cy="1242053"/>
              </a:xfrm>
              <a:prstGeom prst="wedgeRectCallout">
                <a:avLst>
                  <a:gd name="adj1" fmla="val 59168"/>
                  <a:gd name="adj2" fmla="val 52284"/>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Indeed! For example if we were wrong and </a:t>
                </a:r>
                <a14:m>
                  <m:oMath xmlns:m="http://schemas.openxmlformats.org/officeDocument/2006/math">
                    <m:sSup>
                      <m:sSupPr>
                        <m:ctrlPr>
                          <a:rPr lang="en-IN" sz="2400" b="0" i="1" smtClean="0">
                            <a:solidFill>
                              <a:schemeClr val="bg1"/>
                            </a:solidFill>
                            <a:latin typeface="Cambria Math" panose="02040503050406030204" pitchFamily="18" charset="0"/>
                          </a:rPr>
                        </m:ctrlPr>
                      </m:sSupPr>
                      <m:e>
                        <m:r>
                          <a:rPr lang="en-IN" sz="2400" b="0" i="1" smtClean="0">
                            <a:solidFill>
                              <a:schemeClr val="bg1"/>
                            </a:solidFill>
                            <a:latin typeface="Cambria Math" panose="02040503050406030204" pitchFamily="18" charset="0"/>
                          </a:rPr>
                          <m:t>𝜇</m:t>
                        </m:r>
                      </m:e>
                      <m:sup>
                        <m:r>
                          <a:rPr lang="en-IN" sz="2400" b="0" i="1" smtClean="0">
                            <a:solidFill>
                              <a:schemeClr val="bg1"/>
                            </a:solidFill>
                            <a:latin typeface="Cambria Math" panose="02040503050406030204" pitchFamily="18" charset="0"/>
                          </a:rPr>
                          <m:t>∗</m:t>
                        </m:r>
                      </m:sup>
                    </m:sSup>
                  </m:oMath>
                </a14:m>
                <a:r>
                  <a:rPr lang="en-IN" sz="2400" dirty="0">
                    <a:solidFill>
                      <a:schemeClr val="bg1"/>
                    </a:solidFill>
                    <a:latin typeface="+mj-lt"/>
                  </a:rPr>
                  <a:t> was actually not </a:t>
                </a:r>
                <a14:m>
                  <m:oMath xmlns:m="http://schemas.openxmlformats.org/officeDocument/2006/math">
                    <m:r>
                      <a:rPr lang="en-IN" sz="2400" b="0" i="1" smtClean="0">
                        <a:solidFill>
                          <a:schemeClr val="bg1"/>
                        </a:solidFill>
                        <a:latin typeface="Cambria Math" panose="02040503050406030204" pitchFamily="18" charset="0"/>
                      </a:rPr>
                      <m:t>∈</m:t>
                    </m:r>
                    <m:d>
                      <m:dPr>
                        <m:begChr m:val="["/>
                        <m:endChr m:val="]"/>
                        <m:ctrlPr>
                          <a:rPr lang="en-IN" sz="2400" b="0" i="1" smtClean="0">
                            <a:solidFill>
                              <a:schemeClr val="bg1"/>
                            </a:solidFill>
                            <a:latin typeface="Cambria Math" panose="02040503050406030204" pitchFamily="18" charset="0"/>
                          </a:rPr>
                        </m:ctrlPr>
                      </m:dPr>
                      <m:e>
                        <m:r>
                          <a:rPr lang="en-IN" sz="2400" b="0" i="1" smtClean="0">
                            <a:solidFill>
                              <a:schemeClr val="bg1"/>
                            </a:solidFill>
                            <a:latin typeface="Cambria Math" panose="02040503050406030204" pitchFamily="18" charset="0"/>
                          </a:rPr>
                          <m:t>0,2</m:t>
                        </m:r>
                      </m:e>
                    </m:d>
                  </m:oMath>
                </a14:m>
                <a:r>
                  <a:rPr lang="en-IN" sz="2400" dirty="0">
                    <a:solidFill>
                      <a:schemeClr val="bg1"/>
                    </a:solidFill>
                    <a:latin typeface="+mj-lt"/>
                  </a:rPr>
                  <a:t> then not matter how many samples we see, we will never estimate </a:t>
                </a:r>
                <a14:m>
                  <m:oMath xmlns:m="http://schemas.openxmlformats.org/officeDocument/2006/math">
                    <m:sSup>
                      <m:sSupPr>
                        <m:ctrlPr>
                          <a:rPr lang="en-IN" sz="2400" i="1">
                            <a:solidFill>
                              <a:schemeClr val="bg1"/>
                            </a:solidFill>
                            <a:latin typeface="Cambria Math" panose="02040503050406030204" pitchFamily="18" charset="0"/>
                          </a:rPr>
                        </m:ctrlPr>
                      </m:sSupPr>
                      <m:e>
                        <m:r>
                          <a:rPr lang="en-IN" sz="2400" i="1">
                            <a:solidFill>
                              <a:schemeClr val="bg1"/>
                            </a:solidFill>
                            <a:latin typeface="Cambria Math" panose="02040503050406030204" pitchFamily="18" charset="0"/>
                          </a:rPr>
                          <m:t>𝜇</m:t>
                        </m:r>
                      </m:e>
                      <m:sup>
                        <m:r>
                          <a:rPr lang="en-IN" sz="2400" i="1">
                            <a:solidFill>
                              <a:schemeClr val="bg1"/>
                            </a:solidFill>
                            <a:latin typeface="Cambria Math" panose="02040503050406030204" pitchFamily="18" charset="0"/>
                          </a:rPr>
                          <m:t>∗</m:t>
                        </m:r>
                      </m:sup>
                    </m:sSup>
                  </m:oMath>
                </a14:m>
                <a:r>
                  <a:rPr lang="en-IN" sz="2400" dirty="0">
                    <a:solidFill>
                      <a:schemeClr val="bg1"/>
                    </a:solidFill>
                    <a:latin typeface="+mj-lt"/>
                  </a:rPr>
                  <a:t> correctly!!</a:t>
                </a:r>
              </a:p>
            </p:txBody>
          </p:sp>
        </mc:Choice>
        <mc:Fallback xmlns="">
          <p:sp>
            <p:nvSpPr>
              <p:cNvPr id="26" name="Rectangular Callout 25"/>
              <p:cNvSpPr>
                <a:spLocks noRot="1" noChangeAspect="1" noMove="1" noResize="1" noEditPoints="1" noAdjustHandles="1" noChangeArrowheads="1" noChangeShapeType="1" noTextEdit="1"/>
              </p:cNvSpPr>
              <p:nvPr/>
            </p:nvSpPr>
            <p:spPr>
              <a:xfrm>
                <a:off x="3699477" y="4155205"/>
                <a:ext cx="6685599" cy="1242053"/>
              </a:xfrm>
              <a:prstGeom prst="wedgeRectCallout">
                <a:avLst>
                  <a:gd name="adj1" fmla="val 59168"/>
                  <a:gd name="adj2" fmla="val 52284"/>
                </a:avLst>
              </a:prstGeom>
              <a:blipFill>
                <a:blip r:embed="rId5"/>
                <a:stretch>
                  <a:fillRect l="-914" t="-467" b="-5140"/>
                </a:stretch>
              </a:blipFill>
              <a:ln w="38100">
                <a:solidFill>
                  <a:schemeClr val="accent1"/>
                </a:solidFill>
              </a:ln>
            </p:spPr>
            <p:txBody>
              <a:bodyPr/>
              <a:lstStyle/>
              <a:p>
                <a:r>
                  <a:rPr lang="en-IN">
                    <a:noFill/>
                  </a:rPr>
                  <a:t> </a:t>
                </a:r>
              </a:p>
            </p:txBody>
          </p:sp>
        </mc:Fallback>
      </mc:AlternateContent>
      <p:grpSp>
        <p:nvGrpSpPr>
          <p:cNvPr id="5" name="Group 4">
            <a:extLst>
              <a:ext uri="{FF2B5EF4-FFF2-40B4-BE49-F238E27FC236}">
                <a16:creationId xmlns:a16="http://schemas.microsoft.com/office/drawing/2014/main" id="{5E0ECC54-C9A6-DFAA-E2DC-7847FEE30673}"/>
              </a:ext>
            </a:extLst>
          </p:cNvPr>
          <p:cNvGrpSpPr/>
          <p:nvPr/>
        </p:nvGrpSpPr>
        <p:grpSpPr>
          <a:xfrm>
            <a:off x="10385076" y="2926102"/>
            <a:ext cx="1143000" cy="1143000"/>
            <a:chOff x="2379643" y="355681"/>
            <a:chExt cx="1143000" cy="1143000"/>
          </a:xfrm>
        </p:grpSpPr>
        <p:sp>
          <p:nvSpPr>
            <p:cNvPr id="6" name="Oval 5">
              <a:extLst>
                <a:ext uri="{FF2B5EF4-FFF2-40B4-BE49-F238E27FC236}">
                  <a16:creationId xmlns:a16="http://schemas.microsoft.com/office/drawing/2014/main" id="{242FB1E5-927D-D65C-8C55-64418FF08962}"/>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7" name="Freeform: Shape 6">
              <a:extLst>
                <a:ext uri="{FF2B5EF4-FFF2-40B4-BE49-F238E27FC236}">
                  <a16:creationId xmlns:a16="http://schemas.microsoft.com/office/drawing/2014/main" id="{177DCDA7-074D-68AE-C826-3EB2F6E9162F}"/>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nvGrpSpPr>
            <p:cNvPr id="8" name="Group 7">
              <a:extLst>
                <a:ext uri="{FF2B5EF4-FFF2-40B4-BE49-F238E27FC236}">
                  <a16:creationId xmlns:a16="http://schemas.microsoft.com/office/drawing/2014/main" id="{BC387CB9-2009-323B-3F7C-DE9DA0DB8DB8}"/>
                </a:ext>
              </a:extLst>
            </p:cNvPr>
            <p:cNvGrpSpPr/>
            <p:nvPr/>
          </p:nvGrpSpPr>
          <p:grpSpPr>
            <a:xfrm>
              <a:off x="2676823" y="704523"/>
              <a:ext cx="548640" cy="320040"/>
              <a:chOff x="8209190" y="1852901"/>
              <a:chExt cx="2194560" cy="1280160"/>
            </a:xfrm>
          </p:grpSpPr>
          <p:sp>
            <p:nvSpPr>
              <p:cNvPr id="9" name="Freeform: Shape 8">
                <a:extLst>
                  <a:ext uri="{FF2B5EF4-FFF2-40B4-BE49-F238E27FC236}">
                    <a16:creationId xmlns:a16="http://schemas.microsoft.com/office/drawing/2014/main" id="{182AC393-16BF-3F21-7996-674DBDCC1429}"/>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10" name="Freeform: Shape 9">
                <a:extLst>
                  <a:ext uri="{FF2B5EF4-FFF2-40B4-BE49-F238E27FC236}">
                    <a16:creationId xmlns:a16="http://schemas.microsoft.com/office/drawing/2014/main" id="{7A7A21DA-5C78-213E-1C8F-B2B43F956357}"/>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grpSp>
      <p:sp>
        <p:nvSpPr>
          <p:cNvPr id="21" name="Rectangular Callout 20"/>
          <p:cNvSpPr/>
          <p:nvPr/>
        </p:nvSpPr>
        <p:spPr>
          <a:xfrm>
            <a:off x="4172065" y="2526587"/>
            <a:ext cx="6028835" cy="1242053"/>
          </a:xfrm>
          <a:prstGeom prst="wedgeRectCallout">
            <a:avLst>
              <a:gd name="adj1" fmla="val 59382"/>
              <a:gd name="adj2" fmla="val 58901"/>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True! Even in general, if your priors are bad, or too strong, then you may end up getting funny models as a result of doing MAP estimation</a:t>
            </a:r>
          </a:p>
        </p:txBody>
      </p:sp>
    </p:spTree>
    <p:extLst>
      <p:ext uri="{BB962C8B-B14F-4D97-AF65-F5344CB8AC3E}">
        <p14:creationId xmlns:p14="http://schemas.microsoft.com/office/powerpoint/2010/main" val="265851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par>
                          <p:cTn id="27" fill="hold">
                            <p:stCondLst>
                              <p:cond delay="0"/>
                            </p:stCondLst>
                            <p:childTnLst>
                              <p:par>
                                <p:cTn id="28" presetID="22" presetClass="entr" presetSubtype="2"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right)">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animEffect transition="in" filter="fade">
                                      <p:cBhvr>
                                        <p:cTn id="37" dur="500"/>
                                        <p:tgtEl>
                                          <p:spTgt spid="5"/>
                                        </p:tgtEl>
                                      </p:cBhvr>
                                    </p:animEffect>
                                  </p:childTnLst>
                                </p:cTn>
                              </p:par>
                            </p:childTnLst>
                          </p:cTn>
                        </p:par>
                        <p:par>
                          <p:cTn id="38" fill="hold">
                            <p:stCondLst>
                              <p:cond delay="500"/>
                            </p:stCondLst>
                            <p:childTnLst>
                              <p:par>
                                <p:cTn id="39" presetID="22" presetClass="entr" presetSubtype="2"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right)">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5"/>
                                        </p:tgtEl>
                                        <p:attrNameLst>
                                          <p:attrName>style.visibility</p:attrName>
                                        </p:attrNameLst>
                                      </p:cBhvr>
                                      <p:to>
                                        <p:strVal val="visible"/>
                                      </p:to>
                                    </p:set>
                                  </p:childTnLst>
                                </p:cTn>
                              </p:par>
                            </p:childTnLst>
                          </p:cTn>
                        </p:par>
                        <p:par>
                          <p:cTn id="46" fill="hold">
                            <p:stCondLst>
                              <p:cond delay="0"/>
                            </p:stCondLst>
                            <p:childTnLst>
                              <p:par>
                                <p:cTn id="47" presetID="22" presetClass="entr" presetSubtype="2"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right)">
                                      <p:cBhvr>
                                        <p:cTn id="4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4" grpId="0" animBg="1"/>
      <p:bldP spid="26"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MAP vs Regularization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func>
                      <m:funcPr>
                        <m:ctrlPr>
                          <a:rPr lang="en-IN" i="1" smtClean="0">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f>
                              <m:fPr>
                                <m:ctrlPr>
                                  <a:rPr lang="en-IN" i="1" dirty="0">
                                    <a:latin typeface="Cambria Math" panose="02040503050406030204" pitchFamily="18" charset="0"/>
                                  </a:rPr>
                                </m:ctrlPr>
                              </m:fPr>
                              <m:num>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1</m:t>
                                        </m:r>
                                      </m:sub>
                                    </m:sSub>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𝑛</m:t>
                                        </m:r>
                                      </m:sub>
                                    </m:sSub>
                                    <m:r>
                                      <a:rPr lang="en-IN" i="1">
                                        <a:latin typeface="Cambria Math" panose="02040503050406030204" pitchFamily="18" charset="0"/>
                                        <a:ea typeface="Cambria Math" panose="02040503050406030204" pitchFamily="18" charset="0"/>
                                      </a:rPr>
                                      <m:t> | </m:t>
                                    </m:r>
                                    <m:r>
                                      <a:rPr lang="en-IN" i="1">
                                        <a:latin typeface="Cambria Math" panose="02040503050406030204" pitchFamily="18" charset="0"/>
                                        <a:ea typeface="Cambria Math" panose="02040503050406030204" pitchFamily="18" charset="0"/>
                                      </a:rPr>
                                      <m:t>𝜇</m:t>
                                    </m:r>
                                  </m:e>
                                </m:d>
                                <m:r>
                                  <a:rPr lang="en-IN" i="1" dirty="0">
                                    <a:latin typeface="Cambria Math" panose="02040503050406030204" pitchFamily="18" charset="0"/>
                                    <a:ea typeface="Cambria Math" panose="02040503050406030204" pitchFamily="18" charset="0"/>
                                  </a:rPr>
                                  <m:t>⋅</m:t>
                                </m:r>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r>
                                      <a:rPr lang="en-IN" i="1" dirty="0">
                                        <a:latin typeface="Cambria Math" panose="02040503050406030204" pitchFamily="18" charset="0"/>
                                        <a:ea typeface="Cambria Math" panose="02040503050406030204" pitchFamily="18" charset="0"/>
                                      </a:rPr>
                                      <m:t>𝜇</m:t>
                                    </m:r>
                                  </m:e>
                                </m:d>
                              </m:num>
                              <m:den>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b>
                                      <m:sSubPr>
                                        <m:ctrlPr>
                                          <a:rPr lang="en-IN" i="1" dirty="0">
                                            <a:latin typeface="Cambria Math" panose="02040503050406030204" pitchFamily="18" charset="0"/>
                                            <a:ea typeface="Cambria Math" panose="02040503050406030204" pitchFamily="18" charset="0"/>
                                          </a:rPr>
                                        </m:ctrlPr>
                                      </m:sSubPr>
                                      <m:e>
                                        <m:r>
                                          <a:rPr lang="en-IN" i="1" dirty="0">
                                            <a:latin typeface="Cambria Math" panose="02040503050406030204" pitchFamily="18" charset="0"/>
                                            <a:ea typeface="Cambria Math" panose="02040503050406030204" pitchFamily="18" charset="0"/>
                                          </a:rPr>
                                          <m:t>𝑥</m:t>
                                        </m:r>
                                      </m:e>
                                      <m:sub>
                                        <m:r>
                                          <a:rPr lang="en-IN" i="1" dirty="0">
                                            <a:latin typeface="Cambria Math" panose="02040503050406030204" pitchFamily="18" charset="0"/>
                                            <a:ea typeface="Cambria Math" panose="02040503050406030204" pitchFamily="18" charset="0"/>
                                          </a:rPr>
                                          <m:t>1</m:t>
                                        </m:r>
                                      </m:sub>
                                    </m:sSub>
                                    <m:r>
                                      <a:rPr lang="en-IN" i="1" dirty="0">
                                        <a:latin typeface="Cambria Math" panose="02040503050406030204" pitchFamily="18" charset="0"/>
                                        <a:ea typeface="Cambria Math" panose="02040503050406030204" pitchFamily="18" charset="0"/>
                                      </a:rPr>
                                      <m:t>,…,</m:t>
                                    </m:r>
                                    <m:sSub>
                                      <m:sSubPr>
                                        <m:ctrlPr>
                                          <a:rPr lang="en-IN" i="1" dirty="0">
                                            <a:latin typeface="Cambria Math" panose="02040503050406030204" pitchFamily="18" charset="0"/>
                                            <a:ea typeface="Cambria Math" panose="02040503050406030204" pitchFamily="18" charset="0"/>
                                          </a:rPr>
                                        </m:ctrlPr>
                                      </m:sSubPr>
                                      <m:e>
                                        <m:r>
                                          <a:rPr lang="en-IN" i="1" dirty="0">
                                            <a:latin typeface="Cambria Math" panose="02040503050406030204" pitchFamily="18" charset="0"/>
                                            <a:ea typeface="Cambria Math" panose="02040503050406030204" pitchFamily="18" charset="0"/>
                                          </a:rPr>
                                          <m:t>𝑥</m:t>
                                        </m:r>
                                      </m:e>
                                      <m:sub>
                                        <m:r>
                                          <a:rPr lang="en-IN" i="1" dirty="0">
                                            <a:latin typeface="Cambria Math" panose="02040503050406030204" pitchFamily="18" charset="0"/>
                                            <a:ea typeface="Cambria Math" panose="02040503050406030204" pitchFamily="18" charset="0"/>
                                          </a:rPr>
                                          <m:t>𝑛</m:t>
                                        </m:r>
                                      </m:sub>
                                    </m:sSub>
                                  </m:e>
                                </m:d>
                              </m:den>
                            </m:f>
                          </m:e>
                        </m:func>
                      </m:e>
                    </m:func>
                    <m:r>
                      <a:rPr lang="en-IN" b="0" i="1" smtClean="0">
                        <a:latin typeface="Cambria Math" panose="02040503050406030204" pitchFamily="18" charset="0"/>
                        <a:ea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1</m:t>
                                    </m:r>
                                  </m:sub>
                                </m:sSub>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𝑛</m:t>
                                    </m:r>
                                  </m:sub>
                                </m:sSub>
                                <m:r>
                                  <a:rPr lang="en-IN" i="1">
                                    <a:latin typeface="Cambria Math" panose="02040503050406030204" pitchFamily="18" charset="0"/>
                                    <a:ea typeface="Cambria Math" panose="02040503050406030204" pitchFamily="18" charset="0"/>
                                  </a:rPr>
                                  <m:t> | </m:t>
                                </m:r>
                                <m:r>
                                  <a:rPr lang="en-IN" i="1">
                                    <a:latin typeface="Cambria Math" panose="02040503050406030204" pitchFamily="18" charset="0"/>
                                    <a:ea typeface="Cambria Math" panose="02040503050406030204" pitchFamily="18" charset="0"/>
                                  </a:rPr>
                                  <m:t>𝜇</m:t>
                                </m:r>
                              </m:e>
                            </m:d>
                            <m:r>
                              <a:rPr lang="en-IN" i="1" dirty="0">
                                <a:latin typeface="Cambria Math" panose="02040503050406030204" pitchFamily="18" charset="0"/>
                                <a:ea typeface="Cambria Math" panose="02040503050406030204" pitchFamily="18" charset="0"/>
                              </a:rPr>
                              <m:t>⋅</m:t>
                            </m:r>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r>
                                  <a:rPr lang="en-IN" i="1" dirty="0">
                                    <a:latin typeface="Cambria Math" panose="02040503050406030204" pitchFamily="18" charset="0"/>
                                    <a:ea typeface="Cambria Math" panose="02040503050406030204" pitchFamily="18" charset="0"/>
                                  </a:rPr>
                                  <m:t>𝜇</m:t>
                                </m:r>
                              </m:e>
                            </m:d>
                          </m:e>
                        </m:func>
                      </m:e>
                    </m:func>
                  </m:oMath>
                </a14:m>
                <a:endParaRPr lang="en-IN" dirty="0"/>
              </a:p>
              <a:p>
                <a:r>
                  <a:rPr lang="en-IN" dirty="0"/>
                  <a:t>Taking negative log likelihoods on both sides </a:t>
                </a:r>
                <a14:m>
                  <m:oMath xmlns:m="http://schemas.openxmlformats.org/officeDocument/2006/math">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r>
                          <a:rPr lang="en-IN" i="1" dirty="0">
                            <a:latin typeface="Cambria Math" panose="02040503050406030204" pitchFamily="18" charset="0"/>
                            <a:ea typeface="Cambria Math" panose="02040503050406030204" pitchFamily="18" charset="0"/>
                          </a:rPr>
                          <m:t>𝜇</m:t>
                        </m:r>
                      </m:e>
                    </m:d>
                    <m:r>
                      <m:rPr>
                        <m:brk m:alnAt="1"/>
                      </m:rPr>
                      <a:rPr lang="en-IN" i="1" dirty="0">
                        <a:latin typeface="Cambria Math" panose="02040503050406030204" pitchFamily="18" charset="0"/>
                        <a:ea typeface="Cambria Math" panose="02040503050406030204" pitchFamily="18" charset="0"/>
                      </a:rPr>
                      <m:t>⋅</m:t>
                    </m:r>
                    <m:nary>
                      <m:naryPr>
                        <m:chr m:val="∏"/>
                        <m:limLoc m:val="subSup"/>
                        <m:ctrlPr>
                          <a:rPr lang="en-IN" i="1" dirty="0">
                            <a:latin typeface="Cambria Math" panose="02040503050406030204" pitchFamily="18" charset="0"/>
                            <a:ea typeface="Cambria Math" panose="02040503050406030204" pitchFamily="18" charset="0"/>
                          </a:rPr>
                        </m:ctrlPr>
                      </m:naryPr>
                      <m:sub>
                        <m:r>
                          <m:rPr>
                            <m:brk m:alnAt="25"/>
                          </m:rPr>
                          <a:rPr lang="en-IN" i="1" dirty="0">
                            <a:latin typeface="Cambria Math" panose="02040503050406030204" pitchFamily="18" charset="0"/>
                            <a:ea typeface="Cambria Math" panose="02040503050406030204" pitchFamily="18" charset="0"/>
                          </a:rPr>
                          <m:t>𝑖</m:t>
                        </m:r>
                        <m:r>
                          <a:rPr lang="en-IN" i="1" dirty="0">
                            <a:latin typeface="Cambria Math" panose="02040503050406030204" pitchFamily="18" charset="0"/>
                            <a:ea typeface="Cambria Math" panose="02040503050406030204" pitchFamily="18" charset="0"/>
                          </a:rPr>
                          <m:t>=1</m:t>
                        </m:r>
                      </m:sub>
                      <m:sup>
                        <m:r>
                          <a:rPr lang="en-IN" i="1" dirty="0">
                            <a:latin typeface="Cambria Math" panose="02040503050406030204" pitchFamily="18" charset="0"/>
                            <a:ea typeface="Cambria Math" panose="02040503050406030204" pitchFamily="18" charset="0"/>
                          </a:rPr>
                          <m:t>𝑛</m:t>
                        </m:r>
                      </m:sup>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b>
                              <m:sSubPr>
                                <m:ctrlPr>
                                  <a:rPr lang="en-IN" i="1" dirty="0">
                                    <a:latin typeface="Cambria Math" panose="02040503050406030204" pitchFamily="18" charset="0"/>
                                    <a:ea typeface="Cambria Math" panose="02040503050406030204" pitchFamily="18" charset="0"/>
                                  </a:rPr>
                                </m:ctrlPr>
                              </m:sSubPr>
                              <m:e>
                                <m:r>
                                  <a:rPr lang="en-IN" i="1" dirty="0">
                                    <a:latin typeface="Cambria Math" panose="02040503050406030204" pitchFamily="18" charset="0"/>
                                    <a:ea typeface="Cambria Math" panose="02040503050406030204" pitchFamily="18" charset="0"/>
                                  </a:rPr>
                                  <m:t>𝑥</m:t>
                                </m:r>
                              </m:e>
                              <m:sub>
                                <m:r>
                                  <a:rPr lang="en-IN" i="1" dirty="0">
                                    <a:latin typeface="Cambria Math" panose="02040503050406030204" pitchFamily="18" charset="0"/>
                                    <a:ea typeface="Cambria Math" panose="02040503050406030204" pitchFamily="18" charset="0"/>
                                  </a:rPr>
                                  <m:t>𝑖</m:t>
                                </m:r>
                              </m:sub>
                            </m:sSub>
                            <m:r>
                              <a:rPr lang="en-IN" i="1" dirty="0">
                                <a:latin typeface="Cambria Math" panose="02040503050406030204" pitchFamily="18" charset="0"/>
                                <a:ea typeface="Cambria Math" panose="02040503050406030204" pitchFamily="18" charset="0"/>
                              </a:rPr>
                              <m:t> | </m:t>
                            </m:r>
                            <m:r>
                              <a:rPr lang="en-IN" i="1" dirty="0">
                                <a:latin typeface="Cambria Math" panose="02040503050406030204" pitchFamily="18" charset="0"/>
                                <a:ea typeface="Cambria Math" panose="02040503050406030204" pitchFamily="18" charset="0"/>
                              </a:rPr>
                              <m:t>𝜇</m:t>
                            </m:r>
                          </m:e>
                        </m:d>
                      </m:e>
                    </m:nary>
                  </m:oMath>
                </a14:m>
                <a:endParaRPr lang="en-IN" dirty="0"/>
              </a:p>
              <a:p>
                <a14:m>
                  <m:oMath xmlns:m="http://schemas.openxmlformats.org/officeDocument/2006/math">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b="0" i="0" smtClean="0">
                                    <a:latin typeface="Cambria Math" panose="02040503050406030204" pitchFamily="18" charset="0"/>
                                  </a:rPr>
                                  <m:t>min</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r>
                              <a:rPr lang="en-IN" b="0" i="1" dirty="0" smtClean="0">
                                <a:latin typeface="Cambria Math" panose="02040503050406030204" pitchFamily="18" charset="0"/>
                                <a:ea typeface="Cambria Math" panose="02040503050406030204" pitchFamily="18" charset="0"/>
                              </a:rPr>
                              <m:t>−</m:t>
                            </m:r>
                            <m:func>
                              <m:funcPr>
                                <m:ctrlPr>
                                  <a:rPr lang="en-IN" b="0" i="1" dirty="0" smtClean="0">
                                    <a:latin typeface="Cambria Math" panose="02040503050406030204" pitchFamily="18" charset="0"/>
                                    <a:ea typeface="Cambria Math" panose="02040503050406030204" pitchFamily="18" charset="0"/>
                                  </a:rPr>
                                </m:ctrlPr>
                              </m:funcPr>
                              <m:fName>
                                <m:r>
                                  <m:rPr>
                                    <m:sty m:val="p"/>
                                  </m:rPr>
                                  <a:rPr lang="en-IN" b="0" i="0" dirty="0" smtClean="0">
                                    <a:latin typeface="Cambria Math" panose="02040503050406030204" pitchFamily="18" charset="0"/>
                                    <a:ea typeface="Cambria Math" panose="02040503050406030204" pitchFamily="18" charset="0"/>
                                  </a:rPr>
                                  <m:t>ln</m:t>
                                </m:r>
                              </m:fName>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r>
                                      <a:rPr lang="en-IN" i="1" dirty="0">
                                        <a:latin typeface="Cambria Math" panose="02040503050406030204" pitchFamily="18" charset="0"/>
                                        <a:ea typeface="Cambria Math" panose="02040503050406030204" pitchFamily="18" charset="0"/>
                                      </a:rPr>
                                      <m:t>𝜇</m:t>
                                    </m:r>
                                  </m:e>
                                </m:d>
                              </m:e>
                            </m:func>
                            <m:r>
                              <a:rPr lang="en-IN" b="0" i="1" dirty="0" smtClean="0">
                                <a:latin typeface="Cambria Math" panose="02040503050406030204" pitchFamily="18" charset="0"/>
                                <a:ea typeface="Cambria Math" panose="02040503050406030204" pitchFamily="18" charset="0"/>
                              </a:rPr>
                              <m:t>+</m:t>
                            </m:r>
                            <m:f>
                              <m:fPr>
                                <m:ctrlPr>
                                  <a:rPr lang="en-IN" b="0" i="1" dirty="0" smtClean="0">
                                    <a:latin typeface="Cambria Math" panose="02040503050406030204" pitchFamily="18" charset="0"/>
                                    <a:ea typeface="Cambria Math" panose="02040503050406030204" pitchFamily="18" charset="0"/>
                                  </a:rPr>
                                </m:ctrlPr>
                              </m:fPr>
                              <m:num>
                                <m:r>
                                  <a:rPr lang="en-IN" b="0" i="1" dirty="0" smtClean="0">
                                    <a:latin typeface="Cambria Math" panose="02040503050406030204" pitchFamily="18" charset="0"/>
                                    <a:ea typeface="Cambria Math" panose="02040503050406030204" pitchFamily="18" charset="0"/>
                                  </a:rPr>
                                  <m:t>1</m:t>
                                </m:r>
                              </m:num>
                              <m:den>
                                <m:r>
                                  <a:rPr lang="en-IN" b="0" i="1" dirty="0" smtClean="0">
                                    <a:latin typeface="Cambria Math" panose="02040503050406030204" pitchFamily="18" charset="0"/>
                                    <a:ea typeface="Cambria Math" panose="02040503050406030204" pitchFamily="18" charset="0"/>
                                  </a:rPr>
                                  <m:t>2</m:t>
                                </m:r>
                              </m:den>
                            </m:f>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sSup>
                                  <m:sSupPr>
                                    <m:ctrlPr>
                                      <a:rPr lang="en-IN" i="1">
                                        <a:latin typeface="Cambria Math" panose="02040503050406030204" pitchFamily="18" charset="0"/>
                                        <a:ea typeface="Cambria Math" panose="02040503050406030204" pitchFamily="18" charset="0"/>
                                      </a:rPr>
                                    </m:ctrlPr>
                                  </m:sSupPr>
                                  <m:e>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𝜇</m:t>
                                        </m:r>
                                      </m:e>
                                    </m:d>
                                  </m:e>
                                  <m:sup>
                                    <m:r>
                                      <a:rPr lang="en-IN" i="1">
                                        <a:latin typeface="Cambria Math" panose="02040503050406030204" pitchFamily="18" charset="0"/>
                                        <a:ea typeface="Cambria Math" panose="02040503050406030204" pitchFamily="18" charset="0"/>
                                      </a:rPr>
                                      <m:t>2</m:t>
                                    </m:r>
                                  </m:sup>
                                </m:sSup>
                              </m:e>
                            </m:nary>
                          </m:e>
                        </m:func>
                      </m:e>
                    </m:func>
                  </m:oMath>
                </a14:m>
                <a:endParaRPr lang="en-IN" dirty="0"/>
              </a:p>
              <a:p>
                <a:r>
                  <a:rPr lang="en-IN" dirty="0"/>
                  <a:t>However, </a:t>
                </a:r>
                <a14:m>
                  <m:oMath xmlns:m="http://schemas.openxmlformats.org/officeDocument/2006/math">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r>
                          <a:rPr lang="en-IN" i="1" dirty="0">
                            <a:latin typeface="Cambria Math" panose="02040503050406030204" pitchFamily="18" charset="0"/>
                            <a:ea typeface="Cambria Math" panose="02040503050406030204" pitchFamily="18" charset="0"/>
                          </a:rPr>
                          <m:t>𝜇</m:t>
                        </m:r>
                      </m:e>
                    </m:d>
                  </m:oMath>
                </a14:m>
                <a:r>
                  <a:rPr lang="en-IN" dirty="0"/>
                  <a:t> is constant for </a:t>
                </a:r>
                <a14:m>
                  <m:oMath xmlns:m="http://schemas.openxmlformats.org/officeDocument/2006/math">
                    <m:r>
                      <a:rPr lang="en-IN" b="0" i="1" smtClean="0">
                        <a:latin typeface="Cambria Math" panose="02040503050406030204" pitchFamily="18" charset="0"/>
                      </a:rPr>
                      <m:t>𝜇</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0,2</m:t>
                        </m:r>
                      </m:e>
                    </m:d>
                  </m:oMath>
                </a14:m>
                <a:r>
                  <a:rPr lang="en-IN" dirty="0"/>
                  <a:t> and </a:t>
                </a:r>
                <a14:m>
                  <m:oMath xmlns:m="http://schemas.openxmlformats.org/officeDocument/2006/math">
                    <m:r>
                      <a:rPr lang="en-IN" b="0" i="1" smtClean="0">
                        <a:latin typeface="Cambria Math" panose="02040503050406030204" pitchFamily="18" charset="0"/>
                      </a:rPr>
                      <m:t>0</m:t>
                    </m:r>
                  </m:oMath>
                </a14:m>
                <a:r>
                  <a:rPr lang="en-IN" dirty="0"/>
                  <a:t> otherwise (</a:t>
                </a:r>
                <a14:m>
                  <m:oMath xmlns:m="http://schemas.openxmlformats.org/officeDocument/2006/math">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ln</m:t>
                        </m:r>
                      </m:fName>
                      <m:e>
                        <m:r>
                          <a:rPr lang="en-IN" b="0" i="1" smtClean="0">
                            <a:latin typeface="Cambria Math" panose="02040503050406030204" pitchFamily="18" charset="0"/>
                          </a:rPr>
                          <m:t>0</m:t>
                        </m:r>
                      </m:e>
                    </m:func>
                    <m:r>
                      <a:rPr lang="en-IN" b="0" i="1" smtClean="0">
                        <a:latin typeface="Cambria Math" panose="02040503050406030204" pitchFamily="18" charset="0"/>
                      </a:rPr>
                      <m:t>→∞</m:t>
                    </m:r>
                  </m:oMath>
                </a14:m>
                <a:r>
                  <a:rPr lang="en-IN" dirty="0"/>
                  <a:t>)</a:t>
                </a:r>
              </a:p>
              <a:p>
                <a14:m>
                  <m:oMath xmlns:m="http://schemas.openxmlformats.org/officeDocument/2006/math">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min</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sSup>
                                  <m:sSupPr>
                                    <m:ctrlPr>
                                      <a:rPr lang="en-IN" i="1">
                                        <a:latin typeface="Cambria Math" panose="02040503050406030204" pitchFamily="18" charset="0"/>
                                        <a:ea typeface="Cambria Math" panose="02040503050406030204" pitchFamily="18" charset="0"/>
                                      </a:rPr>
                                    </m:ctrlPr>
                                  </m:sSupPr>
                                  <m:e>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𝜇</m:t>
                                        </m:r>
                                      </m:e>
                                    </m:d>
                                  </m:e>
                                  <m:sup>
                                    <m:r>
                                      <a:rPr lang="en-IN" i="1">
                                        <a:latin typeface="Cambria Math" panose="02040503050406030204" pitchFamily="18" charset="0"/>
                                        <a:ea typeface="Cambria Math" panose="02040503050406030204" pitchFamily="18" charset="0"/>
                                      </a:rPr>
                                      <m:t>2</m:t>
                                    </m:r>
                                  </m:sup>
                                </m:sSup>
                              </m:e>
                            </m:nary>
                          </m:e>
                        </m:func>
                      </m:e>
                    </m:func>
                  </m:oMath>
                </a14:m>
                <a:r>
                  <a:rPr lang="en-IN" dirty="0"/>
                  <a:t> </a:t>
                </a:r>
                <a:r>
                  <a:rPr lang="en-IN" dirty="0" err="1"/>
                  <a:t>s.t.</a:t>
                </a:r>
                <a:r>
                  <a:rPr lang="en-IN" dirty="0"/>
                  <a:t> </a:t>
                </a:r>
                <a14:m>
                  <m:oMath xmlns:m="http://schemas.openxmlformats.org/officeDocument/2006/math">
                    <m:r>
                      <a:rPr lang="en-IN" i="1">
                        <a:latin typeface="Cambria Math" panose="02040503050406030204" pitchFamily="18" charset="0"/>
                      </a:rPr>
                      <m:t>𝜇</m:t>
                    </m:r>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0,2</m:t>
                        </m:r>
                      </m:e>
                    </m:d>
                  </m:oMath>
                </a14:m>
                <a:endParaRPr lang="en-IN" dirty="0"/>
              </a:p>
              <a:p>
                <a:r>
                  <a:rPr lang="en-IN" dirty="0"/>
                  <a:t>Thus, even MAP solutions can correspond to optimization problems!</a:t>
                </a:r>
              </a:p>
              <a:p>
                <a:r>
                  <a:rPr lang="en-IN" dirty="0"/>
                  <a:t>In this case, what was the prior became a constraint</a:t>
                </a:r>
              </a:p>
              <a:p>
                <a:r>
                  <a:rPr lang="en-IN" dirty="0"/>
                  <a:t>In general, the prior becomes a regularizer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8" b="-367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6</a:t>
            </a:fld>
            <a:endParaRPr lang="en-US"/>
          </a:p>
        </p:txBody>
      </p:sp>
    </p:spTree>
    <p:extLst>
      <p:ext uri="{BB962C8B-B14F-4D97-AF65-F5344CB8AC3E}">
        <p14:creationId xmlns:p14="http://schemas.microsoft.com/office/powerpoint/2010/main" val="236588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MAP vs Regularization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600328" cy="5946722"/>
              </a:xfrm>
            </p:spPr>
            <p:txBody>
              <a:bodyPr>
                <a:normAutofit/>
              </a:bodyPr>
              <a:lstStyle/>
              <a:p>
                <a:r>
                  <a:rPr lang="en-IN" dirty="0"/>
                  <a:t>Consider the same problem as before but a different prior</a:t>
                </a:r>
              </a:p>
              <a:p>
                <a:pPr lvl="2"/>
                <a:r>
                  <a:rPr lang="en-IN" dirty="0"/>
                  <a:t>This time we do not believe </a:t>
                </a:r>
                <a14:m>
                  <m:oMath xmlns:m="http://schemas.openxmlformats.org/officeDocument/2006/math">
                    <m:r>
                      <a:rPr lang="en-IN" b="0" i="1" smtClean="0">
                        <a:latin typeface="Cambria Math" panose="02040503050406030204" pitchFamily="18" charset="0"/>
                      </a:rPr>
                      <m:t>𝜇</m:t>
                    </m:r>
                  </m:oMath>
                </a14:m>
                <a:r>
                  <a:rPr lang="en-IN" dirty="0"/>
                  <a:t> must have been in the interval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0,2</m:t>
                        </m:r>
                      </m:e>
                    </m:d>
                  </m:oMath>
                </a14:m>
                <a:r>
                  <a:rPr lang="en-IN" dirty="0"/>
                  <a:t> but a much milder prior that </a:t>
                </a:r>
                <a14:m>
                  <m:oMath xmlns:m="http://schemas.openxmlformats.org/officeDocument/2006/math">
                    <m:r>
                      <a:rPr lang="en-IN" b="0" i="1" smtClean="0">
                        <a:latin typeface="Cambria Math" panose="02040503050406030204" pitchFamily="18" charset="0"/>
                      </a:rPr>
                      <m:t>𝜇</m:t>
                    </m:r>
                  </m:oMath>
                </a14:m>
                <a:r>
                  <a:rPr lang="en-IN" dirty="0"/>
                  <a:t> is not too large </a:t>
                </a:r>
                <a:r>
                  <a:rPr lang="en-IN"/>
                  <a:t>in magnitude</a:t>
                </a:r>
                <a:endParaRPr lang="en-IN" dirty="0"/>
              </a:p>
              <a:p>
                <a:pPr lvl="2"/>
                <a:r>
                  <a:rPr lang="en-IN" dirty="0"/>
                  <a:t>A good way to express this is to use a Gaussian prior</a:t>
                </a:r>
                <a:br>
                  <a:rPr lang="en-IN" dirty="0"/>
                </a:br>
                <a14:m>
                  <m:oMath xmlns:m="http://schemas.openxmlformats.org/officeDocument/2006/math">
                    <m:r>
                      <a:rPr lang="en-IN"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r>
                          <a:rPr lang="en-IN" dirty="0">
                            <a:latin typeface="Cambria Math" panose="02040503050406030204" pitchFamily="18" charset="0"/>
                            <a:ea typeface="Cambria Math" panose="02040503050406030204" pitchFamily="18" charset="0"/>
                          </a:rPr>
                          <m:t>𝜇</m:t>
                        </m:r>
                      </m:e>
                    </m:d>
                    <m:r>
                      <a:rPr lang="en-IN" b="0" i="1" dirty="0" smtClean="0">
                        <a:latin typeface="Cambria Math" panose="02040503050406030204" pitchFamily="18" charset="0"/>
                        <a:ea typeface="Cambria Math" panose="02040503050406030204" pitchFamily="18" charset="0"/>
                      </a:rPr>
                      <m:t>=</m:t>
                    </m:r>
                    <m:r>
                      <a:rPr lang="en-IN" b="0" i="1" dirty="0" smtClean="0">
                        <a:latin typeface="Cambria Math" panose="02040503050406030204" pitchFamily="18" charset="0"/>
                        <a:ea typeface="Cambria Math" panose="02040503050406030204" pitchFamily="18" charset="0"/>
                      </a:rPr>
                      <m:t>𝒩</m:t>
                    </m:r>
                    <m:d>
                      <m:dPr>
                        <m:ctrlPr>
                          <a:rPr lang="en-IN" b="0" i="1" dirty="0" smtClean="0">
                            <a:latin typeface="Cambria Math" panose="02040503050406030204" pitchFamily="18" charset="0"/>
                            <a:ea typeface="Cambria Math" panose="02040503050406030204" pitchFamily="18" charset="0"/>
                          </a:rPr>
                        </m:ctrlPr>
                      </m:dPr>
                      <m:e>
                        <m:r>
                          <a:rPr lang="en-IN" b="0" i="1" dirty="0" smtClean="0">
                            <a:latin typeface="Cambria Math" panose="02040503050406030204" pitchFamily="18" charset="0"/>
                            <a:ea typeface="Cambria Math" panose="02040503050406030204" pitchFamily="18" charset="0"/>
                          </a:rPr>
                          <m:t>𝜇</m:t>
                        </m:r>
                        <m:r>
                          <a:rPr lang="en-IN" b="0" i="1" dirty="0" smtClean="0">
                            <a:latin typeface="Cambria Math" panose="02040503050406030204" pitchFamily="18" charset="0"/>
                            <a:ea typeface="Cambria Math" panose="02040503050406030204" pitchFamily="18" charset="0"/>
                          </a:rPr>
                          <m:t> ; 0,</m:t>
                        </m:r>
                        <m:sSup>
                          <m:sSupPr>
                            <m:ctrlPr>
                              <a:rPr lang="en-IN" b="0" i="1" dirty="0" smtClean="0">
                                <a:latin typeface="Cambria Math" panose="02040503050406030204" pitchFamily="18" charset="0"/>
                                <a:ea typeface="Cambria Math" panose="02040503050406030204" pitchFamily="18" charset="0"/>
                              </a:rPr>
                            </m:ctrlPr>
                          </m:sSupPr>
                          <m:e>
                            <m:r>
                              <a:rPr lang="en-IN" b="0" i="1" dirty="0" smtClean="0">
                                <a:latin typeface="Cambria Math" panose="02040503050406030204" pitchFamily="18" charset="0"/>
                                <a:ea typeface="Cambria Math" panose="02040503050406030204" pitchFamily="18" charset="0"/>
                              </a:rPr>
                              <m:t>𝜎</m:t>
                            </m:r>
                          </m:e>
                          <m:sup>
                            <m:r>
                              <a:rPr lang="en-IN" b="0" i="1" dirty="0" smtClean="0">
                                <a:latin typeface="Cambria Math" panose="02040503050406030204" pitchFamily="18" charset="0"/>
                                <a:ea typeface="Cambria Math" panose="02040503050406030204" pitchFamily="18" charset="0"/>
                              </a:rPr>
                              <m:t>2</m:t>
                            </m:r>
                          </m:sup>
                        </m:sSup>
                      </m:e>
                    </m:d>
                    <m:r>
                      <a:rPr lang="en-IN" b="0" i="1" dirty="0" smtClean="0">
                        <a:latin typeface="Cambria Math" panose="02040503050406030204" pitchFamily="18" charset="0"/>
                        <a:ea typeface="Cambria Math" panose="02040503050406030204" pitchFamily="18" charset="0"/>
                      </a:rPr>
                      <m:t>=</m:t>
                    </m:r>
                    <m:f>
                      <m:fPr>
                        <m:ctrlPr>
                          <a:rPr lang="en-IN" b="0" i="1" dirty="0" smtClean="0">
                            <a:latin typeface="Cambria Math" panose="02040503050406030204" pitchFamily="18" charset="0"/>
                            <a:ea typeface="Cambria Math" panose="02040503050406030204" pitchFamily="18" charset="0"/>
                          </a:rPr>
                        </m:ctrlPr>
                      </m:fPr>
                      <m:num>
                        <m:r>
                          <a:rPr lang="en-IN" b="0" i="1" dirty="0" smtClean="0">
                            <a:latin typeface="Cambria Math" panose="02040503050406030204" pitchFamily="18" charset="0"/>
                            <a:ea typeface="Cambria Math" panose="02040503050406030204" pitchFamily="18" charset="0"/>
                          </a:rPr>
                          <m:t>1</m:t>
                        </m:r>
                      </m:num>
                      <m:den>
                        <m:rad>
                          <m:radPr>
                            <m:degHide m:val="on"/>
                            <m:ctrlPr>
                              <a:rPr lang="en-IN" b="0" i="1" dirty="0" smtClean="0">
                                <a:latin typeface="Cambria Math" panose="02040503050406030204" pitchFamily="18" charset="0"/>
                                <a:ea typeface="Cambria Math" panose="02040503050406030204" pitchFamily="18" charset="0"/>
                              </a:rPr>
                            </m:ctrlPr>
                          </m:radPr>
                          <m:deg/>
                          <m:e>
                            <m:r>
                              <a:rPr lang="en-IN" b="0" i="1" dirty="0" smtClean="0">
                                <a:latin typeface="Cambria Math" panose="02040503050406030204" pitchFamily="18" charset="0"/>
                                <a:ea typeface="Cambria Math" panose="02040503050406030204" pitchFamily="18" charset="0"/>
                              </a:rPr>
                              <m:t>2</m:t>
                            </m:r>
                            <m:r>
                              <a:rPr lang="en-IN" b="0" i="1" dirty="0" smtClean="0">
                                <a:latin typeface="Cambria Math" panose="02040503050406030204" pitchFamily="18" charset="0"/>
                                <a:ea typeface="Cambria Math" panose="02040503050406030204" pitchFamily="18" charset="0"/>
                              </a:rPr>
                              <m:t>𝜋</m:t>
                            </m:r>
                            <m:sSup>
                              <m:sSupPr>
                                <m:ctrlPr>
                                  <a:rPr lang="en-IN" b="0" i="1" dirty="0" smtClean="0">
                                    <a:latin typeface="Cambria Math" panose="02040503050406030204" pitchFamily="18" charset="0"/>
                                    <a:ea typeface="Cambria Math" panose="02040503050406030204" pitchFamily="18" charset="0"/>
                                  </a:rPr>
                                </m:ctrlPr>
                              </m:sSupPr>
                              <m:e>
                                <m:r>
                                  <a:rPr lang="en-IN" b="0" i="1" dirty="0" smtClean="0">
                                    <a:latin typeface="Cambria Math" panose="02040503050406030204" pitchFamily="18" charset="0"/>
                                    <a:ea typeface="Cambria Math" panose="02040503050406030204" pitchFamily="18" charset="0"/>
                                  </a:rPr>
                                  <m:t>𝜎</m:t>
                                </m:r>
                              </m:e>
                              <m:sup>
                                <m:r>
                                  <a:rPr lang="en-IN" b="0" i="1" dirty="0" smtClean="0">
                                    <a:latin typeface="Cambria Math" panose="02040503050406030204" pitchFamily="18" charset="0"/>
                                    <a:ea typeface="Cambria Math" panose="02040503050406030204" pitchFamily="18" charset="0"/>
                                  </a:rPr>
                                  <m:t>2</m:t>
                                </m:r>
                              </m:sup>
                            </m:sSup>
                          </m:e>
                        </m:rad>
                      </m:den>
                    </m:f>
                    <m:func>
                      <m:funcPr>
                        <m:ctrlPr>
                          <a:rPr lang="en-IN" b="0" i="1" dirty="0" smtClean="0">
                            <a:latin typeface="Cambria Math" panose="02040503050406030204" pitchFamily="18" charset="0"/>
                            <a:ea typeface="Cambria Math" panose="02040503050406030204" pitchFamily="18" charset="0"/>
                          </a:rPr>
                        </m:ctrlPr>
                      </m:funcPr>
                      <m:fName>
                        <m:r>
                          <m:rPr>
                            <m:sty m:val="p"/>
                          </m:rPr>
                          <a:rPr lang="en-IN" b="0" i="0" dirty="0" smtClean="0">
                            <a:latin typeface="Cambria Math" panose="02040503050406030204" pitchFamily="18" charset="0"/>
                            <a:ea typeface="Cambria Math" panose="02040503050406030204" pitchFamily="18" charset="0"/>
                          </a:rPr>
                          <m:t>exp</m:t>
                        </m:r>
                      </m:fName>
                      <m:e>
                        <m:d>
                          <m:dPr>
                            <m:ctrlPr>
                              <a:rPr lang="en-IN" b="0" i="1" dirty="0" smtClean="0">
                                <a:latin typeface="Cambria Math" panose="02040503050406030204" pitchFamily="18" charset="0"/>
                                <a:ea typeface="Cambria Math" panose="02040503050406030204" pitchFamily="18" charset="0"/>
                              </a:rPr>
                            </m:ctrlPr>
                          </m:dPr>
                          <m:e>
                            <m:r>
                              <a:rPr lang="en-IN" b="0" i="1" dirty="0" smtClean="0">
                                <a:latin typeface="Cambria Math" panose="02040503050406030204" pitchFamily="18" charset="0"/>
                                <a:ea typeface="Cambria Math" panose="02040503050406030204" pitchFamily="18" charset="0"/>
                              </a:rPr>
                              <m:t>−</m:t>
                            </m:r>
                            <m:f>
                              <m:fPr>
                                <m:ctrlPr>
                                  <a:rPr lang="en-IN" b="0" i="1" dirty="0" smtClean="0">
                                    <a:latin typeface="Cambria Math" panose="02040503050406030204" pitchFamily="18" charset="0"/>
                                    <a:ea typeface="Cambria Math" panose="02040503050406030204" pitchFamily="18" charset="0"/>
                                  </a:rPr>
                                </m:ctrlPr>
                              </m:fPr>
                              <m:num>
                                <m:sSup>
                                  <m:sSupPr>
                                    <m:ctrlPr>
                                      <a:rPr lang="en-IN" b="0" i="1" dirty="0" smtClean="0">
                                        <a:latin typeface="Cambria Math" panose="02040503050406030204" pitchFamily="18" charset="0"/>
                                        <a:ea typeface="Cambria Math" panose="02040503050406030204" pitchFamily="18" charset="0"/>
                                      </a:rPr>
                                    </m:ctrlPr>
                                  </m:sSupPr>
                                  <m:e>
                                    <m:r>
                                      <a:rPr lang="en-IN" b="0" i="1" dirty="0" smtClean="0">
                                        <a:latin typeface="Cambria Math" panose="02040503050406030204" pitchFamily="18" charset="0"/>
                                        <a:ea typeface="Cambria Math" panose="02040503050406030204" pitchFamily="18" charset="0"/>
                                      </a:rPr>
                                      <m:t>𝜇</m:t>
                                    </m:r>
                                  </m:e>
                                  <m:sup>
                                    <m:r>
                                      <a:rPr lang="en-IN" b="0" i="1" dirty="0" smtClean="0">
                                        <a:latin typeface="Cambria Math" panose="02040503050406030204" pitchFamily="18" charset="0"/>
                                        <a:ea typeface="Cambria Math" panose="02040503050406030204" pitchFamily="18" charset="0"/>
                                      </a:rPr>
                                      <m:t>2</m:t>
                                    </m:r>
                                  </m:sup>
                                </m:sSup>
                              </m:num>
                              <m:den>
                                <m:r>
                                  <a:rPr lang="en-IN" b="0" i="1" dirty="0" smtClean="0">
                                    <a:latin typeface="Cambria Math" panose="02040503050406030204" pitchFamily="18" charset="0"/>
                                    <a:ea typeface="Cambria Math" panose="02040503050406030204" pitchFamily="18" charset="0"/>
                                  </a:rPr>
                                  <m:t>2</m:t>
                                </m:r>
                                <m:sSup>
                                  <m:sSupPr>
                                    <m:ctrlPr>
                                      <a:rPr lang="en-IN" b="0" i="1" dirty="0" smtClean="0">
                                        <a:latin typeface="Cambria Math" panose="02040503050406030204" pitchFamily="18" charset="0"/>
                                        <a:ea typeface="Cambria Math" panose="02040503050406030204" pitchFamily="18" charset="0"/>
                                      </a:rPr>
                                    </m:ctrlPr>
                                  </m:sSupPr>
                                  <m:e>
                                    <m:r>
                                      <a:rPr lang="en-IN" b="0" i="1" dirty="0" smtClean="0">
                                        <a:latin typeface="Cambria Math" panose="02040503050406030204" pitchFamily="18" charset="0"/>
                                        <a:ea typeface="Cambria Math" panose="02040503050406030204" pitchFamily="18" charset="0"/>
                                      </a:rPr>
                                      <m:t>𝜎</m:t>
                                    </m:r>
                                  </m:e>
                                  <m:sup>
                                    <m:r>
                                      <a:rPr lang="en-IN" b="0" i="1" dirty="0" smtClean="0">
                                        <a:latin typeface="Cambria Math" panose="02040503050406030204" pitchFamily="18" charset="0"/>
                                        <a:ea typeface="Cambria Math" panose="02040503050406030204" pitchFamily="18" charset="0"/>
                                      </a:rPr>
                                      <m:t>2</m:t>
                                    </m:r>
                                  </m:sup>
                                </m:sSup>
                              </m:den>
                            </m:f>
                          </m:e>
                        </m:d>
                      </m:e>
                    </m:func>
                  </m:oMath>
                </a14:m>
                <a:endParaRPr lang="en-IN" dirty="0"/>
              </a:p>
              <a:p>
                <a:r>
                  <a:rPr lang="en-IN" dirty="0"/>
                  <a:t>MAP: </a:t>
                </a:r>
                <a14:m>
                  <m:oMath xmlns:m="http://schemas.openxmlformats.org/officeDocument/2006/math">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min</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r>
                              <a:rPr lang="en-IN" i="1" dirty="0">
                                <a:latin typeface="Cambria Math" panose="02040503050406030204" pitchFamily="18" charset="0"/>
                                <a:ea typeface="Cambria Math" panose="02040503050406030204" pitchFamily="18" charset="0"/>
                              </a:rPr>
                              <m:t>−</m:t>
                            </m:r>
                            <m:func>
                              <m:funcPr>
                                <m:ctrlPr>
                                  <a:rPr lang="en-IN" i="1" dirty="0">
                                    <a:latin typeface="Cambria Math" panose="02040503050406030204" pitchFamily="18" charset="0"/>
                                    <a:ea typeface="Cambria Math" panose="02040503050406030204" pitchFamily="18" charset="0"/>
                                  </a:rPr>
                                </m:ctrlPr>
                              </m:funcPr>
                              <m:fName>
                                <m:r>
                                  <m:rPr>
                                    <m:sty m:val="p"/>
                                  </m:rPr>
                                  <a:rPr lang="en-IN" dirty="0">
                                    <a:latin typeface="Cambria Math" panose="02040503050406030204" pitchFamily="18" charset="0"/>
                                    <a:ea typeface="Cambria Math" panose="02040503050406030204" pitchFamily="18" charset="0"/>
                                  </a:rPr>
                                  <m:t>ln</m:t>
                                </m:r>
                              </m:fName>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r>
                                      <a:rPr lang="en-IN" i="1" dirty="0">
                                        <a:latin typeface="Cambria Math" panose="02040503050406030204" pitchFamily="18" charset="0"/>
                                        <a:ea typeface="Cambria Math" panose="02040503050406030204" pitchFamily="18" charset="0"/>
                                      </a:rPr>
                                      <m:t>𝜇</m:t>
                                    </m:r>
                                  </m:e>
                                </m:d>
                              </m:e>
                            </m:func>
                            <m:r>
                              <a:rPr lang="en-IN" i="1" dirty="0">
                                <a:latin typeface="Cambria Math" panose="02040503050406030204" pitchFamily="18" charset="0"/>
                                <a:ea typeface="Cambria Math" panose="02040503050406030204" pitchFamily="18" charset="0"/>
                              </a:rPr>
                              <m:t>+</m:t>
                            </m:r>
                            <m:f>
                              <m:fPr>
                                <m:ctrlPr>
                                  <a:rPr lang="en-IN" i="1" dirty="0">
                                    <a:latin typeface="Cambria Math" panose="02040503050406030204" pitchFamily="18" charset="0"/>
                                    <a:ea typeface="Cambria Math" panose="02040503050406030204" pitchFamily="18" charset="0"/>
                                  </a:rPr>
                                </m:ctrlPr>
                              </m:fPr>
                              <m:num>
                                <m:r>
                                  <a:rPr lang="en-IN" i="1" dirty="0">
                                    <a:latin typeface="Cambria Math" panose="02040503050406030204" pitchFamily="18" charset="0"/>
                                    <a:ea typeface="Cambria Math" panose="02040503050406030204" pitchFamily="18" charset="0"/>
                                  </a:rPr>
                                  <m:t>1</m:t>
                                </m:r>
                              </m:num>
                              <m:den>
                                <m:r>
                                  <a:rPr lang="en-IN" i="1" dirty="0">
                                    <a:latin typeface="Cambria Math" panose="02040503050406030204" pitchFamily="18" charset="0"/>
                                    <a:ea typeface="Cambria Math" panose="02040503050406030204" pitchFamily="18" charset="0"/>
                                  </a:rPr>
                                  <m:t>2</m:t>
                                </m:r>
                              </m:den>
                            </m:f>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sSup>
                                  <m:sSupPr>
                                    <m:ctrlPr>
                                      <a:rPr lang="en-IN" i="1">
                                        <a:latin typeface="Cambria Math" panose="02040503050406030204" pitchFamily="18" charset="0"/>
                                        <a:ea typeface="Cambria Math" panose="02040503050406030204" pitchFamily="18" charset="0"/>
                                      </a:rPr>
                                    </m:ctrlPr>
                                  </m:sSupPr>
                                  <m:e>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𝜇</m:t>
                                        </m:r>
                                      </m:e>
                                    </m:d>
                                  </m:e>
                                  <m:sup>
                                    <m:r>
                                      <a:rPr lang="en-IN" i="1">
                                        <a:latin typeface="Cambria Math" panose="02040503050406030204" pitchFamily="18" charset="0"/>
                                        <a:ea typeface="Cambria Math" panose="02040503050406030204" pitchFamily="18" charset="0"/>
                                      </a:rPr>
                                      <m:t>2</m:t>
                                    </m:r>
                                  </m:sup>
                                </m:sSup>
                              </m:e>
                            </m:nary>
                          </m:e>
                        </m:func>
                      </m:e>
                    </m:func>
                  </m:oMath>
                </a14:m>
                <a:endParaRPr lang="en-IN" i="1" dirty="0">
                  <a:latin typeface="Cambria Math" panose="02040503050406030204" pitchFamily="18" charset="0"/>
                  <a:ea typeface="Cambria Math" panose="02040503050406030204" pitchFamily="18" charset="0"/>
                </a:endParaRPr>
              </a:p>
              <a:p>
                <a14:m>
                  <m:oMath xmlns:m="http://schemas.openxmlformats.org/officeDocument/2006/math">
                    <m:r>
                      <a:rPr lang="en-IN" b="0" i="1"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min</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f>
                              <m:fPr>
                                <m:ctrlPr>
                                  <a:rPr lang="en-IN" i="1" dirty="0">
                                    <a:latin typeface="Cambria Math" panose="02040503050406030204" pitchFamily="18" charset="0"/>
                                    <a:ea typeface="Cambria Math" panose="02040503050406030204" pitchFamily="18" charset="0"/>
                                  </a:rPr>
                                </m:ctrlPr>
                              </m:fPr>
                              <m:num>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𝜇</m:t>
                                    </m:r>
                                  </m:e>
                                  <m:sup>
                                    <m:r>
                                      <a:rPr lang="en-IN" i="1" dirty="0">
                                        <a:latin typeface="Cambria Math" panose="02040503050406030204" pitchFamily="18" charset="0"/>
                                        <a:ea typeface="Cambria Math" panose="02040503050406030204" pitchFamily="18" charset="0"/>
                                      </a:rPr>
                                      <m:t>2</m:t>
                                    </m:r>
                                  </m:sup>
                                </m:sSup>
                              </m:num>
                              <m:den>
                                <m:sSup>
                                  <m:sSupPr>
                                    <m:ctrlPr>
                                      <a:rPr lang="en-IN" i="1" dirty="0">
                                        <a:latin typeface="Cambria Math" panose="02040503050406030204" pitchFamily="18" charset="0"/>
                                        <a:ea typeface="Cambria Math" panose="02040503050406030204" pitchFamily="18" charset="0"/>
                                      </a:rPr>
                                    </m:ctrlPr>
                                  </m:sSupPr>
                                  <m:e>
                                    <m:r>
                                      <a:rPr lang="en-IN" b="0" i="1" dirty="0" smtClean="0">
                                        <a:latin typeface="Cambria Math" panose="02040503050406030204" pitchFamily="18" charset="0"/>
                                        <a:ea typeface="Cambria Math" panose="02040503050406030204" pitchFamily="18" charset="0"/>
                                      </a:rPr>
                                      <m:t>2</m:t>
                                    </m:r>
                                    <m:r>
                                      <a:rPr lang="en-IN" i="1" dirty="0">
                                        <a:latin typeface="Cambria Math" panose="02040503050406030204" pitchFamily="18" charset="0"/>
                                        <a:ea typeface="Cambria Math" panose="02040503050406030204" pitchFamily="18" charset="0"/>
                                      </a:rPr>
                                      <m:t>𝜎</m:t>
                                    </m:r>
                                  </m:e>
                                  <m:sup>
                                    <m:r>
                                      <a:rPr lang="en-IN" i="1" dirty="0">
                                        <a:latin typeface="Cambria Math" panose="02040503050406030204" pitchFamily="18" charset="0"/>
                                        <a:ea typeface="Cambria Math" panose="02040503050406030204" pitchFamily="18" charset="0"/>
                                      </a:rPr>
                                      <m:t>2</m:t>
                                    </m:r>
                                  </m:sup>
                                </m:sSup>
                              </m:den>
                            </m:f>
                            <m:r>
                              <a:rPr lang="en-IN" i="1" dirty="0">
                                <a:latin typeface="Cambria Math" panose="02040503050406030204" pitchFamily="18" charset="0"/>
                                <a:ea typeface="Cambria Math" panose="02040503050406030204" pitchFamily="18" charset="0"/>
                              </a:rPr>
                              <m:t>+</m:t>
                            </m:r>
                            <m:f>
                              <m:fPr>
                                <m:ctrlPr>
                                  <a:rPr lang="en-IN" b="0" i="1" dirty="0" smtClean="0">
                                    <a:latin typeface="Cambria Math" panose="02040503050406030204" pitchFamily="18" charset="0"/>
                                    <a:ea typeface="Cambria Math" panose="02040503050406030204" pitchFamily="18" charset="0"/>
                                  </a:rPr>
                                </m:ctrlPr>
                              </m:fPr>
                              <m:num>
                                <m:r>
                                  <a:rPr lang="en-IN" b="0" i="1" dirty="0" smtClean="0">
                                    <a:latin typeface="Cambria Math" panose="02040503050406030204" pitchFamily="18" charset="0"/>
                                    <a:ea typeface="Cambria Math" panose="02040503050406030204" pitchFamily="18" charset="0"/>
                                  </a:rPr>
                                  <m:t>1</m:t>
                                </m:r>
                              </m:num>
                              <m:den>
                                <m:r>
                                  <a:rPr lang="en-IN" b="0" i="1" dirty="0" smtClean="0">
                                    <a:latin typeface="Cambria Math" panose="02040503050406030204" pitchFamily="18" charset="0"/>
                                    <a:ea typeface="Cambria Math" panose="02040503050406030204" pitchFamily="18" charset="0"/>
                                  </a:rPr>
                                  <m:t>2</m:t>
                                </m:r>
                              </m:den>
                            </m:f>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sSup>
                                  <m:sSupPr>
                                    <m:ctrlPr>
                                      <a:rPr lang="en-IN" i="1">
                                        <a:latin typeface="Cambria Math" panose="02040503050406030204" pitchFamily="18" charset="0"/>
                                        <a:ea typeface="Cambria Math" panose="02040503050406030204" pitchFamily="18" charset="0"/>
                                      </a:rPr>
                                    </m:ctrlPr>
                                  </m:sSupPr>
                                  <m:e>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𝜇</m:t>
                                        </m:r>
                                      </m:e>
                                    </m:d>
                                  </m:e>
                                  <m:sup>
                                    <m:r>
                                      <a:rPr lang="en-IN" i="1">
                                        <a:latin typeface="Cambria Math" panose="02040503050406030204" pitchFamily="18" charset="0"/>
                                        <a:ea typeface="Cambria Math" panose="02040503050406030204" pitchFamily="18" charset="0"/>
                                      </a:rPr>
                                      <m:t>2</m:t>
                                    </m:r>
                                  </m:sup>
                                </m:sSup>
                              </m:e>
                            </m:nary>
                          </m:e>
                        </m:func>
                      </m:e>
                    </m:func>
                    <m:r>
                      <a:rPr lang="en-IN" b="0" i="1" smtClean="0">
                        <a:latin typeface="Cambria Math" panose="02040503050406030204" pitchFamily="18" charset="0"/>
                        <a:ea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min</m:t>
                                </m:r>
                              </m:e>
                              <m:lim>
                                <m:r>
                                  <a:rPr lang="en-IN" i="1">
                                    <a:latin typeface="Cambria Math" panose="02040503050406030204" pitchFamily="18" charset="0"/>
                                  </a:rPr>
                                  <m:t>𝜇</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lim>
                            </m:limLow>
                          </m:fName>
                          <m:e>
                            <m:f>
                              <m:fPr>
                                <m:ctrlPr>
                                  <a:rPr lang="en-IN" i="1" dirty="0">
                                    <a:latin typeface="Cambria Math" panose="02040503050406030204" pitchFamily="18" charset="0"/>
                                    <a:ea typeface="Cambria Math" panose="02040503050406030204" pitchFamily="18" charset="0"/>
                                  </a:rPr>
                                </m:ctrlPr>
                              </m:fPr>
                              <m:num>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𝜇</m:t>
                                    </m:r>
                                  </m:e>
                                  <m:sup>
                                    <m:r>
                                      <a:rPr lang="en-IN" i="1" dirty="0">
                                        <a:latin typeface="Cambria Math" panose="02040503050406030204" pitchFamily="18" charset="0"/>
                                        <a:ea typeface="Cambria Math" panose="02040503050406030204" pitchFamily="18" charset="0"/>
                                      </a:rPr>
                                      <m:t>2</m:t>
                                    </m:r>
                                  </m:sup>
                                </m:sSup>
                              </m:num>
                              <m:den>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𝜎</m:t>
                                    </m:r>
                                  </m:e>
                                  <m:sup>
                                    <m:r>
                                      <a:rPr lang="en-IN" i="1" dirty="0">
                                        <a:latin typeface="Cambria Math" panose="02040503050406030204" pitchFamily="18" charset="0"/>
                                        <a:ea typeface="Cambria Math" panose="02040503050406030204" pitchFamily="18" charset="0"/>
                                      </a:rPr>
                                      <m:t>2</m:t>
                                    </m:r>
                                  </m:sup>
                                </m:sSup>
                              </m:den>
                            </m:f>
                            <m:r>
                              <a:rPr lang="en-IN" i="1" dirty="0">
                                <a:latin typeface="Cambria Math" panose="02040503050406030204" pitchFamily="18" charset="0"/>
                                <a:ea typeface="Cambria Math" panose="02040503050406030204" pitchFamily="18" charset="0"/>
                              </a:rPr>
                              <m:t>+</m:t>
                            </m:r>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sSup>
                                  <m:sSupPr>
                                    <m:ctrlPr>
                                      <a:rPr lang="en-IN" i="1">
                                        <a:latin typeface="Cambria Math" panose="02040503050406030204" pitchFamily="18" charset="0"/>
                                        <a:ea typeface="Cambria Math" panose="02040503050406030204" pitchFamily="18" charset="0"/>
                                      </a:rPr>
                                    </m:ctrlPr>
                                  </m:sSupPr>
                                  <m:e>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𝜇</m:t>
                                        </m:r>
                                      </m:e>
                                    </m:d>
                                  </m:e>
                                  <m:sup>
                                    <m:r>
                                      <a:rPr lang="en-IN" i="1">
                                        <a:latin typeface="Cambria Math" panose="02040503050406030204" pitchFamily="18" charset="0"/>
                                        <a:ea typeface="Cambria Math" panose="02040503050406030204" pitchFamily="18" charset="0"/>
                                      </a:rPr>
                                      <m:t>2</m:t>
                                    </m:r>
                                  </m:sup>
                                </m:sSup>
                              </m:e>
                            </m:nary>
                          </m:e>
                        </m:func>
                      </m:e>
                    </m:func>
                  </m:oMath>
                </a14:m>
                <a:endParaRPr lang="en-IN" dirty="0"/>
              </a:p>
              <a:p>
                <a:r>
                  <a:rPr lang="en-IN" dirty="0"/>
                  <a:t>Thus, a Gaussian prior gave us L2 regularization!</a:t>
                </a:r>
              </a:p>
              <a:p>
                <a:pPr lvl="2"/>
                <a:r>
                  <a:rPr lang="en-IN" b="1" dirty="0"/>
                  <a:t>Note</a:t>
                </a:r>
                <a:r>
                  <a:rPr lang="en-IN" dirty="0"/>
                  <a:t>: </a:t>
                </a:r>
                <a14:m>
                  <m:oMath xmlns:m="http://schemas.openxmlformats.org/officeDocument/2006/math">
                    <m:r>
                      <a:rPr lang="en-IN" b="0" i="1" smtClean="0">
                        <a:latin typeface="Cambria Math" panose="02040503050406030204" pitchFamily="18" charset="0"/>
                      </a:rPr>
                      <m:t>𝜎</m:t>
                    </m:r>
                  </m:oMath>
                </a14:m>
                <a:r>
                  <a:rPr lang="en-IN" dirty="0"/>
                  <a:t> effecitely dictates the regularization constant – not useless!!</a:t>
                </a:r>
              </a:p>
              <a:p>
                <a:pPr lvl="2"/>
                <a:r>
                  <a:rPr lang="en-IN" b="1" dirty="0"/>
                  <a:t>Note</a:t>
                </a:r>
                <a:r>
                  <a:rPr lang="en-IN" dirty="0"/>
                  <a:t>: this is basically ridge regression except in one dimension!!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946722"/>
              </a:xfrm>
              <a:blipFill>
                <a:blip r:embed="rId2"/>
                <a:stretch>
                  <a:fillRect l="-578" t="-245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7</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9301" y="36190"/>
            <a:ext cx="1844381" cy="1844381"/>
          </a:xfrm>
          <a:prstGeom prst="rect">
            <a:avLst/>
          </a:prstGeom>
        </p:spPr>
      </p:pic>
      <p:sp>
        <p:nvSpPr>
          <p:cNvPr id="7" name="Rectangular Callout 6"/>
          <p:cNvSpPr/>
          <p:nvPr/>
        </p:nvSpPr>
        <p:spPr>
          <a:xfrm>
            <a:off x="4245610" y="189984"/>
            <a:ext cx="5892516" cy="1046488"/>
          </a:xfrm>
          <a:prstGeom prst="wedgeRectCallout">
            <a:avLst>
              <a:gd name="adj1" fmla="val 58900"/>
              <a:gd name="adj2" fmla="val 45745"/>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Similarly, had we used a Laplacian prior, we would have obtained L1 regularization instead</a:t>
            </a:r>
          </a:p>
        </p:txBody>
      </p:sp>
      <p:grpSp>
        <p:nvGrpSpPr>
          <p:cNvPr id="6" name="Group 5">
            <a:extLst>
              <a:ext uri="{FF2B5EF4-FFF2-40B4-BE49-F238E27FC236}">
                <a16:creationId xmlns:a16="http://schemas.microsoft.com/office/drawing/2014/main" id="{5DDC3A25-87D0-8E94-5831-BE677CA8F495}"/>
              </a:ext>
            </a:extLst>
          </p:cNvPr>
          <p:cNvGrpSpPr/>
          <p:nvPr/>
        </p:nvGrpSpPr>
        <p:grpSpPr>
          <a:xfrm>
            <a:off x="10308341" y="2609065"/>
            <a:ext cx="1143000" cy="1143000"/>
            <a:chOff x="2379643" y="355681"/>
            <a:chExt cx="1143000" cy="1143000"/>
          </a:xfrm>
        </p:grpSpPr>
        <p:sp>
          <p:nvSpPr>
            <p:cNvPr id="15" name="Oval 14">
              <a:extLst>
                <a:ext uri="{FF2B5EF4-FFF2-40B4-BE49-F238E27FC236}">
                  <a16:creationId xmlns:a16="http://schemas.microsoft.com/office/drawing/2014/main" id="{827EA1C4-6636-0ADE-5EA4-8B0DED00EC3D}"/>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6" name="Freeform: Shape 15">
              <a:extLst>
                <a:ext uri="{FF2B5EF4-FFF2-40B4-BE49-F238E27FC236}">
                  <a16:creationId xmlns:a16="http://schemas.microsoft.com/office/drawing/2014/main" id="{516682EA-5858-19E8-5405-4317F7B7F288}"/>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nvGrpSpPr>
            <p:cNvPr id="17" name="Group 16">
              <a:extLst>
                <a:ext uri="{FF2B5EF4-FFF2-40B4-BE49-F238E27FC236}">
                  <a16:creationId xmlns:a16="http://schemas.microsoft.com/office/drawing/2014/main" id="{9C118691-586A-2647-E4FC-6B227E2E1000}"/>
                </a:ext>
              </a:extLst>
            </p:cNvPr>
            <p:cNvGrpSpPr/>
            <p:nvPr/>
          </p:nvGrpSpPr>
          <p:grpSpPr>
            <a:xfrm>
              <a:off x="2676823" y="704523"/>
              <a:ext cx="548640" cy="320040"/>
              <a:chOff x="8209190" y="1852901"/>
              <a:chExt cx="2194560" cy="1280160"/>
            </a:xfrm>
          </p:grpSpPr>
          <p:sp>
            <p:nvSpPr>
              <p:cNvPr id="18" name="Freeform: Shape 17">
                <a:extLst>
                  <a:ext uri="{FF2B5EF4-FFF2-40B4-BE49-F238E27FC236}">
                    <a16:creationId xmlns:a16="http://schemas.microsoft.com/office/drawing/2014/main" id="{D95BC672-68DE-2405-A626-DF5A4DD481EA}"/>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19" name="Freeform: Shape 18">
                <a:extLst>
                  <a:ext uri="{FF2B5EF4-FFF2-40B4-BE49-F238E27FC236}">
                    <a16:creationId xmlns:a16="http://schemas.microsoft.com/office/drawing/2014/main" id="{10B63FC1-9B85-25E5-CDB1-B4AA91AA0CE6}"/>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grpSp>
      <p:sp>
        <p:nvSpPr>
          <p:cNvPr id="14" name="Rectangular Callout 13"/>
          <p:cNvSpPr/>
          <p:nvPr/>
        </p:nvSpPr>
        <p:spPr>
          <a:xfrm>
            <a:off x="2877256" y="2221905"/>
            <a:ext cx="7122260" cy="1242053"/>
          </a:xfrm>
          <a:prstGeom prst="wedgeRectCallout">
            <a:avLst>
              <a:gd name="adj1" fmla="val 60624"/>
              <a:gd name="adj2" fmla="val 50193"/>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The regularization constant is dictated by the strength of the regularization. </a:t>
            </a:r>
            <a:r>
              <a:rPr lang="en-US" sz="2400" dirty="0">
                <a:solidFill>
                  <a:schemeClr val="bg1"/>
                </a:solidFill>
                <a:latin typeface="+mj-lt"/>
              </a:rPr>
              <a:t>Be careful not to have strong priors (uninformed strong opinions are bad in real life too </a:t>
            </a:r>
            <a:r>
              <a:rPr lang="en-US" sz="2400" dirty="0">
                <a:solidFill>
                  <a:schemeClr val="bg1"/>
                </a:solidFill>
                <a:latin typeface="+mj-lt"/>
                <a:sym typeface="Wingdings" panose="05000000000000000000" pitchFamily="2" charset="2"/>
              </a:rPr>
              <a:t></a:t>
            </a:r>
            <a:r>
              <a:rPr lang="en-US" sz="2400" dirty="0">
                <a:solidFill>
                  <a:schemeClr val="bg1"/>
                </a:solidFill>
                <a:latin typeface="+mj-lt"/>
              </a:rPr>
              <a:t>)</a:t>
            </a:r>
            <a:endParaRPr lang="en-IN" sz="2400" dirty="0">
              <a:solidFill>
                <a:schemeClr val="bg1"/>
              </a:solidFill>
              <a:latin typeface="+mj-lt"/>
            </a:endParaRPr>
          </a:p>
        </p:txBody>
      </p:sp>
    </p:spTree>
    <p:extLst>
      <p:ext uri="{BB962C8B-B14F-4D97-AF65-F5344CB8AC3E}">
        <p14:creationId xmlns:p14="http://schemas.microsoft.com/office/powerpoint/2010/main" val="2910265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par>
                          <p:cTn id="39" fill="hold">
                            <p:stCondLst>
                              <p:cond delay="0"/>
                            </p:stCondLst>
                            <p:childTnLst>
                              <p:par>
                                <p:cTn id="40" presetID="22" presetClass="entr" presetSubtype="2" fill="hold" grpId="0" nodeType="after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right)">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p:cTn id="47" dur="500" fill="hold"/>
                                        <p:tgtEl>
                                          <p:spTgt spid="6"/>
                                        </p:tgtEl>
                                        <p:attrNameLst>
                                          <p:attrName>ppt_w</p:attrName>
                                        </p:attrNameLst>
                                      </p:cBhvr>
                                      <p:tavLst>
                                        <p:tav tm="0">
                                          <p:val>
                                            <p:fltVal val="0"/>
                                          </p:val>
                                        </p:tav>
                                        <p:tav tm="100000">
                                          <p:val>
                                            <p:strVal val="#ppt_w"/>
                                          </p:val>
                                        </p:tav>
                                      </p:tavLst>
                                    </p:anim>
                                    <p:anim calcmode="lin" valueType="num">
                                      <p:cBhvr>
                                        <p:cTn id="48" dur="500" fill="hold"/>
                                        <p:tgtEl>
                                          <p:spTgt spid="6"/>
                                        </p:tgtEl>
                                        <p:attrNameLst>
                                          <p:attrName>ppt_h</p:attrName>
                                        </p:attrNameLst>
                                      </p:cBhvr>
                                      <p:tavLst>
                                        <p:tav tm="0">
                                          <p:val>
                                            <p:fltVal val="0"/>
                                          </p:val>
                                        </p:tav>
                                        <p:tav tm="100000">
                                          <p:val>
                                            <p:strVal val="#ppt_h"/>
                                          </p:val>
                                        </p:tav>
                                      </p:tavLst>
                                    </p:anim>
                                    <p:animEffect transition="in" filter="fade">
                                      <p:cBhvr>
                                        <p:cTn id="49" dur="500"/>
                                        <p:tgtEl>
                                          <p:spTgt spid="6"/>
                                        </p:tgtEl>
                                      </p:cBhvr>
                                    </p:animEffect>
                                  </p:childTnLst>
                                </p:cTn>
                              </p:par>
                            </p:childTnLst>
                          </p:cTn>
                        </p:par>
                        <p:par>
                          <p:cTn id="50" fill="hold">
                            <p:stCondLst>
                              <p:cond delay="500"/>
                            </p:stCondLst>
                            <p:childTnLst>
                              <p:par>
                                <p:cTn id="51" presetID="22" presetClass="entr" presetSubtype="2" fill="hold" grpId="0"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right)">
                                      <p:cBhvr>
                                        <p:cTn id="5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Probabilistic Regression Revisited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3"/>
                <a:ext cx="12055086" cy="6131657"/>
              </a:xfrm>
            </p:spPr>
            <p:txBody>
              <a:bodyPr>
                <a:normAutofit/>
              </a:bodyPr>
              <a:lstStyle/>
              <a:p>
                <a:r>
                  <a:rPr lang="en-IN" dirty="0"/>
                  <a:t>To perform probabilistic regression, need to assign a label distribution over all </a:t>
                </a:r>
                <a14:m>
                  <m:oMath xmlns:m="http://schemas.openxmlformats.org/officeDocument/2006/math">
                    <m:r>
                      <a:rPr lang="en-IN" i="1">
                        <a:latin typeface="Cambria Math" panose="02040503050406030204" pitchFamily="18" charset="0"/>
                        <a:ea typeface="Cambria Math" panose="02040503050406030204" pitchFamily="18" charset="0"/>
                      </a:rPr>
                      <m:t>ℝ</m:t>
                    </m:r>
                  </m:oMath>
                </a14:m>
                <a:r>
                  <a:rPr lang="en-IN" dirty="0"/>
                  <a:t> for every data point </a:t>
                </a:r>
                <a14:m>
                  <m:oMath xmlns:m="http://schemas.openxmlformats.org/officeDocument/2006/math">
                    <m:r>
                      <a:rPr lang="en-IN" b="1">
                        <a:latin typeface="Cambria Math" panose="02040503050406030204" pitchFamily="18" charset="0"/>
                      </a:rPr>
                      <m:t>𝐱</m:t>
                    </m:r>
                  </m:oMath>
                </a14:m>
                <a:endParaRPr lang="en-IN" dirty="0"/>
              </a:p>
              <a:p>
                <a:pPr lvl="2"/>
                <a:r>
                  <a:rPr lang="en-IN" dirty="0"/>
                  <a:t>Had it been binary classification, we would have assigned a </a:t>
                </a:r>
                <a:r>
                  <a:rPr lang="en-IN" dirty="0" err="1"/>
                  <a:t>dist</a:t>
                </a:r>
                <a:r>
                  <a:rPr lang="en-IN" dirty="0"/>
                  <a:t> over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−1,1</m:t>
                        </m:r>
                      </m:e>
                    </m:d>
                  </m:oMath>
                </a14:m>
                <a:endParaRPr lang="en-IN" dirty="0"/>
              </a:p>
              <a:p>
                <a:pPr lvl="2"/>
                <a:r>
                  <a:rPr lang="en-IN" dirty="0"/>
                  <a:t>We assume a observation model (likelihood function)</a:t>
                </a:r>
              </a:p>
              <a:p>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b="0" i="1" smtClean="0">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b="0" i="1" smtClean="0">
                                <a:latin typeface="Cambria Math" panose="02040503050406030204" pitchFamily="18" charset="0"/>
                                <a:ea typeface="Cambria Math" panose="02040503050406030204" pitchFamily="18" charset="0"/>
                              </a:rPr>
                              <m:t>𝑖</m:t>
                            </m:r>
                          </m:sup>
                        </m:sSup>
                        <m:r>
                          <a:rPr lang="en-IN" i="1">
                            <a:latin typeface="Cambria Math" panose="02040503050406030204" pitchFamily="18" charset="0"/>
                            <a:ea typeface="Cambria Math" panose="02040503050406030204" pitchFamily="18" charset="0"/>
                          </a:rPr>
                          <m:t> </m:t>
                        </m:r>
                        <m:r>
                          <a:rPr lang="en-IN">
                            <a:latin typeface="Cambria Math" panose="02040503050406030204" pitchFamily="18" charset="0"/>
                            <a:ea typeface="Cambria Math" panose="02040503050406030204" pitchFamily="18" charset="0"/>
                          </a:rPr>
                          <m:t>| </m:t>
                        </m:r>
                        <m:sSup>
                          <m:sSupPr>
                            <m:ctrlPr>
                              <a:rPr lang="en-IN" b="1"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𝑖</m:t>
                            </m:r>
                          </m:sup>
                        </m:sSup>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𝐰</m:t>
                        </m:r>
                      </m:e>
                    </m:d>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𝒩</m:t>
                    </m:r>
                    <m:d>
                      <m:dPr>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𝑖</m:t>
                            </m:r>
                          </m:sup>
                        </m:sSup>
                        <m:r>
                          <a:rPr lang="en-IN" i="1">
                            <a:latin typeface="Cambria Math" panose="02040503050406030204" pitchFamily="18" charset="0"/>
                            <a:ea typeface="Cambria Math" panose="02040503050406030204" pitchFamily="18" charset="0"/>
                          </a:rPr>
                          <m:t> | </m:t>
                        </m:r>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i="1">
                                <a:latin typeface="Cambria Math" panose="02040503050406030204" pitchFamily="18" charset="0"/>
                              </a:rPr>
                              <m:t>⊤</m:t>
                            </m:r>
                          </m:sup>
                        </m:sSup>
                        <m:sSup>
                          <m:sSupPr>
                            <m:ctrlPr>
                              <a:rPr lang="en-IN" b="1"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sSubSup>
                          <m:sSubSupPr>
                            <m:ctrlPr>
                              <a:rPr lang="en-IN" b="0" i="1" smtClean="0">
                                <a:latin typeface="Cambria Math" panose="02040503050406030204" pitchFamily="18" charset="0"/>
                              </a:rPr>
                            </m:ctrlPr>
                          </m:sSubSupPr>
                          <m:e>
                            <m:r>
                              <a:rPr lang="en-IN" i="1">
                                <a:latin typeface="Cambria Math" panose="02040503050406030204" pitchFamily="18" charset="0"/>
                              </a:rPr>
                              <m:t>𝜎</m:t>
                            </m:r>
                          </m:e>
                          <m:sub>
                            <m:r>
                              <a:rPr lang="en-IN" b="0" i="1" smtClean="0">
                                <a:latin typeface="Cambria Math" panose="02040503050406030204" pitchFamily="18" charset="0"/>
                              </a:rPr>
                              <m:t>𝑙</m:t>
                            </m:r>
                          </m:sub>
                          <m:sup>
                            <m:r>
                              <a:rPr lang="en-IN" i="1">
                                <a:latin typeface="Cambria Math" panose="02040503050406030204" pitchFamily="18" charset="0"/>
                              </a:rPr>
                              <m:t>2</m:t>
                            </m:r>
                          </m:sup>
                        </m:sSubSup>
                      </m:e>
                    </m:d>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ad>
                          <m:radPr>
                            <m:degHide m:val="on"/>
                            <m:ctrlPr>
                              <a:rPr lang="en-IN" i="1">
                                <a:latin typeface="Cambria Math" panose="02040503050406030204" pitchFamily="18" charset="0"/>
                              </a:rPr>
                            </m:ctrlPr>
                          </m:radPr>
                          <m:deg/>
                          <m:e>
                            <m:r>
                              <a:rPr lang="en-IN" i="1">
                                <a:latin typeface="Cambria Math" panose="02040503050406030204" pitchFamily="18" charset="0"/>
                              </a:rPr>
                              <m:t>2</m:t>
                            </m:r>
                            <m:r>
                              <a:rPr lang="en-IN" i="1">
                                <a:latin typeface="Cambria Math" panose="02040503050406030204" pitchFamily="18" charset="0"/>
                              </a:rPr>
                              <m:t>𝜋</m:t>
                            </m:r>
                            <m:sSup>
                              <m:sSupPr>
                                <m:ctrlPr>
                                  <a:rPr lang="en-IN" i="1">
                                    <a:latin typeface="Cambria Math" panose="02040503050406030204" pitchFamily="18" charset="0"/>
                                  </a:rPr>
                                </m:ctrlPr>
                              </m:sSupPr>
                              <m:e>
                                <m:r>
                                  <a:rPr lang="en-IN" i="1">
                                    <a:latin typeface="Cambria Math" panose="02040503050406030204" pitchFamily="18" charset="0"/>
                                  </a:rPr>
                                  <m:t>𝜎</m:t>
                                </m:r>
                              </m:e>
                              <m:sup>
                                <m:r>
                                  <a:rPr lang="en-IN" i="1">
                                    <a:latin typeface="Cambria Math" panose="02040503050406030204" pitchFamily="18" charset="0"/>
                                  </a:rPr>
                                  <m:t>2</m:t>
                                </m:r>
                              </m:sup>
                            </m:sSup>
                          </m:e>
                        </m:rad>
                      </m:den>
                    </m:f>
                    <m:func>
                      <m:funcPr>
                        <m:ctrlPr>
                          <a:rPr lang="en-IN" i="1">
                            <a:latin typeface="Cambria Math" panose="02040503050406030204" pitchFamily="18" charset="0"/>
                          </a:rPr>
                        </m:ctrlPr>
                      </m:funcPr>
                      <m:fName>
                        <m:r>
                          <m:rPr>
                            <m:sty m:val="p"/>
                          </m:rPr>
                          <a:rPr lang="en-IN">
                            <a:latin typeface="Cambria Math" panose="02040503050406030204" pitchFamily="18" charset="0"/>
                          </a:rPr>
                          <m:t>exp</m:t>
                        </m:r>
                      </m:fName>
                      <m:e>
                        <m:d>
                          <m:dPr>
                            <m:ctrlPr>
                              <a:rPr lang="en-IN" i="1">
                                <a:latin typeface="Cambria Math" panose="02040503050406030204" pitchFamily="18" charset="0"/>
                              </a:rPr>
                            </m:ctrlPr>
                          </m:dPr>
                          <m:e>
                            <m:r>
                              <a:rPr lang="en-IN" i="1">
                                <a:latin typeface="Cambria Math" panose="02040503050406030204" pitchFamily="18" charset="0"/>
                              </a:rPr>
                              <m:t>−</m:t>
                            </m:r>
                            <m:sSup>
                              <m:sSupPr>
                                <m:ctrlPr>
                                  <a:rPr lang="en-IN" i="1">
                                    <a:latin typeface="Cambria Math" panose="02040503050406030204" pitchFamily="18" charset="0"/>
                                  </a:rPr>
                                </m:ctrlPr>
                              </m:sSupPr>
                              <m:e>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i="1">
                                            <a:latin typeface="Cambria Math" panose="02040503050406030204" pitchFamily="18" charset="0"/>
                                          </a:rPr>
                                          <m:t>⊤</m:t>
                                        </m:r>
                                      </m:sup>
                                    </m:sSup>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e>
                                </m:d>
                              </m:e>
                              <m:sup>
                                <m:r>
                                  <a:rPr lang="en-IN" i="1">
                                    <a:latin typeface="Cambria Math" panose="02040503050406030204" pitchFamily="18" charset="0"/>
                                  </a:rPr>
                                  <m:t>2</m:t>
                                </m:r>
                              </m:sup>
                            </m:sSup>
                            <m:r>
                              <a:rPr lang="en-IN" i="1">
                                <a:latin typeface="Cambria Math" panose="02040503050406030204" pitchFamily="18" charset="0"/>
                              </a:rPr>
                              <m:t>/</m:t>
                            </m:r>
                            <m:sSubSup>
                              <m:sSubSupPr>
                                <m:ctrlPr>
                                  <a:rPr lang="en-IN" b="0" i="1" smtClean="0">
                                    <a:latin typeface="Cambria Math" panose="02040503050406030204" pitchFamily="18" charset="0"/>
                                  </a:rPr>
                                </m:ctrlPr>
                              </m:sSubSupPr>
                              <m:e>
                                <m:r>
                                  <a:rPr lang="en-IN" i="1">
                                    <a:latin typeface="Cambria Math" panose="02040503050406030204" pitchFamily="18" charset="0"/>
                                  </a:rPr>
                                  <m:t>2</m:t>
                                </m:r>
                                <m:r>
                                  <a:rPr lang="en-IN" i="1">
                                    <a:latin typeface="Cambria Math" panose="02040503050406030204" pitchFamily="18" charset="0"/>
                                  </a:rPr>
                                  <m:t>𝜎</m:t>
                                </m:r>
                              </m:e>
                              <m:sub>
                                <m:r>
                                  <a:rPr lang="en-IN" b="0" i="1" smtClean="0">
                                    <a:latin typeface="Cambria Math" panose="02040503050406030204" pitchFamily="18" charset="0"/>
                                  </a:rPr>
                                  <m:t>𝑙</m:t>
                                </m:r>
                              </m:sub>
                              <m:sup>
                                <m:r>
                                  <a:rPr lang="en-IN" i="1">
                                    <a:latin typeface="Cambria Math" panose="02040503050406030204" pitchFamily="18" charset="0"/>
                                  </a:rPr>
                                  <m:t>2</m:t>
                                </m:r>
                              </m:sup>
                            </m:sSubSup>
                          </m:e>
                        </m:d>
                      </m:e>
                    </m:func>
                  </m:oMath>
                </a14:m>
                <a:endParaRPr lang="en-IN" dirty="0"/>
              </a:p>
              <a:p>
                <a:r>
                  <a:rPr lang="en-IN" dirty="0"/>
                  <a:t>Properties of (univariate) Gaussian tells us that this is same as saying</a:t>
                </a:r>
              </a:p>
              <a:p>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𝑖</m:t>
                        </m:r>
                      </m:sup>
                    </m:sSup>
                    <m:r>
                      <a:rPr lang="en-IN" b="0" i="1" smtClean="0">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𝐰</m:t>
                        </m:r>
                      </m:e>
                      <m:sup>
                        <m:r>
                          <a:rPr lang="en-IN" i="1">
                            <a:latin typeface="Cambria Math" panose="02040503050406030204" pitchFamily="18" charset="0"/>
                          </a:rPr>
                          <m:t>⊤</m:t>
                        </m:r>
                      </m:sup>
                    </m:sSup>
                    <m:sSup>
                      <m:sSupPr>
                        <m:ctrlPr>
                          <a:rPr lang="en-IN" b="1"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b="1" i="1" smtClean="0">
                        <a:latin typeface="Cambria Math" panose="02040503050406030204" pitchFamily="18" charset="0"/>
                      </a:rPr>
                      <m:t>+</m:t>
                    </m:r>
                    <m:sSup>
                      <m:sSupPr>
                        <m:ctrlPr>
                          <a:rPr lang="en-IN" i="1" smtClean="0">
                            <a:latin typeface="Cambria Math" panose="02040503050406030204" pitchFamily="18" charset="0"/>
                          </a:rPr>
                        </m:ctrlPr>
                      </m:sSupPr>
                      <m:e>
                        <m:r>
                          <a:rPr lang="en-IN" b="0" i="1" smtClean="0">
                            <a:latin typeface="Cambria Math" panose="02040503050406030204" pitchFamily="18" charset="0"/>
                          </a:rPr>
                          <m:t>𝜖</m:t>
                        </m:r>
                      </m:e>
                      <m:sup>
                        <m:r>
                          <a:rPr lang="en-IN" b="0" i="1" smtClean="0">
                            <a:latin typeface="Cambria Math" panose="02040503050406030204" pitchFamily="18" charset="0"/>
                          </a:rPr>
                          <m:t>𝑖</m:t>
                        </m:r>
                      </m:sup>
                    </m:sSup>
                  </m:oMath>
                </a14:m>
                <a:r>
                  <a:rPr lang="en-IN" dirty="0"/>
                  <a:t> where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𝜖</m:t>
                        </m:r>
                      </m:e>
                      <m:sup>
                        <m:r>
                          <a:rPr lang="en-IN" b="0" i="1" smtClean="0">
                            <a:latin typeface="Cambria Math" panose="02040503050406030204" pitchFamily="18" charset="0"/>
                          </a:rPr>
                          <m:t>𝑖</m:t>
                        </m:r>
                      </m:sup>
                    </m:sSup>
                    <m:r>
                      <a:rPr lang="en-IN" b="0" i="1" smtClean="0">
                        <a:latin typeface="Cambria Math" panose="02040503050406030204" pitchFamily="18" charset="0"/>
                      </a:rPr>
                      <m:t>∼</m:t>
                    </m:r>
                    <m:r>
                      <a:rPr lang="en-IN" i="1">
                        <a:latin typeface="Cambria Math" panose="02040503050406030204" pitchFamily="18" charset="0"/>
                        <a:ea typeface="Cambria Math" panose="02040503050406030204" pitchFamily="18" charset="0"/>
                      </a:rPr>
                      <m:t>𝒩</m:t>
                    </m:r>
                    <m:d>
                      <m:dPr>
                        <m:ctrlPr>
                          <a:rPr lang="en-IN" i="1">
                            <a:latin typeface="Cambria Math" panose="02040503050406030204" pitchFamily="18" charset="0"/>
                            <a:ea typeface="Cambria Math" panose="02040503050406030204" pitchFamily="18" charset="0"/>
                          </a:rPr>
                        </m:ctrlPr>
                      </m:dPr>
                      <m:e>
                        <m:r>
                          <a:rPr lang="en-IN" i="1" smtClean="0">
                            <a:latin typeface="Cambria Math" panose="02040503050406030204" pitchFamily="18" charset="0"/>
                          </a:rPr>
                          <m:t>0</m:t>
                        </m:r>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𝜎</m:t>
                            </m:r>
                          </m:e>
                          <m:sup>
                            <m:r>
                              <a:rPr lang="en-IN" i="1">
                                <a:latin typeface="Cambria Math" panose="02040503050406030204" pitchFamily="18" charset="0"/>
                              </a:rPr>
                              <m:t>2</m:t>
                            </m:r>
                          </m:sup>
                        </m:sSup>
                      </m:e>
                    </m:d>
                  </m:oMath>
                </a14:m>
                <a:endParaRPr lang="en-IN" dirty="0"/>
              </a:p>
              <a:p>
                <a:r>
                  <a:rPr lang="en-IN" dirty="0"/>
                  <a:t>Also, let us assume that we like model vectors </a:t>
                </a:r>
                <a14:m>
                  <m:oMath xmlns:m="http://schemas.openxmlformats.org/officeDocument/2006/math">
                    <m:r>
                      <a:rPr lang="en-IN" b="1" i="0" smtClean="0">
                        <a:latin typeface="Cambria Math" panose="02040503050406030204" pitchFamily="18" charset="0"/>
                      </a:rPr>
                      <m:t>𝐰</m:t>
                    </m:r>
                  </m:oMath>
                </a14:m>
                <a:r>
                  <a:rPr lang="en-IN" dirty="0"/>
                  <a:t> with small L2 norm better than those with larger L2 norm i.e. have a prior </a:t>
                </a:r>
                <a14:m>
                  <m:oMath xmlns:m="http://schemas.openxmlformats.org/officeDocument/2006/math">
                    <m:r>
                      <a:rPr lang="en-IN" i="1" smtClean="0">
                        <a:latin typeface="Cambria Math" panose="02040503050406030204" pitchFamily="18" charset="0"/>
                        <a:ea typeface="Cambria Math" panose="02040503050406030204" pitchFamily="18" charset="0"/>
                      </a:rPr>
                      <m:t>𝒩</m:t>
                    </m:r>
                    <m:d>
                      <m:dPr>
                        <m:ctrlPr>
                          <a:rPr lang="en-IN" b="0" i="1" smtClean="0">
                            <a:latin typeface="Cambria Math" panose="02040503050406030204" pitchFamily="18" charset="0"/>
                            <a:ea typeface="Cambria Math" panose="02040503050406030204" pitchFamily="18" charset="0"/>
                          </a:rPr>
                        </m:ctrlPr>
                      </m:dPr>
                      <m:e>
                        <m:r>
                          <a:rPr lang="en-IN" b="1" i="0" smtClean="0">
                            <a:latin typeface="Cambria Math" panose="02040503050406030204" pitchFamily="18" charset="0"/>
                            <a:ea typeface="Cambria Math" panose="02040503050406030204" pitchFamily="18" charset="0"/>
                          </a:rPr>
                          <m:t>𝟎</m:t>
                        </m:r>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𝐼</m:t>
                            </m:r>
                          </m:e>
                          <m:sub>
                            <m:r>
                              <a:rPr lang="en-IN" b="0" i="1" smtClean="0">
                                <a:latin typeface="Cambria Math" panose="02040503050406030204" pitchFamily="18" charset="0"/>
                                <a:ea typeface="Cambria Math" panose="02040503050406030204" pitchFamily="18" charset="0"/>
                              </a:rPr>
                              <m:t>𝑑</m:t>
                            </m:r>
                          </m:sub>
                        </m:sSub>
                      </m:e>
                    </m:d>
                  </m:oMath>
                </a14:m>
                <a:endParaRPr lang="en-IN" dirty="0"/>
              </a:p>
              <a:p>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1">
                            <a:latin typeface="Cambria Math" panose="02040503050406030204" pitchFamily="18" charset="0"/>
                            <a:ea typeface="Cambria Math" panose="02040503050406030204" pitchFamily="18" charset="0"/>
                          </a:rPr>
                          <m:t>𝐰</m:t>
                        </m:r>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𝒩</m:t>
                    </m:r>
                    <m:d>
                      <m:dPr>
                        <m:ctrlPr>
                          <a:rPr lang="en-IN" i="1">
                            <a:latin typeface="Cambria Math" panose="02040503050406030204" pitchFamily="18" charset="0"/>
                            <a:ea typeface="Cambria Math" panose="02040503050406030204" pitchFamily="18" charset="0"/>
                          </a:rPr>
                        </m:ctrlPr>
                      </m:dPr>
                      <m:e>
                        <m:r>
                          <a:rPr lang="en-IN" b="1">
                            <a:latin typeface="Cambria Math" panose="02040503050406030204" pitchFamily="18" charset="0"/>
                          </a:rPr>
                          <m:t>𝐰</m:t>
                        </m:r>
                        <m:r>
                          <a:rPr lang="en-IN" i="1">
                            <a:latin typeface="Cambria Math" panose="02040503050406030204" pitchFamily="18" charset="0"/>
                            <a:ea typeface="Cambria Math" panose="02040503050406030204" pitchFamily="18" charset="0"/>
                          </a:rPr>
                          <m:t>| </m:t>
                        </m:r>
                        <m:r>
                          <a:rPr lang="en-IN" b="1" i="0" smtClean="0">
                            <a:latin typeface="Cambria Math" panose="02040503050406030204" pitchFamily="18" charset="0"/>
                          </a:rPr>
                          <m:t>𝟎</m:t>
                        </m:r>
                        <m:r>
                          <a:rPr lang="en-IN" i="1">
                            <a:latin typeface="Cambria Math" panose="02040503050406030204" pitchFamily="18" charset="0"/>
                          </a:rPr>
                          <m:t>,</m:t>
                        </m:r>
                        <m:sSubSup>
                          <m:sSubSupPr>
                            <m:ctrlPr>
                              <a:rPr lang="en-IN" b="0" i="1" smtClean="0">
                                <a:latin typeface="Cambria Math" panose="02040503050406030204" pitchFamily="18" charset="0"/>
                              </a:rPr>
                            </m:ctrlPr>
                          </m:sSubSupPr>
                          <m:e>
                            <m:r>
                              <a:rPr lang="en-IN" i="1">
                                <a:latin typeface="Cambria Math" panose="02040503050406030204" pitchFamily="18" charset="0"/>
                              </a:rPr>
                              <m:t>𝜎</m:t>
                            </m:r>
                          </m:e>
                          <m:sub>
                            <m:r>
                              <a:rPr lang="en-IN" b="0" i="1" smtClean="0">
                                <a:latin typeface="Cambria Math" panose="02040503050406030204" pitchFamily="18" charset="0"/>
                              </a:rPr>
                              <m:t>𝑝</m:t>
                            </m:r>
                          </m:sub>
                          <m:sup>
                            <m:r>
                              <a:rPr lang="en-IN" i="1">
                                <a:latin typeface="Cambria Math" panose="02040503050406030204" pitchFamily="18" charset="0"/>
                              </a:rPr>
                              <m:t>2</m:t>
                            </m:r>
                          </m:sup>
                        </m:sSubSup>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𝐼</m:t>
                            </m:r>
                          </m:e>
                          <m:sub>
                            <m:r>
                              <a:rPr lang="en-IN" b="0" i="1" smtClean="0">
                                <a:latin typeface="Cambria Math" panose="02040503050406030204" pitchFamily="18" charset="0"/>
                              </a:rPr>
                              <m:t>𝑑</m:t>
                            </m:r>
                          </m:sub>
                        </m:sSub>
                      </m:e>
                    </m:d>
                    <m:r>
                      <a:rPr lang="en-IN" b="0" i="1" smtClean="0">
                        <a:latin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r>
                          <a:rPr lang="en-IN" i="1">
                            <a:latin typeface="Cambria Math" panose="02040503050406030204" pitchFamily="18" charset="0"/>
                            <a:ea typeface="Cambria Math" panose="02040503050406030204" pitchFamily="18" charset="0"/>
                          </a:rPr>
                          <m:t>1</m:t>
                        </m:r>
                      </m:num>
                      <m:den>
                        <m:sSup>
                          <m:sSupPr>
                            <m:ctrlPr>
                              <a:rPr lang="en-IN" i="1">
                                <a:latin typeface="Cambria Math" panose="02040503050406030204" pitchFamily="18" charset="0"/>
                                <a:ea typeface="Cambria Math" panose="02040503050406030204" pitchFamily="18" charset="0"/>
                              </a:rPr>
                            </m:ctrlPr>
                          </m:sSupPr>
                          <m:e>
                            <m:d>
                              <m:dPr>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2</m:t>
                                </m:r>
                                <m:r>
                                  <a:rPr lang="en-IN" i="1">
                                    <a:latin typeface="Cambria Math" panose="02040503050406030204" pitchFamily="18" charset="0"/>
                                    <a:ea typeface="Cambria Math" panose="02040503050406030204" pitchFamily="18" charset="0"/>
                                  </a:rPr>
                                  <m:t>𝜋</m:t>
                                </m:r>
                                <m:sSubSup>
                                  <m:sSubSupPr>
                                    <m:ctrlPr>
                                      <a:rPr lang="en-IN" i="1">
                                        <a:latin typeface="Cambria Math" panose="02040503050406030204" pitchFamily="18" charset="0"/>
                                        <a:ea typeface="Cambria Math" panose="02040503050406030204" pitchFamily="18" charset="0"/>
                                      </a:rPr>
                                    </m:ctrlPr>
                                  </m:sSubSupPr>
                                  <m:e>
                                    <m:r>
                                      <a:rPr lang="en-IN" i="1">
                                        <a:latin typeface="Cambria Math" panose="02040503050406030204" pitchFamily="18" charset="0"/>
                                        <a:ea typeface="Cambria Math" panose="02040503050406030204" pitchFamily="18" charset="0"/>
                                      </a:rPr>
                                      <m:t>𝜎</m:t>
                                    </m:r>
                                  </m:e>
                                  <m:sub>
                                    <m:r>
                                      <a:rPr lang="en-IN" i="1">
                                        <a:latin typeface="Cambria Math" panose="02040503050406030204" pitchFamily="18" charset="0"/>
                                        <a:ea typeface="Cambria Math" panose="02040503050406030204" pitchFamily="18" charset="0"/>
                                      </a:rPr>
                                      <m:t>𝑝</m:t>
                                    </m:r>
                                  </m:sub>
                                  <m:sup>
                                    <m:r>
                                      <a:rPr lang="en-IN" i="1">
                                        <a:latin typeface="Cambria Math" panose="02040503050406030204" pitchFamily="18" charset="0"/>
                                        <a:ea typeface="Cambria Math" panose="02040503050406030204" pitchFamily="18" charset="0"/>
                                      </a:rPr>
                                      <m:t>2</m:t>
                                    </m:r>
                                  </m:sup>
                                </m:sSubSup>
                              </m:e>
                            </m:d>
                          </m:e>
                          <m:sup>
                            <m:r>
                              <a:rPr lang="en-IN" i="1">
                                <a:latin typeface="Cambria Math" panose="02040503050406030204" pitchFamily="18" charset="0"/>
                                <a:ea typeface="Cambria Math" panose="02040503050406030204" pitchFamily="18" charset="0"/>
                              </a:rPr>
                              <m:t>𝑑</m:t>
                            </m:r>
                            <m:r>
                              <a:rPr lang="en-IN" b="0" i="1" smtClean="0">
                                <a:latin typeface="Cambria Math" panose="02040503050406030204" pitchFamily="18" charset="0"/>
                                <a:ea typeface="Cambria Math" panose="02040503050406030204" pitchFamily="18" charset="0"/>
                              </a:rPr>
                              <m:t>/2</m:t>
                            </m:r>
                          </m:sup>
                        </m:sSup>
                      </m:den>
                    </m:f>
                    <m:func>
                      <m:funcPr>
                        <m:ctrlPr>
                          <a:rPr lang="en-IN" i="1">
                            <a:latin typeface="Cambria Math" panose="02040503050406030204" pitchFamily="18" charset="0"/>
                            <a:ea typeface="Cambria Math" panose="02040503050406030204" pitchFamily="18" charset="0"/>
                          </a:rPr>
                        </m:ctrlPr>
                      </m:funcPr>
                      <m:fName>
                        <m:r>
                          <m:rPr>
                            <m:sty m:val="p"/>
                          </m:rPr>
                          <a:rPr lang="en-IN">
                            <a:latin typeface="Cambria Math" panose="02040503050406030204" pitchFamily="18" charset="0"/>
                            <a:ea typeface="Cambria Math" panose="02040503050406030204" pitchFamily="18" charset="0"/>
                          </a:rPr>
                          <m:t>exp</m:t>
                        </m:r>
                      </m:fName>
                      <m:e>
                        <m:d>
                          <m:dPr>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r>
                                  <a:rPr lang="en-IN" i="1">
                                    <a:latin typeface="Cambria Math" panose="02040503050406030204" pitchFamily="18" charset="0"/>
                                    <a:ea typeface="Cambria Math" panose="02040503050406030204" pitchFamily="18" charset="0"/>
                                  </a:rPr>
                                  <m:t>1</m:t>
                                </m:r>
                              </m:num>
                              <m:den>
                                <m:r>
                                  <a:rPr lang="en-IN" i="1">
                                    <a:latin typeface="Cambria Math" panose="02040503050406030204" pitchFamily="18" charset="0"/>
                                    <a:ea typeface="Cambria Math" panose="02040503050406030204" pitchFamily="18" charset="0"/>
                                  </a:rPr>
                                  <m:t>2</m:t>
                                </m:r>
                                <m:sSubSup>
                                  <m:sSubSupPr>
                                    <m:ctrlPr>
                                      <a:rPr lang="en-IN" b="0" i="1" smtClean="0">
                                        <a:latin typeface="Cambria Math" panose="02040503050406030204" pitchFamily="18" charset="0"/>
                                        <a:ea typeface="Cambria Math" panose="02040503050406030204" pitchFamily="18" charset="0"/>
                                      </a:rPr>
                                    </m:ctrlPr>
                                  </m:sSubSupPr>
                                  <m:e>
                                    <m:r>
                                      <a:rPr lang="en-IN" b="0" i="1" smtClean="0">
                                        <a:latin typeface="Cambria Math" panose="02040503050406030204" pitchFamily="18" charset="0"/>
                                        <a:ea typeface="Cambria Math" panose="02040503050406030204" pitchFamily="18" charset="0"/>
                                      </a:rPr>
                                      <m:t>𝜎</m:t>
                                    </m:r>
                                  </m:e>
                                  <m:sub>
                                    <m:r>
                                      <a:rPr lang="en-IN" b="0" i="1" smtClean="0">
                                        <a:latin typeface="Cambria Math" panose="02040503050406030204" pitchFamily="18" charset="0"/>
                                        <a:ea typeface="Cambria Math" panose="02040503050406030204" pitchFamily="18" charset="0"/>
                                      </a:rPr>
                                      <m:t>𝑝</m:t>
                                    </m:r>
                                  </m:sub>
                                  <m:sup>
                                    <m:r>
                                      <a:rPr lang="en-IN" b="0" i="1" smtClean="0">
                                        <a:latin typeface="Cambria Math" panose="02040503050406030204" pitchFamily="18" charset="0"/>
                                        <a:ea typeface="Cambria Math" panose="02040503050406030204" pitchFamily="18" charset="0"/>
                                      </a:rPr>
                                      <m:t>2</m:t>
                                    </m:r>
                                  </m:sup>
                                </m:sSubSup>
                              </m:den>
                            </m:f>
                            <m:sSubSup>
                              <m:sSubSupPr>
                                <m:ctrlPr>
                                  <a:rPr lang="en-IN" i="1">
                                    <a:latin typeface="Cambria Math" panose="02040503050406030204" pitchFamily="18" charset="0"/>
                                    <a:ea typeface="Cambria Math" panose="02040503050406030204" pitchFamily="18" charset="0"/>
                                  </a:rPr>
                                </m:ctrlPr>
                              </m:sSubSupPr>
                              <m:e>
                                <m:d>
                                  <m:dPr>
                                    <m:begChr m:val="‖"/>
                                    <m:endChr m:val="‖"/>
                                    <m:ctrlPr>
                                      <a:rPr lang="en-IN" i="1">
                                        <a:latin typeface="Cambria Math" panose="02040503050406030204" pitchFamily="18" charset="0"/>
                                        <a:ea typeface="Cambria Math" panose="02040503050406030204" pitchFamily="18" charset="0"/>
                                      </a:rPr>
                                    </m:ctrlPr>
                                  </m:dPr>
                                  <m:e>
                                    <m:r>
                                      <a:rPr lang="en-IN" b="1" i="0" smtClean="0">
                                        <a:latin typeface="Cambria Math" panose="02040503050406030204" pitchFamily="18" charset="0"/>
                                        <a:ea typeface="Cambria Math" panose="02040503050406030204" pitchFamily="18" charset="0"/>
                                      </a:rPr>
                                      <m:t>𝐰</m:t>
                                    </m:r>
                                  </m:e>
                                </m:d>
                              </m:e>
                              <m:sub>
                                <m:r>
                                  <a:rPr lang="en-IN" i="1">
                                    <a:latin typeface="Cambria Math" panose="02040503050406030204" pitchFamily="18" charset="0"/>
                                    <a:ea typeface="Cambria Math" panose="02040503050406030204" pitchFamily="18" charset="0"/>
                                  </a:rPr>
                                  <m:t>2</m:t>
                                </m:r>
                              </m:sub>
                              <m:sup>
                                <m:r>
                                  <a:rPr lang="en-IN" i="1">
                                    <a:latin typeface="Cambria Math" panose="02040503050406030204" pitchFamily="18" charset="0"/>
                                    <a:ea typeface="Cambria Math" panose="02040503050406030204" pitchFamily="18" charset="0"/>
                                  </a:rPr>
                                  <m:t>2</m:t>
                                </m:r>
                              </m:sup>
                            </m:sSubSup>
                          </m:e>
                        </m:d>
                      </m:e>
                    </m:func>
                  </m:oMath>
                </a14:m>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3"/>
                <a:ext cx="12055086" cy="6131657"/>
              </a:xfrm>
              <a:blipFill>
                <a:blip r:embed="rId2"/>
                <a:stretch>
                  <a:fillRect l="-556" t="-2386"/>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8</a:t>
            </a:fld>
            <a:endParaRPr lang="en-US"/>
          </a:p>
        </p:txBody>
      </p:sp>
    </p:spTree>
    <p:extLst>
      <p:ext uri="{BB962C8B-B14F-4D97-AF65-F5344CB8AC3E}">
        <p14:creationId xmlns:p14="http://schemas.microsoft.com/office/powerpoint/2010/main" val="201541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Probabilistic Regression Revisited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lstStyle/>
              <a:p>
                <a:r>
                  <a:rPr lang="en-IN" dirty="0"/>
                  <a:t>Recall that the prior encodes our beliefs before we have seen data</a:t>
                </a:r>
              </a:p>
              <a:p>
                <a:r>
                  <a:rPr lang="en-IN" dirty="0"/>
                  <a:t>Posterior encodes our beliefs after we have seen data – Bayes Rule</a:t>
                </a:r>
              </a:p>
              <a:p>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1" i="0" smtClean="0">
                            <a:latin typeface="Cambria Math" panose="02040503050406030204" pitchFamily="18" charset="0"/>
                            <a:ea typeface="Cambria Math" panose="02040503050406030204" pitchFamily="18" charset="0"/>
                          </a:rPr>
                          <m:t>𝐰</m:t>
                        </m:r>
                        <m:r>
                          <a:rPr lang="en-IN" b="0" i="1" smtClean="0">
                            <a:latin typeface="Cambria Math" panose="02040503050406030204" pitchFamily="18" charset="0"/>
                            <a:ea typeface="Cambria Math" panose="02040503050406030204" pitchFamily="18" charset="0"/>
                          </a:rPr>
                          <m:t> | </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𝑦</m:t>
                            </m:r>
                          </m:e>
                          <m:sup>
                            <m:r>
                              <a:rPr lang="en-IN" b="0" i="1" smtClean="0">
                                <a:latin typeface="Cambria Math" panose="02040503050406030204" pitchFamily="18" charset="0"/>
                                <a:ea typeface="Cambria Math" panose="02040503050406030204" pitchFamily="18" charset="0"/>
                              </a:rPr>
                              <m:t>1</m:t>
                            </m:r>
                          </m:sup>
                        </m:sSup>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𝑦</m:t>
                            </m:r>
                          </m:e>
                          <m:sup>
                            <m:r>
                              <a:rPr lang="en-IN" b="0" i="1" smtClean="0">
                                <a:latin typeface="Cambria Math" panose="02040503050406030204" pitchFamily="18" charset="0"/>
                                <a:ea typeface="Cambria Math" panose="02040503050406030204" pitchFamily="18" charset="0"/>
                              </a:rPr>
                              <m:t>𝑛</m:t>
                            </m:r>
                          </m:sup>
                        </m:sSup>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1" i="0" smtClean="0">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1</m:t>
                            </m:r>
                          </m:sup>
                        </m:sSup>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1" i="0" smtClean="0">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𝑛</m:t>
                            </m:r>
                          </m:sup>
                        </m:sSup>
                      </m:e>
                    </m:d>
                    <m:r>
                      <a:rPr lang="en-IN" b="0" i="1" smtClean="0">
                        <a:latin typeface="Cambria Math" panose="02040503050406030204" pitchFamily="18" charset="0"/>
                        <a:ea typeface="Cambria Math" panose="02040503050406030204" pitchFamily="18" charset="0"/>
                      </a:rPr>
                      <m:t>=</m:t>
                    </m:r>
                  </m:oMath>
                </a14:m>
                <a:r>
                  <a:rPr lang="en-IN" dirty="0"/>
                  <a:t> </a:t>
                </a:r>
                <a14:m>
                  <m:oMath xmlns:m="http://schemas.openxmlformats.org/officeDocument/2006/math">
                    <m:f>
                      <m:fPr>
                        <m:ctrlPr>
                          <a:rPr lang="en-IN" sz="4000" b="0" i="1" dirty="0" smtClean="0">
                            <a:latin typeface="Cambria Math" panose="02040503050406030204" pitchFamily="18" charset="0"/>
                          </a:rPr>
                        </m:ctrlPr>
                      </m:fPr>
                      <m:num>
                        <m:r>
                          <a:rPr lang="en-IN" sz="4000" i="1">
                            <a:latin typeface="Cambria Math" panose="02040503050406030204" pitchFamily="18" charset="0"/>
                            <a:ea typeface="Cambria Math" panose="02040503050406030204" pitchFamily="18" charset="0"/>
                          </a:rPr>
                          <m:t>ℙ</m:t>
                        </m:r>
                        <m:d>
                          <m:dPr>
                            <m:begChr m:val="["/>
                            <m:endChr m:val="]"/>
                            <m:ctrlPr>
                              <a:rPr lang="en-IN" sz="4000" i="1">
                                <a:latin typeface="Cambria Math" panose="02040503050406030204" pitchFamily="18" charset="0"/>
                                <a:ea typeface="Cambria Math" panose="02040503050406030204" pitchFamily="18" charset="0"/>
                              </a:rPr>
                            </m:ctrlPr>
                          </m:dPr>
                          <m:e>
                            <m:sSup>
                              <m:sSupPr>
                                <m:ctrlPr>
                                  <a:rPr lang="en-IN" sz="4000" i="1">
                                    <a:latin typeface="Cambria Math" panose="02040503050406030204" pitchFamily="18" charset="0"/>
                                    <a:ea typeface="Cambria Math" panose="02040503050406030204" pitchFamily="18" charset="0"/>
                                  </a:rPr>
                                </m:ctrlPr>
                              </m:sSupPr>
                              <m:e>
                                <m:r>
                                  <a:rPr lang="en-IN" sz="4000" i="1">
                                    <a:latin typeface="Cambria Math" panose="02040503050406030204" pitchFamily="18" charset="0"/>
                                    <a:ea typeface="Cambria Math" panose="02040503050406030204" pitchFamily="18" charset="0"/>
                                  </a:rPr>
                                  <m:t>𝑦</m:t>
                                </m:r>
                              </m:e>
                              <m:sup>
                                <m:r>
                                  <a:rPr lang="en-IN" sz="4000" i="1">
                                    <a:latin typeface="Cambria Math" panose="02040503050406030204" pitchFamily="18" charset="0"/>
                                    <a:ea typeface="Cambria Math" panose="02040503050406030204" pitchFamily="18" charset="0"/>
                                  </a:rPr>
                                  <m:t>1</m:t>
                                </m:r>
                              </m:sup>
                            </m:sSup>
                            <m:r>
                              <a:rPr lang="en-IN" sz="4000" b="0" i="1" smtClean="0">
                                <a:latin typeface="Cambria Math" panose="02040503050406030204" pitchFamily="18" charset="0"/>
                                <a:ea typeface="Cambria Math" panose="02040503050406030204" pitchFamily="18" charset="0"/>
                              </a:rPr>
                              <m:t>,…,</m:t>
                            </m:r>
                            <m:sSup>
                              <m:sSupPr>
                                <m:ctrlPr>
                                  <a:rPr lang="en-IN" sz="4000" i="1">
                                    <a:latin typeface="Cambria Math" panose="02040503050406030204" pitchFamily="18" charset="0"/>
                                    <a:ea typeface="Cambria Math" panose="02040503050406030204" pitchFamily="18" charset="0"/>
                                  </a:rPr>
                                </m:ctrlPr>
                              </m:sSupPr>
                              <m:e>
                                <m:r>
                                  <a:rPr lang="en-IN" sz="4000" i="1">
                                    <a:latin typeface="Cambria Math" panose="02040503050406030204" pitchFamily="18" charset="0"/>
                                    <a:ea typeface="Cambria Math" panose="02040503050406030204" pitchFamily="18" charset="0"/>
                                  </a:rPr>
                                  <m:t>𝑦</m:t>
                                </m:r>
                              </m:e>
                              <m:sup>
                                <m:r>
                                  <a:rPr lang="en-IN" sz="4000" i="1">
                                    <a:latin typeface="Cambria Math" panose="02040503050406030204" pitchFamily="18" charset="0"/>
                                    <a:ea typeface="Cambria Math" panose="02040503050406030204" pitchFamily="18" charset="0"/>
                                  </a:rPr>
                                  <m:t>𝑛</m:t>
                                </m:r>
                              </m:sup>
                            </m:sSup>
                            <m:r>
                              <a:rPr lang="en-IN" sz="4000" b="1" i="0" smtClean="0">
                                <a:latin typeface="Cambria Math" panose="02040503050406030204" pitchFamily="18" charset="0"/>
                                <a:ea typeface="Cambria Math" panose="02040503050406030204" pitchFamily="18" charset="0"/>
                              </a:rPr>
                              <m:t> | </m:t>
                            </m:r>
                            <m:sSup>
                              <m:sSupPr>
                                <m:ctrlPr>
                                  <a:rPr lang="en-IN" sz="4000" i="1">
                                    <a:latin typeface="Cambria Math" panose="02040503050406030204" pitchFamily="18" charset="0"/>
                                    <a:ea typeface="Cambria Math" panose="02040503050406030204" pitchFamily="18" charset="0"/>
                                  </a:rPr>
                                </m:ctrlPr>
                              </m:sSupPr>
                              <m:e>
                                <m:r>
                                  <a:rPr lang="en-IN" sz="4000" b="1">
                                    <a:latin typeface="Cambria Math" panose="02040503050406030204" pitchFamily="18" charset="0"/>
                                    <a:ea typeface="Cambria Math" panose="02040503050406030204" pitchFamily="18" charset="0"/>
                                  </a:rPr>
                                  <m:t>𝐱</m:t>
                                </m:r>
                              </m:e>
                              <m:sup>
                                <m:r>
                                  <a:rPr lang="en-IN" sz="4000" i="1">
                                    <a:latin typeface="Cambria Math" panose="02040503050406030204" pitchFamily="18" charset="0"/>
                                    <a:ea typeface="Cambria Math" panose="02040503050406030204" pitchFamily="18" charset="0"/>
                                  </a:rPr>
                                  <m:t>1</m:t>
                                </m:r>
                              </m:sup>
                            </m:sSup>
                            <m:r>
                              <a:rPr lang="en-IN" sz="4000" b="0" i="1" smtClean="0">
                                <a:latin typeface="Cambria Math" panose="02040503050406030204" pitchFamily="18" charset="0"/>
                                <a:ea typeface="Cambria Math" panose="02040503050406030204" pitchFamily="18" charset="0"/>
                              </a:rPr>
                              <m:t>,…,</m:t>
                            </m:r>
                            <m:sSup>
                              <m:sSupPr>
                                <m:ctrlPr>
                                  <a:rPr lang="en-IN" sz="4000" i="1">
                                    <a:latin typeface="Cambria Math" panose="02040503050406030204" pitchFamily="18" charset="0"/>
                                    <a:ea typeface="Cambria Math" panose="02040503050406030204" pitchFamily="18" charset="0"/>
                                  </a:rPr>
                                </m:ctrlPr>
                              </m:sSupPr>
                              <m:e>
                                <m:r>
                                  <a:rPr lang="en-IN" sz="4000" b="1">
                                    <a:latin typeface="Cambria Math" panose="02040503050406030204" pitchFamily="18" charset="0"/>
                                    <a:ea typeface="Cambria Math" panose="02040503050406030204" pitchFamily="18" charset="0"/>
                                  </a:rPr>
                                  <m:t>𝐱</m:t>
                                </m:r>
                              </m:e>
                              <m:sup>
                                <m:r>
                                  <a:rPr lang="en-IN" sz="4000" i="1">
                                    <a:latin typeface="Cambria Math" panose="02040503050406030204" pitchFamily="18" charset="0"/>
                                    <a:ea typeface="Cambria Math" panose="02040503050406030204" pitchFamily="18" charset="0"/>
                                  </a:rPr>
                                  <m:t>𝑛</m:t>
                                </m:r>
                              </m:sup>
                            </m:sSup>
                            <m:r>
                              <a:rPr lang="en-IN" sz="4000" b="1" i="0" smtClean="0">
                                <a:latin typeface="Cambria Math" panose="02040503050406030204" pitchFamily="18" charset="0"/>
                                <a:ea typeface="Cambria Math" panose="02040503050406030204" pitchFamily="18" charset="0"/>
                              </a:rPr>
                              <m:t>,</m:t>
                            </m:r>
                            <m:r>
                              <a:rPr lang="en-IN" sz="4000" b="1">
                                <a:latin typeface="Cambria Math" panose="02040503050406030204" pitchFamily="18" charset="0"/>
                                <a:ea typeface="Cambria Math" panose="02040503050406030204" pitchFamily="18" charset="0"/>
                              </a:rPr>
                              <m:t>𝐰</m:t>
                            </m:r>
                          </m:e>
                        </m:d>
                        <m:r>
                          <a:rPr lang="en-IN" sz="4000" b="0" i="1" smtClean="0">
                            <a:latin typeface="Cambria Math" panose="02040503050406030204" pitchFamily="18" charset="0"/>
                            <a:ea typeface="Cambria Math" panose="02040503050406030204" pitchFamily="18" charset="0"/>
                          </a:rPr>
                          <m:t>⋅</m:t>
                        </m:r>
                        <m:r>
                          <a:rPr lang="en-IN" sz="4000" i="1">
                            <a:latin typeface="Cambria Math" panose="02040503050406030204" pitchFamily="18" charset="0"/>
                            <a:ea typeface="Cambria Math" panose="02040503050406030204" pitchFamily="18" charset="0"/>
                          </a:rPr>
                          <m:t>ℙ</m:t>
                        </m:r>
                        <m:d>
                          <m:dPr>
                            <m:begChr m:val="["/>
                            <m:endChr m:val="]"/>
                            <m:ctrlPr>
                              <a:rPr lang="en-IN" sz="4000" i="1">
                                <a:latin typeface="Cambria Math" panose="02040503050406030204" pitchFamily="18" charset="0"/>
                                <a:ea typeface="Cambria Math" panose="02040503050406030204" pitchFamily="18" charset="0"/>
                              </a:rPr>
                            </m:ctrlPr>
                          </m:dPr>
                          <m:e>
                            <m:r>
                              <a:rPr lang="en-IN" sz="4000" b="1" smtClean="0">
                                <a:latin typeface="Cambria Math" panose="02040503050406030204" pitchFamily="18" charset="0"/>
                                <a:ea typeface="Cambria Math" panose="02040503050406030204" pitchFamily="18" charset="0"/>
                              </a:rPr>
                              <m:t>𝐰</m:t>
                            </m:r>
                          </m:e>
                        </m:d>
                      </m:num>
                      <m:den>
                        <m:r>
                          <a:rPr lang="en-IN" sz="4000" i="1">
                            <a:latin typeface="Cambria Math" panose="02040503050406030204" pitchFamily="18" charset="0"/>
                            <a:ea typeface="Cambria Math" panose="02040503050406030204" pitchFamily="18" charset="0"/>
                          </a:rPr>
                          <m:t>ℙ</m:t>
                        </m:r>
                        <m:d>
                          <m:dPr>
                            <m:begChr m:val="["/>
                            <m:endChr m:val="]"/>
                            <m:ctrlPr>
                              <a:rPr lang="en-IN" sz="4000" i="1">
                                <a:latin typeface="Cambria Math" panose="02040503050406030204" pitchFamily="18" charset="0"/>
                                <a:ea typeface="Cambria Math" panose="02040503050406030204" pitchFamily="18" charset="0"/>
                              </a:rPr>
                            </m:ctrlPr>
                          </m:dPr>
                          <m:e>
                            <m:sSup>
                              <m:sSupPr>
                                <m:ctrlPr>
                                  <a:rPr lang="en-IN" sz="4000" i="1">
                                    <a:latin typeface="Cambria Math" panose="02040503050406030204" pitchFamily="18" charset="0"/>
                                    <a:ea typeface="Cambria Math" panose="02040503050406030204" pitchFamily="18" charset="0"/>
                                  </a:rPr>
                                </m:ctrlPr>
                              </m:sSupPr>
                              <m:e>
                                <m:r>
                                  <a:rPr lang="en-IN" sz="4000" i="1">
                                    <a:latin typeface="Cambria Math" panose="02040503050406030204" pitchFamily="18" charset="0"/>
                                    <a:ea typeface="Cambria Math" panose="02040503050406030204" pitchFamily="18" charset="0"/>
                                  </a:rPr>
                                  <m:t>𝑦</m:t>
                                </m:r>
                              </m:e>
                              <m:sup>
                                <m:r>
                                  <a:rPr lang="en-IN" sz="4000" i="1">
                                    <a:latin typeface="Cambria Math" panose="02040503050406030204" pitchFamily="18" charset="0"/>
                                    <a:ea typeface="Cambria Math" panose="02040503050406030204" pitchFamily="18" charset="0"/>
                                  </a:rPr>
                                  <m:t>1</m:t>
                                </m:r>
                              </m:sup>
                            </m:sSup>
                            <m:r>
                              <a:rPr lang="en-IN" sz="4000" b="0" i="1" smtClean="0">
                                <a:latin typeface="Cambria Math" panose="02040503050406030204" pitchFamily="18" charset="0"/>
                                <a:ea typeface="Cambria Math" panose="02040503050406030204" pitchFamily="18" charset="0"/>
                              </a:rPr>
                              <m:t>,</m:t>
                            </m:r>
                            <m:r>
                              <a:rPr lang="en-IN" sz="4000" i="1">
                                <a:latin typeface="Cambria Math" panose="02040503050406030204" pitchFamily="18" charset="0"/>
                                <a:ea typeface="Cambria Math" panose="02040503050406030204" pitchFamily="18" charset="0"/>
                              </a:rPr>
                              <m:t>…</m:t>
                            </m:r>
                            <m:r>
                              <a:rPr lang="en-IN" sz="4000" b="0" i="1" smtClean="0">
                                <a:latin typeface="Cambria Math" panose="02040503050406030204" pitchFamily="18" charset="0"/>
                                <a:ea typeface="Cambria Math" panose="02040503050406030204" pitchFamily="18" charset="0"/>
                              </a:rPr>
                              <m:t>,</m:t>
                            </m:r>
                            <m:sSup>
                              <m:sSupPr>
                                <m:ctrlPr>
                                  <a:rPr lang="en-IN" sz="4000" i="1">
                                    <a:latin typeface="Cambria Math" panose="02040503050406030204" pitchFamily="18" charset="0"/>
                                    <a:ea typeface="Cambria Math" panose="02040503050406030204" pitchFamily="18" charset="0"/>
                                  </a:rPr>
                                </m:ctrlPr>
                              </m:sSupPr>
                              <m:e>
                                <m:r>
                                  <a:rPr lang="en-IN" sz="4000" i="1">
                                    <a:latin typeface="Cambria Math" panose="02040503050406030204" pitchFamily="18" charset="0"/>
                                    <a:ea typeface="Cambria Math" panose="02040503050406030204" pitchFamily="18" charset="0"/>
                                  </a:rPr>
                                  <m:t>𝑦</m:t>
                                </m:r>
                              </m:e>
                              <m:sup>
                                <m:r>
                                  <a:rPr lang="en-IN" sz="4000" i="1">
                                    <a:latin typeface="Cambria Math" panose="02040503050406030204" pitchFamily="18" charset="0"/>
                                    <a:ea typeface="Cambria Math" panose="02040503050406030204" pitchFamily="18" charset="0"/>
                                  </a:rPr>
                                  <m:t>𝑛</m:t>
                                </m:r>
                              </m:sup>
                            </m:sSup>
                            <m:r>
                              <a:rPr lang="en-IN" sz="4000" i="1">
                                <a:latin typeface="Cambria Math" panose="02040503050406030204" pitchFamily="18" charset="0"/>
                                <a:ea typeface="Cambria Math" panose="02040503050406030204" pitchFamily="18" charset="0"/>
                              </a:rPr>
                              <m:t>,</m:t>
                            </m:r>
                            <m:sSup>
                              <m:sSupPr>
                                <m:ctrlPr>
                                  <a:rPr lang="en-IN" sz="4000" i="1">
                                    <a:latin typeface="Cambria Math" panose="02040503050406030204" pitchFamily="18" charset="0"/>
                                    <a:ea typeface="Cambria Math" panose="02040503050406030204" pitchFamily="18" charset="0"/>
                                  </a:rPr>
                                </m:ctrlPr>
                              </m:sSupPr>
                              <m:e>
                                <m:r>
                                  <a:rPr lang="en-IN" sz="4000" b="1">
                                    <a:latin typeface="Cambria Math" panose="02040503050406030204" pitchFamily="18" charset="0"/>
                                    <a:ea typeface="Cambria Math" panose="02040503050406030204" pitchFamily="18" charset="0"/>
                                  </a:rPr>
                                  <m:t>𝐱</m:t>
                                </m:r>
                              </m:e>
                              <m:sup>
                                <m:r>
                                  <a:rPr lang="en-IN" sz="4000" i="1">
                                    <a:latin typeface="Cambria Math" panose="02040503050406030204" pitchFamily="18" charset="0"/>
                                    <a:ea typeface="Cambria Math" panose="02040503050406030204" pitchFamily="18" charset="0"/>
                                  </a:rPr>
                                  <m:t>1</m:t>
                                </m:r>
                              </m:sup>
                            </m:sSup>
                            <m:r>
                              <a:rPr lang="en-IN" sz="4000" b="0" i="1" smtClean="0">
                                <a:latin typeface="Cambria Math" panose="02040503050406030204" pitchFamily="18" charset="0"/>
                                <a:ea typeface="Cambria Math" panose="02040503050406030204" pitchFamily="18" charset="0"/>
                              </a:rPr>
                              <m:t>,</m:t>
                            </m:r>
                            <m:r>
                              <a:rPr lang="en-IN" sz="4000" i="1">
                                <a:latin typeface="Cambria Math" panose="02040503050406030204" pitchFamily="18" charset="0"/>
                                <a:ea typeface="Cambria Math" panose="02040503050406030204" pitchFamily="18" charset="0"/>
                              </a:rPr>
                              <m:t>…</m:t>
                            </m:r>
                            <m:r>
                              <a:rPr lang="en-IN" sz="4000" b="0" i="1" smtClean="0">
                                <a:latin typeface="Cambria Math" panose="02040503050406030204" pitchFamily="18" charset="0"/>
                                <a:ea typeface="Cambria Math" panose="02040503050406030204" pitchFamily="18" charset="0"/>
                              </a:rPr>
                              <m:t>,</m:t>
                            </m:r>
                            <m:sSup>
                              <m:sSupPr>
                                <m:ctrlPr>
                                  <a:rPr lang="en-IN" sz="4000" i="1">
                                    <a:latin typeface="Cambria Math" panose="02040503050406030204" pitchFamily="18" charset="0"/>
                                    <a:ea typeface="Cambria Math" panose="02040503050406030204" pitchFamily="18" charset="0"/>
                                  </a:rPr>
                                </m:ctrlPr>
                              </m:sSupPr>
                              <m:e>
                                <m:r>
                                  <a:rPr lang="en-IN" sz="4000" b="1">
                                    <a:latin typeface="Cambria Math" panose="02040503050406030204" pitchFamily="18" charset="0"/>
                                    <a:ea typeface="Cambria Math" panose="02040503050406030204" pitchFamily="18" charset="0"/>
                                  </a:rPr>
                                  <m:t>𝐱</m:t>
                                </m:r>
                              </m:e>
                              <m:sup>
                                <m:r>
                                  <a:rPr lang="en-IN" sz="4000" i="1">
                                    <a:latin typeface="Cambria Math" panose="02040503050406030204" pitchFamily="18" charset="0"/>
                                    <a:ea typeface="Cambria Math" panose="02040503050406030204" pitchFamily="18" charset="0"/>
                                  </a:rPr>
                                  <m:t>𝑛</m:t>
                                </m:r>
                              </m:sup>
                            </m:sSup>
                          </m:e>
                        </m:d>
                      </m:den>
                    </m:f>
                  </m:oMath>
                </a14:m>
                <a:endParaRPr lang="en-IN" dirty="0"/>
              </a:p>
              <a:p>
                <a:r>
                  <a:rPr lang="en-IN" dirty="0"/>
                  <a:t>Using independence gives us </a:t>
                </a:r>
                <a14:m>
                  <m:oMath xmlns:m="http://schemas.openxmlformats.org/officeDocument/2006/math">
                    <m:r>
                      <a:rPr lang="en-IN" sz="4000" b="0" i="1" smtClean="0">
                        <a:latin typeface="Cambria Math" panose="02040503050406030204" pitchFamily="18" charset="0"/>
                      </a:rPr>
                      <m:t>=</m:t>
                    </m:r>
                    <m:f>
                      <m:fPr>
                        <m:ctrlPr>
                          <a:rPr lang="en-IN" sz="4000" i="1" dirty="0">
                            <a:latin typeface="Cambria Math" panose="02040503050406030204" pitchFamily="18" charset="0"/>
                          </a:rPr>
                        </m:ctrlPr>
                      </m:fPr>
                      <m:num>
                        <m:r>
                          <a:rPr lang="en-IN" sz="4000" i="1">
                            <a:latin typeface="Cambria Math" panose="02040503050406030204" pitchFamily="18" charset="0"/>
                            <a:ea typeface="Cambria Math" panose="02040503050406030204" pitchFamily="18" charset="0"/>
                          </a:rPr>
                          <m:t>ℙ</m:t>
                        </m:r>
                        <m:d>
                          <m:dPr>
                            <m:begChr m:val="["/>
                            <m:endChr m:val="]"/>
                            <m:ctrlPr>
                              <a:rPr lang="en-IN" sz="4000" i="1">
                                <a:latin typeface="Cambria Math" panose="02040503050406030204" pitchFamily="18" charset="0"/>
                                <a:ea typeface="Cambria Math" panose="02040503050406030204" pitchFamily="18" charset="0"/>
                              </a:rPr>
                            </m:ctrlPr>
                          </m:dPr>
                          <m:e>
                            <m:r>
                              <a:rPr lang="en-IN" sz="4000" b="1">
                                <a:latin typeface="Cambria Math" panose="02040503050406030204" pitchFamily="18" charset="0"/>
                                <a:ea typeface="Cambria Math" panose="02040503050406030204" pitchFamily="18" charset="0"/>
                              </a:rPr>
                              <m:t>𝐰</m:t>
                            </m:r>
                          </m:e>
                        </m:d>
                        <m:r>
                          <m:rPr>
                            <m:brk m:alnAt="25"/>
                          </m:rPr>
                          <a:rPr lang="en-IN" sz="4000" b="0" i="1" smtClean="0">
                            <a:latin typeface="Cambria Math" panose="02040503050406030204" pitchFamily="18" charset="0"/>
                            <a:ea typeface="Cambria Math" panose="02040503050406030204" pitchFamily="18" charset="0"/>
                          </a:rPr>
                          <m:t>⋅</m:t>
                        </m:r>
                        <m:nary>
                          <m:naryPr>
                            <m:chr m:val="∏"/>
                            <m:limLoc m:val="subSup"/>
                            <m:ctrlPr>
                              <a:rPr lang="en-IN" sz="4000" i="1" dirty="0" smtClean="0">
                                <a:latin typeface="Cambria Math" panose="02040503050406030204" pitchFamily="18" charset="0"/>
                              </a:rPr>
                            </m:ctrlPr>
                          </m:naryPr>
                          <m:sub>
                            <m:r>
                              <m:rPr>
                                <m:brk m:alnAt="25"/>
                              </m:rPr>
                              <a:rPr lang="en-IN" sz="4000" b="0" i="1" dirty="0" smtClean="0">
                                <a:latin typeface="Cambria Math" panose="02040503050406030204" pitchFamily="18" charset="0"/>
                              </a:rPr>
                              <m:t>𝑖</m:t>
                            </m:r>
                            <m:r>
                              <a:rPr lang="en-IN" sz="4000" b="0" i="1" dirty="0" smtClean="0">
                                <a:latin typeface="Cambria Math" panose="02040503050406030204" pitchFamily="18" charset="0"/>
                              </a:rPr>
                              <m:t>=1</m:t>
                            </m:r>
                          </m:sub>
                          <m:sup>
                            <m:r>
                              <a:rPr lang="en-IN" sz="4000" b="0" i="1" dirty="0" smtClean="0">
                                <a:latin typeface="Cambria Math" panose="02040503050406030204" pitchFamily="18" charset="0"/>
                              </a:rPr>
                              <m:t>𝑛</m:t>
                            </m:r>
                          </m:sup>
                          <m:e>
                            <m:r>
                              <a:rPr lang="en-IN" sz="4000" i="1">
                                <a:latin typeface="Cambria Math" panose="02040503050406030204" pitchFamily="18" charset="0"/>
                                <a:ea typeface="Cambria Math" panose="02040503050406030204" pitchFamily="18" charset="0"/>
                              </a:rPr>
                              <m:t>ℙ</m:t>
                            </m:r>
                            <m:d>
                              <m:dPr>
                                <m:begChr m:val="["/>
                                <m:endChr m:val="]"/>
                                <m:ctrlPr>
                                  <a:rPr lang="en-IN" sz="4000" i="1">
                                    <a:latin typeface="Cambria Math" panose="02040503050406030204" pitchFamily="18" charset="0"/>
                                    <a:ea typeface="Cambria Math" panose="02040503050406030204" pitchFamily="18" charset="0"/>
                                  </a:rPr>
                                </m:ctrlPr>
                              </m:dPr>
                              <m:e>
                                <m:sSup>
                                  <m:sSupPr>
                                    <m:ctrlPr>
                                      <a:rPr lang="en-IN" sz="4000" i="1">
                                        <a:latin typeface="Cambria Math" panose="02040503050406030204" pitchFamily="18" charset="0"/>
                                        <a:ea typeface="Cambria Math" panose="02040503050406030204" pitchFamily="18" charset="0"/>
                                      </a:rPr>
                                    </m:ctrlPr>
                                  </m:sSupPr>
                                  <m:e>
                                    <m:r>
                                      <a:rPr lang="en-IN" sz="4000" i="1">
                                        <a:latin typeface="Cambria Math" panose="02040503050406030204" pitchFamily="18" charset="0"/>
                                        <a:ea typeface="Cambria Math" panose="02040503050406030204" pitchFamily="18" charset="0"/>
                                      </a:rPr>
                                      <m:t>𝑦</m:t>
                                    </m:r>
                                  </m:e>
                                  <m:sup>
                                    <m:r>
                                      <a:rPr lang="en-IN" sz="4000" b="0" i="1" smtClean="0">
                                        <a:latin typeface="Cambria Math" panose="02040503050406030204" pitchFamily="18" charset="0"/>
                                        <a:ea typeface="Cambria Math" panose="02040503050406030204" pitchFamily="18" charset="0"/>
                                      </a:rPr>
                                      <m:t>𝑖</m:t>
                                    </m:r>
                                  </m:sup>
                                </m:sSup>
                                <m:r>
                                  <a:rPr lang="en-IN" sz="4000" i="1" smtClean="0">
                                    <a:latin typeface="Cambria Math" panose="02040503050406030204" pitchFamily="18" charset="0"/>
                                    <a:ea typeface="Cambria Math" panose="02040503050406030204" pitchFamily="18" charset="0"/>
                                  </a:rPr>
                                  <m:t> </m:t>
                                </m:r>
                                <m:r>
                                  <a:rPr lang="en-IN" sz="4000" b="1">
                                    <a:latin typeface="Cambria Math" panose="02040503050406030204" pitchFamily="18" charset="0"/>
                                    <a:ea typeface="Cambria Math" panose="02040503050406030204" pitchFamily="18" charset="0"/>
                                  </a:rPr>
                                  <m:t>|</m:t>
                                </m:r>
                                <m:r>
                                  <a:rPr lang="en-IN" sz="4000" b="1" i="0" smtClean="0">
                                    <a:latin typeface="Cambria Math" panose="02040503050406030204" pitchFamily="18" charset="0"/>
                                    <a:ea typeface="Cambria Math" panose="02040503050406030204" pitchFamily="18" charset="0"/>
                                  </a:rPr>
                                  <m:t> </m:t>
                                </m:r>
                                <m:sSup>
                                  <m:sSupPr>
                                    <m:ctrlPr>
                                      <a:rPr lang="en-IN" sz="4000" i="1">
                                        <a:latin typeface="Cambria Math" panose="02040503050406030204" pitchFamily="18" charset="0"/>
                                        <a:ea typeface="Cambria Math" panose="02040503050406030204" pitchFamily="18" charset="0"/>
                                      </a:rPr>
                                    </m:ctrlPr>
                                  </m:sSupPr>
                                  <m:e>
                                    <m:r>
                                      <a:rPr lang="en-IN" sz="4000" b="1">
                                        <a:latin typeface="Cambria Math" panose="02040503050406030204" pitchFamily="18" charset="0"/>
                                        <a:ea typeface="Cambria Math" panose="02040503050406030204" pitchFamily="18" charset="0"/>
                                      </a:rPr>
                                      <m:t>𝐱</m:t>
                                    </m:r>
                                  </m:e>
                                  <m:sup>
                                    <m:r>
                                      <a:rPr lang="en-IN" sz="4000" i="1">
                                        <a:latin typeface="Cambria Math" panose="02040503050406030204" pitchFamily="18" charset="0"/>
                                        <a:ea typeface="Cambria Math" panose="02040503050406030204" pitchFamily="18" charset="0"/>
                                      </a:rPr>
                                      <m:t>𝑖</m:t>
                                    </m:r>
                                  </m:sup>
                                </m:sSup>
                                <m:r>
                                  <a:rPr lang="en-IN" sz="4000" b="0" i="1" smtClean="0">
                                    <a:latin typeface="Cambria Math" panose="02040503050406030204" pitchFamily="18" charset="0"/>
                                    <a:ea typeface="Cambria Math" panose="02040503050406030204" pitchFamily="18" charset="0"/>
                                  </a:rPr>
                                  <m:t>,</m:t>
                                </m:r>
                                <m:r>
                                  <a:rPr lang="en-IN" sz="4000" b="1">
                                    <a:latin typeface="Cambria Math" panose="02040503050406030204" pitchFamily="18" charset="0"/>
                                    <a:ea typeface="Cambria Math" panose="02040503050406030204" pitchFamily="18" charset="0"/>
                                  </a:rPr>
                                  <m:t>𝐰</m:t>
                                </m:r>
                              </m:e>
                            </m:d>
                          </m:e>
                        </m:nary>
                      </m:num>
                      <m:den>
                        <m:nary>
                          <m:naryPr>
                            <m:chr m:val="∏"/>
                            <m:limLoc m:val="subSup"/>
                            <m:ctrlPr>
                              <a:rPr lang="en-IN" sz="4000" i="1" dirty="0">
                                <a:latin typeface="Cambria Math" panose="02040503050406030204" pitchFamily="18" charset="0"/>
                              </a:rPr>
                            </m:ctrlPr>
                          </m:naryPr>
                          <m:sub>
                            <m:r>
                              <m:rPr>
                                <m:brk m:alnAt="25"/>
                              </m:rPr>
                              <a:rPr lang="en-IN" sz="4000" i="1" dirty="0">
                                <a:latin typeface="Cambria Math" panose="02040503050406030204" pitchFamily="18" charset="0"/>
                              </a:rPr>
                              <m:t>𝑖</m:t>
                            </m:r>
                            <m:r>
                              <a:rPr lang="en-IN" sz="4000" i="1" dirty="0">
                                <a:latin typeface="Cambria Math" panose="02040503050406030204" pitchFamily="18" charset="0"/>
                              </a:rPr>
                              <m:t>=1</m:t>
                            </m:r>
                          </m:sub>
                          <m:sup>
                            <m:r>
                              <a:rPr lang="en-IN" sz="4000" i="1" dirty="0">
                                <a:latin typeface="Cambria Math" panose="02040503050406030204" pitchFamily="18" charset="0"/>
                              </a:rPr>
                              <m:t>𝑛</m:t>
                            </m:r>
                          </m:sup>
                          <m:e>
                            <m:r>
                              <a:rPr lang="en-IN" sz="4000" i="1">
                                <a:latin typeface="Cambria Math" panose="02040503050406030204" pitchFamily="18" charset="0"/>
                                <a:ea typeface="Cambria Math" panose="02040503050406030204" pitchFamily="18" charset="0"/>
                              </a:rPr>
                              <m:t>ℙ</m:t>
                            </m:r>
                            <m:d>
                              <m:dPr>
                                <m:begChr m:val="["/>
                                <m:endChr m:val="]"/>
                                <m:ctrlPr>
                                  <a:rPr lang="en-IN" sz="4000" i="1">
                                    <a:latin typeface="Cambria Math" panose="02040503050406030204" pitchFamily="18" charset="0"/>
                                    <a:ea typeface="Cambria Math" panose="02040503050406030204" pitchFamily="18" charset="0"/>
                                  </a:rPr>
                                </m:ctrlPr>
                              </m:dPr>
                              <m:e>
                                <m:sSup>
                                  <m:sSupPr>
                                    <m:ctrlPr>
                                      <a:rPr lang="en-IN" sz="4000" i="1">
                                        <a:latin typeface="Cambria Math" panose="02040503050406030204" pitchFamily="18" charset="0"/>
                                        <a:ea typeface="Cambria Math" panose="02040503050406030204" pitchFamily="18" charset="0"/>
                                      </a:rPr>
                                    </m:ctrlPr>
                                  </m:sSupPr>
                                  <m:e>
                                    <m:r>
                                      <a:rPr lang="en-IN" sz="4000" i="1">
                                        <a:latin typeface="Cambria Math" panose="02040503050406030204" pitchFamily="18" charset="0"/>
                                        <a:ea typeface="Cambria Math" panose="02040503050406030204" pitchFamily="18" charset="0"/>
                                      </a:rPr>
                                      <m:t>𝑦</m:t>
                                    </m:r>
                                  </m:e>
                                  <m:sup>
                                    <m:r>
                                      <a:rPr lang="en-IN" sz="4000" i="1">
                                        <a:latin typeface="Cambria Math" panose="02040503050406030204" pitchFamily="18" charset="0"/>
                                        <a:ea typeface="Cambria Math" panose="02040503050406030204" pitchFamily="18" charset="0"/>
                                      </a:rPr>
                                      <m:t>𝑖</m:t>
                                    </m:r>
                                  </m:sup>
                                </m:sSup>
                                <m:r>
                                  <a:rPr lang="en-IN" sz="4000" i="1">
                                    <a:latin typeface="Cambria Math" panose="02040503050406030204" pitchFamily="18" charset="0"/>
                                    <a:ea typeface="Cambria Math" panose="02040503050406030204" pitchFamily="18" charset="0"/>
                                  </a:rPr>
                                  <m:t>,  </m:t>
                                </m:r>
                                <m:sSup>
                                  <m:sSupPr>
                                    <m:ctrlPr>
                                      <a:rPr lang="en-IN" sz="4000" i="1">
                                        <a:latin typeface="Cambria Math" panose="02040503050406030204" pitchFamily="18" charset="0"/>
                                        <a:ea typeface="Cambria Math" panose="02040503050406030204" pitchFamily="18" charset="0"/>
                                      </a:rPr>
                                    </m:ctrlPr>
                                  </m:sSupPr>
                                  <m:e>
                                    <m:r>
                                      <a:rPr lang="en-IN" sz="4000" b="1">
                                        <a:latin typeface="Cambria Math" panose="02040503050406030204" pitchFamily="18" charset="0"/>
                                        <a:ea typeface="Cambria Math" panose="02040503050406030204" pitchFamily="18" charset="0"/>
                                      </a:rPr>
                                      <m:t>𝐱</m:t>
                                    </m:r>
                                  </m:e>
                                  <m:sup>
                                    <m:r>
                                      <a:rPr lang="en-IN" sz="4000" i="1">
                                        <a:latin typeface="Cambria Math" panose="02040503050406030204" pitchFamily="18" charset="0"/>
                                        <a:ea typeface="Cambria Math" panose="02040503050406030204" pitchFamily="18" charset="0"/>
                                      </a:rPr>
                                      <m:t>𝑖</m:t>
                                    </m:r>
                                  </m:sup>
                                </m:sSup>
                              </m:e>
                            </m:d>
                          </m:e>
                        </m:nary>
                      </m:den>
                    </m:f>
                  </m:oMath>
                </a14:m>
                <a:endParaRPr lang="en-IN" dirty="0"/>
              </a:p>
              <a:p>
                <a:r>
                  <a:rPr lang="en-IN" dirty="0"/>
                  <a:t>Ignoring terms that don’t involve </a:t>
                </a:r>
                <a14:m>
                  <m:oMath xmlns:m="http://schemas.openxmlformats.org/officeDocument/2006/math">
                    <m:r>
                      <a:rPr lang="en-IN" b="1" i="0" smtClean="0">
                        <a:latin typeface="Cambria Math" panose="02040503050406030204" pitchFamily="18" charset="0"/>
                      </a:rPr>
                      <m:t>𝐰</m:t>
                    </m:r>
                  </m:oMath>
                </a14:m>
                <a:r>
                  <a:rPr lang="en-IN" dirty="0"/>
                  <a:t>, taking logs gives us MAP estimate</a:t>
                </a:r>
              </a:p>
              <a:p>
                <a14:m>
                  <m:oMath xmlns:m="http://schemas.openxmlformats.org/officeDocument/2006/math">
                    <m:sSub>
                      <m:sSubPr>
                        <m:ctrlPr>
                          <a:rPr lang="en-IN" b="0" i="1" dirty="0" smtClean="0">
                            <a:latin typeface="Cambria Math" panose="02040503050406030204" pitchFamily="18" charset="0"/>
                          </a:rPr>
                        </m:ctrlPr>
                      </m:sSubPr>
                      <m:e>
                        <m:acc>
                          <m:accPr>
                            <m:chr m:val="̂"/>
                            <m:ctrlPr>
                              <a:rPr lang="en-IN" b="0" i="1" smtClean="0">
                                <a:latin typeface="Cambria Math" panose="02040503050406030204" pitchFamily="18" charset="0"/>
                              </a:rPr>
                            </m:ctrlPr>
                          </m:accPr>
                          <m:e>
                            <m:r>
                              <a:rPr lang="en-IN" b="1" i="0" smtClean="0">
                                <a:latin typeface="Cambria Math" panose="02040503050406030204" pitchFamily="18" charset="0"/>
                              </a:rPr>
                              <m:t>𝐰</m:t>
                            </m:r>
                          </m:e>
                        </m:acc>
                      </m:e>
                      <m:sub>
                        <m:r>
                          <m:rPr>
                            <m:sty m:val="p"/>
                          </m:rPr>
                          <a:rPr lang="en-IN" b="0" i="0" dirty="0" smtClean="0">
                            <a:latin typeface="Cambria Math" panose="02040503050406030204" pitchFamily="18" charset="0"/>
                          </a:rPr>
                          <m:t>MAP</m:t>
                        </m:r>
                      </m:sub>
                    </m:sSub>
                    <m:r>
                      <a:rPr lang="en-IN" b="0" i="1" dirty="0" smtClean="0">
                        <a:latin typeface="Cambria Math" panose="02040503050406030204" pitchFamily="18" charset="0"/>
                      </a:rPr>
                      <m:t>=</m:t>
                    </m:r>
                    <m:func>
                      <m:funcPr>
                        <m:ctrlPr>
                          <a:rPr lang="en-IN" b="0" i="1" dirty="0" smtClean="0">
                            <a:latin typeface="Cambria Math" panose="02040503050406030204" pitchFamily="18" charset="0"/>
                          </a:rPr>
                        </m:ctrlPr>
                      </m:funcPr>
                      <m:fName>
                        <m:r>
                          <m:rPr>
                            <m:sty m:val="p"/>
                          </m:rPr>
                          <a:rPr lang="en-IN" b="0" i="0" dirty="0" smtClean="0">
                            <a:latin typeface="Cambria Math" panose="02040503050406030204" pitchFamily="18" charset="0"/>
                          </a:rPr>
                          <m:t>arg</m:t>
                        </m:r>
                      </m:fName>
                      <m:e>
                        <m:func>
                          <m:funcPr>
                            <m:ctrlPr>
                              <a:rPr lang="en-IN" b="0" i="1" dirty="0" smtClean="0">
                                <a:latin typeface="Cambria Math" panose="02040503050406030204" pitchFamily="18" charset="0"/>
                              </a:rPr>
                            </m:ctrlPr>
                          </m:funcPr>
                          <m:fName>
                            <m:limLow>
                              <m:limLowPr>
                                <m:ctrlPr>
                                  <a:rPr lang="en-IN" b="0" i="1" dirty="0" smtClean="0">
                                    <a:latin typeface="Cambria Math" panose="02040503050406030204" pitchFamily="18" charset="0"/>
                                  </a:rPr>
                                </m:ctrlPr>
                              </m:limLowPr>
                              <m:e>
                                <m:r>
                                  <m:rPr>
                                    <m:sty m:val="p"/>
                                  </m:rPr>
                                  <a:rPr lang="en-IN" b="0" i="0" dirty="0" smtClean="0">
                                    <a:latin typeface="Cambria Math" panose="02040503050406030204" pitchFamily="18" charset="0"/>
                                  </a:rPr>
                                  <m:t>min</m:t>
                                </m:r>
                              </m:e>
                              <m:lim>
                                <m:r>
                                  <a:rPr lang="en-IN" b="1" i="0" dirty="0" smtClean="0">
                                    <a:latin typeface="Cambria Math" panose="02040503050406030204" pitchFamily="18" charset="0"/>
                                  </a:rPr>
                                  <m:t>𝐰</m:t>
                                </m:r>
                                <m:r>
                                  <a:rPr lang="en-IN" b="0" i="1" dirty="0" smtClean="0">
                                    <a:latin typeface="Cambria Math" panose="02040503050406030204" pitchFamily="18" charset="0"/>
                                  </a:rPr>
                                  <m:t>∈</m:t>
                                </m:r>
                                <m:sSup>
                                  <m:sSupPr>
                                    <m:ctrlPr>
                                      <a:rPr lang="en-IN" b="0" i="1" dirty="0" smtClean="0">
                                        <a:latin typeface="Cambria Math" panose="02040503050406030204" pitchFamily="18" charset="0"/>
                                        <a:ea typeface="Cambria Math" panose="02040503050406030204" pitchFamily="18" charset="0"/>
                                      </a:rPr>
                                    </m:ctrlPr>
                                  </m:sSupPr>
                                  <m:e>
                                    <m:r>
                                      <a:rPr lang="en-IN" b="0" i="1" dirty="0" smtClean="0">
                                        <a:latin typeface="Cambria Math" panose="02040503050406030204" pitchFamily="18" charset="0"/>
                                        <a:ea typeface="Cambria Math" panose="02040503050406030204" pitchFamily="18" charset="0"/>
                                      </a:rPr>
                                      <m:t>ℝ</m:t>
                                    </m:r>
                                  </m:e>
                                  <m:sup>
                                    <m:r>
                                      <a:rPr lang="en-IN" b="0" i="1" dirty="0" smtClean="0">
                                        <a:latin typeface="Cambria Math" panose="02040503050406030204" pitchFamily="18" charset="0"/>
                                        <a:ea typeface="Cambria Math" panose="02040503050406030204" pitchFamily="18" charset="0"/>
                                      </a:rPr>
                                      <m:t>𝑑</m:t>
                                    </m:r>
                                  </m:sup>
                                </m:sSup>
                              </m:lim>
                            </m:limLow>
                          </m:fName>
                          <m:e>
                            <m:r>
                              <a:rPr lang="en-IN" b="0" i="1" dirty="0" smtClean="0">
                                <a:latin typeface="Cambria Math" panose="02040503050406030204" pitchFamily="18" charset="0"/>
                              </a:rPr>
                              <m:t>−</m:t>
                            </m:r>
                            <m:func>
                              <m:funcPr>
                                <m:ctrlPr>
                                  <a:rPr lang="en-IN" b="0" i="1" dirty="0" smtClean="0">
                                    <a:latin typeface="Cambria Math" panose="02040503050406030204" pitchFamily="18" charset="0"/>
                                  </a:rPr>
                                </m:ctrlPr>
                              </m:funcPr>
                              <m:fName>
                                <m:r>
                                  <m:rPr>
                                    <m:sty m:val="p"/>
                                  </m:rPr>
                                  <a:rPr lang="en-IN" b="0" i="0" dirty="0" smtClean="0">
                                    <a:latin typeface="Cambria Math" panose="02040503050406030204" pitchFamily="18" charset="0"/>
                                  </a:rPr>
                                  <m:t>ln</m:t>
                                </m:r>
                              </m:fName>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1">
                                        <a:latin typeface="Cambria Math" panose="02040503050406030204" pitchFamily="18" charset="0"/>
                                        <a:ea typeface="Cambria Math" panose="02040503050406030204" pitchFamily="18" charset="0"/>
                                      </a:rPr>
                                      <m:t>𝐰</m:t>
                                    </m:r>
                                  </m:e>
                                </m:d>
                              </m:e>
                            </m:func>
                            <m:r>
                              <a:rPr lang="en-IN" b="0" i="1" dirty="0" smtClean="0">
                                <a:latin typeface="Cambria Math" panose="02040503050406030204" pitchFamily="18" charset="0"/>
                              </a:rPr>
                              <m:t>−</m:t>
                            </m:r>
                            <m:nary>
                              <m:naryPr>
                                <m:chr m:val="∑"/>
                                <m:limLoc m:val="subSup"/>
                                <m:ctrlPr>
                                  <a:rPr lang="en-IN" b="0" i="1" dirty="0" smtClean="0">
                                    <a:latin typeface="Cambria Math" panose="02040503050406030204" pitchFamily="18" charset="0"/>
                                  </a:rPr>
                                </m:ctrlPr>
                              </m:naryPr>
                              <m:sub>
                                <m:r>
                                  <m:rPr>
                                    <m:brk m:alnAt="25"/>
                                  </m:rPr>
                                  <a:rPr lang="en-IN" b="0" i="1" dirty="0" smtClean="0">
                                    <a:latin typeface="Cambria Math" panose="02040503050406030204" pitchFamily="18" charset="0"/>
                                  </a:rPr>
                                  <m:t>𝑖</m:t>
                                </m:r>
                                <m:r>
                                  <a:rPr lang="en-IN" b="0" i="1" dirty="0" smtClean="0">
                                    <a:latin typeface="Cambria Math" panose="02040503050406030204" pitchFamily="18" charset="0"/>
                                  </a:rPr>
                                  <m:t>=1</m:t>
                                </m:r>
                              </m:sub>
                              <m:sup>
                                <m:r>
                                  <a:rPr lang="en-IN" b="0" i="1" dirty="0" smtClean="0">
                                    <a:latin typeface="Cambria Math" panose="02040503050406030204" pitchFamily="18" charset="0"/>
                                  </a:rPr>
                                  <m:t>𝑛</m:t>
                                </m:r>
                              </m:sup>
                              <m:e>
                                <m:func>
                                  <m:funcPr>
                                    <m:ctrlPr>
                                      <a:rPr lang="en-IN" b="0" i="1" dirty="0" smtClean="0">
                                        <a:latin typeface="Cambria Math" panose="02040503050406030204" pitchFamily="18" charset="0"/>
                                      </a:rPr>
                                    </m:ctrlPr>
                                  </m:funcPr>
                                  <m:fName>
                                    <m:r>
                                      <m:rPr>
                                        <m:sty m:val="p"/>
                                      </m:rPr>
                                      <a:rPr lang="en-IN" b="0" i="0" dirty="0" smtClean="0">
                                        <a:latin typeface="Cambria Math" panose="02040503050406030204" pitchFamily="18" charset="0"/>
                                      </a:rPr>
                                      <m:t>ln</m:t>
                                    </m:r>
                                  </m:fName>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𝑖</m:t>
                                            </m:r>
                                          </m:sup>
                                        </m:sSup>
                                        <m:r>
                                          <a:rPr lang="en-IN" i="1">
                                            <a:latin typeface="Cambria Math" panose="02040503050406030204" pitchFamily="18" charset="0"/>
                                            <a:ea typeface="Cambria Math" panose="02040503050406030204" pitchFamily="18" charset="0"/>
                                          </a:rPr>
                                          <m:t> </m:t>
                                        </m:r>
                                        <m:r>
                                          <a:rPr lang="en-IN" b="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𝑖</m:t>
                                            </m:r>
                                          </m:sup>
                                        </m:sSup>
                                        <m:r>
                                          <a:rPr lang="en-IN" b="0" i="1" smtClean="0">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𝐰</m:t>
                                        </m:r>
                                      </m:e>
                                    </m:d>
                                  </m:e>
                                </m:func>
                              </m:e>
                            </m:nary>
                          </m:e>
                        </m:func>
                      </m:e>
                    </m:func>
                  </m:oMath>
                </a14:m>
                <a:endParaRPr lang="en-IN" dirty="0"/>
              </a:p>
              <a:p>
                <a:r>
                  <a:rPr lang="en-IN" dirty="0"/>
                  <a:t>Note: Likelihood is a distribution over labels i.e. over </a:t>
                </a:r>
                <a14:m>
                  <m:oMath xmlns:m="http://schemas.openxmlformats.org/officeDocument/2006/math">
                    <m:r>
                      <a:rPr lang="en-IN" i="1" smtClean="0">
                        <a:latin typeface="Cambria Math" panose="02040503050406030204" pitchFamily="18" charset="0"/>
                        <a:ea typeface="Cambria Math" panose="02040503050406030204" pitchFamily="18" charset="0"/>
                      </a:rPr>
                      <m:t>ℝ</m:t>
                    </m:r>
                  </m:oMath>
                </a14:m>
                <a:r>
                  <a:rPr lang="en-IN" dirty="0"/>
                  <a:t> but the prior and posterior are distributions over models i.e. over </a:t>
                </a:r>
                <a14:m>
                  <m:oMath xmlns:m="http://schemas.openxmlformats.org/officeDocument/2006/math">
                    <m:sSup>
                      <m:sSupPr>
                        <m:ctrlPr>
                          <a:rPr lang="en-IN" b="0" i="1" smtClean="0">
                            <a:latin typeface="Cambria Math" panose="02040503050406030204" pitchFamily="18" charset="0"/>
                            <a:ea typeface="Cambria Math" panose="02040503050406030204" pitchFamily="18" charset="0"/>
                          </a:rPr>
                        </m:ctrlPr>
                      </m:sSupPr>
                      <m:e>
                        <m:r>
                          <a:rPr lang="en-IN"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𝑑</m:t>
                        </m:r>
                      </m:sup>
                    </m:sSup>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545" b="-1060"/>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9</a:t>
            </a:fld>
            <a:endParaRPr lang="en-US"/>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240653" y="0"/>
            <a:ext cx="1832396" cy="1832396"/>
          </a:xfrm>
          <a:prstGeom prst="rect">
            <a:avLst/>
          </a:prstGeom>
        </p:spPr>
      </p:pic>
      <mc:AlternateContent xmlns:mc="http://schemas.openxmlformats.org/markup-compatibility/2006" xmlns:a14="http://schemas.microsoft.com/office/drawing/2010/main">
        <mc:Choice Requires="a14">
          <p:sp>
            <p:nvSpPr>
              <p:cNvPr id="20" name="Rectangular Callout 19"/>
              <p:cNvSpPr/>
              <p:nvPr/>
            </p:nvSpPr>
            <p:spPr>
              <a:xfrm>
                <a:off x="134402" y="139906"/>
                <a:ext cx="10106249" cy="2047151"/>
              </a:xfrm>
              <a:prstGeom prst="wedgeRectCallout">
                <a:avLst>
                  <a:gd name="adj1" fmla="val 61527"/>
                  <a:gd name="adj2" fmla="val 5117"/>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You might be wondering why conditioned as </a:t>
                </a:r>
                <a14:m>
                  <m:oMath xmlns:m="http://schemas.openxmlformats.org/officeDocument/2006/math">
                    <m:r>
                      <a:rPr lang="en-IN" sz="2400" i="1">
                        <a:solidFill>
                          <a:schemeClr val="bg1"/>
                        </a:solidFill>
                        <a:latin typeface="Cambria Math" panose="02040503050406030204" pitchFamily="18" charset="0"/>
                        <a:ea typeface="Cambria Math" panose="02040503050406030204" pitchFamily="18" charset="0"/>
                      </a:rPr>
                      <m:t>ℙ</m:t>
                    </m:r>
                    <m:d>
                      <m:dPr>
                        <m:begChr m:val="["/>
                        <m:endChr m:val="]"/>
                        <m:ctrlPr>
                          <a:rPr lang="en-IN" sz="2400" i="1">
                            <a:solidFill>
                              <a:schemeClr val="bg1"/>
                            </a:solidFill>
                            <a:latin typeface="Cambria Math" panose="02040503050406030204" pitchFamily="18" charset="0"/>
                            <a:ea typeface="Cambria Math" panose="02040503050406030204" pitchFamily="18" charset="0"/>
                          </a:rPr>
                        </m:ctrlPr>
                      </m:dPr>
                      <m:e>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i="1">
                                <a:solidFill>
                                  <a:schemeClr val="bg1"/>
                                </a:solidFill>
                                <a:latin typeface="Cambria Math" panose="02040503050406030204" pitchFamily="18" charset="0"/>
                                <a:ea typeface="Cambria Math" panose="02040503050406030204" pitchFamily="18" charset="0"/>
                              </a:rPr>
                              <m:t>𝑦</m:t>
                            </m:r>
                          </m:e>
                          <m:sup>
                            <m:r>
                              <a:rPr lang="en-IN" sz="2400" i="1">
                                <a:solidFill>
                                  <a:schemeClr val="bg1"/>
                                </a:solidFill>
                                <a:latin typeface="Cambria Math" panose="02040503050406030204" pitchFamily="18" charset="0"/>
                                <a:ea typeface="Cambria Math" panose="02040503050406030204" pitchFamily="18" charset="0"/>
                              </a:rPr>
                              <m:t>𝑖</m:t>
                            </m:r>
                          </m:sup>
                        </m:sSup>
                        <m:r>
                          <a:rPr lang="en-IN" sz="2400" i="1">
                            <a:solidFill>
                              <a:schemeClr val="bg1"/>
                            </a:solidFill>
                            <a:latin typeface="Cambria Math" panose="02040503050406030204" pitchFamily="18" charset="0"/>
                            <a:ea typeface="Cambria Math" panose="02040503050406030204" pitchFamily="18" charset="0"/>
                          </a:rPr>
                          <m:t> </m:t>
                        </m:r>
                        <m:r>
                          <a:rPr lang="en-IN" sz="2400" b="1">
                            <a:solidFill>
                              <a:schemeClr val="bg1"/>
                            </a:solidFill>
                            <a:latin typeface="Cambria Math" panose="02040503050406030204" pitchFamily="18" charset="0"/>
                            <a:ea typeface="Cambria Math" panose="02040503050406030204" pitchFamily="18" charset="0"/>
                          </a:rPr>
                          <m:t>|</m:t>
                        </m:r>
                        <m:r>
                          <a:rPr lang="en-IN" sz="2400" i="1">
                            <a:solidFill>
                              <a:schemeClr val="bg1"/>
                            </a:solidFill>
                            <a:latin typeface="Cambria Math" panose="02040503050406030204" pitchFamily="18" charset="0"/>
                            <a:ea typeface="Cambria Math" panose="02040503050406030204" pitchFamily="18" charset="0"/>
                          </a:rPr>
                          <m:t> </m:t>
                        </m:r>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b="1">
                                <a:solidFill>
                                  <a:schemeClr val="bg1"/>
                                </a:solidFill>
                                <a:latin typeface="Cambria Math" panose="02040503050406030204" pitchFamily="18" charset="0"/>
                                <a:ea typeface="Cambria Math" panose="02040503050406030204" pitchFamily="18" charset="0"/>
                              </a:rPr>
                              <m:t>𝐱</m:t>
                            </m:r>
                          </m:e>
                          <m:sup>
                            <m:r>
                              <a:rPr lang="en-IN" sz="2400" i="1">
                                <a:solidFill>
                                  <a:schemeClr val="bg1"/>
                                </a:solidFill>
                                <a:latin typeface="Cambria Math" panose="02040503050406030204" pitchFamily="18" charset="0"/>
                                <a:ea typeface="Cambria Math" panose="02040503050406030204" pitchFamily="18" charset="0"/>
                              </a:rPr>
                              <m:t>𝑖</m:t>
                            </m:r>
                          </m:sup>
                        </m:sSup>
                        <m:r>
                          <a:rPr lang="en-IN" sz="2400" i="1">
                            <a:solidFill>
                              <a:schemeClr val="bg1"/>
                            </a:solidFill>
                            <a:latin typeface="Cambria Math" panose="02040503050406030204" pitchFamily="18" charset="0"/>
                            <a:ea typeface="Cambria Math" panose="02040503050406030204" pitchFamily="18" charset="0"/>
                          </a:rPr>
                          <m:t>,</m:t>
                        </m:r>
                        <m:r>
                          <a:rPr lang="en-IN" sz="2400" b="1">
                            <a:solidFill>
                              <a:schemeClr val="bg1"/>
                            </a:solidFill>
                            <a:latin typeface="Cambria Math" panose="02040503050406030204" pitchFamily="18" charset="0"/>
                            <a:ea typeface="Cambria Math" panose="02040503050406030204" pitchFamily="18" charset="0"/>
                          </a:rPr>
                          <m:t>𝐰</m:t>
                        </m:r>
                      </m:e>
                    </m:d>
                  </m:oMath>
                </a14:m>
                <a:r>
                  <a:rPr lang="en-IN" sz="2400" dirty="0">
                    <a:solidFill>
                      <a:schemeClr val="bg1"/>
                    </a:solidFill>
                    <a:latin typeface="+mj-lt"/>
                  </a:rPr>
                  <a:t> and not </a:t>
                </a:r>
                <a14:m>
                  <m:oMath xmlns:m="http://schemas.openxmlformats.org/officeDocument/2006/math">
                    <m:r>
                      <a:rPr lang="en-IN" sz="2400" i="1">
                        <a:solidFill>
                          <a:schemeClr val="bg1"/>
                        </a:solidFill>
                        <a:latin typeface="Cambria Math" panose="02040503050406030204" pitchFamily="18" charset="0"/>
                        <a:ea typeface="Cambria Math" panose="02040503050406030204" pitchFamily="18" charset="0"/>
                      </a:rPr>
                      <m:t>ℙ</m:t>
                    </m:r>
                    <m:d>
                      <m:dPr>
                        <m:begChr m:val="["/>
                        <m:endChr m:val="]"/>
                        <m:ctrlPr>
                          <a:rPr lang="en-IN" sz="2400" i="1">
                            <a:solidFill>
                              <a:schemeClr val="bg1"/>
                            </a:solidFill>
                            <a:latin typeface="Cambria Math" panose="02040503050406030204" pitchFamily="18" charset="0"/>
                            <a:ea typeface="Cambria Math" panose="02040503050406030204" pitchFamily="18" charset="0"/>
                          </a:rPr>
                        </m:ctrlPr>
                      </m:dPr>
                      <m:e>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i="1">
                                <a:solidFill>
                                  <a:schemeClr val="bg1"/>
                                </a:solidFill>
                                <a:latin typeface="Cambria Math" panose="02040503050406030204" pitchFamily="18" charset="0"/>
                                <a:ea typeface="Cambria Math" panose="02040503050406030204" pitchFamily="18" charset="0"/>
                              </a:rPr>
                              <m:t>𝑦</m:t>
                            </m:r>
                          </m:e>
                          <m:sup>
                            <m:r>
                              <a:rPr lang="en-IN" sz="2400" i="1">
                                <a:solidFill>
                                  <a:schemeClr val="bg1"/>
                                </a:solidFill>
                                <a:latin typeface="Cambria Math" panose="02040503050406030204" pitchFamily="18" charset="0"/>
                                <a:ea typeface="Cambria Math" panose="02040503050406030204" pitchFamily="18" charset="0"/>
                              </a:rPr>
                              <m:t>𝑖</m:t>
                            </m:r>
                          </m:sup>
                        </m:sSup>
                        <m:r>
                          <a:rPr lang="en-IN" sz="2400" b="0" i="1" smtClean="0">
                            <a:solidFill>
                              <a:schemeClr val="bg1"/>
                            </a:solidFill>
                            <a:latin typeface="Cambria Math" panose="02040503050406030204" pitchFamily="18" charset="0"/>
                            <a:ea typeface="Cambria Math" panose="02040503050406030204" pitchFamily="18" charset="0"/>
                          </a:rPr>
                          <m:t>,</m:t>
                        </m:r>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b="1">
                                <a:solidFill>
                                  <a:schemeClr val="bg1"/>
                                </a:solidFill>
                                <a:latin typeface="Cambria Math" panose="02040503050406030204" pitchFamily="18" charset="0"/>
                                <a:ea typeface="Cambria Math" panose="02040503050406030204" pitchFamily="18" charset="0"/>
                              </a:rPr>
                              <m:t>𝐱</m:t>
                            </m:r>
                          </m:e>
                          <m:sup>
                            <m:r>
                              <a:rPr lang="en-IN" sz="2400" i="1">
                                <a:solidFill>
                                  <a:schemeClr val="bg1"/>
                                </a:solidFill>
                                <a:latin typeface="Cambria Math" panose="02040503050406030204" pitchFamily="18" charset="0"/>
                                <a:ea typeface="Cambria Math" panose="02040503050406030204" pitchFamily="18" charset="0"/>
                              </a:rPr>
                              <m:t>𝑖</m:t>
                            </m:r>
                          </m:sup>
                        </m:sSup>
                        <m:r>
                          <a:rPr lang="en-IN" sz="2400" b="1" i="0" smtClean="0">
                            <a:solidFill>
                              <a:schemeClr val="bg1"/>
                            </a:solidFill>
                            <a:latin typeface="Cambria Math" panose="02040503050406030204" pitchFamily="18" charset="0"/>
                            <a:ea typeface="Cambria Math" panose="02040503050406030204" pitchFamily="18" charset="0"/>
                          </a:rPr>
                          <m:t> </m:t>
                        </m:r>
                        <m:r>
                          <a:rPr lang="en-IN" sz="2400" b="1" smtClean="0">
                            <a:solidFill>
                              <a:schemeClr val="bg1"/>
                            </a:solidFill>
                            <a:latin typeface="Cambria Math" panose="02040503050406030204" pitchFamily="18" charset="0"/>
                            <a:ea typeface="Cambria Math" panose="02040503050406030204" pitchFamily="18" charset="0"/>
                          </a:rPr>
                          <m:t>|</m:t>
                        </m:r>
                        <m:r>
                          <a:rPr lang="en-IN" sz="2400" b="0" i="1" smtClean="0">
                            <a:solidFill>
                              <a:schemeClr val="bg1"/>
                            </a:solidFill>
                            <a:latin typeface="Cambria Math" panose="02040503050406030204" pitchFamily="18" charset="0"/>
                            <a:ea typeface="Cambria Math" panose="02040503050406030204" pitchFamily="18" charset="0"/>
                          </a:rPr>
                          <m:t> </m:t>
                        </m:r>
                        <m:r>
                          <a:rPr lang="en-IN" sz="2400" b="1">
                            <a:solidFill>
                              <a:schemeClr val="bg1"/>
                            </a:solidFill>
                            <a:latin typeface="Cambria Math" panose="02040503050406030204" pitchFamily="18" charset="0"/>
                            <a:ea typeface="Cambria Math" panose="02040503050406030204" pitchFamily="18" charset="0"/>
                          </a:rPr>
                          <m:t>𝐰</m:t>
                        </m:r>
                      </m:e>
                    </m:d>
                  </m:oMath>
                </a14:m>
                <a:r>
                  <a:rPr lang="en-IN" sz="2400" dirty="0">
                    <a:solidFill>
                      <a:schemeClr val="bg1"/>
                    </a:solidFill>
                    <a:latin typeface="+mj-lt"/>
                  </a:rPr>
                  <a:t>. This is because we are currently assuming that features </a:t>
                </a:r>
                <a14:m>
                  <m:oMath xmlns:m="http://schemas.openxmlformats.org/officeDocument/2006/math">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b="1">
                            <a:solidFill>
                              <a:schemeClr val="bg1"/>
                            </a:solidFill>
                            <a:latin typeface="Cambria Math" panose="02040503050406030204" pitchFamily="18" charset="0"/>
                            <a:ea typeface="Cambria Math" panose="02040503050406030204" pitchFamily="18" charset="0"/>
                          </a:rPr>
                          <m:t>𝐱</m:t>
                        </m:r>
                      </m:e>
                      <m:sup>
                        <m:r>
                          <a:rPr lang="en-IN" sz="2400" i="1">
                            <a:solidFill>
                              <a:schemeClr val="bg1"/>
                            </a:solidFill>
                            <a:latin typeface="Cambria Math" panose="02040503050406030204" pitchFamily="18" charset="0"/>
                            <a:ea typeface="Cambria Math" panose="02040503050406030204" pitchFamily="18" charset="0"/>
                          </a:rPr>
                          <m:t>𝑖</m:t>
                        </m:r>
                      </m:sup>
                    </m:sSup>
                  </m:oMath>
                </a14:m>
                <a:r>
                  <a:rPr lang="en-IN" sz="2400" dirty="0">
                    <a:solidFill>
                      <a:schemeClr val="bg1"/>
                    </a:solidFill>
                    <a:latin typeface="+mj-lt"/>
                  </a:rPr>
                  <a:t> do not depend on the model </a:t>
                </a:r>
                <a14:m>
                  <m:oMath xmlns:m="http://schemas.openxmlformats.org/officeDocument/2006/math">
                    <m:r>
                      <a:rPr lang="en-IN" sz="2400" b="1">
                        <a:solidFill>
                          <a:schemeClr val="bg1"/>
                        </a:solidFill>
                        <a:latin typeface="Cambria Math" panose="02040503050406030204" pitchFamily="18" charset="0"/>
                        <a:ea typeface="Cambria Math" panose="02040503050406030204" pitchFamily="18" charset="0"/>
                      </a:rPr>
                      <m:t>𝐰</m:t>
                    </m:r>
                  </m:oMath>
                </a14:m>
                <a:r>
                  <a:rPr lang="en-IN" sz="2400" dirty="0">
                    <a:solidFill>
                      <a:schemeClr val="bg1"/>
                    </a:solidFill>
                    <a:latin typeface="+mj-lt"/>
                  </a:rPr>
                  <a:t>. Thus, the chain rule gives us </a:t>
                </a:r>
                <a14:m>
                  <m:oMath xmlns:m="http://schemas.openxmlformats.org/officeDocument/2006/math">
                    <m:r>
                      <a:rPr lang="en-IN" sz="2400" i="1">
                        <a:solidFill>
                          <a:schemeClr val="bg1"/>
                        </a:solidFill>
                        <a:latin typeface="Cambria Math" panose="02040503050406030204" pitchFamily="18" charset="0"/>
                        <a:ea typeface="Cambria Math" panose="02040503050406030204" pitchFamily="18" charset="0"/>
                      </a:rPr>
                      <m:t>ℙ</m:t>
                    </m:r>
                    <m:d>
                      <m:dPr>
                        <m:begChr m:val="["/>
                        <m:endChr m:val="]"/>
                        <m:ctrlPr>
                          <a:rPr lang="en-IN" sz="2400" i="1">
                            <a:solidFill>
                              <a:schemeClr val="bg1"/>
                            </a:solidFill>
                            <a:latin typeface="Cambria Math" panose="02040503050406030204" pitchFamily="18" charset="0"/>
                            <a:ea typeface="Cambria Math" panose="02040503050406030204" pitchFamily="18" charset="0"/>
                          </a:rPr>
                        </m:ctrlPr>
                      </m:dPr>
                      <m:e>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i="1">
                                <a:solidFill>
                                  <a:schemeClr val="bg1"/>
                                </a:solidFill>
                                <a:latin typeface="Cambria Math" panose="02040503050406030204" pitchFamily="18" charset="0"/>
                                <a:ea typeface="Cambria Math" panose="02040503050406030204" pitchFamily="18" charset="0"/>
                              </a:rPr>
                              <m:t>𝑦</m:t>
                            </m:r>
                          </m:e>
                          <m:sup>
                            <m:r>
                              <a:rPr lang="en-IN" sz="2400" i="1">
                                <a:solidFill>
                                  <a:schemeClr val="bg1"/>
                                </a:solidFill>
                                <a:latin typeface="Cambria Math" panose="02040503050406030204" pitchFamily="18" charset="0"/>
                                <a:ea typeface="Cambria Math" panose="02040503050406030204" pitchFamily="18" charset="0"/>
                              </a:rPr>
                              <m:t>𝑖</m:t>
                            </m:r>
                          </m:sup>
                        </m:sSup>
                        <m:r>
                          <a:rPr lang="en-IN" sz="2400" i="1">
                            <a:solidFill>
                              <a:schemeClr val="bg1"/>
                            </a:solidFill>
                            <a:latin typeface="Cambria Math" panose="02040503050406030204" pitchFamily="18" charset="0"/>
                            <a:ea typeface="Cambria Math" panose="02040503050406030204" pitchFamily="18" charset="0"/>
                          </a:rPr>
                          <m:t>,</m:t>
                        </m:r>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b="1">
                                <a:solidFill>
                                  <a:schemeClr val="bg1"/>
                                </a:solidFill>
                                <a:latin typeface="Cambria Math" panose="02040503050406030204" pitchFamily="18" charset="0"/>
                                <a:ea typeface="Cambria Math" panose="02040503050406030204" pitchFamily="18" charset="0"/>
                              </a:rPr>
                              <m:t>𝐱</m:t>
                            </m:r>
                          </m:e>
                          <m:sup>
                            <m:r>
                              <a:rPr lang="en-IN" sz="2400" i="1">
                                <a:solidFill>
                                  <a:schemeClr val="bg1"/>
                                </a:solidFill>
                                <a:latin typeface="Cambria Math" panose="02040503050406030204" pitchFamily="18" charset="0"/>
                                <a:ea typeface="Cambria Math" panose="02040503050406030204" pitchFamily="18" charset="0"/>
                              </a:rPr>
                              <m:t>𝑖</m:t>
                            </m:r>
                          </m:sup>
                        </m:sSup>
                        <m:r>
                          <a:rPr lang="en-IN" sz="2400" b="1">
                            <a:solidFill>
                              <a:schemeClr val="bg1"/>
                            </a:solidFill>
                            <a:latin typeface="Cambria Math" panose="02040503050406030204" pitchFamily="18" charset="0"/>
                            <a:ea typeface="Cambria Math" panose="02040503050406030204" pitchFamily="18" charset="0"/>
                          </a:rPr>
                          <m:t> |</m:t>
                        </m:r>
                        <m:r>
                          <a:rPr lang="en-IN" sz="2400" i="1">
                            <a:solidFill>
                              <a:schemeClr val="bg1"/>
                            </a:solidFill>
                            <a:latin typeface="Cambria Math" panose="02040503050406030204" pitchFamily="18" charset="0"/>
                            <a:ea typeface="Cambria Math" panose="02040503050406030204" pitchFamily="18" charset="0"/>
                          </a:rPr>
                          <m:t> </m:t>
                        </m:r>
                        <m:r>
                          <a:rPr lang="en-IN" sz="2400" b="1">
                            <a:solidFill>
                              <a:schemeClr val="bg1"/>
                            </a:solidFill>
                            <a:latin typeface="Cambria Math" panose="02040503050406030204" pitchFamily="18" charset="0"/>
                            <a:ea typeface="Cambria Math" panose="02040503050406030204" pitchFamily="18" charset="0"/>
                          </a:rPr>
                          <m:t>𝐰</m:t>
                        </m:r>
                      </m:e>
                    </m:d>
                    <m:r>
                      <a:rPr lang="en-IN" sz="2400" b="1" i="1" smtClean="0">
                        <a:solidFill>
                          <a:schemeClr val="bg1"/>
                        </a:solidFill>
                        <a:latin typeface="Cambria Math" panose="02040503050406030204" pitchFamily="18" charset="0"/>
                        <a:ea typeface="Cambria Math" panose="02040503050406030204" pitchFamily="18" charset="0"/>
                      </a:rPr>
                      <m:t>=</m:t>
                    </m:r>
                    <m:r>
                      <a:rPr lang="en-IN" sz="2400" i="1">
                        <a:solidFill>
                          <a:schemeClr val="bg1"/>
                        </a:solidFill>
                        <a:latin typeface="Cambria Math" panose="02040503050406030204" pitchFamily="18" charset="0"/>
                        <a:ea typeface="Cambria Math" panose="02040503050406030204" pitchFamily="18" charset="0"/>
                      </a:rPr>
                      <m:t>ℙ</m:t>
                    </m:r>
                    <m:d>
                      <m:dPr>
                        <m:begChr m:val="["/>
                        <m:endChr m:val="]"/>
                        <m:ctrlPr>
                          <a:rPr lang="en-IN" sz="2400" i="1">
                            <a:solidFill>
                              <a:schemeClr val="bg1"/>
                            </a:solidFill>
                            <a:latin typeface="Cambria Math" panose="02040503050406030204" pitchFamily="18" charset="0"/>
                            <a:ea typeface="Cambria Math" panose="02040503050406030204" pitchFamily="18" charset="0"/>
                          </a:rPr>
                        </m:ctrlPr>
                      </m:dPr>
                      <m:e>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i="1">
                                <a:solidFill>
                                  <a:schemeClr val="bg1"/>
                                </a:solidFill>
                                <a:latin typeface="Cambria Math" panose="02040503050406030204" pitchFamily="18" charset="0"/>
                                <a:ea typeface="Cambria Math" panose="02040503050406030204" pitchFamily="18" charset="0"/>
                              </a:rPr>
                              <m:t>𝑦</m:t>
                            </m:r>
                          </m:e>
                          <m:sup>
                            <m:r>
                              <a:rPr lang="en-IN" sz="2400" i="1">
                                <a:solidFill>
                                  <a:schemeClr val="bg1"/>
                                </a:solidFill>
                                <a:latin typeface="Cambria Math" panose="02040503050406030204" pitchFamily="18" charset="0"/>
                                <a:ea typeface="Cambria Math" panose="02040503050406030204" pitchFamily="18" charset="0"/>
                              </a:rPr>
                              <m:t>𝑖</m:t>
                            </m:r>
                          </m:sup>
                        </m:sSup>
                        <m:r>
                          <a:rPr lang="en-IN" sz="2400" i="1">
                            <a:solidFill>
                              <a:schemeClr val="bg1"/>
                            </a:solidFill>
                            <a:latin typeface="Cambria Math" panose="02040503050406030204" pitchFamily="18" charset="0"/>
                            <a:ea typeface="Cambria Math" panose="02040503050406030204" pitchFamily="18" charset="0"/>
                          </a:rPr>
                          <m:t> </m:t>
                        </m:r>
                        <m:r>
                          <a:rPr lang="en-IN" sz="2400" b="1">
                            <a:solidFill>
                              <a:schemeClr val="bg1"/>
                            </a:solidFill>
                            <a:latin typeface="Cambria Math" panose="02040503050406030204" pitchFamily="18" charset="0"/>
                            <a:ea typeface="Cambria Math" panose="02040503050406030204" pitchFamily="18" charset="0"/>
                          </a:rPr>
                          <m:t>|</m:t>
                        </m:r>
                        <m:r>
                          <a:rPr lang="en-IN" sz="2400" i="1">
                            <a:solidFill>
                              <a:schemeClr val="bg1"/>
                            </a:solidFill>
                            <a:latin typeface="Cambria Math" panose="02040503050406030204" pitchFamily="18" charset="0"/>
                            <a:ea typeface="Cambria Math" panose="02040503050406030204" pitchFamily="18" charset="0"/>
                          </a:rPr>
                          <m:t> </m:t>
                        </m:r>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b="1">
                                <a:solidFill>
                                  <a:schemeClr val="bg1"/>
                                </a:solidFill>
                                <a:latin typeface="Cambria Math" panose="02040503050406030204" pitchFamily="18" charset="0"/>
                                <a:ea typeface="Cambria Math" panose="02040503050406030204" pitchFamily="18" charset="0"/>
                              </a:rPr>
                              <m:t>𝐱</m:t>
                            </m:r>
                          </m:e>
                          <m:sup>
                            <m:r>
                              <a:rPr lang="en-IN" sz="2400" i="1">
                                <a:solidFill>
                                  <a:schemeClr val="bg1"/>
                                </a:solidFill>
                                <a:latin typeface="Cambria Math" panose="02040503050406030204" pitchFamily="18" charset="0"/>
                                <a:ea typeface="Cambria Math" panose="02040503050406030204" pitchFamily="18" charset="0"/>
                              </a:rPr>
                              <m:t>𝑖</m:t>
                            </m:r>
                          </m:sup>
                        </m:sSup>
                        <m:r>
                          <a:rPr lang="en-IN" sz="2400" i="1">
                            <a:solidFill>
                              <a:schemeClr val="bg1"/>
                            </a:solidFill>
                            <a:latin typeface="Cambria Math" panose="02040503050406030204" pitchFamily="18" charset="0"/>
                            <a:ea typeface="Cambria Math" panose="02040503050406030204" pitchFamily="18" charset="0"/>
                          </a:rPr>
                          <m:t>,</m:t>
                        </m:r>
                        <m:r>
                          <a:rPr lang="en-IN" sz="2400" b="1">
                            <a:solidFill>
                              <a:schemeClr val="bg1"/>
                            </a:solidFill>
                            <a:latin typeface="Cambria Math" panose="02040503050406030204" pitchFamily="18" charset="0"/>
                            <a:ea typeface="Cambria Math" panose="02040503050406030204" pitchFamily="18" charset="0"/>
                          </a:rPr>
                          <m:t>𝐰</m:t>
                        </m:r>
                      </m:e>
                    </m:d>
                    <m:r>
                      <a:rPr lang="en-IN" sz="2400" b="1" i="1" smtClean="0">
                        <a:solidFill>
                          <a:schemeClr val="bg1"/>
                        </a:solidFill>
                        <a:latin typeface="Cambria Math" panose="02040503050406030204" pitchFamily="18" charset="0"/>
                        <a:ea typeface="Cambria Math" panose="02040503050406030204" pitchFamily="18" charset="0"/>
                      </a:rPr>
                      <m:t>⋅</m:t>
                    </m:r>
                    <m:r>
                      <a:rPr lang="en-IN" sz="2400" i="1">
                        <a:solidFill>
                          <a:schemeClr val="bg1"/>
                        </a:solidFill>
                        <a:latin typeface="Cambria Math" panose="02040503050406030204" pitchFamily="18" charset="0"/>
                        <a:ea typeface="Cambria Math" panose="02040503050406030204" pitchFamily="18" charset="0"/>
                      </a:rPr>
                      <m:t>ℙ</m:t>
                    </m:r>
                    <m:d>
                      <m:dPr>
                        <m:begChr m:val="["/>
                        <m:endChr m:val="]"/>
                        <m:ctrlPr>
                          <a:rPr lang="en-IN" sz="2400" i="1">
                            <a:solidFill>
                              <a:schemeClr val="bg1"/>
                            </a:solidFill>
                            <a:latin typeface="Cambria Math" panose="02040503050406030204" pitchFamily="18" charset="0"/>
                            <a:ea typeface="Cambria Math" panose="02040503050406030204" pitchFamily="18" charset="0"/>
                          </a:rPr>
                        </m:ctrlPr>
                      </m:dPr>
                      <m:e>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b="1">
                                <a:solidFill>
                                  <a:schemeClr val="bg1"/>
                                </a:solidFill>
                                <a:latin typeface="Cambria Math" panose="02040503050406030204" pitchFamily="18" charset="0"/>
                                <a:ea typeface="Cambria Math" panose="02040503050406030204" pitchFamily="18" charset="0"/>
                              </a:rPr>
                              <m:t>𝐱</m:t>
                            </m:r>
                          </m:e>
                          <m:sup>
                            <m:r>
                              <a:rPr lang="en-IN" sz="2400" i="1">
                                <a:solidFill>
                                  <a:schemeClr val="bg1"/>
                                </a:solidFill>
                                <a:latin typeface="Cambria Math" panose="02040503050406030204" pitchFamily="18" charset="0"/>
                                <a:ea typeface="Cambria Math" panose="02040503050406030204" pitchFamily="18" charset="0"/>
                              </a:rPr>
                              <m:t>𝑖</m:t>
                            </m:r>
                          </m:sup>
                        </m:sSup>
                        <m:r>
                          <a:rPr lang="en-IN" sz="2400" b="1">
                            <a:solidFill>
                              <a:schemeClr val="bg1"/>
                            </a:solidFill>
                            <a:latin typeface="Cambria Math" panose="02040503050406030204" pitchFamily="18" charset="0"/>
                            <a:ea typeface="Cambria Math" panose="02040503050406030204" pitchFamily="18" charset="0"/>
                          </a:rPr>
                          <m:t> |</m:t>
                        </m:r>
                        <m:r>
                          <a:rPr lang="en-IN" sz="2400" i="1">
                            <a:solidFill>
                              <a:schemeClr val="bg1"/>
                            </a:solidFill>
                            <a:latin typeface="Cambria Math" panose="02040503050406030204" pitchFamily="18" charset="0"/>
                            <a:ea typeface="Cambria Math" panose="02040503050406030204" pitchFamily="18" charset="0"/>
                          </a:rPr>
                          <m:t> </m:t>
                        </m:r>
                        <m:r>
                          <a:rPr lang="en-IN" sz="2400" b="1">
                            <a:solidFill>
                              <a:schemeClr val="bg1"/>
                            </a:solidFill>
                            <a:latin typeface="Cambria Math" panose="02040503050406030204" pitchFamily="18" charset="0"/>
                            <a:ea typeface="Cambria Math" panose="02040503050406030204" pitchFamily="18" charset="0"/>
                          </a:rPr>
                          <m:t>𝐰</m:t>
                        </m:r>
                      </m:e>
                    </m:d>
                  </m:oMath>
                </a14:m>
                <a:r>
                  <a:rPr lang="en-IN" sz="2400" dirty="0">
                    <a:solidFill>
                      <a:schemeClr val="bg1"/>
                    </a:solidFill>
                    <a:latin typeface="+mj-lt"/>
                  </a:rPr>
                  <a:t> and </a:t>
                </a:r>
                <a14:m>
                  <m:oMath xmlns:m="http://schemas.openxmlformats.org/officeDocument/2006/math">
                    <m:r>
                      <a:rPr lang="en-IN" sz="2400" i="1">
                        <a:solidFill>
                          <a:schemeClr val="bg1"/>
                        </a:solidFill>
                        <a:latin typeface="Cambria Math" panose="02040503050406030204" pitchFamily="18" charset="0"/>
                        <a:ea typeface="Cambria Math" panose="02040503050406030204" pitchFamily="18" charset="0"/>
                      </a:rPr>
                      <m:t>ℙ</m:t>
                    </m:r>
                    <m:d>
                      <m:dPr>
                        <m:begChr m:val="["/>
                        <m:endChr m:val="]"/>
                        <m:ctrlPr>
                          <a:rPr lang="en-IN" sz="2400" i="1">
                            <a:solidFill>
                              <a:schemeClr val="bg1"/>
                            </a:solidFill>
                            <a:latin typeface="Cambria Math" panose="02040503050406030204" pitchFamily="18" charset="0"/>
                            <a:ea typeface="Cambria Math" panose="02040503050406030204" pitchFamily="18" charset="0"/>
                          </a:rPr>
                        </m:ctrlPr>
                      </m:dPr>
                      <m:e>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b="1">
                                <a:solidFill>
                                  <a:schemeClr val="bg1"/>
                                </a:solidFill>
                                <a:latin typeface="Cambria Math" panose="02040503050406030204" pitchFamily="18" charset="0"/>
                                <a:ea typeface="Cambria Math" panose="02040503050406030204" pitchFamily="18" charset="0"/>
                              </a:rPr>
                              <m:t>𝐱</m:t>
                            </m:r>
                          </m:e>
                          <m:sup>
                            <m:r>
                              <a:rPr lang="en-IN" sz="2400" i="1">
                                <a:solidFill>
                                  <a:schemeClr val="bg1"/>
                                </a:solidFill>
                                <a:latin typeface="Cambria Math" panose="02040503050406030204" pitchFamily="18" charset="0"/>
                                <a:ea typeface="Cambria Math" panose="02040503050406030204" pitchFamily="18" charset="0"/>
                              </a:rPr>
                              <m:t>𝑖</m:t>
                            </m:r>
                          </m:sup>
                        </m:sSup>
                        <m:r>
                          <a:rPr lang="en-IN" sz="2400" b="1">
                            <a:solidFill>
                              <a:schemeClr val="bg1"/>
                            </a:solidFill>
                            <a:latin typeface="Cambria Math" panose="02040503050406030204" pitchFamily="18" charset="0"/>
                            <a:ea typeface="Cambria Math" panose="02040503050406030204" pitchFamily="18" charset="0"/>
                          </a:rPr>
                          <m:t> |</m:t>
                        </m:r>
                        <m:r>
                          <a:rPr lang="en-IN" sz="2400" i="1">
                            <a:solidFill>
                              <a:schemeClr val="bg1"/>
                            </a:solidFill>
                            <a:latin typeface="Cambria Math" panose="02040503050406030204" pitchFamily="18" charset="0"/>
                            <a:ea typeface="Cambria Math" panose="02040503050406030204" pitchFamily="18" charset="0"/>
                          </a:rPr>
                          <m:t> </m:t>
                        </m:r>
                        <m:r>
                          <a:rPr lang="en-IN" sz="2400" b="1">
                            <a:solidFill>
                              <a:schemeClr val="bg1"/>
                            </a:solidFill>
                            <a:latin typeface="Cambria Math" panose="02040503050406030204" pitchFamily="18" charset="0"/>
                            <a:ea typeface="Cambria Math" panose="02040503050406030204" pitchFamily="18" charset="0"/>
                          </a:rPr>
                          <m:t>𝐰</m:t>
                        </m:r>
                      </m:e>
                    </m:d>
                  </m:oMath>
                </a14:m>
                <a:r>
                  <a:rPr lang="en-IN" sz="2400" dirty="0">
                    <a:solidFill>
                      <a:schemeClr val="bg1"/>
                    </a:solidFill>
                    <a:latin typeface="+mj-lt"/>
                  </a:rPr>
                  <a:t> is just </a:t>
                </a:r>
                <a14:m>
                  <m:oMath xmlns:m="http://schemas.openxmlformats.org/officeDocument/2006/math">
                    <m:r>
                      <a:rPr lang="en-IN" sz="2400" i="1">
                        <a:solidFill>
                          <a:schemeClr val="bg1"/>
                        </a:solidFill>
                        <a:latin typeface="Cambria Math" panose="02040503050406030204" pitchFamily="18" charset="0"/>
                        <a:ea typeface="Cambria Math" panose="02040503050406030204" pitchFamily="18" charset="0"/>
                      </a:rPr>
                      <m:t>ℙ</m:t>
                    </m:r>
                    <m:d>
                      <m:dPr>
                        <m:begChr m:val="["/>
                        <m:endChr m:val="]"/>
                        <m:ctrlPr>
                          <a:rPr lang="en-IN" sz="2400" i="1">
                            <a:solidFill>
                              <a:schemeClr val="bg1"/>
                            </a:solidFill>
                            <a:latin typeface="Cambria Math" panose="02040503050406030204" pitchFamily="18" charset="0"/>
                            <a:ea typeface="Cambria Math" panose="02040503050406030204" pitchFamily="18" charset="0"/>
                          </a:rPr>
                        </m:ctrlPr>
                      </m:dPr>
                      <m:e>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b="1">
                                <a:solidFill>
                                  <a:schemeClr val="bg1"/>
                                </a:solidFill>
                                <a:latin typeface="Cambria Math" panose="02040503050406030204" pitchFamily="18" charset="0"/>
                                <a:ea typeface="Cambria Math" panose="02040503050406030204" pitchFamily="18" charset="0"/>
                              </a:rPr>
                              <m:t>𝐱</m:t>
                            </m:r>
                          </m:e>
                          <m:sup>
                            <m:r>
                              <a:rPr lang="en-IN" sz="2400" i="1">
                                <a:solidFill>
                                  <a:schemeClr val="bg1"/>
                                </a:solidFill>
                                <a:latin typeface="Cambria Math" panose="02040503050406030204" pitchFamily="18" charset="0"/>
                                <a:ea typeface="Cambria Math" panose="02040503050406030204" pitchFamily="18" charset="0"/>
                              </a:rPr>
                              <m:t>𝑖</m:t>
                            </m:r>
                          </m:sup>
                        </m:sSup>
                      </m:e>
                    </m:d>
                  </m:oMath>
                </a14:m>
                <a:r>
                  <a:rPr lang="en-IN" sz="2400" dirty="0">
                    <a:solidFill>
                      <a:schemeClr val="bg1"/>
                    </a:solidFill>
                    <a:latin typeface="+mj-lt"/>
                  </a:rPr>
                  <a:t> which does not depend on the model </a:t>
                </a:r>
                <a14:m>
                  <m:oMath xmlns:m="http://schemas.openxmlformats.org/officeDocument/2006/math">
                    <m:r>
                      <a:rPr lang="en-IN" sz="2400" b="1">
                        <a:solidFill>
                          <a:schemeClr val="bg1"/>
                        </a:solidFill>
                        <a:latin typeface="Cambria Math" panose="02040503050406030204" pitchFamily="18" charset="0"/>
                        <a:ea typeface="Cambria Math" panose="02040503050406030204" pitchFamily="18" charset="0"/>
                      </a:rPr>
                      <m:t>𝐰</m:t>
                    </m:r>
                  </m:oMath>
                </a14:m>
                <a:r>
                  <a:rPr lang="en-IN" sz="2400" dirty="0">
                    <a:solidFill>
                      <a:schemeClr val="bg1"/>
                    </a:solidFill>
                    <a:latin typeface="+mj-lt"/>
                  </a:rPr>
                  <a:t>. Note that we also assume in calculations that </a:t>
                </a:r>
                <a14:m>
                  <m:oMath xmlns:m="http://schemas.openxmlformats.org/officeDocument/2006/math">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i="1">
                            <a:solidFill>
                              <a:schemeClr val="bg1"/>
                            </a:solidFill>
                            <a:latin typeface="Cambria Math" panose="02040503050406030204" pitchFamily="18" charset="0"/>
                            <a:ea typeface="Cambria Math" panose="02040503050406030204" pitchFamily="18" charset="0"/>
                          </a:rPr>
                          <m:t>𝑦</m:t>
                        </m:r>
                      </m:e>
                      <m:sup>
                        <m:r>
                          <a:rPr lang="en-IN" sz="2400" i="1">
                            <a:solidFill>
                              <a:schemeClr val="bg1"/>
                            </a:solidFill>
                            <a:latin typeface="Cambria Math" panose="02040503050406030204" pitchFamily="18" charset="0"/>
                            <a:ea typeface="Cambria Math" panose="02040503050406030204" pitchFamily="18" charset="0"/>
                          </a:rPr>
                          <m:t>𝑖</m:t>
                        </m:r>
                      </m:sup>
                    </m:sSup>
                    <m:r>
                      <a:rPr lang="en-IN" sz="2400" i="1">
                        <a:solidFill>
                          <a:schemeClr val="bg1"/>
                        </a:solidFill>
                        <a:latin typeface="Cambria Math" panose="02040503050406030204" pitchFamily="18" charset="0"/>
                        <a:ea typeface="Cambria Math" panose="02040503050406030204" pitchFamily="18" charset="0"/>
                      </a:rPr>
                      <m:t>,</m:t>
                    </m:r>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b="1">
                            <a:solidFill>
                              <a:schemeClr val="bg1"/>
                            </a:solidFill>
                            <a:latin typeface="Cambria Math" panose="02040503050406030204" pitchFamily="18" charset="0"/>
                            <a:ea typeface="Cambria Math" panose="02040503050406030204" pitchFamily="18" charset="0"/>
                          </a:rPr>
                          <m:t>𝐱</m:t>
                        </m:r>
                      </m:e>
                      <m:sup>
                        <m:r>
                          <a:rPr lang="en-IN" sz="2400" i="1">
                            <a:solidFill>
                              <a:schemeClr val="bg1"/>
                            </a:solidFill>
                            <a:latin typeface="Cambria Math" panose="02040503050406030204" pitchFamily="18" charset="0"/>
                            <a:ea typeface="Cambria Math" panose="02040503050406030204" pitchFamily="18" charset="0"/>
                          </a:rPr>
                          <m:t>𝑖</m:t>
                        </m:r>
                      </m:sup>
                    </m:sSup>
                  </m:oMath>
                </a14:m>
                <a:r>
                  <a:rPr lang="en-IN" sz="2400" dirty="0">
                    <a:solidFill>
                      <a:schemeClr val="bg1"/>
                    </a:solidFill>
                    <a:latin typeface="+mj-lt"/>
                  </a:rPr>
                  <a:t> are independent of </a:t>
                </a:r>
                <a14:m>
                  <m:oMath xmlns:m="http://schemas.openxmlformats.org/officeDocument/2006/math">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i="1">
                            <a:solidFill>
                              <a:schemeClr val="bg1"/>
                            </a:solidFill>
                            <a:latin typeface="Cambria Math" panose="02040503050406030204" pitchFamily="18" charset="0"/>
                            <a:ea typeface="Cambria Math" panose="02040503050406030204" pitchFamily="18" charset="0"/>
                          </a:rPr>
                          <m:t>𝑦</m:t>
                        </m:r>
                      </m:e>
                      <m:sup>
                        <m:r>
                          <a:rPr lang="en-IN" sz="2400" b="0" i="1" smtClean="0">
                            <a:solidFill>
                              <a:schemeClr val="bg1"/>
                            </a:solidFill>
                            <a:latin typeface="Cambria Math" panose="02040503050406030204" pitchFamily="18" charset="0"/>
                            <a:ea typeface="Cambria Math" panose="02040503050406030204" pitchFamily="18" charset="0"/>
                          </a:rPr>
                          <m:t>𝑗</m:t>
                        </m:r>
                      </m:sup>
                    </m:sSup>
                    <m:r>
                      <a:rPr lang="en-IN" sz="2400" i="1">
                        <a:solidFill>
                          <a:schemeClr val="bg1"/>
                        </a:solidFill>
                        <a:latin typeface="Cambria Math" panose="02040503050406030204" pitchFamily="18" charset="0"/>
                        <a:ea typeface="Cambria Math" panose="02040503050406030204" pitchFamily="18" charset="0"/>
                      </a:rPr>
                      <m:t>,</m:t>
                    </m:r>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b="1">
                            <a:solidFill>
                              <a:schemeClr val="bg1"/>
                            </a:solidFill>
                            <a:latin typeface="Cambria Math" panose="02040503050406030204" pitchFamily="18" charset="0"/>
                            <a:ea typeface="Cambria Math" panose="02040503050406030204" pitchFamily="18" charset="0"/>
                          </a:rPr>
                          <m:t>𝐱</m:t>
                        </m:r>
                      </m:e>
                      <m:sup>
                        <m:r>
                          <a:rPr lang="en-IN" sz="2400" b="0" i="1" smtClean="0">
                            <a:solidFill>
                              <a:schemeClr val="bg1"/>
                            </a:solidFill>
                            <a:latin typeface="Cambria Math" panose="02040503050406030204" pitchFamily="18" charset="0"/>
                            <a:ea typeface="Cambria Math" panose="02040503050406030204" pitchFamily="18" charset="0"/>
                          </a:rPr>
                          <m:t>𝑗</m:t>
                        </m:r>
                      </m:sup>
                    </m:sSup>
                  </m:oMath>
                </a14:m>
                <a:r>
                  <a:rPr lang="en-IN" sz="2400" dirty="0">
                    <a:solidFill>
                      <a:schemeClr val="bg1"/>
                    </a:solidFill>
                    <a:latin typeface="+mj-lt"/>
                  </a:rPr>
                  <a:t> for </a:t>
                </a:r>
                <a14:m>
                  <m:oMath xmlns:m="http://schemas.openxmlformats.org/officeDocument/2006/math">
                    <m:r>
                      <a:rPr lang="en-IN" sz="2400" b="0" i="1" smtClean="0">
                        <a:solidFill>
                          <a:schemeClr val="bg1"/>
                        </a:solidFill>
                        <a:latin typeface="Cambria Math" panose="02040503050406030204" pitchFamily="18" charset="0"/>
                      </a:rPr>
                      <m:t>𝑖</m:t>
                    </m:r>
                    <m:r>
                      <a:rPr lang="en-IN" sz="2400" b="0" i="1" smtClean="0">
                        <a:solidFill>
                          <a:schemeClr val="bg1"/>
                        </a:solidFill>
                        <a:latin typeface="Cambria Math" panose="02040503050406030204" pitchFamily="18" charset="0"/>
                      </a:rPr>
                      <m:t>≠</m:t>
                    </m:r>
                    <m:r>
                      <a:rPr lang="en-IN" sz="2400" b="0" i="1" smtClean="0">
                        <a:solidFill>
                          <a:schemeClr val="bg1"/>
                        </a:solidFill>
                        <a:latin typeface="Cambria Math" panose="02040503050406030204" pitchFamily="18" charset="0"/>
                      </a:rPr>
                      <m:t>𝑗</m:t>
                    </m:r>
                  </m:oMath>
                </a14:m>
                <a:endParaRPr lang="en-IN" sz="2400" dirty="0">
                  <a:solidFill>
                    <a:schemeClr val="bg1"/>
                  </a:solidFill>
                  <a:latin typeface="+mj-lt"/>
                </a:endParaRPr>
              </a:p>
            </p:txBody>
          </p:sp>
        </mc:Choice>
        <mc:Fallback xmlns="">
          <p:sp>
            <p:nvSpPr>
              <p:cNvPr id="20" name="Rectangular Callout 19"/>
              <p:cNvSpPr>
                <a:spLocks noRot="1" noChangeAspect="1" noMove="1" noResize="1" noEditPoints="1" noAdjustHandles="1" noChangeArrowheads="1" noChangeShapeType="1" noTextEdit="1"/>
              </p:cNvSpPr>
              <p:nvPr/>
            </p:nvSpPr>
            <p:spPr>
              <a:xfrm>
                <a:off x="134402" y="139906"/>
                <a:ext cx="10106249" cy="2047151"/>
              </a:xfrm>
              <a:prstGeom prst="wedgeRectCallout">
                <a:avLst>
                  <a:gd name="adj1" fmla="val 61527"/>
                  <a:gd name="adj2" fmla="val 5117"/>
                </a:avLst>
              </a:prstGeom>
              <a:blipFill>
                <a:blip r:embed="rId4"/>
                <a:stretch>
                  <a:fillRect l="-108" t="-877" b="-6725"/>
                </a:stretch>
              </a:blipFill>
              <a:ln w="38100">
                <a:solidFill>
                  <a:schemeClr val="accent1"/>
                </a:solidFill>
              </a:ln>
            </p:spPr>
            <p:txBody>
              <a:bodyPr/>
              <a:lstStyle/>
              <a:p>
                <a:r>
                  <a:rPr lang="en-IN">
                    <a:noFill/>
                  </a:rPr>
                  <a:t> </a:t>
                </a:r>
              </a:p>
            </p:txBody>
          </p:sp>
        </mc:Fallback>
      </mc:AlternateContent>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17561" y="4990232"/>
            <a:ext cx="1722822" cy="1722822"/>
          </a:xfrm>
          <a:prstGeom prst="rect">
            <a:avLst/>
          </a:prstGeom>
        </p:spPr>
      </p:pic>
      <mc:AlternateContent xmlns:mc="http://schemas.openxmlformats.org/markup-compatibility/2006" xmlns:a14="http://schemas.microsoft.com/office/drawing/2010/main">
        <mc:Choice Requires="a14">
          <p:sp>
            <p:nvSpPr>
              <p:cNvPr id="22" name="Rectangular Callout 21"/>
              <p:cNvSpPr/>
              <p:nvPr/>
            </p:nvSpPr>
            <p:spPr>
              <a:xfrm>
                <a:off x="388217" y="5243243"/>
                <a:ext cx="10340742" cy="935520"/>
              </a:xfrm>
              <a:prstGeom prst="wedgeRectCallout">
                <a:avLst>
                  <a:gd name="adj1" fmla="val 57477"/>
                  <a:gd name="adj2" fmla="val 56287"/>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We will soon study “generative” models where the features </a:t>
                </a:r>
                <a14:m>
                  <m:oMath xmlns:m="http://schemas.openxmlformats.org/officeDocument/2006/math">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b="1">
                            <a:solidFill>
                              <a:schemeClr val="bg1"/>
                            </a:solidFill>
                            <a:latin typeface="Cambria Math" panose="02040503050406030204" pitchFamily="18" charset="0"/>
                            <a:ea typeface="Cambria Math" panose="02040503050406030204" pitchFamily="18" charset="0"/>
                          </a:rPr>
                          <m:t>𝐱</m:t>
                        </m:r>
                      </m:e>
                      <m:sup>
                        <m:r>
                          <a:rPr lang="en-IN" sz="2400" i="1">
                            <a:solidFill>
                              <a:schemeClr val="bg1"/>
                            </a:solidFill>
                            <a:latin typeface="Cambria Math" panose="02040503050406030204" pitchFamily="18" charset="0"/>
                            <a:ea typeface="Cambria Math" panose="02040503050406030204" pitchFamily="18" charset="0"/>
                          </a:rPr>
                          <m:t>𝑖</m:t>
                        </m:r>
                      </m:sup>
                    </m:sSup>
                  </m:oMath>
                </a14:m>
                <a:r>
                  <a:rPr lang="en-IN" sz="2400" dirty="0">
                    <a:solidFill>
                      <a:schemeClr val="bg1"/>
                    </a:solidFill>
                    <a:latin typeface="+mj-lt"/>
                  </a:rPr>
                  <a:t> themselves would become random variables dependent on a (more complicated) model</a:t>
                </a:r>
              </a:p>
            </p:txBody>
          </p:sp>
        </mc:Choice>
        <mc:Fallback xmlns="">
          <p:sp>
            <p:nvSpPr>
              <p:cNvPr id="22" name="Rectangular Callout 21"/>
              <p:cNvSpPr>
                <a:spLocks noRot="1" noChangeAspect="1" noMove="1" noResize="1" noEditPoints="1" noAdjustHandles="1" noChangeArrowheads="1" noChangeShapeType="1" noTextEdit="1"/>
              </p:cNvSpPr>
              <p:nvPr/>
            </p:nvSpPr>
            <p:spPr>
              <a:xfrm>
                <a:off x="388217" y="5243243"/>
                <a:ext cx="10340742" cy="935520"/>
              </a:xfrm>
              <a:prstGeom prst="wedgeRectCallout">
                <a:avLst>
                  <a:gd name="adj1" fmla="val 57477"/>
                  <a:gd name="adj2" fmla="val 56287"/>
                </a:avLst>
              </a:prstGeom>
              <a:blipFill>
                <a:blip r:embed="rId6"/>
                <a:stretch>
                  <a:fillRect b="-588"/>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181824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par>
                          <p:cTn id="35" fill="hold">
                            <p:stCondLst>
                              <p:cond delay="0"/>
                            </p:stCondLst>
                            <p:childTnLst>
                              <p:par>
                                <p:cTn id="36" presetID="22" presetClass="entr" presetSubtype="2" fill="hold" grpId="0" nodeType="after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right)">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par>
                          <p:cTn id="43" fill="hold">
                            <p:stCondLst>
                              <p:cond delay="0"/>
                            </p:stCondLst>
                            <p:childTnLst>
                              <p:par>
                                <p:cTn id="44" presetID="22" presetClass="entr" presetSubtype="2" fill="hold" grpId="0" nodeType="after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right)">
                                      <p:cBhvr>
                                        <p:cTn id="4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0" grpId="0" animBg="1"/>
      <p:bldP spid="22" grpId="0" animBg="1"/>
    </p:bldLst>
  </p:timing>
</p:sld>
</file>

<file path=ppt/theme/theme1.xml><?xml version="1.0" encoding="utf-8"?>
<a:theme xmlns:a="http://schemas.openxmlformats.org/drawingml/2006/main" name="MLC-gold">
  <a:themeElements>
    <a:clrScheme name="Custom 2">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60B1F2"/>
      </a:hlink>
      <a:folHlink>
        <a:srgbClr val="F03B5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LC-gold" id="{A32AEB50-6930-43BE-AF91-EC2A96F639DE}" vid="{F593CA47-3193-4F2F-AF17-9D2EF6BF8596}"/>
    </a:ext>
  </a:extLst>
</a:theme>
</file>

<file path=docProps/app.xml><?xml version="1.0" encoding="utf-8"?>
<Properties xmlns="http://schemas.openxmlformats.org/officeDocument/2006/extended-properties" xmlns:vt="http://schemas.openxmlformats.org/officeDocument/2006/docPropsVTypes">
  <Template>MLC-gold</Template>
  <TotalTime>314</TotalTime>
  <Words>1921</Words>
  <Application>Microsoft Office PowerPoint</Application>
  <PresentationFormat>Widescreen</PresentationFormat>
  <Paragraphs>146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Wingdings</vt:lpstr>
      <vt:lpstr>MLC-gold</vt:lpstr>
      <vt:lpstr>Probabilistic ML</vt:lpstr>
      <vt:lpstr>Extra Classes</vt:lpstr>
      <vt:lpstr>Can you Guess the Mean?</vt:lpstr>
      <vt:lpstr>Posterior</vt:lpstr>
      <vt:lpstr>Maximum a Posteriori (MAP) Estimate</vt:lpstr>
      <vt:lpstr>MAP vs Regularization</vt:lpstr>
      <vt:lpstr>MAP vs Regularization</vt:lpstr>
      <vt:lpstr>Probabilistic Regression Revisited</vt:lpstr>
      <vt:lpstr>Probabilistic Regression Revisited</vt:lpstr>
      <vt:lpstr>MAP for Probabilistic Regression</vt:lpstr>
      <vt:lpstr>Bayesian Learning</vt:lpstr>
      <vt:lpstr>From PML to BML</vt:lpstr>
      <vt:lpstr>BML Trivia</vt:lpstr>
      <vt:lpstr>Bayesian Regression</vt:lpstr>
      <vt:lpstr>Conjugate Priors</vt:lpstr>
    </vt:vector>
  </TitlesOfParts>
  <Company>Indian Institute of Technology Kanpur, Kanpur, 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Probabilistic ML</dc:title>
  <dc:creator>Purushottam Kar</dc:creator>
  <cp:lastModifiedBy>Purushottam Kar</cp:lastModifiedBy>
  <cp:revision>23</cp:revision>
  <dcterms:created xsi:type="dcterms:W3CDTF">2023-03-02T15:58:03Z</dcterms:created>
  <dcterms:modified xsi:type="dcterms:W3CDTF">2024-04-02T10:15:23Z</dcterms:modified>
</cp:coreProperties>
</file>