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90" r:id="rId4"/>
    <p:sldId id="291" r:id="rId5"/>
    <p:sldId id="292" r:id="rId6"/>
    <p:sldId id="308" r:id="rId7"/>
    <p:sldId id="309" r:id="rId8"/>
    <p:sldId id="310" r:id="rId9"/>
    <p:sldId id="311" r:id="rId10"/>
    <p:sldId id="312" r:id="rId11"/>
    <p:sldId id="313" r:id="rId12"/>
    <p:sldId id="31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A6FAA6B-56A3-4D20-A397-134A48BB6E44}" type="datetimeFigureOut">
              <a:rPr lang="en-IN" smtClean="0"/>
              <a:t>10-04-2024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A70B0FA5-9CBA-4CB1-8347-33D2949A39D7}" type="slidenum">
              <a:rPr lang="en-IN" smtClean="0"/>
              <a:t>‹#›</a:t>
            </a:fld>
            <a:endParaRPr lang="en-IN"/>
          </a:p>
        </p:txBody>
      </p:sp>
    </p:spTree>
    <p:extLst>
      <p:ext uri="{BB962C8B-B14F-4D97-AF65-F5344CB8AC3E}">
        <p14:creationId xmlns:p14="http://schemas.microsoft.com/office/powerpoint/2010/main" val="294665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A6FAA6B-56A3-4D20-A397-134A48BB6E44}" type="datetimeFigureOut">
              <a:rPr lang="en-IN" smtClean="0"/>
              <a:t>10-04-2024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70B0FA5-9CBA-4CB1-8347-33D2949A39D7}" type="slidenum">
              <a:rPr lang="en-IN" smtClean="0"/>
              <a:t>‹#›</a:t>
            </a:fld>
            <a:endParaRPr lang="en-IN"/>
          </a:p>
        </p:txBody>
      </p:sp>
    </p:spTree>
    <p:extLst>
      <p:ext uri="{BB962C8B-B14F-4D97-AF65-F5344CB8AC3E}">
        <p14:creationId xmlns:p14="http://schemas.microsoft.com/office/powerpoint/2010/main" val="276669318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FAA6B-56A3-4D20-A397-134A48BB6E4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0FA5-9CBA-4CB1-8347-33D2949A39D7}" type="slidenum">
              <a:rPr lang="en-IN" smtClean="0"/>
              <a:t>‹#›</a:t>
            </a:fld>
            <a:endParaRPr lang="en-IN"/>
          </a:p>
        </p:txBody>
      </p:sp>
    </p:spTree>
    <p:extLst>
      <p:ext uri="{BB962C8B-B14F-4D97-AF65-F5344CB8AC3E}">
        <p14:creationId xmlns:p14="http://schemas.microsoft.com/office/powerpoint/2010/main" val="3632954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FAA6B-56A3-4D20-A397-134A48BB6E4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0FA5-9CBA-4CB1-8347-33D2949A39D7}" type="slidenum">
              <a:rPr lang="en-IN" smtClean="0"/>
              <a:t>‹#›</a:t>
            </a:fld>
            <a:endParaRPr lang="en-IN"/>
          </a:p>
        </p:txBody>
      </p:sp>
    </p:spTree>
    <p:extLst>
      <p:ext uri="{BB962C8B-B14F-4D97-AF65-F5344CB8AC3E}">
        <p14:creationId xmlns:p14="http://schemas.microsoft.com/office/powerpoint/2010/main" val="142463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FAA6B-56A3-4D20-A397-134A48BB6E4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0FA5-9CBA-4CB1-8347-33D2949A39D7}" type="slidenum">
              <a:rPr lang="en-IN" smtClean="0"/>
              <a:t>‹#›</a:t>
            </a:fld>
            <a:endParaRPr lang="en-IN"/>
          </a:p>
        </p:txBody>
      </p:sp>
    </p:spTree>
    <p:extLst>
      <p:ext uri="{BB962C8B-B14F-4D97-AF65-F5344CB8AC3E}">
        <p14:creationId xmlns:p14="http://schemas.microsoft.com/office/powerpoint/2010/main" val="189123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v"/>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AA6FAA6B-56A3-4D20-A397-134A48BB6E4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0FA5-9CBA-4CB1-8347-33D2949A39D7}"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298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1" y="1111623"/>
            <a:ext cx="5852160"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5511" y="1111624"/>
            <a:ext cx="5852160"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FAA6B-56A3-4D20-A397-134A48BB6E4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0FA5-9CBA-4CB1-8347-33D2949A39D7}" type="slidenum">
              <a:rPr lang="en-IN" smtClean="0"/>
              <a:t>‹#›</a:t>
            </a:fld>
            <a:endParaRPr lang="en-IN"/>
          </a:p>
        </p:txBody>
      </p:sp>
    </p:spTree>
    <p:extLst>
      <p:ext uri="{BB962C8B-B14F-4D97-AF65-F5344CB8AC3E}">
        <p14:creationId xmlns:p14="http://schemas.microsoft.com/office/powerpoint/2010/main" val="31022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852159" cy="723400"/>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2" y="1879044"/>
            <a:ext cx="5852160" cy="4521756"/>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8112" y="1143997"/>
            <a:ext cx="5860740" cy="722376"/>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18112" y="1866373"/>
            <a:ext cx="5852160" cy="453442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FAA6B-56A3-4D20-A397-134A48BB6E44}"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0B0FA5-9CBA-4CB1-8347-33D2949A39D7}" type="slidenum">
              <a:rPr lang="en-IN" smtClean="0"/>
              <a:t>‹#›</a:t>
            </a:fld>
            <a:endParaRPr lang="en-IN"/>
          </a:p>
        </p:txBody>
      </p:sp>
    </p:spTree>
    <p:extLst>
      <p:ext uri="{BB962C8B-B14F-4D97-AF65-F5344CB8AC3E}">
        <p14:creationId xmlns:p14="http://schemas.microsoft.com/office/powerpoint/2010/main" val="222260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A6FAA6B-56A3-4D20-A397-134A48BB6E44}" type="datetimeFigureOut">
              <a:rPr lang="en-IN" smtClean="0"/>
              <a:t>10-04-2024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A70B0FA5-9CBA-4CB1-8347-33D2949A39D7}"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062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FAA6B-56A3-4D20-A397-134A48BB6E44}"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0B0FA5-9CBA-4CB1-8347-33D2949A39D7}" type="slidenum">
              <a:rPr lang="en-IN" smtClean="0"/>
              <a:t>‹#›</a:t>
            </a:fld>
            <a:endParaRPr lang="en-IN"/>
          </a:p>
        </p:txBody>
      </p:sp>
    </p:spTree>
    <p:extLst>
      <p:ext uri="{BB962C8B-B14F-4D97-AF65-F5344CB8AC3E}">
        <p14:creationId xmlns:p14="http://schemas.microsoft.com/office/powerpoint/2010/main" val="325841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AA6FAA6B-56A3-4D20-A397-134A48BB6E44}"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0B0FA5-9CBA-4CB1-8347-33D2949A39D7}" type="slidenum">
              <a:rPr lang="en-IN" smtClean="0"/>
              <a:t>‹#›</a:t>
            </a:fld>
            <a:endParaRPr lang="en-IN"/>
          </a:p>
        </p:txBody>
      </p:sp>
    </p:spTree>
    <p:extLst>
      <p:ext uri="{BB962C8B-B14F-4D97-AF65-F5344CB8AC3E}">
        <p14:creationId xmlns:p14="http://schemas.microsoft.com/office/powerpoint/2010/main" val="159718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A6FAA6B-56A3-4D20-A397-134A48BB6E4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70B0FA5-9CBA-4CB1-8347-33D2949A39D7}"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132046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AA6FAA6B-56A3-4D20-A397-134A48BB6E44}" type="datetimeFigureOut">
              <a:rPr lang="en-IN" smtClean="0"/>
              <a:t>10-04-2024</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A70B0FA5-9CBA-4CB1-8347-33D2949A39D7}" type="slidenum">
              <a:rPr lang="en-IN" smtClean="0"/>
              <a:t>‹#›</a:t>
            </a:fld>
            <a:endParaRPr lang="en-IN"/>
          </a:p>
        </p:txBody>
      </p:sp>
    </p:spTree>
    <p:extLst>
      <p:ext uri="{BB962C8B-B14F-4D97-AF65-F5344CB8AC3E}">
        <p14:creationId xmlns:p14="http://schemas.microsoft.com/office/powerpoint/2010/main" val="3938351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7457-D1A7-1882-54E7-D50A0956B512}"/>
              </a:ext>
            </a:extLst>
          </p:cNvPr>
          <p:cNvSpPr>
            <a:spLocks noGrp="1"/>
          </p:cNvSpPr>
          <p:nvPr>
            <p:ph type="ctrTitle"/>
          </p:nvPr>
        </p:nvSpPr>
        <p:spPr/>
        <p:txBody>
          <a:bodyPr/>
          <a:lstStyle/>
          <a:p>
            <a:r>
              <a:rPr lang="en-US" dirty="0"/>
              <a:t>Generative Classification</a:t>
            </a:r>
            <a:endParaRPr lang="en-IN" dirty="0"/>
          </a:p>
        </p:txBody>
      </p:sp>
      <p:sp>
        <p:nvSpPr>
          <p:cNvPr id="3" name="Subtitle 2">
            <a:extLst>
              <a:ext uri="{FF2B5EF4-FFF2-40B4-BE49-F238E27FC236}">
                <a16:creationId xmlns:a16="http://schemas.microsoft.com/office/drawing/2014/main" id="{7873376C-7777-C1A8-286D-76011CEDC21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6537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Special Cases – III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Let us fix </a:t>
                </a:r>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=0.5</m:t>
                    </m:r>
                  </m:oMath>
                </a14:m>
                <a:r>
                  <a:rPr lang="en-IN" dirty="0"/>
                  <a:t> as well as fix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𝑑</m:t>
                        </m:r>
                      </m:sub>
                    </m:sSub>
                  </m:oMath>
                </a14:m>
                <a:endParaRPr lang="en-IN" dirty="0"/>
              </a:p>
              <a:p>
                <a:r>
                  <a:rPr lang="en-IN" dirty="0"/>
                  <a:t>In that case we predict </a:t>
                </a:r>
                <a14:m>
                  <m:oMath xmlns:m="http://schemas.openxmlformats.org/officeDocument/2006/math">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dirty="0">
                            <a:latin typeface="Cambria Math" panose="02040503050406030204" pitchFamily="18" charset="0"/>
                          </a:rPr>
                          <m:t>𝑡</m:t>
                        </m:r>
                      </m:sup>
                    </m:sSup>
                    <m:r>
                      <a:rPr lang="en-IN" i="1" dirty="0">
                        <a:latin typeface="Cambria Math" panose="02040503050406030204" pitchFamily="18" charset="0"/>
                      </a:rPr>
                      <m:t>=1</m:t>
                    </m:r>
                  </m:oMath>
                </a14:m>
                <a:r>
                  <a:rPr lang="en-IN" dirty="0"/>
                  <a:t> only if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i="1" smtClean="0">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rPr>
                          <m:t>2</m:t>
                        </m:r>
                      </m:sub>
                      <m:sup>
                        <m:r>
                          <a:rPr lang="en-IN" i="1">
                            <a:latin typeface="Cambria Math" panose="02040503050406030204" pitchFamily="18" charset="0"/>
                          </a:rPr>
                          <m:t>2</m:t>
                        </m:r>
                      </m:sup>
                    </m:sSubSup>
                  </m:oMath>
                </a14:m>
                <a:endParaRPr lang="en-IN" dirty="0"/>
              </a:p>
              <a:p>
                <a:r>
                  <a:rPr lang="en-IN" dirty="0"/>
                  <a:t>Note that this is exactly </a:t>
                </a:r>
                <a:r>
                  <a:rPr lang="en-IN" dirty="0" err="1"/>
                  <a:t>LwP</a:t>
                </a:r>
                <a:r>
                  <a:rPr lang="en-IN" dirty="0">
                    <a:sym typeface="Wingdings" panose="05000000000000000000" pitchFamily="2" charset="2"/>
                  </a:rPr>
                  <a:t> since even </a:t>
                </a:r>
                <a:r>
                  <a:rPr lang="en-IN" dirty="0" err="1">
                    <a:sym typeface="Wingdings" panose="05000000000000000000" pitchFamily="2" charset="2"/>
                  </a:rPr>
                  <a:t>LwP</a:t>
                </a:r>
                <a:r>
                  <a:rPr lang="en-IN" dirty="0">
                    <a:sym typeface="Wingdings" panose="05000000000000000000" pitchFamily="2" charset="2"/>
                  </a:rPr>
                  <a:t> learnt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oMath>
                </a14:m>
                <a:r>
                  <a:rPr lang="en-IN" dirty="0">
                    <a:sym typeface="Wingdings" panose="05000000000000000000" pitchFamily="2" charset="2"/>
                  </a:rPr>
                  <a:t> using averages of the data points with those labels </a:t>
                </a:r>
              </a:p>
              <a:p>
                <a:r>
                  <a:rPr lang="en-IN" dirty="0">
                    <a:sym typeface="Wingdings" panose="05000000000000000000" pitchFamily="2" charset="2"/>
                  </a:rPr>
                  <a:t>If we fix </a:t>
                </a:r>
                <a14:m>
                  <m:oMath xmlns:m="http://schemas.openxmlformats.org/officeDocument/2006/math">
                    <m:r>
                      <a:rPr lang="en-IN" i="1">
                        <a:latin typeface="Cambria Math" panose="02040503050406030204" pitchFamily="18" charset="0"/>
                      </a:rPr>
                      <m:t>𝑝</m:t>
                    </m:r>
                    <m:r>
                      <a:rPr lang="en-IN" i="1">
                        <a:latin typeface="Cambria Math" panose="02040503050406030204" pitchFamily="18" charset="0"/>
                      </a:rPr>
                      <m:t>=0.5</m:t>
                    </m:r>
                  </m:oMath>
                </a14:m>
                <a:r>
                  <a:rPr lang="en-IN" dirty="0">
                    <a:sym typeface="Wingdings" panose="05000000000000000000" pitchFamily="2" charset="2"/>
                  </a:rPr>
                  <a:t> as well as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r>
                      <m:rPr>
                        <m:sty m:val="p"/>
                      </m:rPr>
                      <a:rPr lang="en-IN">
                        <a:latin typeface="Cambria Math" panose="02040503050406030204" pitchFamily="18" charset="0"/>
                      </a:rPr>
                      <m:t>Σ</m:t>
                    </m:r>
                  </m:oMath>
                </a14:m>
                <a:r>
                  <a:rPr lang="en-IN" dirty="0"/>
                  <a:t> but not necessarily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𝑑</m:t>
                        </m:r>
                      </m:sub>
                    </m:sSub>
                  </m:oMath>
                </a14:m>
                <a:r>
                  <a:rPr lang="en-IN" dirty="0"/>
                  <a:t>, then also we get </a:t>
                </a:r>
                <a:r>
                  <a:rPr lang="en-IN" dirty="0" err="1"/>
                  <a:t>LwP</a:t>
                </a:r>
                <a:r>
                  <a:rPr lang="en-IN" dirty="0"/>
                  <a:t> but with a </a:t>
                </a:r>
                <a:r>
                  <a:rPr lang="en-IN" dirty="0" err="1"/>
                  <a:t>Mahalanobis</a:t>
                </a:r>
                <a:r>
                  <a:rPr lang="en-IN" dirty="0"/>
                  <a:t> distance instead!</a:t>
                </a:r>
              </a:p>
              <a:p>
                <a:r>
                  <a:rPr lang="en-IN" dirty="0"/>
                  <a:t>If we had modelled class conditional distributions using a mixture of Gaussians, we would have obtained a classifier that looks similar to what we got </a:t>
                </a:r>
                <a:r>
                  <a:rPr lang="en-IN" dirty="0" err="1"/>
                  <a:t>LwP</a:t>
                </a:r>
                <a:r>
                  <a:rPr lang="en-IN" dirty="0"/>
                  <a:t> with multiple prototypes per class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8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spTree>
    <p:extLst>
      <p:ext uri="{BB962C8B-B14F-4D97-AF65-F5344CB8AC3E}">
        <p14:creationId xmlns:p14="http://schemas.microsoft.com/office/powerpoint/2010/main" val="119368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Case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a:t>In the most general case where each class gets its own separate Gaussian (not necessarily standard or spherical), the decision boundary is a quadratic function</a:t>
                </a:r>
              </a:p>
              <a:p>
                <a:r>
                  <a:rPr lang="en-IN" dirty="0"/>
                  <a:t>Let </a:t>
                </a:r>
                <a14:m>
                  <m:oMath xmlns:m="http://schemas.openxmlformats.org/officeDocument/2006/math">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Λ</m:t>
                            </m:r>
                          </m:e>
                        </m:acc>
                      </m:e>
                      <m:sup>
                        <m:r>
                          <a:rPr lang="en-IN" b="0" i="1" smtClean="0">
                            <a:latin typeface="Cambria Math" panose="02040503050406030204" pitchFamily="18" charset="0"/>
                          </a:rPr>
                          <m:t>+</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Σ</m:t>
                                    </m:r>
                                  </m:e>
                                </m:acc>
                              </m:e>
                              <m:sup>
                                <m:r>
                                  <a:rPr lang="en-IN" b="0" i="1" smtClean="0">
                                    <a:latin typeface="Cambria Math" panose="02040503050406030204" pitchFamily="18" charset="0"/>
                                  </a:rPr>
                                  <m:t>+</m:t>
                                </m:r>
                              </m:sup>
                            </m:sSup>
                          </m:e>
                        </m:d>
                      </m:e>
                      <m:sup>
                        <m:r>
                          <a:rPr lang="en-IN" b="0" i="1" smtClean="0">
                            <a:latin typeface="Cambria Math" panose="02040503050406030204" pitchFamily="18" charset="0"/>
                          </a:rPr>
                          <m:t>−1</m:t>
                        </m:r>
                      </m:sup>
                    </m:sSup>
                  </m:oMath>
                </a14:m>
                <a:r>
                  <a:rPr lang="en-IN" dirty="0"/>
                  <a:t> and </a:t>
                </a:r>
                <a14:m>
                  <m:oMath xmlns:m="http://schemas.openxmlformats.org/officeDocument/2006/math">
                    <m:sSup>
                      <m:sSupPr>
                        <m:ctrlPr>
                          <a:rPr lang="en-IN" i="1">
                            <a:latin typeface="Cambria Math" panose="02040503050406030204" pitchFamily="18" charset="0"/>
                          </a:rPr>
                        </m:ctrlPr>
                      </m:sSupPr>
                      <m:e>
                        <m:acc>
                          <m:accPr>
                            <m:chr m:val="̂"/>
                            <m:ctrlPr>
                              <a:rPr lang="en-IN" b="0" i="1" smtClean="0">
                                <a:latin typeface="Cambria Math" panose="02040503050406030204" pitchFamily="18" charset="0"/>
                              </a:rPr>
                            </m:ctrlPr>
                          </m:accPr>
                          <m:e>
                            <m:r>
                              <m:rPr>
                                <m:sty m:val="p"/>
                              </m:rPr>
                              <a:rPr lang="en-IN">
                                <a:latin typeface="Cambria Math" panose="02040503050406030204" pitchFamily="18" charset="0"/>
                              </a:rPr>
                              <m:t>Λ</m:t>
                            </m:r>
                          </m:e>
                        </m:acc>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b="0" i="1" smtClean="0">
                                        <a:latin typeface="Cambria Math" panose="02040503050406030204" pitchFamily="18" charset="0"/>
                                      </a:rPr>
                                    </m:ctrlPr>
                                  </m:accPr>
                                  <m:e>
                                    <m:r>
                                      <m:rPr>
                                        <m:sty m:val="p"/>
                                      </m:rPr>
                                      <a:rPr lang="en-IN">
                                        <a:latin typeface="Cambria Math" panose="02040503050406030204" pitchFamily="18" charset="0"/>
                                      </a:rPr>
                                      <m:t>Σ</m:t>
                                    </m:r>
                                  </m:e>
                                </m:acc>
                              </m:e>
                              <m:sup>
                                <m:r>
                                  <a:rPr lang="en-IN" b="0" i="1" smtClean="0">
                                    <a:latin typeface="Cambria Math" panose="02040503050406030204" pitchFamily="18" charset="0"/>
                                  </a:rPr>
                                  <m:t>−</m:t>
                                </m:r>
                              </m:sup>
                            </m:sSup>
                          </m:e>
                        </m:d>
                      </m:e>
                      <m:sup>
                        <m:r>
                          <a:rPr lang="en-IN" i="1">
                            <a:latin typeface="Cambria Math" panose="02040503050406030204" pitchFamily="18" charset="0"/>
                          </a:rPr>
                          <m:t>−1</m:t>
                        </m:r>
                      </m:sup>
                    </m:sSup>
                  </m:oMath>
                </a14:m>
                <a:r>
                  <a:rPr lang="en-IN" dirty="0"/>
                  <a:t> for notational simplicity</a:t>
                </a:r>
              </a:p>
              <a:p>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m:t>
                        </m:r>
                      </m:sup>
                    </m:sSup>
                    <m:r>
                      <a:rPr lang="en-IN" b="0" i="1" smtClean="0">
                        <a:latin typeface="Cambria Math" panose="02040503050406030204" pitchFamily="18" charset="0"/>
                      </a:rPr>
                      <m:t>𝐴</m:t>
                    </m:r>
                    <m:r>
                      <a:rPr lang="en-IN" b="1" i="0" smtClean="0">
                        <a:latin typeface="Cambria Math" panose="02040503050406030204" pitchFamily="18" charset="0"/>
                      </a:rPr>
                      <m:t>𝐱</m:t>
                    </m:r>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m:t>
                        </m:r>
                      </m:sup>
                    </m:sSup>
                    <m:r>
                      <a:rPr lang="en-IN" b="1" i="0" smtClean="0">
                        <a:latin typeface="Cambria Math" panose="02040503050406030204" pitchFamily="18" charset="0"/>
                      </a:rPr>
                      <m:t>𝐛</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≥0</m:t>
                    </m:r>
                  </m:oMath>
                </a14:m>
                <a:r>
                  <a:rPr lang="en-IN" dirty="0"/>
                  <a:t> where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r>
                      <a:rPr lang="en-IN" b="0" i="1" smtClean="0">
                        <a:latin typeface="Cambria Math" panose="02040503050406030204" pitchFamily="18" charset="0"/>
                      </a:rPr>
                      <m:t>,</m:t>
                    </m:r>
                    <m:r>
                      <a:rPr lang="en-IN" b="1" i="0" smtClean="0">
                        <a:latin typeface="Cambria Math" panose="02040503050406030204" pitchFamily="18" charset="0"/>
                      </a:rPr>
                      <m:t>𝐛</m:t>
                    </m:r>
                    <m:r>
                      <a:rPr lang="en-IN" b="0" i="1" smtClean="0">
                        <a:latin typeface="Cambria Math" panose="02040503050406030204" pitchFamily="18" charset="0"/>
                      </a:rPr>
                      <m:t>=</m:t>
                    </m:r>
                    <m:r>
                      <a:rPr lang="en-IN" i="1">
                        <a:latin typeface="Cambria Math" panose="02040503050406030204" pitchFamily="18" charset="0"/>
                      </a:rPr>
                      <m:t>2</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p>
                            <m:r>
                              <a:rPr lang="en-IN" i="1">
                                <a:latin typeface="Cambria Math" panose="02040503050406030204" pitchFamily="18" charset="0"/>
                              </a:rPr>
                              <m:t>−</m:t>
                            </m:r>
                          </m:sup>
                        </m:sSup>
                      </m:e>
                    </m:d>
                  </m:oMath>
                </a14:m>
                <a:r>
                  <a:rPr lang="en-IN" dirty="0"/>
                  <a:t> and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i="0">
                                        <a:latin typeface="Cambria Math" panose="02040503050406030204" pitchFamily="18" charset="0"/>
                                      </a:rPr>
                                      <m:t>𝛍</m:t>
                                    </m:r>
                                  </m:e>
                                </m:acc>
                              </m:e>
                              <m:sup>
                                <m:r>
                                  <a:rPr lang="en-IN" i="1">
                                    <a:latin typeface="Cambria Math" panose="02040503050406030204" pitchFamily="18" charset="0"/>
                                  </a:rPr>
                                  <m:t>−</m:t>
                                </m:r>
                              </m:sup>
                            </m:sSup>
                          </m:e>
                        </m:d>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i="0">
                                <a:latin typeface="Cambria Math" panose="02040503050406030204" pitchFamily="18" charset="0"/>
                              </a:rPr>
                              <m:t>𝛍</m:t>
                            </m:r>
                          </m:e>
                        </m:acc>
                      </m:e>
                      <m:sup>
                        <m:r>
                          <a:rPr lang="en-IN" i="1">
                            <a:latin typeface="Cambria Math" panose="02040503050406030204" pitchFamily="18" charset="0"/>
                          </a:rPr>
                          <m:t>−</m:t>
                        </m:r>
                      </m:sup>
                    </m:sSup>
                    <m:r>
                      <a:rPr lang="en-IN" b="0" i="0" smtClean="0">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i="0">
                                        <a:latin typeface="Cambria Math" panose="02040503050406030204" pitchFamily="18" charset="0"/>
                                      </a:rPr>
                                      <m:t>𝛍</m:t>
                                    </m:r>
                                  </m:e>
                                </m:acc>
                              </m:e>
                              <m:sup>
                                <m:r>
                                  <a:rPr lang="en-IN" i="1">
                                    <a:latin typeface="Cambria Math" panose="02040503050406030204" pitchFamily="18" charset="0"/>
                                  </a:rPr>
                                  <m:t>+</m:t>
                                </m:r>
                              </m:sup>
                            </m:sSup>
                          </m:e>
                        </m:d>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i="0">
                                <a:latin typeface="Cambria Math" panose="02040503050406030204" pitchFamily="18" charset="0"/>
                              </a:rPr>
                              <m:t>𝛍</m:t>
                            </m:r>
                          </m:e>
                        </m:acc>
                      </m:e>
                      <m:sup>
                        <m:r>
                          <a:rPr lang="en-IN" i="1">
                            <a:latin typeface="Cambria Math" panose="02040503050406030204" pitchFamily="18" charset="0"/>
                          </a:rPr>
                          <m:t>+</m:t>
                        </m:r>
                      </m:sup>
                    </m:sSup>
                    <m:r>
                      <a:rPr lang="en-IN" b="0" i="1" smtClean="0">
                        <a:latin typeface="Cambria Math" panose="02040503050406030204" pitchFamily="18" charset="0"/>
                      </a:rPr>
                      <m:t>+</m:t>
                    </m:r>
                    <m:r>
                      <a:rPr lang="en-IN" i="1">
                        <a:latin typeface="Cambria Math" panose="02040503050406030204" pitchFamily="18" charset="0"/>
                        <a:ea typeface="Cambria Math" panose="02040503050406030204" pitchFamily="18" charset="0"/>
                      </a:rPr>
                      <m:t>2</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ctrlPr>
                              <a:rPr lang="en-IN" i="1">
                                <a:latin typeface="Cambria Math" panose="02040503050406030204" pitchFamily="18" charset="0"/>
                                <a:ea typeface="Cambria Math" panose="02040503050406030204" pitchFamily="18" charset="0"/>
                              </a:rPr>
                            </m:ctrlPr>
                          </m:dPr>
                          <m:e>
                            <m:f>
                              <m:fPr>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m:t>
                                    </m:r>
                                  </m:sub>
                                </m:sSub>
                              </m:num>
                              <m:den>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m:t>
                                    </m:r>
                                  </m:sub>
                                </m:sSub>
                              </m:den>
                            </m:f>
                          </m:e>
                        </m:d>
                      </m:e>
                    </m:func>
                    <m:r>
                      <a:rPr lang="en-IN" b="0" i="1" smtClean="0">
                        <a:latin typeface="Cambria Math" panose="02040503050406030204" pitchFamily="18" charset="0"/>
                        <a:ea typeface="Cambria Math" panose="02040503050406030204" pitchFamily="18" charset="0"/>
                      </a:rPr>
                      <m:t>+</m:t>
                    </m:r>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ln</m:t>
                        </m:r>
                      </m:fName>
                      <m:e>
                        <m:f>
                          <m:fPr>
                            <m:ctrlPr>
                              <a:rPr lang="en-IN" b="0" i="1" smtClean="0">
                                <a:latin typeface="Cambria Math" panose="02040503050406030204" pitchFamily="18" charset="0"/>
                                <a:ea typeface="Cambria Math" panose="02040503050406030204" pitchFamily="18" charset="0"/>
                              </a:rPr>
                            </m:ctrlPr>
                          </m:fPr>
                          <m:num>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e>
                            </m:d>
                          </m:num>
                          <m:den>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b="0" i="1" smtClean="0">
                                        <a:latin typeface="Cambria Math" panose="02040503050406030204" pitchFamily="18" charset="0"/>
                                      </a:rPr>
                                      <m:t>−</m:t>
                                    </m:r>
                                  </m:sup>
                                </m:sSup>
                              </m:e>
                            </m:d>
                          </m:den>
                        </m:f>
                      </m:e>
                    </m:func>
                    <m:r>
                      <a:rPr lang="en-IN" b="0" i="1" smtClean="0">
                        <a:latin typeface="Cambria Math" panose="02040503050406030204" pitchFamily="18" charset="0"/>
                        <a:ea typeface="Cambria Math" panose="02040503050406030204" pitchFamily="18" charset="0"/>
                      </a:rPr>
                      <m:t>≥0</m:t>
                    </m:r>
                  </m:oMath>
                </a14:m>
                <a:endParaRPr lang="en-IN" dirty="0"/>
              </a:p>
              <a:p>
                <a:r>
                  <a:rPr lang="en-IN" b="1" dirty="0"/>
                  <a:t>Historical note</a:t>
                </a:r>
                <a:r>
                  <a:rPr lang="en-IN" dirty="0"/>
                  <a:t>: although Fisher’s linear discriminant is the name given to a special case (that assumes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r>
                      <m:rPr>
                        <m:sty m:val="p"/>
                      </m:rPr>
                      <a:rPr lang="en-IN">
                        <a:latin typeface="Cambria Math" panose="02040503050406030204" pitchFamily="18" charset="0"/>
                      </a:rPr>
                      <m:t>Σ</m:t>
                    </m:r>
                  </m:oMath>
                </a14:m>
                <a:r>
                  <a:rPr lang="en-IN" dirty="0"/>
                  <a:t>), Fisher’s original article (1936) did consider the general case (ref. Wikipedia)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63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spTree>
    <p:extLst>
      <p:ext uri="{BB962C8B-B14F-4D97-AF65-F5344CB8AC3E}">
        <p14:creationId xmlns:p14="http://schemas.microsoft.com/office/powerpoint/2010/main" val="368547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Generative </a:t>
            </a:r>
            <a:r>
              <a:rPr lang="en-IN"/>
              <a:t>Learning for </a:t>
            </a:r>
            <a:r>
              <a:rPr lang="en-IN" dirty="0"/>
              <a:t>Missing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106458" cy="5746376"/>
              </a:xfrm>
            </p:spPr>
            <p:txBody>
              <a:bodyPr>
                <a:normAutofit/>
              </a:bodyPr>
              <a:lstStyle/>
              <a:p>
                <a:r>
                  <a:rPr lang="en-IN" dirty="0"/>
                  <a:t>Suppose a test data point comes that has certain features missing</a:t>
                </a:r>
              </a:p>
              <a:p>
                <a:pPr lvl="2"/>
                <a:r>
                  <a:rPr lang="en-IN" dirty="0"/>
                  <a:t>Assume for sake of simplicity that only the last </a:t>
                </a:r>
                <a14:m>
                  <m:oMath xmlns:m="http://schemas.openxmlformats.org/officeDocument/2006/math">
                    <m:r>
                      <a:rPr lang="en-IN" b="0" i="1" smtClean="0">
                        <a:latin typeface="Cambria Math" panose="02040503050406030204" pitchFamily="18" charset="0"/>
                      </a:rPr>
                      <m:t>𝑘</m:t>
                    </m:r>
                  </m:oMath>
                </a14:m>
                <a:r>
                  <a:rPr lang="en-IN" dirty="0"/>
                  <a:t> coordinates go missing i.e.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1" i="0" smtClean="0">
                                <a:latin typeface="Cambria Math" panose="02040503050406030204" pitchFamily="18" charset="0"/>
                              </a:rPr>
                              <m:t>𝐱</m:t>
                            </m:r>
                          </m:e>
                          <m:sub>
                            <m:r>
                              <a:rPr lang="en-IN" b="0" i="1" smtClean="0">
                                <a:latin typeface="Cambria Math" panose="02040503050406030204" pitchFamily="18" charset="0"/>
                              </a:rPr>
                              <m:t>𝑜</m:t>
                            </m:r>
                          </m:sub>
                          <m:sup>
                            <m:r>
                              <a:rPr lang="en-IN" b="0" i="1" smtClean="0">
                                <a:latin typeface="Cambria Math" panose="02040503050406030204" pitchFamily="18" charset="0"/>
                              </a:rPr>
                              <m:t>𝑡</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1" i="0" smtClean="0">
                                <a:latin typeface="Cambria Math" panose="02040503050406030204" pitchFamily="18" charset="0"/>
                              </a:rPr>
                              <m:t>𝐱</m:t>
                            </m:r>
                          </m:e>
                          <m:sub>
                            <m:r>
                              <a:rPr lang="en-IN" b="0" i="1" smtClean="0">
                                <a:latin typeface="Cambria Math" panose="02040503050406030204" pitchFamily="18" charset="0"/>
                              </a:rPr>
                              <m:t>𝑚</m:t>
                            </m:r>
                          </m:sub>
                          <m:sup>
                            <m:r>
                              <a:rPr lang="en-IN" b="0" i="1" smtClean="0">
                                <a:latin typeface="Cambria Math" panose="02040503050406030204" pitchFamily="18" charset="0"/>
                              </a:rPr>
                              <m:t>𝑡</m:t>
                            </m:r>
                          </m:sup>
                        </m:sSubSup>
                      </m:e>
                    </m:d>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r>
                          <a:rPr lang="en-IN" b="1" i="0">
                            <a:latin typeface="Cambria Math" panose="02040503050406030204" pitchFamily="18" charset="0"/>
                          </a:rPr>
                          <m:t>𝐱</m:t>
                        </m:r>
                      </m:e>
                      <m:sub>
                        <m:r>
                          <a:rPr lang="en-IN" b="0" i="1" smtClean="0">
                            <a:latin typeface="Cambria Math" panose="02040503050406030204" pitchFamily="18" charset="0"/>
                          </a:rPr>
                          <m:t>𝑜</m:t>
                        </m:r>
                      </m:sub>
                      <m:sup>
                        <m:r>
                          <a:rPr lang="en-IN">
                            <a:latin typeface="Cambria Math" panose="02040503050406030204" pitchFamily="18" charset="0"/>
                          </a:rPr>
                          <m:t>𝑡</m:t>
                        </m:r>
                      </m:sup>
                    </m:sSub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𝑘</m:t>
                        </m:r>
                      </m:sup>
                    </m:sSup>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r>
                          <a:rPr lang="en-IN" b="1" i="0">
                            <a:latin typeface="Cambria Math" panose="02040503050406030204" pitchFamily="18" charset="0"/>
                          </a:rPr>
                          <m:t>𝐱</m:t>
                        </m:r>
                      </m:e>
                      <m:sub>
                        <m:r>
                          <a:rPr lang="en-IN">
                            <a:latin typeface="Cambria Math" panose="02040503050406030204" pitchFamily="18" charset="0"/>
                          </a:rPr>
                          <m:t>𝑚</m:t>
                        </m:r>
                      </m:sub>
                      <m:sup>
                        <m:r>
                          <a:rPr lang="en-IN">
                            <a:latin typeface="Cambria Math" panose="02040503050406030204" pitchFamily="18" charset="0"/>
                          </a:rPr>
                          <m:t>𝑡</m:t>
                        </m:r>
                      </m:sup>
                    </m:sSub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𝑘</m:t>
                        </m:r>
                      </m:sup>
                    </m:sSup>
                  </m:oMath>
                </a14:m>
                <a:r>
                  <a:rPr lang="en-IN" dirty="0"/>
                  <a:t> (o = observed, m = missing)</a:t>
                </a:r>
              </a:p>
              <a:p>
                <a:r>
                  <a:rPr lang="en-IN" dirty="0"/>
                  <a:t>In such cases, generative models can help reconstruct the data point as well as classify it correctly – just use marginal probability!!</a:t>
                </a:r>
              </a:p>
              <a:p>
                <a:pPr lvl="2"/>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Sup>
                          <m:sSubSupPr>
                            <m:ctrlPr>
                              <a:rPr lang="en-IN" i="1">
                                <a:latin typeface="Cambria Math" panose="02040503050406030204" pitchFamily="18" charset="0"/>
                                <a:ea typeface="Cambria Math" panose="02040503050406030204" pitchFamily="18" charset="0"/>
                              </a:rPr>
                            </m:ctrlPr>
                          </m:sSubSupPr>
                          <m:e>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r>
                          <a:rPr lang="en-IN">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𝑐</m:t>
                        </m:r>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b="1">
                        <a:latin typeface="Cambria Math" panose="02040503050406030204" pitchFamily="18" charset="0"/>
                        <a:ea typeface="Cambria Math" panose="02040503050406030204" pitchFamily="18" charset="0"/>
                      </a:rPr>
                      <m:t>=</m:t>
                    </m:r>
                    <m:nary>
                      <m:naryPr>
                        <m:supHide m:val="on"/>
                        <m:ctrlPr>
                          <a:rPr lang="en-IN" b="1" i="1">
                            <a:latin typeface="Cambria Math" panose="02040503050406030204" pitchFamily="18" charset="0"/>
                            <a:ea typeface="Cambria Math" panose="02040503050406030204" pitchFamily="18" charset="0"/>
                          </a:rPr>
                        </m:ctrlPr>
                      </m:naryPr>
                      <m:sub>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𝑘</m:t>
                            </m:r>
                          </m:sup>
                        </m:sSup>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Sup>
                              <m:sSubSupPr>
                                <m:ctrlPr>
                                  <a:rPr lang="en-IN" i="1">
                                    <a:latin typeface="Cambria Math" panose="02040503050406030204" pitchFamily="18" charset="0"/>
                                    <a:ea typeface="Cambria Math" panose="02040503050406030204" pitchFamily="18" charset="0"/>
                                  </a:rPr>
                                </m:ctrlPr>
                              </m:sSubSupPr>
                              <m:e>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r>
                              <a:rPr lang="en-IN">
                                <a:latin typeface="Cambria Math" panose="02040503050406030204" pitchFamily="18" charset="0"/>
                                <a:ea typeface="Cambria Math" panose="02040503050406030204" pitchFamily="18" charset="0"/>
                              </a:rPr>
                              <m:t>,</m:t>
                            </m:r>
                            <m:r>
                              <a:rPr lang="en-IN" b="1" i="0">
                                <a:latin typeface="Cambria Math" panose="02040503050406030204" pitchFamily="18" charset="0"/>
                                <a:ea typeface="Cambria Math" panose="02040503050406030204" pitchFamily="18" charset="0"/>
                              </a:rPr>
                              <m:t>𝐯</m:t>
                            </m:r>
                            <m:r>
                              <a:rPr lang="en-IN">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𝑐</m:t>
                            </m:r>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e>
                    </m:nary>
                    <m:r>
                      <a:rPr lang="en-IN">
                        <a:latin typeface="Cambria Math" panose="02040503050406030204" pitchFamily="18" charset="0"/>
                        <a:ea typeface="Cambria Math" panose="02040503050406030204" pitchFamily="18" charset="0"/>
                      </a:rPr>
                      <m:t>𝑑</m:t>
                    </m:r>
                    <m:r>
                      <a:rPr lang="en-IN" b="1" i="0">
                        <a:latin typeface="Cambria Math" panose="02040503050406030204" pitchFamily="18" charset="0"/>
                        <a:ea typeface="Cambria Math" panose="02040503050406030204" pitchFamily="18" charset="0"/>
                      </a:rPr>
                      <m:t>𝐯</m:t>
                    </m:r>
                  </m:oMath>
                </a14:m>
                <a:r>
                  <a:rPr lang="en-IN" dirty="0"/>
                  <a:t> (law of total probability)</a:t>
                </a:r>
              </a:p>
              <a:p>
                <a:pPr lvl="2"/>
                <a:r>
                  <a:rPr lang="en-IN" dirty="0"/>
                  <a:t>All </a:t>
                </a:r>
                <a:r>
                  <a:rPr lang="en-IN" dirty="0" err="1"/>
                  <a:t>marginals</a:t>
                </a:r>
                <a:r>
                  <a:rPr lang="en-IN" dirty="0"/>
                  <a:t> of Gaussians are Gaussian. If </a:t>
                </a:r>
                <a14:m>
                  <m:oMath xmlns:m="http://schemas.openxmlformats.org/officeDocument/2006/math">
                    <m:r>
                      <a:rPr lang="en-IN" b="1" i="0" smtClean="0">
                        <a:latin typeface="Cambria Math" panose="02040503050406030204" pitchFamily="18" charset="0"/>
                      </a:rPr>
                      <m:t>𝐱</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Σ</m:t>
                        </m:r>
                      </m:e>
                    </m:d>
                  </m:oMath>
                </a14:m>
                <a:r>
                  <a:rPr lang="en-IN" dirty="0"/>
                  <a:t> then </a:t>
                </a:r>
                <a14:m>
                  <m:oMath xmlns:m="http://schemas.openxmlformats.org/officeDocument/2006/math">
                    <m:sSub>
                      <m:sSubPr>
                        <m:ctrlPr>
                          <a:rPr lang="en-IN" b="1" i="1" smtClean="0">
                            <a:latin typeface="Cambria Math" panose="02040503050406030204" pitchFamily="18" charset="0"/>
                          </a:rPr>
                        </m:ctrlPr>
                      </m:sSubPr>
                      <m:e>
                        <m:r>
                          <a:rPr lang="en-IN" b="1" i="0">
                            <a:latin typeface="Cambria Math" panose="02040503050406030204" pitchFamily="18" charset="0"/>
                          </a:rPr>
                          <m:t>𝐱</m:t>
                        </m:r>
                      </m:e>
                      <m:sub>
                        <m:r>
                          <a:rPr lang="en-IN" b="0" i="1" smtClean="0">
                            <a:latin typeface="Cambria Math" panose="02040503050406030204" pitchFamily="18" charset="0"/>
                          </a:rPr>
                          <m:t>𝑜</m:t>
                        </m:r>
                      </m:sub>
                    </m:sSub>
                    <m:r>
                      <a:rPr lang="en-IN">
                        <a:latin typeface="Cambria Math" panose="02040503050406030204" pitchFamily="18" charset="0"/>
                      </a:rPr>
                      <m:t>∼</m:t>
                    </m:r>
                    <m:r>
                      <a:rPr lang="en-IN">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1" i="0">
                                <a:latin typeface="Cambria Math" panose="02040503050406030204" pitchFamily="18" charset="0"/>
                                <a:ea typeface="Cambria Math" panose="02040503050406030204" pitchFamily="18" charset="0"/>
                              </a:rPr>
                              <m:t>𝛍</m:t>
                            </m:r>
                          </m:e>
                          <m:sub>
                            <m:r>
                              <a:rPr lang="en-IN" b="0" i="1" smtClean="0">
                                <a:latin typeface="Cambria Math" panose="02040503050406030204" pitchFamily="18" charset="0"/>
                                <a:ea typeface="Cambria Math" panose="02040503050406030204" pitchFamily="18" charset="0"/>
                              </a:rPr>
                              <m:t>𝑜</m:t>
                            </m:r>
                          </m:sub>
                        </m:sSub>
                        <m:r>
                          <a:rPr lang="en-IN">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m:rPr>
                                <m:sty m:val="p"/>
                              </m:rPr>
                              <a:rPr lang="en-IN" i="0">
                                <a:latin typeface="Cambria Math" panose="02040503050406030204" pitchFamily="18" charset="0"/>
                                <a:ea typeface="Cambria Math" panose="02040503050406030204" pitchFamily="18" charset="0"/>
                              </a:rPr>
                              <m:t>Σ</m:t>
                            </m:r>
                          </m:e>
                          <m:sub>
                            <m:r>
                              <a:rPr lang="en-IN" b="0" i="1" smtClean="0">
                                <a:latin typeface="Cambria Math" panose="02040503050406030204" pitchFamily="18" charset="0"/>
                                <a:ea typeface="Cambria Math" panose="02040503050406030204" pitchFamily="18" charset="0"/>
                              </a:rPr>
                              <m:t>𝑜𝑜</m:t>
                            </m:r>
                          </m:sub>
                        </m:sSub>
                      </m:e>
                    </m:d>
                  </m:oMath>
                </a14:m>
                <a:endParaRPr lang="en-IN" dirty="0"/>
              </a:p>
              <a:p>
                <a:pPr lvl="2"/>
                <a:r>
                  <a:rPr lang="en-IN" dirty="0"/>
                  <a:t>Can use this to classify </a:t>
                </a:r>
                <a14:m>
                  <m:oMath xmlns:m="http://schemas.openxmlformats.org/officeDocument/2006/math">
                    <m:sSubSup>
                      <m:sSubSupPr>
                        <m:ctrlPr>
                          <a:rPr lang="en-IN" i="1">
                            <a:latin typeface="Cambria Math" panose="02040503050406030204" pitchFamily="18" charset="0"/>
                            <a:ea typeface="Cambria Math" panose="02040503050406030204" pitchFamily="18" charset="0"/>
                          </a:rPr>
                        </m:ctrlPr>
                      </m:sSubSupPr>
                      <m:e>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oMath>
                </a14:m>
                <a:r>
                  <a:rPr lang="en-IN" dirty="0"/>
                  <a:t> into some class, say </a:t>
                </a:r>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dirty="0" smtClean="0">
                            <a:latin typeface="Cambria Math" panose="02040503050406030204" pitchFamily="18" charset="0"/>
                          </a:rPr>
                          <m:t>𝑡</m:t>
                        </m:r>
                      </m:sup>
                    </m:sSup>
                  </m:oMath>
                </a14:m>
                <a:endParaRPr lang="en-IN" dirty="0"/>
              </a:p>
              <a:p>
                <a:pPr lvl="2"/>
                <a:r>
                  <a:rPr lang="en-IN" dirty="0"/>
                  <a:t>Afterward, using the predicted class </a:t>
                </a:r>
                <a14:m>
                  <m:oMath xmlns:m="http://schemas.openxmlformats.org/officeDocument/2006/math">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a:rPr lang="en-IN">
                                <a:latin typeface="Cambria Math" panose="02040503050406030204" pitchFamily="18" charset="0"/>
                              </a:rPr>
                              <m:t>𝑦</m:t>
                            </m:r>
                          </m:e>
                        </m:acc>
                      </m:e>
                      <m:sup>
                        <m:r>
                          <a:rPr lang="en-IN" dirty="0">
                            <a:latin typeface="Cambria Math" panose="02040503050406030204" pitchFamily="18" charset="0"/>
                          </a:rPr>
                          <m:t>𝑡</m:t>
                        </m:r>
                      </m:sup>
                    </m:sSup>
                  </m:oMath>
                </a14:m>
                <a:r>
                  <a:rPr lang="en-IN" dirty="0"/>
                  <a:t>, we can even fill in missing features</a:t>
                </a:r>
              </a:p>
              <a:p>
                <a:pPr lvl="2"/>
                <a:r>
                  <a:rPr lang="en-IN" dirty="0"/>
                  <a:t>This step is called </a:t>
                </a:r>
                <a:r>
                  <a:rPr lang="en-IN" b="1" i="0" dirty="0"/>
                  <a:t>feature imputation</a:t>
                </a:r>
                <a:r>
                  <a:rPr lang="en-IN" dirty="0"/>
                  <a:t> in machine learning</a:t>
                </a:r>
              </a:p>
              <a:p>
                <a:pPr lvl="2"/>
                <a14:m>
                  <m:oMath xmlns:m="http://schemas.openxmlformats.org/officeDocument/2006/math">
                    <m:sSubSup>
                      <m:sSubSupPr>
                        <m:ctrlPr>
                          <a:rPr lang="en-IN" b="0" i="1" dirty="0" smtClean="0">
                            <a:latin typeface="Cambria Math" panose="02040503050406030204" pitchFamily="18" charset="0"/>
                          </a:rPr>
                        </m:ctrlPr>
                      </m:sSubSup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𝐱</m:t>
                            </m:r>
                          </m:e>
                        </m:acc>
                      </m:e>
                      <m:sub>
                        <m:r>
                          <a:rPr lang="en-IN" b="0" i="1" dirty="0" smtClean="0">
                            <a:latin typeface="Cambria Math" panose="02040503050406030204" pitchFamily="18" charset="0"/>
                          </a:rPr>
                          <m:t>𝑚</m:t>
                        </m:r>
                      </m:sub>
                      <m:sup>
                        <m:r>
                          <a:rPr lang="en-IN" b="0" i="1" dirty="0" smtClean="0">
                            <a:latin typeface="Cambria Math" panose="02040503050406030204" pitchFamily="18" charset="0"/>
                          </a:rPr>
                          <m:t>𝑡</m:t>
                        </m:r>
                      </m:sup>
                    </m:sSubSup>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1" i="0" dirty="0" smtClean="0">
                                    <a:latin typeface="Cambria Math" panose="02040503050406030204" pitchFamily="18" charset="0"/>
                                  </a:rPr>
                                  <m:t>𝐯</m:t>
                                </m:r>
                              </m:lim>
                            </m:limLow>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𝐯</m:t>
                                </m:r>
                                <m:r>
                                  <a:rPr lang="en-IN">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m:t>
                                </m:r>
                                <m:sSubSup>
                                  <m:sSubSupPr>
                                    <m:ctrlPr>
                                      <a:rPr lang="en-IN" i="1">
                                        <a:latin typeface="Cambria Math" panose="02040503050406030204" pitchFamily="18" charset="0"/>
                                        <a:ea typeface="Cambria Math" panose="02040503050406030204" pitchFamily="18" charset="0"/>
                                      </a:rPr>
                                    </m:ctrlPr>
                                  </m:sSubSupPr>
                                  <m:e>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b="0" i="1" smtClean="0">
                                            <a:latin typeface="Cambria Math" panose="02040503050406030204" pitchFamily="18" charset="0"/>
                                            <a:ea typeface="Cambria Math" panose="02040503050406030204" pitchFamily="18" charset="0"/>
                                          </a:rPr>
                                        </m:ctrlPr>
                                      </m:accPr>
                                      <m:e>
                                        <m:r>
                                          <a:rPr lang="en-IN">
                                            <a:latin typeface="Cambria Math" panose="02040503050406030204" pitchFamily="18" charset="0"/>
                                            <a:ea typeface="Cambria Math" panose="02040503050406030204" pitchFamily="18" charset="0"/>
                                          </a:rPr>
                                          <m:t>𝑦</m:t>
                                        </m:r>
                                      </m:e>
                                    </m:acc>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e>
                        </m:func>
                      </m:e>
                    </m:func>
                    <m:r>
                      <a:rPr lang="en-IN" b="0" i="1" dirty="0" smtClean="0">
                        <a:latin typeface="Cambria Math" panose="02040503050406030204" pitchFamily="18" charset="0"/>
                      </a:rPr>
                      <m:t>=</m:t>
                    </m:r>
                    <m:sSubSup>
                      <m:sSubSupPr>
                        <m:ctrlPr>
                          <a:rPr lang="en-IN" b="0" i="1" dirty="0" smtClean="0">
                            <a:latin typeface="Cambria Math" panose="02040503050406030204" pitchFamily="18" charset="0"/>
                          </a:rPr>
                        </m:ctrlPr>
                      </m:sSubSupPr>
                      <m:e>
                        <m:r>
                          <a:rPr lang="en-IN" b="1" i="0" dirty="0" smtClean="0">
                            <a:latin typeface="Cambria Math" panose="02040503050406030204" pitchFamily="18" charset="0"/>
                          </a:rPr>
                          <m:t>𝛍</m:t>
                        </m:r>
                      </m:e>
                      <m:sub>
                        <m:r>
                          <a:rPr lang="en-IN" b="0" i="1" dirty="0" smtClean="0">
                            <a:latin typeface="Cambria Math" panose="02040503050406030204" pitchFamily="18" charset="0"/>
                          </a:rPr>
                          <m:t>𝑚</m:t>
                        </m:r>
                      </m:sub>
                      <m:sup>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𝑡</m:t>
                            </m:r>
                          </m:sup>
                        </m:sSup>
                      </m:sup>
                    </m:sSubSup>
                    <m:r>
                      <a:rPr lang="en-IN" b="0" i="1" dirty="0" smtClean="0">
                        <a:latin typeface="Cambria Math" panose="02040503050406030204" pitchFamily="18" charset="0"/>
                      </a:rPr>
                      <m:t>+</m:t>
                    </m:r>
                    <m:sSubSup>
                      <m:sSubSupPr>
                        <m:ctrlPr>
                          <a:rPr lang="en-IN" b="0" i="1" dirty="0" smtClean="0">
                            <a:latin typeface="Cambria Math" panose="02040503050406030204" pitchFamily="18" charset="0"/>
                          </a:rPr>
                        </m:ctrlPr>
                      </m:sSubSupPr>
                      <m:e>
                        <m:r>
                          <m:rPr>
                            <m:sty m:val="p"/>
                          </m:rPr>
                          <a:rPr lang="en-IN" b="0" i="0" dirty="0" smtClean="0">
                            <a:latin typeface="Cambria Math" panose="02040503050406030204" pitchFamily="18" charset="0"/>
                          </a:rPr>
                          <m:t>Σ</m:t>
                        </m:r>
                      </m:e>
                      <m:sub>
                        <m:r>
                          <a:rPr lang="en-IN" b="0" i="1" dirty="0" smtClean="0">
                            <a:latin typeface="Cambria Math" panose="02040503050406030204" pitchFamily="18" charset="0"/>
                          </a:rPr>
                          <m:t>𝑚𝑜</m:t>
                        </m:r>
                      </m:sub>
                      <m:sup>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𝑡</m:t>
                            </m:r>
                          </m:sup>
                        </m:sSup>
                      </m:sup>
                    </m:sSubSup>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bSup>
                              <m:sSubSupPr>
                                <m:ctrlPr>
                                  <a:rPr lang="en-IN" b="0" i="1" dirty="0" smtClean="0">
                                    <a:latin typeface="Cambria Math" panose="02040503050406030204" pitchFamily="18" charset="0"/>
                                  </a:rPr>
                                </m:ctrlPr>
                              </m:sSubSupPr>
                              <m:e>
                                <m:r>
                                  <m:rPr>
                                    <m:sty m:val="p"/>
                                  </m:rPr>
                                  <a:rPr lang="en-IN" b="0" i="0" dirty="0" smtClean="0">
                                    <a:latin typeface="Cambria Math" panose="02040503050406030204" pitchFamily="18" charset="0"/>
                                  </a:rPr>
                                  <m:t>Σ</m:t>
                                </m:r>
                              </m:e>
                              <m:sub>
                                <m:r>
                                  <a:rPr lang="en-IN" b="0" i="1" dirty="0" smtClean="0">
                                    <a:latin typeface="Cambria Math" panose="02040503050406030204" pitchFamily="18" charset="0"/>
                                  </a:rPr>
                                  <m:t>𝑜𝑜</m:t>
                                </m:r>
                              </m:sub>
                              <m:sup>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𝑡</m:t>
                                    </m:r>
                                  </m:sup>
                                </m:sSup>
                              </m:sup>
                            </m:sSubSup>
                          </m:e>
                        </m:d>
                      </m:e>
                      <m:sup>
                        <m:r>
                          <a:rPr lang="en-IN" b="0" i="1" dirty="0" smtClean="0">
                            <a:latin typeface="Cambria Math" panose="02040503050406030204" pitchFamily="18" charset="0"/>
                          </a:rPr>
                          <m:t>−1</m:t>
                        </m:r>
                      </m:sup>
                    </m:sSup>
                    <m:d>
                      <m:dPr>
                        <m:ctrlPr>
                          <a:rPr lang="en-IN" b="0" i="1" dirty="0" smtClean="0">
                            <a:latin typeface="Cambria Math" panose="02040503050406030204" pitchFamily="18" charset="0"/>
                          </a:rPr>
                        </m:ctrlPr>
                      </m:dPr>
                      <m:e>
                        <m:sSubSup>
                          <m:sSubSupPr>
                            <m:ctrlPr>
                              <a:rPr lang="en-IN" i="1">
                                <a:latin typeface="Cambria Math" panose="02040503050406030204" pitchFamily="18" charset="0"/>
                                <a:ea typeface="Cambria Math" panose="02040503050406030204" pitchFamily="18" charset="0"/>
                              </a:rPr>
                            </m:ctrlPr>
                          </m:sSubSupPr>
                          <m:e>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r>
                          <a:rPr lang="en-IN" b="0" i="1" smtClean="0">
                            <a:latin typeface="Cambria Math" panose="02040503050406030204" pitchFamily="18" charset="0"/>
                            <a:ea typeface="Cambria Math" panose="02040503050406030204" pitchFamily="18" charset="0"/>
                          </a:rPr>
                          <m:t>−</m:t>
                        </m:r>
                        <m:sSubSup>
                          <m:sSubSupPr>
                            <m:ctrlPr>
                              <a:rPr lang="en-IN" i="1" dirty="0">
                                <a:latin typeface="Cambria Math" panose="02040503050406030204" pitchFamily="18" charset="0"/>
                              </a:rPr>
                            </m:ctrlPr>
                          </m:sSubSupPr>
                          <m:e>
                            <m:r>
                              <a:rPr lang="en-IN" b="1" i="0" dirty="0">
                                <a:latin typeface="Cambria Math" panose="02040503050406030204" pitchFamily="18" charset="0"/>
                              </a:rPr>
                              <m:t>𝛍</m:t>
                            </m:r>
                          </m:e>
                          <m:sub>
                            <m:r>
                              <a:rPr lang="en-IN" b="0" i="1" dirty="0" smtClean="0">
                                <a:latin typeface="Cambria Math" panose="02040503050406030204" pitchFamily="18" charset="0"/>
                              </a:rPr>
                              <m:t>𝑜</m:t>
                            </m:r>
                          </m:sub>
                          <m:sup>
                            <m:sSup>
                              <m:sSupPr>
                                <m:ctrlPr>
                                  <a:rPr lang="en-IN" i="1" dirty="0">
                                    <a:latin typeface="Cambria Math" panose="02040503050406030204" pitchFamily="18" charset="0"/>
                                  </a:rPr>
                                </m:ctrlPr>
                              </m:sSupPr>
                              <m:e>
                                <m:acc>
                                  <m:accPr>
                                    <m:chr m:val="̂"/>
                                    <m:ctrlPr>
                                      <a:rPr lang="en-IN" i="1" dirty="0">
                                        <a:latin typeface="Cambria Math" panose="02040503050406030204" pitchFamily="18" charset="0"/>
                                      </a:rPr>
                                    </m:ctrlPr>
                                  </m:accPr>
                                  <m:e>
                                    <m:r>
                                      <a:rPr lang="en-IN" dirty="0">
                                        <a:latin typeface="Cambria Math" panose="02040503050406030204" pitchFamily="18" charset="0"/>
                                      </a:rPr>
                                      <m:t>𝑦</m:t>
                                    </m:r>
                                  </m:e>
                                </m:acc>
                              </m:e>
                              <m:sup>
                                <m:r>
                                  <a:rPr lang="en-IN" dirty="0">
                                    <a:latin typeface="Cambria Math" panose="02040503050406030204" pitchFamily="18" charset="0"/>
                                  </a:rPr>
                                  <m:t>𝑡</m:t>
                                </m:r>
                              </m:sup>
                            </m:sSup>
                          </m:sup>
                        </m:sSubSup>
                      </m:e>
                    </m:d>
                  </m:oMath>
                </a14:m>
                <a:endParaRPr lang="en-IN" dirty="0"/>
              </a:p>
              <a:p>
                <a:pPr lvl="2"/>
                <a:r>
                  <a:rPr lang="en-IN" dirty="0"/>
                  <a:t>Turns out, conditionals of Gaussian are Gaussian too </a:t>
                </a:r>
                <a:r>
                  <a:rPr lang="en-IN" i="0" dirty="0">
                    <a:sym typeface="Wingdings" panose="05000000000000000000" pitchFamily="2" charset="2"/>
                  </a:rPr>
                  <a:t></a:t>
                </a:r>
                <a:endParaRPr lang="en-IN" i="0"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106458" cy="5746376"/>
              </a:xfrm>
              <a:blipFill>
                <a:blip r:embed="rId2"/>
                <a:stretch>
                  <a:fillRect l="-554" t="-2545" r="-101" b="-23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4212" y="1111623"/>
            <a:ext cx="1864034" cy="1864034"/>
          </a:xfrm>
          <a:prstGeom prst="rect">
            <a:avLst/>
          </a:prstGeom>
        </p:spPr>
      </p:pic>
      <p:sp>
        <p:nvSpPr>
          <p:cNvPr id="6" name="Rectangular Callout 5"/>
          <p:cNvSpPr/>
          <p:nvPr/>
        </p:nvSpPr>
        <p:spPr>
          <a:xfrm>
            <a:off x="1129560" y="1056327"/>
            <a:ext cx="9467923" cy="1230460"/>
          </a:xfrm>
          <a:prstGeom prst="wedgeRectCallout">
            <a:avLst>
              <a:gd name="adj1" fmla="val 56079"/>
              <a:gd name="adj2" fmla="val 5242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What if I don’t know which coordinates are missing (e.g. a pixel in an image is white – is it because it was supposed to be white or is it because the </a:t>
            </a:r>
            <a:r>
              <a:rPr lang="en-IN" sz="2400" dirty="0" err="1">
                <a:solidFill>
                  <a:schemeClr val="bg1"/>
                </a:solidFill>
                <a:latin typeface="+mj-lt"/>
              </a:rPr>
              <a:t>color</a:t>
            </a:r>
            <a:r>
              <a:rPr lang="en-IN" sz="2400" dirty="0">
                <a:solidFill>
                  <a:schemeClr val="bg1"/>
                </a:solidFill>
                <a:latin typeface="+mj-lt"/>
              </a:rPr>
              <a:t> information for that pixel is missing). What can we do then?</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82759" y="4690092"/>
            <a:ext cx="1846937" cy="1846937"/>
          </a:xfrm>
          <a:prstGeom prst="rect">
            <a:avLst/>
          </a:prstGeom>
        </p:spPr>
      </p:pic>
      <p:sp>
        <p:nvSpPr>
          <p:cNvPr id="15" name="Rectangular Callout 14"/>
          <p:cNvSpPr/>
          <p:nvPr/>
        </p:nvSpPr>
        <p:spPr>
          <a:xfrm>
            <a:off x="1129559" y="4600420"/>
            <a:ext cx="9467923" cy="1230460"/>
          </a:xfrm>
          <a:prstGeom prst="wedgeRectCallout">
            <a:avLst>
              <a:gd name="adj1" fmla="val 56079"/>
              <a:gd name="adj2" fmla="val 5242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What if my training data is itself incomplete, e.g. has missing features or even completely wrong labels. What if these corruptions are adversarial i.e. the result of mischief designed to make the ML </a:t>
            </a:r>
            <a:r>
              <a:rPr lang="en-IN" sz="2400" dirty="0" err="1">
                <a:solidFill>
                  <a:schemeClr val="bg1"/>
                </a:solidFill>
                <a:latin typeface="+mj-lt"/>
              </a:rPr>
              <a:t>algo</a:t>
            </a:r>
            <a:r>
              <a:rPr lang="en-IN" sz="2400" dirty="0">
                <a:solidFill>
                  <a:schemeClr val="bg1"/>
                </a:solidFill>
                <a:latin typeface="+mj-lt"/>
              </a:rPr>
              <a:t> fail?</a:t>
            </a:r>
          </a:p>
        </p:txBody>
      </p:sp>
      <p:grpSp>
        <p:nvGrpSpPr>
          <p:cNvPr id="16" name="Group 15">
            <a:extLst>
              <a:ext uri="{FF2B5EF4-FFF2-40B4-BE49-F238E27FC236}">
                <a16:creationId xmlns:a16="http://schemas.microsoft.com/office/drawing/2014/main" id="{630477C3-F95C-8010-2CF8-4874FAEFCC7B}"/>
              </a:ext>
            </a:extLst>
          </p:cNvPr>
          <p:cNvGrpSpPr/>
          <p:nvPr/>
        </p:nvGrpSpPr>
        <p:grpSpPr>
          <a:xfrm>
            <a:off x="10657933" y="3237428"/>
            <a:ext cx="1143000" cy="1143000"/>
            <a:chOff x="2379643" y="355681"/>
            <a:chExt cx="1143000" cy="1143000"/>
          </a:xfrm>
        </p:grpSpPr>
        <p:sp>
          <p:nvSpPr>
            <p:cNvPr id="17" name="Oval 16">
              <a:extLst>
                <a:ext uri="{FF2B5EF4-FFF2-40B4-BE49-F238E27FC236}">
                  <a16:creationId xmlns:a16="http://schemas.microsoft.com/office/drawing/2014/main" id="{9337DBF6-0377-7E74-6D2D-45151F754F2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8" name="Freeform: Shape 17">
              <a:extLst>
                <a:ext uri="{FF2B5EF4-FFF2-40B4-BE49-F238E27FC236}">
                  <a16:creationId xmlns:a16="http://schemas.microsoft.com/office/drawing/2014/main" id="{EB89B129-3585-08CF-8F61-A7A23AD2713E}"/>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9" name="Group 18">
              <a:extLst>
                <a:ext uri="{FF2B5EF4-FFF2-40B4-BE49-F238E27FC236}">
                  <a16:creationId xmlns:a16="http://schemas.microsoft.com/office/drawing/2014/main" id="{213349AC-FFE7-981B-013A-D822325845B3}"/>
                </a:ext>
              </a:extLst>
            </p:cNvPr>
            <p:cNvGrpSpPr/>
            <p:nvPr/>
          </p:nvGrpSpPr>
          <p:grpSpPr>
            <a:xfrm>
              <a:off x="2676823" y="704523"/>
              <a:ext cx="548640" cy="320040"/>
              <a:chOff x="8209190" y="1852901"/>
              <a:chExt cx="2194560" cy="1280160"/>
            </a:xfrm>
          </p:grpSpPr>
          <p:sp>
            <p:nvSpPr>
              <p:cNvPr id="20" name="Freeform: Shape 19">
                <a:extLst>
                  <a:ext uri="{FF2B5EF4-FFF2-40B4-BE49-F238E27FC236}">
                    <a16:creationId xmlns:a16="http://schemas.microsoft.com/office/drawing/2014/main" id="{5A6F69CB-4ADD-1A4B-BF44-DA666494CDAF}"/>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1" name="Freeform: Shape 20">
                <a:extLst>
                  <a:ext uri="{FF2B5EF4-FFF2-40B4-BE49-F238E27FC236}">
                    <a16:creationId xmlns:a16="http://schemas.microsoft.com/office/drawing/2014/main" id="{7FC6C9B0-4A21-E6F0-58E5-CB9F9C501CC8}"/>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3" name="Rectangular Callout 12"/>
          <p:cNvSpPr/>
          <p:nvPr/>
        </p:nvSpPr>
        <p:spPr>
          <a:xfrm>
            <a:off x="2722652" y="3130192"/>
            <a:ext cx="7703521" cy="1242053"/>
          </a:xfrm>
          <a:prstGeom prst="wedgeRectCallout">
            <a:avLst>
              <a:gd name="adj1" fmla="val 59167"/>
              <a:gd name="adj2" fmla="val 4401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All these questions can be dealt with (to some extent) but require more sophisticated methods. Entire sub-areas of ML e.g. adversarial learning, robust learning are devoted to these</a:t>
            </a:r>
          </a:p>
        </p:txBody>
      </p:sp>
    </p:spTree>
    <p:extLst>
      <p:ext uri="{BB962C8B-B14F-4D97-AF65-F5344CB8AC3E}">
        <p14:creationId xmlns:p14="http://schemas.microsoft.com/office/powerpoint/2010/main" val="205755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right)">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childTnLst>
                                </p:cTn>
                              </p:par>
                            </p:childTnLst>
                          </p:cTn>
                        </p:par>
                        <p:par>
                          <p:cTn id="66" fill="hold">
                            <p:stCondLst>
                              <p:cond delay="500"/>
                            </p:stCondLst>
                            <p:childTnLst>
                              <p:par>
                                <p:cTn id="67" presetID="22" presetClass="entr" presetSubtype="2"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right)">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5"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Generative Supervised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967270"/>
              </a:xfrm>
            </p:spPr>
            <p:txBody>
              <a:bodyPr>
                <a:normAutofit/>
              </a:bodyPr>
              <a:lstStyle/>
              <a:p>
                <a:r>
                  <a:rPr lang="en-IN" dirty="0"/>
                  <a:t>Core idea behind generative learning for classification with </a:t>
                </a:r>
                <a14:m>
                  <m:oMath xmlns:m="http://schemas.openxmlformats.org/officeDocument/2006/math">
                    <m:r>
                      <a:rPr lang="en-IN" b="0" i="1" smtClean="0">
                        <a:latin typeface="Cambria Math" panose="02040503050406030204" pitchFamily="18" charset="0"/>
                      </a:rPr>
                      <m:t>𝐶</m:t>
                    </m:r>
                  </m:oMath>
                </a14:m>
                <a:r>
                  <a:rPr lang="en-IN" dirty="0"/>
                  <a:t> classes</a:t>
                </a:r>
              </a:p>
              <a:p>
                <a:pPr algn="ctr"/>
                <a:r>
                  <a:rPr lang="en-IN" i="1" dirty="0"/>
                  <a:t>For each class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r>
                  <a:rPr lang="en-IN" i="1" dirty="0"/>
                  <a:t> learn what do data points</a:t>
                </a:r>
                <a:br>
                  <a:rPr lang="en-IN" i="1" dirty="0"/>
                </a:br>
                <a:r>
                  <a:rPr lang="en-IN" i="1" dirty="0"/>
                  <a:t> of that class look like (using a distribution). For a test</a:t>
                </a:r>
                <a:br>
                  <a:rPr lang="en-IN" i="1" dirty="0"/>
                </a:br>
                <a:r>
                  <a:rPr lang="en-IN" i="1" dirty="0"/>
                  <a:t> data point, ask each of these </a:t>
                </a:r>
                <a14:m>
                  <m:oMath xmlns:m="http://schemas.openxmlformats.org/officeDocument/2006/math">
                    <m:r>
                      <a:rPr lang="en-IN" b="0" i="1" smtClean="0">
                        <a:latin typeface="Cambria Math" panose="02040503050406030204" pitchFamily="18" charset="0"/>
                      </a:rPr>
                      <m:t>𝐶</m:t>
                    </m:r>
                  </m:oMath>
                </a14:m>
                <a:r>
                  <a:rPr lang="en-IN" i="1" dirty="0"/>
                  <a:t> distributions to vote based on</a:t>
                </a:r>
                <a:br>
                  <a:rPr lang="en-IN" i="1" dirty="0"/>
                </a:br>
                <a:r>
                  <a:rPr lang="en-IN" i="1" dirty="0"/>
                  <a:t> how much they think the data point belongs to their class</a:t>
                </a:r>
              </a:p>
              <a:p>
                <a:r>
                  <a:rPr lang="en-IN" dirty="0"/>
                  <a:t>Interpreting the above in language of probability, for a test point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oMath>
                </a14:m>
                <a:r>
                  <a:rPr lang="en-IN" dirty="0"/>
                  <a:t>, predict the label </a:t>
                </a:r>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dirty="0" smtClean="0">
                            <a:latin typeface="Cambria Math" panose="02040503050406030204" pitchFamily="18" charset="0"/>
                          </a:rPr>
                          <m:t>𝑡</m:t>
                        </m:r>
                      </m:sup>
                    </m:sSup>
                  </m:oMath>
                </a14:m>
                <a:r>
                  <a:rPr lang="en-IN" dirty="0"/>
                  <a:t> based on the following rule (</a:t>
                </a:r>
                <a14:m>
                  <m:oMath xmlns:m="http://schemas.openxmlformats.org/officeDocument/2006/math">
                    <m:r>
                      <a:rPr lang="en-IN" b="1" i="0" smtClean="0">
                        <a:latin typeface="Cambria Math" panose="02040503050406030204" pitchFamily="18" charset="0"/>
                      </a:rPr>
                      <m:t>𝛉</m:t>
                    </m:r>
                  </m:oMath>
                </a14:m>
                <a:r>
                  <a:rPr lang="en-IN" dirty="0"/>
                  <a:t> is the model)</a:t>
                </a:r>
              </a:p>
              <a:p>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𝑡</m:t>
                        </m:r>
                      </m:sup>
                    </m:sSup>
                    <m:r>
                      <a:rPr lang="en-IN" b="0" i="1" dirty="0"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𝐶</m:t>
                                    </m:r>
                                  </m:e>
                                </m:d>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e>
                        </m:func>
                      </m:e>
                    </m:func>
                  </m:oMath>
                </a14:m>
                <a:endParaRPr lang="en-IN" dirty="0"/>
              </a:p>
              <a:p>
                <a14:m>
                  <m:oMath xmlns:m="http://schemas.openxmlformats.org/officeDocument/2006/math">
                    <m:r>
                      <a:rPr lang="en-IN"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𝐶</m:t>
                                    </m:r>
                                  </m:e>
                                </m:d>
                              </m:lim>
                            </m:limLow>
                          </m:fName>
                          <m:e>
                            <m:f>
                              <m:fPr>
                                <m:ctrlPr>
                                  <a:rPr lang="en-IN" b="1" i="1" smtClean="0">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𝛉</m:t>
                                    </m:r>
                                  </m:e>
                                </m:d>
                              </m:num>
                              <m:den>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den>
                            </m:f>
                          </m:e>
                        </m:func>
                      </m:e>
                    </m:func>
                  </m:oMath>
                </a14:m>
                <a:r>
                  <a:rPr lang="en-IN" dirty="0"/>
                  <a:t> (apply Bayes rule)</a:t>
                </a:r>
              </a:p>
              <a:p>
                <a14:m>
                  <m:oMath xmlns:m="http://schemas.openxmlformats.org/officeDocument/2006/math">
                    <m:r>
                      <a:rPr lang="en-IN" b="1" i="1">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𝐶</m:t>
                                    </m:r>
                                  </m:e>
                                </m:d>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e>
                        </m:func>
                      </m:e>
                    </m:func>
                  </m:oMath>
                </a14:m>
                <a:r>
                  <a:rPr lang="en-IN" dirty="0"/>
                  <a:t> (ignore terms w/o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oMath>
                </a14:m>
                <a:r>
                  <a:rPr lang="en-IN" dirty="0"/>
                  <a:t>)</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967270"/>
              </a:xfrm>
              <a:blipFill>
                <a:blip r:embed="rId2"/>
                <a:stretch>
                  <a:fillRect l="-578" t="-245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
        <p:nvSpPr>
          <p:cNvPr id="5" name="TextBox 4"/>
          <p:cNvSpPr txBox="1"/>
          <p:nvPr/>
        </p:nvSpPr>
        <p:spPr>
          <a:xfrm>
            <a:off x="434098" y="1075446"/>
            <a:ext cx="992728" cy="2215991"/>
          </a:xfrm>
          <a:prstGeom prst="rect">
            <a:avLst/>
          </a:prstGeom>
          <a:noFill/>
        </p:spPr>
        <p:txBody>
          <a:bodyPr wrap="square" rtlCol="0">
            <a:spAutoFit/>
          </a:bodyPr>
          <a:lstStyle/>
          <a:p>
            <a:r>
              <a:rPr lang="en-IN" sz="13800" dirty="0">
                <a:solidFill>
                  <a:schemeClr val="bg1">
                    <a:lumMod val="85000"/>
                  </a:schemeClr>
                </a:solidFill>
                <a:latin typeface="Century" panose="02040604050505020304" pitchFamily="18" charset="0"/>
              </a:rPr>
              <a:t>“</a:t>
            </a:r>
            <a:endParaRPr lang="en-US" sz="13800" dirty="0">
              <a:solidFill>
                <a:schemeClr val="bg1">
                  <a:lumMod val="85000"/>
                </a:schemeClr>
              </a:solidFill>
              <a:latin typeface="Century" panose="02040604050505020304" pitchFamily="18" charset="0"/>
            </a:endParaRPr>
          </a:p>
        </p:txBody>
      </p:sp>
      <p:sp>
        <p:nvSpPr>
          <p:cNvPr id="6" name="TextBox 5"/>
          <p:cNvSpPr txBox="1"/>
          <p:nvPr/>
        </p:nvSpPr>
        <p:spPr>
          <a:xfrm rot="10800000">
            <a:off x="11123891" y="1546044"/>
            <a:ext cx="992728" cy="2215991"/>
          </a:xfrm>
          <a:prstGeom prst="rect">
            <a:avLst/>
          </a:prstGeom>
          <a:noFill/>
        </p:spPr>
        <p:txBody>
          <a:bodyPr wrap="square" rtlCol="0">
            <a:spAutoFit/>
          </a:bodyPr>
          <a:lstStyle/>
          <a:p>
            <a:r>
              <a:rPr lang="en-IN" sz="13800" dirty="0">
                <a:solidFill>
                  <a:schemeClr val="bg1">
                    <a:lumMod val="85000"/>
                  </a:schemeClr>
                </a:solidFill>
                <a:latin typeface="Century" panose="02040604050505020304" pitchFamily="18" charset="0"/>
              </a:rPr>
              <a:t>“</a:t>
            </a:r>
            <a:endParaRPr lang="en-US" sz="13800" dirty="0">
              <a:solidFill>
                <a:schemeClr val="bg1">
                  <a:lumMod val="85000"/>
                </a:schemeClr>
              </a:solidFill>
              <a:latin typeface="Century" panose="02040604050505020304" pitchFamily="18" charset="0"/>
            </a:endParaRPr>
          </a:p>
        </p:txBody>
      </p:sp>
      <p:sp>
        <p:nvSpPr>
          <p:cNvPr id="7" name="Oval 6"/>
          <p:cNvSpPr/>
          <p:nvPr/>
        </p:nvSpPr>
        <p:spPr>
          <a:xfrm>
            <a:off x="2188395" y="6000108"/>
            <a:ext cx="3051424" cy="811658"/>
          </a:xfrm>
          <a:prstGeom prst="ellipse">
            <a:avLst/>
          </a:prstGeom>
          <a:noFill/>
          <a:ln w="381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Oval 7"/>
          <p:cNvSpPr/>
          <p:nvPr/>
        </p:nvSpPr>
        <p:spPr>
          <a:xfrm>
            <a:off x="5332289" y="6000108"/>
            <a:ext cx="2383604" cy="811658"/>
          </a:xfrm>
          <a:prstGeom prst="ellipse">
            <a:avLst/>
          </a:prstGeom>
          <a:noFill/>
          <a:ln w="381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nvGrpSpPr>
          <p:cNvPr id="16" name="Group 15">
            <a:extLst>
              <a:ext uri="{FF2B5EF4-FFF2-40B4-BE49-F238E27FC236}">
                <a16:creationId xmlns:a16="http://schemas.microsoft.com/office/drawing/2014/main" id="{D3DD9AC0-522A-69C0-47DA-9C4C8F4C7258}"/>
              </a:ext>
            </a:extLst>
          </p:cNvPr>
          <p:cNvGrpSpPr/>
          <p:nvPr/>
        </p:nvGrpSpPr>
        <p:grpSpPr>
          <a:xfrm>
            <a:off x="10632004" y="3148643"/>
            <a:ext cx="1143000" cy="1143000"/>
            <a:chOff x="2379643" y="355681"/>
            <a:chExt cx="1143000" cy="1143000"/>
          </a:xfrm>
        </p:grpSpPr>
        <p:sp>
          <p:nvSpPr>
            <p:cNvPr id="17" name="Oval 16">
              <a:extLst>
                <a:ext uri="{FF2B5EF4-FFF2-40B4-BE49-F238E27FC236}">
                  <a16:creationId xmlns:a16="http://schemas.microsoft.com/office/drawing/2014/main" id="{F2B654D4-F208-5CF1-6B7E-3F4BFA6D24C2}"/>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8" name="Freeform: Shape 17">
              <a:extLst>
                <a:ext uri="{FF2B5EF4-FFF2-40B4-BE49-F238E27FC236}">
                  <a16:creationId xmlns:a16="http://schemas.microsoft.com/office/drawing/2014/main" id="{0427EA0C-CF73-0AA3-E03D-476DB3D478B6}"/>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9" name="Group 18">
              <a:extLst>
                <a:ext uri="{FF2B5EF4-FFF2-40B4-BE49-F238E27FC236}">
                  <a16:creationId xmlns:a16="http://schemas.microsoft.com/office/drawing/2014/main" id="{B594D8D6-BAE9-2E33-8248-9A69A9BE5B56}"/>
                </a:ext>
              </a:extLst>
            </p:cNvPr>
            <p:cNvGrpSpPr/>
            <p:nvPr/>
          </p:nvGrpSpPr>
          <p:grpSpPr>
            <a:xfrm>
              <a:off x="2676823" y="704523"/>
              <a:ext cx="548640" cy="320040"/>
              <a:chOff x="8209190" y="1852901"/>
              <a:chExt cx="2194560" cy="1280160"/>
            </a:xfrm>
          </p:grpSpPr>
          <p:sp>
            <p:nvSpPr>
              <p:cNvPr id="20" name="Freeform: Shape 19">
                <a:extLst>
                  <a:ext uri="{FF2B5EF4-FFF2-40B4-BE49-F238E27FC236}">
                    <a16:creationId xmlns:a16="http://schemas.microsoft.com/office/drawing/2014/main" id="{E844C3CD-113B-DF31-B7EF-FCC61981D1B4}"/>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1" name="Freeform: Shape 20">
                <a:extLst>
                  <a:ext uri="{FF2B5EF4-FFF2-40B4-BE49-F238E27FC236}">
                    <a16:creationId xmlns:a16="http://schemas.microsoft.com/office/drawing/2014/main" id="{E17AB8C7-F610-91D6-EC17-8534DA08200C}"/>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5" name="Rectangular Callout 14"/>
          <p:cNvSpPr/>
          <p:nvPr/>
        </p:nvSpPr>
        <p:spPr>
          <a:xfrm>
            <a:off x="5147352" y="2617677"/>
            <a:ext cx="5316917" cy="1624000"/>
          </a:xfrm>
          <a:prstGeom prst="wedgeRectCallout">
            <a:avLst>
              <a:gd name="adj1" fmla="val 59550"/>
              <a:gd name="adj2" fmla="val 3580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Every generative learning </a:t>
            </a:r>
            <a:r>
              <a:rPr lang="en-IN" sz="2400" dirty="0" err="1">
                <a:solidFill>
                  <a:schemeClr val="bg1"/>
                </a:solidFill>
                <a:latin typeface="+mj-lt"/>
              </a:rPr>
              <a:t>algo</a:t>
            </a:r>
            <a:r>
              <a:rPr lang="en-IN" sz="2400" dirty="0">
                <a:solidFill>
                  <a:schemeClr val="bg1"/>
                </a:solidFill>
                <a:latin typeface="+mj-lt"/>
              </a:rPr>
              <a:t> takes a decision on how to learn these probability distributions from data. Let us see one example of how this can be done</a:t>
            </a:r>
          </a:p>
        </p:txBody>
      </p:sp>
    </p:spTree>
    <p:extLst>
      <p:ext uri="{BB962C8B-B14F-4D97-AF65-F5344CB8AC3E}">
        <p14:creationId xmlns:p14="http://schemas.microsoft.com/office/powerpoint/2010/main" val="225169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childTnLst>
                          </p:cTn>
                        </p:par>
                        <p:par>
                          <p:cTn id="47" fill="hold">
                            <p:stCondLst>
                              <p:cond delay="500"/>
                            </p:stCondLst>
                            <p:childTnLst>
                              <p:par>
                                <p:cTn id="48" presetID="22" presetClass="entr" presetSubtype="2"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right)">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animBg="1"/>
      <p:bldP spid="8"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simple generative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lstStyle/>
              <a:p>
                <a:r>
                  <a:rPr lang="en-IN" dirty="0"/>
                  <a:t>For sake of simplicity, assume </a:t>
                </a:r>
                <a14:m>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rPr>
                      <m:t>=2</m:t>
                    </m:r>
                  </m:oMath>
                </a14:m>
                <a:r>
                  <a:rPr lang="en-IN" dirty="0"/>
                  <a:t> (binary classification)</a:t>
                </a:r>
              </a:p>
              <a:p>
                <a:r>
                  <a:rPr lang="en-IN" dirty="0"/>
                  <a:t>Choose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r>
                      <a:rPr lang="en-IN" b="1"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𝑝</m:t>
                    </m:r>
                  </m:oMath>
                </a14:m>
                <a:r>
                  <a:rPr lang="en-IN" dirty="0"/>
                  <a:t> and consequently,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1 | </m:t>
                        </m:r>
                        <m:r>
                          <a:rPr lang="en-IN" b="1">
                            <a:latin typeface="Cambria Math" panose="02040503050406030204" pitchFamily="18" charset="0"/>
                            <a:ea typeface="Cambria Math" panose="02040503050406030204" pitchFamily="18" charset="0"/>
                          </a:rPr>
                          <m:t>𝛉</m:t>
                        </m:r>
                      </m:e>
                    </m:d>
                    <m:r>
                      <a:rPr lang="en-IN" b="1"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𝑝</m:t>
                    </m:r>
                  </m:oMath>
                </a14:m>
                <a:endParaRPr lang="en-IN" dirty="0"/>
              </a:p>
              <a:p>
                <a:pPr lvl="2"/>
                <a:r>
                  <a:rPr lang="en-IN" dirty="0"/>
                  <a:t>The quantity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=1 | </m:t>
                        </m:r>
                        <m:r>
                          <a:rPr lang="en-IN" b="1">
                            <a:latin typeface="Cambria Math" panose="02040503050406030204" pitchFamily="18" charset="0"/>
                            <a:ea typeface="Cambria Math" panose="02040503050406030204" pitchFamily="18" charset="0"/>
                          </a:rPr>
                          <m:t>𝛉</m:t>
                        </m:r>
                      </m:e>
                    </m:d>
                  </m:oMath>
                </a14:m>
                <a:r>
                  <a:rPr lang="en-IN" dirty="0"/>
                  <a:t> tells us the </a:t>
                </a:r>
                <a:r>
                  <a:rPr lang="en-IN" i="0" dirty="0"/>
                  <a:t>prior</a:t>
                </a:r>
                <a:r>
                  <a:rPr lang="en-IN" dirty="0"/>
                  <a:t> class probability (aka class marginal </a:t>
                </a:r>
                <a:r>
                  <a:rPr lang="en-IN" dirty="0" err="1"/>
                  <a:t>prob</a:t>
                </a:r>
                <a:r>
                  <a:rPr lang="en-IN" dirty="0"/>
                  <a:t>) i.e. how frequently do we see elements of the class 1 overall</a:t>
                </a:r>
              </a:p>
              <a:p>
                <a:pPr lvl="2"/>
                <a:r>
                  <a:rPr lang="en-IN" dirty="0"/>
                  <a:t>In contrast,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oMath>
                </a14:m>
                <a:r>
                  <a:rPr lang="en-IN" dirty="0"/>
                  <a:t> tells us the </a:t>
                </a:r>
                <a:r>
                  <a:rPr lang="en-IN" i="0" dirty="0"/>
                  <a:t>posterior</a:t>
                </a:r>
                <a:r>
                  <a:rPr lang="en-IN" dirty="0"/>
                  <a:t> class probability i.e. how likely is the class 1 the correct class for this particular data point</a:t>
                </a:r>
              </a:p>
              <a:p>
                <a:pPr lvl="2"/>
                <a:r>
                  <a:rPr lang="en-IN" b="1" dirty="0"/>
                  <a:t>Example</a:t>
                </a:r>
                <a:r>
                  <a:rPr lang="en-IN" dirty="0"/>
                  <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=1 | </m:t>
                        </m:r>
                        <m:r>
                          <a:rPr lang="en-IN" b="1">
                            <a:latin typeface="Cambria Math" panose="02040503050406030204" pitchFamily="18" charset="0"/>
                            <a:ea typeface="Cambria Math" panose="02040503050406030204" pitchFamily="18" charset="0"/>
                          </a:rPr>
                          <m:t>𝛉</m:t>
                        </m:r>
                      </m:e>
                    </m:d>
                  </m:oMath>
                </a14:m>
                <a:r>
                  <a:rPr lang="en-IN" dirty="0"/>
                  <a:t> is similar to the general probability of Nadal winning if playing against Federer (approx. 60%)</a:t>
                </a:r>
              </a:p>
              <a:p>
                <a:pPr lvl="2"/>
                <a:r>
                  <a:rPr lang="en-IN" b="1" dirty="0"/>
                  <a:t>Example</a:t>
                </a:r>
                <a:r>
                  <a:rPr lang="en-IN" dirty="0"/>
                  <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=1 |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oMath>
                </a14:m>
                <a:r>
                  <a:rPr lang="en-IN" dirty="0"/>
                  <a:t> is similar to the probability of Nadal winning if playing against Federer on a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𝑡</m:t>
                        </m:r>
                      </m:sup>
                    </m:sSup>
                  </m:oMath>
                </a14:m>
                <a:r>
                  <a:rPr lang="en-IN" dirty="0"/>
                  <a:t>= grass court (approx. 25%)</a:t>
                </a:r>
              </a:p>
              <a:p>
                <a:r>
                  <a:rPr lang="en-IN" dirty="0"/>
                  <a:t>Thus, we are modelling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oMath>
                </a14:m>
                <a:r>
                  <a:rPr lang="en-IN" dirty="0"/>
                  <a:t> as </a:t>
                </a:r>
                <a:r>
                  <a:rPr lang="en-IN"/>
                  <a:t>a Rademacher </a:t>
                </a:r>
                <a:r>
                  <a:rPr lang="en-IN" dirty="0"/>
                  <a:t>distribution</a:t>
                </a:r>
              </a:p>
              <a:p>
                <a:pPr lvl="2"/>
                <a:r>
                  <a:rPr lang="en-IN" dirty="0"/>
                  <a:t>Had it been a multiclass problem, we would have used a multinoulli (aka categorical distribution) to model this!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021" b="-180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101331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simple generative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5987819"/>
              </a:xfrm>
            </p:spPr>
            <p:txBody>
              <a:bodyPr>
                <a:normAutofit/>
              </a:bodyPr>
              <a:lstStyle/>
              <a:p>
                <a:r>
                  <a:rPr lang="en-IN" dirty="0">
                    <a:ea typeface="Cambria Math" panose="02040503050406030204" pitchFamily="18" charset="0"/>
                  </a:rPr>
                  <a:t>We now take care of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oMath>
                </a14:m>
                <a:r>
                  <a:rPr lang="en-IN" dirty="0"/>
                  <a:t> – this is nothing but a generative model for feature vectors of class </a:t>
                </a:r>
                <a14:m>
                  <m:oMath xmlns:m="http://schemas.openxmlformats.org/officeDocument/2006/math">
                    <m:r>
                      <a:rPr lang="en-IN" b="0" i="1" smtClean="0">
                        <a:latin typeface="Cambria Math" panose="02040503050406030204" pitchFamily="18" charset="0"/>
                      </a:rPr>
                      <m:t>𝑐</m:t>
                    </m:r>
                  </m:oMath>
                </a14:m>
                <a:r>
                  <a:rPr lang="en-IN" dirty="0"/>
                  <a:t> – aka class conditional dist.</a:t>
                </a:r>
              </a:p>
              <a:p>
                <a:r>
                  <a:rPr lang="en-IN" dirty="0"/>
                  <a:t>We have already seen ways to model generative distributions (as a single or a mixture or Gaussians)</a:t>
                </a:r>
              </a:p>
              <a:p>
                <a:pPr lvl="2"/>
                <a:r>
                  <a:rPr lang="en-IN" dirty="0"/>
                  <a:t>Let us choose to model each class using a single Gaussian for simplicity</a:t>
                </a:r>
              </a:p>
              <a:p>
                <a:pPr lvl="2"/>
                <a:r>
                  <a:rPr lang="en-IN" dirty="0"/>
                  <a:t>Could have used a mixture too – more powerful modelling</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b="1"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e>
                    </m:d>
                  </m:oMath>
                </a14:m>
                <a:r>
                  <a:rPr lang="en-IN" dirty="0"/>
                  <a:t> and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1,</m:t>
                        </m:r>
                        <m:r>
                          <a:rPr lang="en-IN" b="1">
                            <a:latin typeface="Cambria Math" panose="02040503050406030204" pitchFamily="18" charset="0"/>
                            <a:ea typeface="Cambria Math" panose="02040503050406030204" pitchFamily="18" charset="0"/>
                          </a:rPr>
                          <m:t>𝛉</m:t>
                        </m:r>
                      </m:e>
                    </m:d>
                    <m:r>
                      <a:rPr lang="en-IN" b="1"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m:t>
                            </m:r>
                          </m:sup>
                        </m:sSup>
                      </m:e>
                    </m:d>
                  </m:oMath>
                </a14:m>
                <a:endParaRPr lang="en-IN" dirty="0"/>
              </a:p>
              <a:p>
                <a:r>
                  <a:rPr lang="en-IN" dirty="0"/>
                  <a:t>Thus, our model should be </a:t>
                </a:r>
                <a14:m>
                  <m:oMath xmlns:m="http://schemas.openxmlformats.org/officeDocument/2006/math">
                    <m:r>
                      <a:rPr lang="en-IN" b="1">
                        <a:latin typeface="Cambria Math" panose="02040503050406030204" pitchFamily="18" charset="0"/>
                      </a:rPr>
                      <m:t>𝛉</m:t>
                    </m:r>
                    <m:r>
                      <a:rPr lang="en-IN" i="1">
                        <a:latin typeface="Cambria Math" panose="02040503050406030204" pitchFamily="18" charset="0"/>
                      </a:rPr>
                      <m:t>=</m:t>
                    </m:r>
                    <m:d>
                      <m:dPr>
                        <m:begChr m:val="{"/>
                        <m:endChr m:val="}"/>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e>
                        </m:d>
                        <m:r>
                          <a:rPr lang="en-IN" i="1">
                            <a:latin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e>
                        </m:d>
                        <m:r>
                          <a:rPr lang="en-IN" i="1">
                            <a:latin typeface="Cambria Math" panose="02040503050406030204" pitchFamily="18" charset="0"/>
                          </a:rPr>
                          <m:t>,</m:t>
                        </m:r>
                        <m:r>
                          <a:rPr lang="en-IN" i="1">
                            <a:latin typeface="Cambria Math" panose="02040503050406030204" pitchFamily="18" charset="0"/>
                          </a:rPr>
                          <m:t>𝑝</m:t>
                        </m:r>
                      </m:e>
                    </m:d>
                  </m:oMath>
                </a14:m>
                <a:endParaRPr lang="en-IN" dirty="0"/>
              </a:p>
              <a:p>
                <a:r>
                  <a:rPr lang="en-IN" dirty="0"/>
                  <a:t>All that is left is to estimate these parameters </a:t>
                </a:r>
                <a:r>
                  <a:rPr lang="en-IN" dirty="0">
                    <a:sym typeface="Wingdings" panose="05000000000000000000" pitchFamily="2" charset="2"/>
                  </a:rPr>
                  <a:t></a:t>
                </a:r>
              </a:p>
              <a:p>
                <a:pPr lvl="2"/>
                <a:r>
                  <a:rPr lang="en-IN" dirty="0">
                    <a:sym typeface="Wingdings" panose="05000000000000000000" pitchFamily="2" charset="2"/>
                  </a:rPr>
                  <a:t>Will use the MLE route to do so – however, can have priors over all/some of these parameters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𝑝</m:t>
                    </m:r>
                  </m:oMath>
                </a14:m>
                <a:r>
                  <a:rPr lang="en-IN" dirty="0"/>
                  <a:t> and do MAP/Bayesian inference too – generative Bayesian learning!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987819"/>
              </a:xfrm>
              <a:blipFill>
                <a:blip r:embed="rId2"/>
                <a:stretch>
                  <a:fillRect l="-562" t="-2442" r="-183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Tree>
    <p:extLst>
      <p:ext uri="{BB962C8B-B14F-4D97-AF65-F5344CB8AC3E}">
        <p14:creationId xmlns:p14="http://schemas.microsoft.com/office/powerpoint/2010/main" val="201133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MLE for generative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dirty="0"/>
                  <a:t>Since both </a:t>
                </a:r>
                <a14:m>
                  <m:oMath xmlns:m="http://schemas.openxmlformats.org/officeDocument/2006/math">
                    <m:r>
                      <a:rPr lang="en-IN" b="1" i="0" smtClean="0">
                        <a:latin typeface="Cambria Math" panose="02040503050406030204" pitchFamily="18" charset="0"/>
                      </a:rPr>
                      <m:t>𝐱</m:t>
                    </m:r>
                  </m:oMath>
                </a14:m>
                <a:r>
                  <a:rPr lang="en-IN" dirty="0"/>
                  <a:t> and </a:t>
                </a:r>
                <a14:m>
                  <m:oMath xmlns:m="http://schemas.openxmlformats.org/officeDocument/2006/math">
                    <m:r>
                      <a:rPr lang="en-IN" b="0" i="1" smtClean="0">
                        <a:latin typeface="Cambria Math" panose="02040503050406030204" pitchFamily="18" charset="0"/>
                      </a:rPr>
                      <m:t>𝑦</m:t>
                    </m:r>
                  </m:oMath>
                </a14:m>
                <a:r>
                  <a:rPr lang="en-IN" dirty="0"/>
                  <a:t> are getting modelled here, the likelihood function now looks at the joint probability of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𝛉</m:t>
                        </m:r>
                      </m:e>
                    </m:d>
                  </m:oMath>
                </a14:m>
                <a:endParaRPr lang="en-IN" dirty="0"/>
              </a:p>
              <a:p>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𝛉</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1" i="0" dirty="0" smtClean="0">
                                    <a:latin typeface="Cambria Math" panose="02040503050406030204" pitchFamily="18" charset="0"/>
                                  </a:rPr>
                                  <m:t>𝛉</m:t>
                                </m:r>
                              </m:lim>
                            </m:limLow>
                          </m:fName>
                          <m:e>
                            <m:r>
                              <a:rPr lang="en-IN" b="0" i="1" dirty="0" smtClean="0">
                                <a:latin typeface="Cambria Math" panose="02040503050406030204" pitchFamily="18" charset="0"/>
                                <a:ea typeface="Cambria Math" panose="02040503050406030204" pitchFamily="18" charset="0"/>
                              </a:rPr>
                              <m:t>ℙ</m:t>
                            </m:r>
                            <m:d>
                              <m:dPr>
                                <m:begChr m:val="["/>
                                <m:endChr m:val="]"/>
                                <m:ctrlPr>
                                  <a:rPr lang="en-IN" b="0" i="1" dirty="0" smtClean="0">
                                    <a:latin typeface="Cambria Math" panose="02040503050406030204" pitchFamily="18" charset="0"/>
                                    <a:ea typeface="Cambria Math" panose="02040503050406030204" pitchFamily="18" charset="0"/>
                                  </a:rPr>
                                </m:ctrlPr>
                              </m:dPr>
                              <m:e>
                                <m:sSup>
                                  <m:sSupPr>
                                    <m:ctrlPr>
                                      <a:rPr lang="en-IN" b="0" i="1" dirty="0" smtClean="0">
                                        <a:latin typeface="Cambria Math" panose="02040503050406030204" pitchFamily="18" charset="0"/>
                                        <a:ea typeface="Cambria Math" panose="02040503050406030204" pitchFamily="18" charset="0"/>
                                      </a:rPr>
                                    </m:ctrlPr>
                                  </m:sSupPr>
                                  <m:e>
                                    <m:r>
                                      <a:rPr lang="en-IN" b="1" i="0" dirty="0" smtClean="0">
                                        <a:latin typeface="Cambria Math" panose="02040503050406030204" pitchFamily="18" charset="0"/>
                                        <a:ea typeface="Cambria Math" panose="02040503050406030204" pitchFamily="18" charset="0"/>
                                      </a:rPr>
                                      <m:t>𝐱</m:t>
                                    </m:r>
                                  </m:e>
                                  <m:sup>
                                    <m:r>
                                      <a:rPr lang="en-IN" b="0" i="1" dirty="0" smtClean="0">
                                        <a:latin typeface="Cambria Math" panose="02040503050406030204" pitchFamily="18" charset="0"/>
                                        <a:ea typeface="Cambria Math" panose="02040503050406030204" pitchFamily="18" charset="0"/>
                                      </a:rPr>
                                      <m:t>1</m:t>
                                    </m:r>
                                  </m:sup>
                                </m:sSup>
                                <m:r>
                                  <a:rPr lang="en-IN" b="0" i="1" dirty="0" smtClean="0">
                                    <a:latin typeface="Cambria Math" panose="02040503050406030204" pitchFamily="18" charset="0"/>
                                    <a:ea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𝑦</m:t>
                                    </m:r>
                                  </m:e>
                                  <m:sup>
                                    <m:r>
                                      <a:rPr lang="en-IN" b="0" i="1" dirty="0" smtClean="0">
                                        <a:latin typeface="Cambria Math" panose="02040503050406030204" pitchFamily="18" charset="0"/>
                                        <a:ea typeface="Cambria Math" panose="02040503050406030204" pitchFamily="18" charset="0"/>
                                      </a:rPr>
                                      <m:t>1</m:t>
                                    </m:r>
                                  </m:sup>
                                </m:sSup>
                                <m:r>
                                  <a:rPr lang="en-IN" b="0" i="1" dirty="0" smtClean="0">
                                    <a:latin typeface="Cambria Math" panose="02040503050406030204" pitchFamily="18" charset="0"/>
                                    <a:ea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1" i="0" dirty="0" smtClean="0">
                                        <a:latin typeface="Cambria Math" panose="02040503050406030204" pitchFamily="18" charset="0"/>
                                        <a:ea typeface="Cambria Math" panose="02040503050406030204" pitchFamily="18" charset="0"/>
                                      </a:rPr>
                                      <m:t>𝐱</m:t>
                                    </m:r>
                                  </m:e>
                                  <m:sup>
                                    <m:r>
                                      <a:rPr lang="en-IN" b="0" i="1" dirty="0" smtClean="0">
                                        <a:latin typeface="Cambria Math" panose="02040503050406030204" pitchFamily="18" charset="0"/>
                                        <a:ea typeface="Cambria Math" panose="02040503050406030204" pitchFamily="18" charset="0"/>
                                      </a:rPr>
                                      <m:t>𝑛</m:t>
                                    </m:r>
                                  </m:sup>
                                </m:sSup>
                                <m:r>
                                  <a:rPr lang="en-IN" b="0" i="1" dirty="0" smtClean="0">
                                    <a:latin typeface="Cambria Math" panose="02040503050406030204" pitchFamily="18" charset="0"/>
                                    <a:ea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𝑦</m:t>
                                    </m:r>
                                  </m:e>
                                  <m:sup>
                                    <m:r>
                                      <a:rPr lang="en-IN" b="0" i="1" dirty="0" smtClean="0">
                                        <a:latin typeface="Cambria Math" panose="02040503050406030204" pitchFamily="18" charset="0"/>
                                        <a:ea typeface="Cambria Math" panose="02040503050406030204" pitchFamily="18" charset="0"/>
                                      </a:rPr>
                                      <m:t>𝑛</m:t>
                                    </m:r>
                                  </m:sup>
                                </m:sSup>
                                <m:r>
                                  <a:rPr lang="en-IN" b="0" i="1" dirty="0" smtClean="0">
                                    <a:latin typeface="Cambria Math" panose="02040503050406030204" pitchFamily="18" charset="0"/>
                                    <a:ea typeface="Cambria Math" panose="02040503050406030204" pitchFamily="18" charset="0"/>
                                  </a:rPr>
                                  <m:t> | </m:t>
                                </m:r>
                                <m:r>
                                  <a:rPr lang="en-IN" b="1" i="0" dirty="0" smtClean="0">
                                    <a:latin typeface="Cambria Math" panose="02040503050406030204" pitchFamily="18" charset="0"/>
                                    <a:ea typeface="Cambria Math" panose="02040503050406030204" pitchFamily="18" charset="0"/>
                                  </a:rPr>
                                  <m:t>𝛉</m:t>
                                </m:r>
                              </m:e>
                            </m:d>
                          </m:e>
                        </m:func>
                      </m:e>
                    </m:func>
                  </m:oMath>
                </a14:m>
                <a:endParaRPr lang="en-IN" b="0" dirty="0"/>
              </a:p>
              <a:p>
                <a14:m>
                  <m:oMath xmlns:m="http://schemas.openxmlformats.org/officeDocument/2006/math">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1" smtClean="0">
                                    <a:latin typeface="Cambria Math" panose="02040503050406030204" pitchFamily="18" charset="0"/>
                                  </a:rPr>
                                  <m:t>𝛉</m:t>
                                </m:r>
                              </m:lim>
                            </m:limLow>
                          </m:fName>
                          <m:e>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m:t>
                                </m:r>
                                <m:r>
                                  <m:rPr>
                                    <m:brk m:alnAt="25"/>
                                  </m:rPr>
                                  <a:rPr lang="en-IN" b="0" i="1" smtClean="0">
                                    <a:latin typeface="Cambria Math" panose="02040503050406030204" pitchFamily="18" charset="0"/>
                                  </a:rPr>
                                  <m:t>1</m:t>
                                </m:r>
                              </m:sub>
                              <m:sup>
                                <m:r>
                                  <a:rPr lang="en-IN" b="0" i="1" smtClean="0">
                                    <a:latin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b="0" i="1" dirty="0" smtClean="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b="0" i="1" dirty="0" smtClean="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b="1" dirty="0">
                                        <a:latin typeface="Cambria Math" panose="02040503050406030204" pitchFamily="18" charset="0"/>
                                        <a:ea typeface="Cambria Math" panose="02040503050406030204" pitchFamily="18" charset="0"/>
                                      </a:rPr>
                                      <m:t>𝛉</m:t>
                                    </m:r>
                                  </m:e>
                                </m:d>
                              </m:e>
                            </m:nary>
                          </m:e>
                        </m:func>
                      </m:e>
                    </m:func>
                  </m:oMath>
                </a14:m>
                <a:endParaRPr lang="en-IN" dirty="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b="0" i="1" dirty="0" smtClean="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b="0" i="1" dirty="0" smtClean="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 </m:t>
                                    </m:r>
                                    <m:r>
                                      <a:rPr lang="en-IN" b="1" dirty="0">
                                        <a:latin typeface="Cambria Math" panose="02040503050406030204" pitchFamily="18" charset="0"/>
                                        <a:ea typeface="Cambria Math" panose="02040503050406030204" pitchFamily="18" charset="0"/>
                                      </a:rPr>
                                      <m:t>𝛉</m:t>
                                    </m:r>
                                  </m:e>
                                </m:d>
                                <m:r>
                                  <a:rPr lang="en-IN" b="1" i="1" dirty="0" smtClean="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b="1" dirty="0">
                                        <a:latin typeface="Cambria Math" panose="02040503050406030204" pitchFamily="18" charset="0"/>
                                        <a:ea typeface="Cambria Math" panose="02040503050406030204" pitchFamily="18" charset="0"/>
                                      </a:rPr>
                                      <m:t>𝛉</m:t>
                                    </m:r>
                                  </m:e>
                                </m:d>
                              </m:e>
                            </m:nary>
                          </m:e>
                        </m:func>
                      </m:e>
                    </m:func>
                  </m:oMath>
                </a14:m>
                <a:endParaRPr lang="en-IN" dirty="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e>
                                </m:d>
                                <m:r>
                                  <a:rPr lang="en-IN" b="1"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b="0" i="1" dirty="0" smtClean="0">
                                        <a:latin typeface="Cambria Math" panose="02040503050406030204" pitchFamily="18" charset="0"/>
                                        <a:ea typeface="Cambria Math" panose="02040503050406030204" pitchFamily="18" charset="0"/>
                                      </a:rPr>
                                      <m:t>𝑝</m:t>
                                    </m:r>
                                  </m:e>
                                </m:d>
                              </m:e>
                            </m:nary>
                          </m:e>
                        </m:func>
                      </m:e>
                    </m:func>
                  </m:oMath>
                </a14:m>
                <a:endParaRPr lang="en-IN" dirty="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smtClean="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sup>
                                    </m:sSup>
                                  </m:e>
                                </m:d>
                                <m:r>
                                  <a:rPr lang="en-IN" b="1"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nary>
                          </m:e>
                        </m:func>
                      </m:e>
                    </m:func>
                  </m:oMath>
                </a14:m>
                <a:endParaRPr lang="en-IN" dirty="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b="1"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m:t>
                                </m:r>
                                <m:r>
                                  <m:rPr>
                                    <m:brk m:alnAt="25"/>
                                  </m:rPr>
                                  <a:rPr lang="en-IN" b="0" i="1" smtClean="0">
                                    <a:latin typeface="Cambria Math" panose="02040503050406030204" pitchFamily="18" charset="0"/>
                                  </a:rPr>
                                  <m:t>1</m:t>
                                </m:r>
                              </m:sub>
                              <m:sup>
                                <m:r>
                                  <a:rPr lang="en-IN" b="0" i="1" smtClean="0">
                                    <a:latin typeface="Cambria Math" panose="02040503050406030204" pitchFamily="18" charset="0"/>
                                  </a:rPr>
                                  <m:t>𝑛</m:t>
                                </m:r>
                              </m:sup>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p>
                                      </m:e>
                                    </m:d>
                                  </m:e>
                                </m:func>
                                <m:r>
                                  <a:rPr lang="en-IN" b="1"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func>
                              </m:e>
                            </m:nary>
                          </m:e>
                        </m:func>
                      </m:e>
                    </m:func>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41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sp>
        <p:nvSpPr>
          <p:cNvPr id="5" name="Rectangular Callout 4"/>
          <p:cNvSpPr/>
          <p:nvPr/>
        </p:nvSpPr>
        <p:spPr>
          <a:xfrm>
            <a:off x="6133672" y="1753096"/>
            <a:ext cx="2404153" cy="717177"/>
          </a:xfrm>
          <a:prstGeom prst="wedgeRectCallout">
            <a:avLst>
              <a:gd name="adj1" fmla="val -80494"/>
              <a:gd name="adj2" fmla="val 7508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Independence</a:t>
            </a:r>
          </a:p>
        </p:txBody>
      </p:sp>
      <p:sp>
        <p:nvSpPr>
          <p:cNvPr id="6" name="Rectangular Callout 5"/>
          <p:cNvSpPr/>
          <p:nvPr/>
        </p:nvSpPr>
        <p:spPr>
          <a:xfrm>
            <a:off x="6287784" y="2588310"/>
            <a:ext cx="2404153" cy="717177"/>
          </a:xfrm>
          <a:prstGeom prst="wedgeRectCallout">
            <a:avLst>
              <a:gd name="adj1" fmla="val -81349"/>
              <a:gd name="adj2" fmla="val 5789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Chain Rule</a:t>
            </a:r>
          </a:p>
        </p:txBody>
      </p:sp>
      <p:sp>
        <p:nvSpPr>
          <p:cNvPr id="7" name="Rectangular Callout 6"/>
          <p:cNvSpPr/>
          <p:nvPr/>
        </p:nvSpPr>
        <p:spPr>
          <a:xfrm>
            <a:off x="8783742" y="2755995"/>
            <a:ext cx="2978135" cy="1098983"/>
          </a:xfrm>
          <a:prstGeom prst="wedgeRectCallout">
            <a:avLst>
              <a:gd name="adj1" fmla="val -88093"/>
              <a:gd name="adj2" fmla="val 7011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Get rid of conditioning that does not matter</a:t>
            </a:r>
          </a:p>
        </p:txBody>
      </p:sp>
      <p:sp>
        <p:nvSpPr>
          <p:cNvPr id="10" name="Rectangular Callout 9"/>
          <p:cNvSpPr/>
          <p:nvPr/>
        </p:nvSpPr>
        <p:spPr>
          <a:xfrm>
            <a:off x="9174823" y="4161035"/>
            <a:ext cx="3017178" cy="911608"/>
          </a:xfrm>
          <a:prstGeom prst="wedgeRectCallout">
            <a:avLst>
              <a:gd name="adj1" fmla="val -78965"/>
              <a:gd name="adj2" fmla="val 6127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dirty="0">
                <a:solidFill>
                  <a:schemeClr val="bg1"/>
                </a:solidFill>
                <a:latin typeface="Calibri Light" panose="020F0302020204030204"/>
              </a:rPr>
              <a:t>Get rid of conditioning that does not matter</a:t>
            </a:r>
          </a:p>
        </p:txBody>
      </p:sp>
      <p:sp>
        <p:nvSpPr>
          <p:cNvPr id="11" name="Rectangular Callout 10"/>
          <p:cNvSpPr/>
          <p:nvPr/>
        </p:nvSpPr>
        <p:spPr>
          <a:xfrm>
            <a:off x="9882369" y="5248143"/>
            <a:ext cx="1787704" cy="717177"/>
          </a:xfrm>
          <a:prstGeom prst="wedgeRectCallout">
            <a:avLst>
              <a:gd name="adj1" fmla="val -89970"/>
              <a:gd name="adj2" fmla="val 4356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Take logs</a:t>
            </a:r>
          </a:p>
        </p:txBody>
      </p:sp>
    </p:spTree>
    <p:extLst>
      <p:ext uri="{BB962C8B-B14F-4D97-AF65-F5344CB8AC3E}">
        <p14:creationId xmlns:p14="http://schemas.microsoft.com/office/powerpoint/2010/main" val="358589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righ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MLE for generative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Thus, we have</a:t>
                </a:r>
              </a:p>
              <a:p>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𝛉</m:t>
                            </m:r>
                          </m:e>
                        </m:acc>
                      </m:e>
                      <m:sub>
                        <m:r>
                          <m:rPr>
                            <m:sty m:val="p"/>
                          </m:rPr>
                          <a:rPr lang="en-IN" dirty="0">
                            <a:latin typeface="Cambria Math" panose="02040503050406030204" pitchFamily="18" charset="0"/>
                          </a:rPr>
                          <m:t>MLE</m:t>
                        </m:r>
                      </m:sub>
                    </m:sSub>
                    <m:r>
                      <a:rPr lang="en-IN" b="0" i="1" dirty="0"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p>
                                      </m:e>
                                    </m:d>
                                  </m:e>
                                </m:func>
                                <m:r>
                                  <a:rPr lang="en-IN" b="1"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func>
                              </m:e>
                            </m:nary>
                          </m:e>
                        </m:func>
                      </m:e>
                    </m:func>
                  </m:oMath>
                </a14:m>
                <a:endParaRPr lang="en-IN" dirty="0"/>
              </a:p>
              <a:p>
                <a:r>
                  <a:rPr lang="en-IN" dirty="0"/>
                  <a:t>This neatly breaks up into three optimization problems</a:t>
                </a:r>
              </a:p>
              <a:p>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𝑝</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0" i="1" smtClean="0">
                                    <a:latin typeface="Cambria Math" panose="02040503050406030204" pitchFamily="18" charset="0"/>
                                  </a:rPr>
                                  <m:t>𝑝</m:t>
                                </m:r>
                              </m:lim>
                            </m:limLow>
                          </m:fName>
                          <m:e>
                            <m:nary>
                              <m:naryPr>
                                <m:chr m:val="∑"/>
                                <m:limLoc m:val="subSup"/>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func>
                              </m:e>
                            </m:nary>
                          </m:e>
                        </m:func>
                      </m:e>
                    </m:func>
                  </m:oMath>
                </a14:m>
                <a:endParaRPr lang="en-IN" dirty="0"/>
              </a:p>
              <a:p>
                <a14:m>
                  <m:oMath xmlns:m="http://schemas.openxmlformats.org/officeDocument/2006/math">
                    <m:d>
                      <m:dPr>
                        <m:begChr m:val="{"/>
                        <m:endChr m:val="}"/>
                        <m:ctrlPr>
                          <a:rPr lang="en-IN" i="1">
                            <a:latin typeface="Cambria Math" panose="02040503050406030204" pitchFamily="18" charset="0"/>
                          </a:rPr>
                        </m:ctrlPr>
                      </m:dPr>
                      <m:e>
                        <m:sSubSup>
                          <m:sSubSupPr>
                            <m:ctrlPr>
                              <a:rPr lang="en-IN" b="0" i="1" smtClean="0">
                                <a:latin typeface="Cambria Math" panose="02040503050406030204" pitchFamily="18" charset="0"/>
                              </a:rPr>
                            </m:ctrlPr>
                          </m:sSubSupPr>
                          <m:e>
                            <m:acc>
                              <m:accPr>
                                <m:chr m:val="̂"/>
                                <m:ctrlPr>
                                  <a:rPr lang="en-IN" b="1" i="1" dirty="0" smtClean="0">
                                    <a:latin typeface="Cambria Math" panose="02040503050406030204" pitchFamily="18" charset="0"/>
                                  </a:rPr>
                                </m:ctrlPr>
                              </m:accPr>
                              <m:e>
                                <m:r>
                                  <a:rPr lang="en-IN" b="1">
                                    <a:latin typeface="Cambria Math" panose="02040503050406030204" pitchFamily="18" charset="0"/>
                                  </a:rPr>
                                  <m:t>𝛍</m:t>
                                </m:r>
                              </m:e>
                            </m:acc>
                          </m:e>
                          <m:sub>
                            <m:r>
                              <m:rPr>
                                <m:sty m:val="p"/>
                              </m:rPr>
                              <a:rPr lang="en-IN" b="0" i="0" smtClean="0">
                                <a:latin typeface="Cambria Math" panose="02040503050406030204" pitchFamily="18" charset="0"/>
                              </a:rPr>
                              <m:t>MLE</m:t>
                            </m:r>
                          </m:sub>
                          <m:sup>
                            <m:r>
                              <a:rPr lang="en-IN" i="1">
                                <a:latin typeface="Cambria Math" panose="02040503050406030204" pitchFamily="18" charset="0"/>
                              </a:rPr>
                              <m:t>+</m:t>
                            </m:r>
                          </m:sup>
                        </m:sSubSup>
                        <m:r>
                          <a:rPr lang="en-IN" i="1">
                            <a:latin typeface="Cambria Math" panose="02040503050406030204" pitchFamily="18" charset="0"/>
                          </a:rPr>
                          <m:t>,</m:t>
                        </m:r>
                        <m:sSubSup>
                          <m:sSubSupPr>
                            <m:ctrlPr>
                              <a:rPr lang="en-IN" b="0" i="1" smtClean="0">
                                <a:latin typeface="Cambria Math" panose="02040503050406030204" pitchFamily="18" charset="0"/>
                              </a:rPr>
                            </m:ctrlPr>
                          </m:sSubSupPr>
                          <m:e>
                            <m:acc>
                              <m:accPr>
                                <m:chr m:val="̂"/>
                                <m:ctrlPr>
                                  <a:rPr lang="en-IN" b="0" i="1" dirty="0" smtClean="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b="0" i="0" smtClean="0">
                                <a:latin typeface="Cambria Math" panose="02040503050406030204" pitchFamily="18" charset="0"/>
                              </a:rPr>
                              <m:t>MLE</m:t>
                            </m:r>
                          </m:sub>
                          <m:sup>
                            <m:r>
                              <a:rPr lang="en-IN" i="1">
                                <a:latin typeface="Cambria Math" panose="02040503050406030204" pitchFamily="18" charset="0"/>
                              </a:rPr>
                              <m:t>+</m:t>
                            </m:r>
                          </m:sup>
                        </m:sSubSup>
                      </m:e>
                    </m:d>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lim>
                            </m:limLow>
                          </m:fName>
                          <m:e>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m:rPr>
                                        <m:brk m:alnAt="25"/>
                                      </m:rPr>
                                      <a:rPr lang="en-IN" b="0" i="1" smtClean="0">
                                        <a:latin typeface="Cambria Math" panose="02040503050406030204" pitchFamily="18" charset="0"/>
                                      </a:rPr>
                                      <m:t>𝑦</m:t>
                                    </m:r>
                                  </m:e>
                                  <m:sup>
                                    <m:r>
                                      <m:rPr>
                                        <m:brk m:alnAt="25"/>
                                      </m:rPr>
                                      <a:rPr lang="en-IN" b="0" i="1" smtClean="0">
                                        <a:latin typeface="Cambria Math" panose="02040503050406030204" pitchFamily="18" charset="0"/>
                                      </a:rPr>
                                      <m:t>𝑖</m:t>
                                    </m:r>
                                  </m:sup>
                                </m:sSup>
                                <m:r>
                                  <m:rPr>
                                    <m:brk m:alnAt="25"/>
                                  </m:rPr>
                                  <a:rPr lang="en-IN" b="0" i="1" smtClean="0">
                                    <a:latin typeface="Cambria Math" panose="02040503050406030204" pitchFamily="18" charset="0"/>
                                  </a:rPr>
                                  <m:t>=</m:t>
                                </m:r>
                                <m:r>
                                  <a:rPr lang="en-IN" b="0" i="1" smtClean="0">
                                    <a:latin typeface="Cambria Math" panose="02040503050406030204" pitchFamily="18" charset="0"/>
                                  </a:rPr>
                                  <m:t>1</m:t>
                                </m:r>
                              </m:sub>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m:t>
                                        </m:r>
                                        <m:r>
                                          <a:rPr lang="en-IN" i="1" dirty="0" smtClean="0">
                                            <a:latin typeface="Cambria Math" panose="02040503050406030204" pitchFamily="18" charset="0"/>
                                            <a:ea typeface="Cambria Math" panose="02040503050406030204" pitchFamily="18" charset="0"/>
                                          </a:rPr>
                                          <m:t>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smtClean="0">
                                                <a:latin typeface="Cambria Math" panose="02040503050406030204" pitchFamily="18" charset="0"/>
                                                <a:ea typeface="Cambria Math" panose="02040503050406030204" pitchFamily="18" charset="0"/>
                                              </a:rPr>
                                              <m:t>𝑖</m:t>
                                            </m:r>
                                          </m:sup>
                                        </m:sSup>
                                        <m:r>
                                          <a:rPr lang="en-IN" i="1" dirty="0"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rPr>
                                            </m:ctrlPr>
                                          </m:sSupPr>
                                          <m:e>
                                            <m:r>
                                              <a:rPr lang="en-IN" b="1" smtClean="0">
                                                <a:latin typeface="Cambria Math" panose="02040503050406030204" pitchFamily="18" charset="0"/>
                                              </a:rPr>
                                              <m:t>𝛍</m:t>
                                            </m:r>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smtClean="0">
                                                <a:latin typeface="Cambria Math" panose="02040503050406030204" pitchFamily="18" charset="0"/>
                                              </a:rPr>
                                            </m:ctrlPr>
                                          </m:sSupPr>
                                          <m:e>
                                            <m:r>
                                              <m:rPr>
                                                <m:sty m:val="p"/>
                                              </m:rPr>
                                              <a:rPr lang="en-IN" smtClean="0">
                                                <a:latin typeface="Cambria Math" panose="02040503050406030204" pitchFamily="18" charset="0"/>
                                              </a:rPr>
                                              <m:t>Σ</m:t>
                                            </m:r>
                                          </m:e>
                                          <m:sup>
                                            <m:r>
                                              <a:rPr lang="en-IN" b="0" i="1" smtClean="0">
                                                <a:latin typeface="Cambria Math" panose="02040503050406030204" pitchFamily="18" charset="0"/>
                                              </a:rPr>
                                              <m:t>+</m:t>
                                            </m:r>
                                          </m:sup>
                                        </m:sSup>
                                      </m:e>
                                    </m:d>
                                  </m:e>
                                </m:func>
                              </m:e>
                            </m:nary>
                          </m:e>
                        </m:func>
                      </m:e>
                    </m:func>
                  </m:oMath>
                </a14:m>
                <a:endParaRPr lang="en-IN" dirty="0"/>
              </a:p>
              <a:p>
                <a14:m>
                  <m:oMath xmlns:m="http://schemas.openxmlformats.org/officeDocument/2006/math">
                    <m:d>
                      <m:dPr>
                        <m:begChr m:val="{"/>
                        <m:endChr m:val="}"/>
                        <m:ctrlPr>
                          <a:rPr lang="en-IN" i="1">
                            <a:latin typeface="Cambria Math" panose="02040503050406030204" pitchFamily="18" charset="0"/>
                          </a:rPr>
                        </m:ctrlPr>
                      </m:dPr>
                      <m:e>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acc>
                              <m:accPr>
                                <m:chr m:val="̂"/>
                                <m:ctrlPr>
                                  <a:rPr lang="en-IN" i="1" dirty="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e>
                    </m:d>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m:t>
                                    </m:r>
                                  </m:sup>
                                </m:sSup>
                              </m:lim>
                            </m:limLow>
                          </m:fName>
                          <m:e>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b="0" i="1" smtClean="0">
                                    <a:latin typeface="Cambria Math" panose="02040503050406030204" pitchFamily="18" charset="0"/>
                                  </a:rPr>
                                  <m:t>−</m:t>
                                </m:r>
                                <m:r>
                                  <a:rPr lang="en-IN" i="1">
                                    <a:latin typeface="Cambria Math" panose="02040503050406030204" pitchFamily="18" charset="0"/>
                                  </a:rPr>
                                  <m:t>1</m:t>
                                </m:r>
                              </m:sub>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rPr>
                                            </m:ctrlPr>
                                          </m:sSupPr>
                                          <m:e>
                                            <m:r>
                                              <a:rPr lang="en-IN" b="1">
                                                <a:latin typeface="Cambria Math" panose="02040503050406030204" pitchFamily="18" charset="0"/>
                                              </a:rPr>
                                              <m:t>𝛍</m:t>
                                            </m:r>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m:t>
                                            </m:r>
                                          </m:sup>
                                        </m:sSup>
                                      </m:e>
                                    </m:d>
                                  </m:e>
                                </m:func>
                              </m:e>
                            </m:nary>
                          </m:e>
                        </m:func>
                      </m:e>
                    </m:func>
                  </m:oMath>
                </a14:m>
                <a:endParaRPr lang="en-IN" dirty="0"/>
              </a:p>
              <a:p>
                <a:r>
                  <a:rPr lang="en-IN" dirty="0"/>
                  <a:t>We have seen how to solve each one of these problems!!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spTree>
    <p:extLst>
      <p:ext uri="{BB962C8B-B14F-4D97-AF65-F5344CB8AC3E}">
        <p14:creationId xmlns:p14="http://schemas.microsoft.com/office/powerpoint/2010/main" val="235460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MLE for generative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14:m>
                  <m:oMath xmlns:m="http://schemas.openxmlformats.org/officeDocument/2006/math">
                    <m:sSub>
                      <m:sSubPr>
                        <m:ctrlPr>
                          <a:rPr lang="en-IN" i="1" dirty="0" smtClean="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𝑝</m:t>
                                </m:r>
                              </m:lim>
                            </m:limLow>
                          </m:fName>
                          <m:e>
                            <m:nary>
                              <m:naryPr>
                                <m:chr m:val="∑"/>
                                <m:limLoc m:val="subSup"/>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func>
                              </m:e>
                            </m:nary>
                          </m:e>
                        </m:func>
                      </m:e>
                    </m:func>
                  </m:oMath>
                </a14:m>
                <a:endParaRPr lang="en-IN" dirty="0"/>
              </a:p>
              <a:p>
                <a:pPr lvl="2"/>
                <a:r>
                  <a:rPr lang="en-IN" dirty="0"/>
                  <a:t>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m:t>
                        </m:r>
                      </m:sub>
                    </m:sSub>
                  </m:oMath>
                </a14:m>
                <a:r>
                  <a:rPr lang="en-IN" dirty="0"/>
                  <a:t> (resp.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𝑛</m:t>
                        </m:r>
                      </m:e>
                      <m:sub>
                        <m:r>
                          <a:rPr lang="en-IN">
                            <a:latin typeface="Cambria Math" panose="02040503050406030204" pitchFamily="18" charset="0"/>
                          </a:rPr>
                          <m:t>−</m:t>
                        </m:r>
                      </m:sub>
                    </m:sSub>
                  </m:oMath>
                </a14:m>
                <a:r>
                  <a:rPr lang="en-IN" dirty="0"/>
                  <a:t>) be number of training data points with label </a:t>
                </a:r>
                <a14:m>
                  <m:oMath xmlns:m="http://schemas.openxmlformats.org/officeDocument/2006/math">
                    <m:r>
                      <a:rPr lang="en-IN" b="0" i="1" smtClean="0">
                        <a:latin typeface="Cambria Math" panose="02040503050406030204" pitchFamily="18" charset="0"/>
                      </a:rPr>
                      <m:t>1</m:t>
                    </m:r>
                  </m:oMath>
                </a14:m>
                <a:r>
                  <a:rPr lang="en-IN" dirty="0"/>
                  <a:t> (resp. </a:t>
                </a:r>
                <a14:m>
                  <m:oMath xmlns:m="http://schemas.openxmlformats.org/officeDocument/2006/math">
                    <m:r>
                      <a:rPr lang="en-IN" b="0" i="1" smtClean="0">
                        <a:latin typeface="Cambria Math" panose="02040503050406030204" pitchFamily="18" charset="0"/>
                      </a:rPr>
                      <m:t>−1)</m:t>
                    </m:r>
                  </m:oMath>
                </a14:m>
                <a:endParaRPr lang="en-IN" dirty="0"/>
              </a:p>
              <a:p>
                <a14:m>
                  <m:oMath xmlns:m="http://schemas.openxmlformats.org/officeDocument/2006/math">
                    <m:r>
                      <a:rPr lang="en-IN" b="1" i="1" dirty="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𝑝</m:t>
                                </m:r>
                              </m:lim>
                            </m:limLow>
                          </m:fName>
                          <m:e>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m:t>
                                </m:r>
                              </m:sub>
                            </m:sSub>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a:latin typeface="Cambria Math" panose="02040503050406030204" pitchFamily="18" charset="0"/>
                                  </a:rPr>
                                  <m:t>𝑝</m:t>
                                </m:r>
                              </m:e>
                            </m:func>
                            <m:r>
                              <a:rPr lang="en-IN" b="1" i="1">
                                <a:latin typeface="Cambria Math" panose="02040503050406030204" pitchFamily="18" charset="0"/>
                              </a:rPr>
                              <m:t>+</m:t>
                            </m:r>
                            <m:sSub>
                              <m:sSubPr>
                                <m:ctrlPr>
                                  <a:rPr lang="en-IN" b="1" i="1">
                                    <a:latin typeface="Cambria Math" panose="02040503050406030204" pitchFamily="18" charset="0"/>
                                  </a:rPr>
                                </m:ctrlPr>
                              </m:sSubPr>
                              <m:e>
                                <m:r>
                                  <a:rPr lang="en-IN" i="1">
                                    <a:latin typeface="Cambria Math" panose="02040503050406030204" pitchFamily="18" charset="0"/>
                                  </a:rPr>
                                  <m:t>𝑛</m:t>
                                </m:r>
                              </m:e>
                              <m:sub>
                                <m:r>
                                  <a:rPr lang="en-IN" b="1" i="1">
                                    <a:latin typeface="Cambria Math" panose="02040503050406030204" pitchFamily="18" charset="0"/>
                                  </a:rPr>
                                  <m:t>−</m:t>
                                </m:r>
                              </m:sub>
                            </m:sSub>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d>
                                  <m:dPr>
                                    <m:ctrlPr>
                                      <a:rPr lang="en-IN" i="1">
                                        <a:latin typeface="Cambria Math" panose="02040503050406030204" pitchFamily="18" charset="0"/>
                                      </a:rPr>
                                    </m:ctrlPr>
                                  </m:dPr>
                                  <m:e>
                                    <m:r>
                                      <a:rPr lang="en-IN" i="1">
                                        <a:latin typeface="Cambria Math" panose="02040503050406030204" pitchFamily="18" charset="0"/>
                                      </a:rPr>
                                      <m:t>1−</m:t>
                                    </m:r>
                                    <m:r>
                                      <a:rPr lang="en-IN" i="1">
                                        <a:latin typeface="Cambria Math" panose="02040503050406030204" pitchFamily="18" charset="0"/>
                                      </a:rPr>
                                      <m:t>𝑝</m:t>
                                    </m:r>
                                  </m:e>
                                </m:d>
                              </m:e>
                            </m:func>
                          </m:e>
                        </m:func>
                      </m:e>
                    </m:func>
                  </m:oMath>
                </a14:m>
                <a:endParaRPr lang="en-IN" dirty="0"/>
              </a:p>
              <a:p>
                <a:r>
                  <a:rPr lang="en-IN" dirty="0"/>
                  <a:t>Applying first order optimality gives us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m:rPr>
                            <m:sty m:val="p"/>
                          </m:rPr>
                          <a:rPr lang="en-IN" dirty="0">
                            <a:latin typeface="Cambria Math" panose="02040503050406030204" pitchFamily="18" charset="0"/>
                          </a:rPr>
                          <m:t>MLE</m:t>
                        </m:r>
                      </m:sub>
                    </m:sSub>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m:t>
                            </m:r>
                          </m:sub>
                        </m:sSub>
                      </m:num>
                      <m:den>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m:t>
                            </m:r>
                          </m:sub>
                        </m:sSub>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m:t>
                            </m:r>
                          </m:sub>
                        </m:sSub>
                      </m:den>
                    </m:f>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m:t>
                            </m:r>
                          </m:sub>
                        </m:sSub>
                      </m:num>
                      <m:den>
                        <m:r>
                          <a:rPr lang="en-IN" b="0" i="1" dirty="0" smtClean="0">
                            <a:latin typeface="Cambria Math" panose="02040503050406030204" pitchFamily="18" charset="0"/>
                          </a:rPr>
                          <m:t>𝑛</m:t>
                        </m:r>
                      </m:den>
                    </m:f>
                  </m:oMath>
                </a14:m>
                <a:endParaRPr lang="en-IN" dirty="0"/>
              </a:p>
              <a:p>
                <a:r>
                  <a:rPr lang="en-IN" dirty="0"/>
                  <a:t>The other two problems we solved in the last class</a:t>
                </a:r>
              </a:p>
              <a:p>
                <a14:m>
                  <m:oMath xmlns:m="http://schemas.openxmlformats.org/officeDocument/2006/math">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i="1">
                            <a:latin typeface="Cambria Math" panose="02040503050406030204" pitchFamily="18" charset="0"/>
                          </a:rPr>
                          <m:t>1</m:t>
                        </m:r>
                      </m:sub>
                      <m:sup/>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e>
                    </m:nary>
                  </m:oMath>
                </a14:m>
                <a:r>
                  <a:rPr lang="en-IN" dirty="0"/>
                  <a:t> and </a:t>
                </a:r>
                <a14:m>
                  <m:oMath xmlns:m="http://schemas.openxmlformats.org/officeDocument/2006/math">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b="0" i="1" smtClean="0">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b="0" i="1" smtClean="0">
                            <a:latin typeface="Cambria Math" panose="02040503050406030204" pitchFamily="18" charset="0"/>
                          </a:rPr>
                          <m:t>−</m:t>
                        </m:r>
                        <m:r>
                          <a:rPr lang="en-IN" i="1">
                            <a:latin typeface="Cambria Math" panose="02040503050406030204" pitchFamily="18" charset="0"/>
                          </a:rPr>
                          <m:t>1</m:t>
                        </m:r>
                      </m:sub>
                      <m:sup/>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e>
                    </m:nary>
                  </m:oMath>
                </a14:m>
                <a:endParaRPr lang="en-IN" dirty="0"/>
              </a:p>
              <a:p>
                <a14:m>
                  <m:oMath xmlns:m="http://schemas.openxmlformats.org/officeDocument/2006/math">
                    <m:sSubSup>
                      <m:sSubSupPr>
                        <m:ctrlPr>
                          <a:rPr lang="en-IN" i="1">
                            <a:latin typeface="Cambria Math" panose="02040503050406030204" pitchFamily="18" charset="0"/>
                          </a:rPr>
                        </m:ctrlPr>
                      </m:sSubSupPr>
                      <m:e>
                        <m:acc>
                          <m:accPr>
                            <m:chr m:val="̂"/>
                            <m:ctrlPr>
                              <a:rPr lang="en-IN" i="1" dirty="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i="1">
                            <a:latin typeface="Cambria Math" panose="02040503050406030204" pitchFamily="18" charset="0"/>
                          </a:rPr>
                          <m:t>1</m:t>
                        </m:r>
                      </m:sub>
                      <m:sup/>
                      <m:e>
                        <m:d>
                          <m:dPr>
                            <m:ctrlPr>
                              <a:rPr lang="en-IN" b="0" i="1" dirty="0" smtClean="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b="0" i="1" dirty="0"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e>
                        </m:d>
                        <m:sSup>
                          <m:sSupPr>
                            <m:ctrlPr>
                              <a:rPr lang="en-IN" b="1" i="1" dirty="0" smtClean="0">
                                <a:latin typeface="Cambria Math" panose="02040503050406030204" pitchFamily="18" charset="0"/>
                                <a:ea typeface="Cambria Math" panose="02040503050406030204" pitchFamily="18" charset="0"/>
                              </a:rPr>
                            </m:ctrlPr>
                          </m:sSupPr>
                          <m:e>
                            <m:d>
                              <m:dPr>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e>
                            </m:d>
                          </m:e>
                          <m:sup>
                            <m:r>
                              <a:rPr lang="en-IN" b="1" i="1" smtClean="0">
                                <a:latin typeface="Cambria Math" panose="02040503050406030204" pitchFamily="18" charset="0"/>
                              </a:rPr>
                              <m:t>⊤</m:t>
                            </m:r>
                          </m:sup>
                        </m:sSup>
                      </m:e>
                    </m:nary>
                  </m:oMath>
                </a14:m>
                <a:r>
                  <a:rPr lang="en-IN" dirty="0"/>
                  <a:t> and </a:t>
                </a:r>
                <a:br>
                  <a:rPr lang="en-IN" dirty="0"/>
                </a:br>
                <a14:m>
                  <m:oMath xmlns:m="http://schemas.openxmlformats.org/officeDocument/2006/math">
                    <m:sSubSup>
                      <m:sSubSupPr>
                        <m:ctrlPr>
                          <a:rPr lang="en-IN" i="1">
                            <a:latin typeface="Cambria Math" panose="02040503050406030204" pitchFamily="18" charset="0"/>
                          </a:rPr>
                        </m:ctrlPr>
                      </m:sSubSupPr>
                      <m:e>
                        <m:acc>
                          <m:accPr>
                            <m:chr m:val="̂"/>
                            <m:ctrlPr>
                              <a:rPr lang="en-IN" i="1" dirty="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b="0" i="1" smtClean="0">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b="0" i="1" smtClean="0">
                            <a:latin typeface="Cambria Math" panose="02040503050406030204" pitchFamily="18" charset="0"/>
                          </a:rPr>
                          <m:t>−</m:t>
                        </m:r>
                        <m:r>
                          <a:rPr lang="en-IN" i="1">
                            <a:latin typeface="Cambria Math" panose="02040503050406030204" pitchFamily="18" charset="0"/>
                          </a:rPr>
                          <m:t>1</m:t>
                        </m:r>
                      </m:sub>
                      <m:sup/>
                      <m:e>
                        <m:d>
                          <m:dPr>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e>
                        </m:d>
                        <m:sSup>
                          <m:sSupPr>
                            <m:ctrlPr>
                              <a:rPr lang="en-IN" b="1" i="1" dirty="0">
                                <a:latin typeface="Cambria Math" panose="02040503050406030204" pitchFamily="18" charset="0"/>
                                <a:ea typeface="Cambria Math" panose="02040503050406030204" pitchFamily="18" charset="0"/>
                              </a:rPr>
                            </m:ctrlPr>
                          </m:sSupPr>
                          <m:e>
                            <m:d>
                              <m:dPr>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e>
                            </m:d>
                          </m:e>
                          <m:sup>
                            <m:r>
                              <a:rPr lang="en-IN" b="1" i="1">
                                <a:latin typeface="Cambria Math" panose="02040503050406030204" pitchFamily="18" charset="0"/>
                              </a:rPr>
                              <m:t>⊤</m:t>
                            </m:r>
                          </m:sup>
                        </m:sSup>
                      </m:e>
                    </m:nary>
                  </m:oMath>
                </a14:m>
                <a:r>
                  <a:rPr lang="en-IN"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spTree>
    <p:extLst>
      <p:ext uri="{BB962C8B-B14F-4D97-AF65-F5344CB8AC3E}">
        <p14:creationId xmlns:p14="http://schemas.microsoft.com/office/powerpoint/2010/main" val="242547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Special Cases – I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096183" cy="5746376"/>
              </a:xfrm>
            </p:spPr>
            <p:txBody>
              <a:bodyPr/>
              <a:lstStyle/>
              <a:p>
                <a:r>
                  <a:rPr lang="en-IN" dirty="0"/>
                  <a:t>Recall that in generative algorithms, we make predictions using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𝐶</m:t>
                                    </m:r>
                                  </m:e>
                                </m:d>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e>
                        </m:func>
                      </m:e>
                    </m:func>
                  </m:oMath>
                </a14:m>
                <a:endParaRPr lang="en-IN" dirty="0"/>
              </a:p>
              <a:p>
                <a:r>
                  <a:rPr lang="en-IN" dirty="0"/>
                  <a:t>Let us look at the special case when we fix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𝑑</m:t>
                        </m:r>
                      </m:sub>
                    </m:sSub>
                  </m:oMath>
                </a14:m>
                <a:endParaRPr lang="en-IN" dirty="0"/>
              </a:p>
              <a:p>
                <a:r>
                  <a:rPr lang="en-IN" dirty="0"/>
                  <a:t>In this case, we will predict </a:t>
                </a:r>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dirty="0" smtClean="0">
                            <a:latin typeface="Cambria Math" panose="02040503050406030204" pitchFamily="18" charset="0"/>
                          </a:rPr>
                          <m:t>𝑡</m:t>
                        </m:r>
                      </m:sup>
                    </m:sSup>
                    <m:r>
                      <a:rPr lang="en-IN" b="0" i="1" dirty="0" smtClean="0">
                        <a:latin typeface="Cambria Math" panose="02040503050406030204" pitchFamily="18" charset="0"/>
                      </a:rPr>
                      <m:t>=1</m:t>
                    </m:r>
                  </m:oMath>
                </a14:m>
                <a:r>
                  <a:rPr lang="en-IN" dirty="0"/>
                  <a:t> only if</a:t>
                </a:r>
              </a:p>
              <a:p>
                <a14:m>
                  <m:oMath xmlns:m="http://schemas.openxmlformats.org/officeDocument/2006/math">
                    <m:func>
                      <m:funcPr>
                        <m:ctrlPr>
                          <a:rPr lang="en-IN" b="0" i="1" smtClean="0">
                            <a:latin typeface="Cambria Math" panose="02040503050406030204" pitchFamily="18" charset="0"/>
                            <a:ea typeface="Cambria Math" panose="02040503050406030204" pitchFamily="18" charset="0"/>
                          </a:rPr>
                        </m:ctrlPr>
                      </m:funcPr>
                      <m:fName>
                        <m:r>
                          <m:rPr>
                            <m:sty m:val="p"/>
                          </m:rPr>
                          <a:rPr lang="en-IN" i="0" smtClean="0">
                            <a:latin typeface="Cambria Math" panose="02040503050406030204" pitchFamily="18" charset="0"/>
                            <a:ea typeface="Cambria Math" panose="02040503050406030204" pitchFamily="18" charset="0"/>
                          </a:rPr>
                          <m:t>exp</m:t>
                        </m:r>
                      </m:fName>
                      <m:e>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/2</m:t>
                            </m:r>
                          </m:e>
                        </m:d>
                      </m:e>
                    </m:func>
                    <m:r>
                      <a:rPr lang="en-IN" i="1">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m:t>
                            </m:r>
                          </m:sub>
                        </m:sSub>
                      </m:num>
                      <m:den>
                        <m:r>
                          <a:rPr lang="en-IN" b="0" i="1" smtClean="0">
                            <a:latin typeface="Cambria Math" panose="02040503050406030204" pitchFamily="18" charset="0"/>
                            <a:ea typeface="Cambria Math" panose="02040503050406030204" pitchFamily="18" charset="0"/>
                          </a:rPr>
                          <m:t>𝑛</m:t>
                        </m:r>
                      </m:den>
                    </m:f>
                    <m:r>
                      <a:rPr lang="en-IN" b="0" i="1"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exp</m:t>
                        </m:r>
                      </m:fName>
                      <m:e>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/2</m:t>
                            </m:r>
                          </m:e>
                        </m:d>
                      </m:e>
                    </m:func>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m:t>
                            </m:r>
                          </m:sub>
                        </m:sSub>
                      </m:num>
                      <m:den>
                        <m:r>
                          <a:rPr lang="en-IN" i="1">
                            <a:latin typeface="Cambria Math" panose="02040503050406030204" pitchFamily="18" charset="0"/>
                            <a:ea typeface="Cambria Math" panose="02040503050406030204" pitchFamily="18" charset="0"/>
                          </a:rPr>
                          <m:t>𝑛</m:t>
                        </m:r>
                      </m:den>
                    </m:f>
                  </m:oMath>
                </a14:m>
                <a:r>
                  <a:rPr lang="en-IN" dirty="0"/>
                  <a:t> which happens exactly when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≥0</m:t>
                    </m:r>
                  </m:oMath>
                </a14:m>
                <a:r>
                  <a:rPr lang="en-IN" dirty="0"/>
                  <a:t> (i.e. linear classifier!!) where</a:t>
                </a:r>
                <a:br>
                  <a:rPr lang="en-IN" dirty="0"/>
                </a:br>
                <a14:m>
                  <m:oMath xmlns:m="http://schemas.openxmlformats.org/officeDocument/2006/math">
                    <m:r>
                      <a:rPr lang="en-IN" b="1" i="0" smtClean="0">
                        <a:latin typeface="Cambria Math" panose="02040503050406030204" pitchFamily="18" charset="0"/>
                      </a:rPr>
                      <m:t>𝐰</m:t>
                    </m:r>
                    <m:r>
                      <a:rPr lang="en-IN" b="0" i="1" smtClean="0">
                        <a:latin typeface="Cambria Math" panose="02040503050406030204" pitchFamily="18" charset="0"/>
                      </a:rPr>
                      <m:t>=2</m:t>
                    </m:r>
                    <m:d>
                      <m:dPr>
                        <m:ctrlPr>
                          <a:rPr lang="en-IN" b="0" i="1" smtClean="0">
                            <a:latin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e>
                    </m:d>
                  </m:oMath>
                </a14:m>
                <a:r>
                  <a:rPr lang="en-IN" dirty="0"/>
                  <a:t> and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+2</m:t>
                    </m:r>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ln</m:t>
                        </m:r>
                      </m:fName>
                      <m:e>
                        <m:d>
                          <m:dPr>
                            <m:ctrlPr>
                              <a:rPr lang="en-IN" b="0" i="1" smtClean="0">
                                <a:latin typeface="Cambria Math" panose="02040503050406030204" pitchFamily="18" charset="0"/>
                                <a:ea typeface="Cambria Math" panose="02040503050406030204" pitchFamily="18" charset="0"/>
                              </a:rPr>
                            </m:ctrlPr>
                          </m:dPr>
                          <m:e>
                            <m:f>
                              <m:fPr>
                                <m:ctrlPr>
                                  <a:rPr lang="en-IN" b="0" i="1" smtClean="0">
                                    <a:latin typeface="Cambria Math" panose="02040503050406030204" pitchFamily="18" charset="0"/>
                                    <a:ea typeface="Cambria Math" panose="02040503050406030204" pitchFamily="18" charset="0"/>
                                  </a:rPr>
                                </m:ctrlPr>
                              </m:fPr>
                              <m:num>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m:t>
                                    </m:r>
                                  </m:sub>
                                </m:sSub>
                              </m:num>
                              <m:den>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m:t>
                                    </m:r>
                                  </m:sub>
                                </m:sSub>
                              </m:den>
                            </m:f>
                          </m:e>
                        </m:d>
                      </m:e>
                    </m:func>
                  </m:oMath>
                </a14:m>
                <a:endParaRPr lang="en-IN" dirty="0"/>
              </a:p>
              <a:p>
                <a:r>
                  <a:rPr lang="en-IN" dirty="0"/>
                  <a:t>Note that since a standard Gaussian has independent coordinates, here we implicitly assumed that the different coordinates of the feature vector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oMath>
                </a14:m>
                <a:r>
                  <a:rPr lang="en-IN" dirty="0"/>
                  <a:t> were independent – this is called the </a:t>
                </a:r>
                <a:r>
                  <a:rPr lang="en-IN" b="1" dirty="0"/>
                  <a:t>Naïve Bayes model</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096183" cy="5746376"/>
              </a:xfrm>
              <a:blipFill>
                <a:blip r:embed="rId2"/>
                <a:stretch>
                  <a:fillRect l="-554" t="-2545" r="-151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spTree>
    <p:extLst>
      <p:ext uri="{BB962C8B-B14F-4D97-AF65-F5344CB8AC3E}">
        <p14:creationId xmlns:p14="http://schemas.microsoft.com/office/powerpoint/2010/main" val="220651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Special Cases – II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300823"/>
              </a:xfrm>
            </p:spPr>
            <p:txBody>
              <a:bodyPr>
                <a:normAutofit/>
              </a:bodyPr>
              <a:lstStyle/>
              <a:p>
                <a:r>
                  <a:rPr lang="en-IN" dirty="0"/>
                  <a:t>Next case: let us fix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b="0" i="1" smtClean="0">
                        <a:latin typeface="Cambria Math" panose="02040503050406030204" pitchFamily="18" charset="0"/>
                      </a:rPr>
                      <m:t>=</m:t>
                    </m:r>
                    <m:r>
                      <m:rPr>
                        <m:sty m:val="p"/>
                      </m:rPr>
                      <a:rPr lang="en-IN" b="0" i="0" smtClean="0">
                        <a:latin typeface="Cambria Math" panose="02040503050406030204" pitchFamily="18" charset="0"/>
                      </a:rPr>
                      <m:t>Σ</m:t>
                    </m:r>
                  </m:oMath>
                </a14:m>
                <a:r>
                  <a:rPr lang="en-IN" dirty="0"/>
                  <a:t> but not necessarily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𝑑</m:t>
                        </m:r>
                      </m:sub>
                    </m:sSub>
                  </m:oMath>
                </a14:m>
                <a:endParaRPr lang="en-IN" dirty="0"/>
              </a:p>
              <a:p>
                <a:r>
                  <a:rPr lang="en-IN" dirty="0"/>
                  <a:t>In this case we have (similar calculations as before)</a:t>
                </a:r>
              </a:p>
              <a:p>
                <a14:m>
                  <m:oMath xmlns:m="http://schemas.openxmlformats.org/officeDocument/2006/math">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i="1">
                            <a:latin typeface="Cambria Math" panose="02040503050406030204" pitchFamily="18" charset="0"/>
                          </a:rPr>
                          <m:t>1</m:t>
                        </m:r>
                      </m:sub>
                      <m:sup/>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e>
                    </m:nary>
                  </m:oMath>
                </a14:m>
                <a:r>
                  <a:rPr lang="en-IN" dirty="0"/>
                  <a:t> and </a:t>
                </a:r>
                <a14:m>
                  <m:oMath xmlns:m="http://schemas.openxmlformats.org/officeDocument/2006/math">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i="1">
                            <a:latin typeface="Cambria Math" panose="02040503050406030204" pitchFamily="18" charset="0"/>
                          </a:rPr>
                          <m:t>−1</m:t>
                        </m:r>
                      </m:sub>
                      <m:sup/>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e>
                    </m:nary>
                  </m:oMath>
                </a14:m>
                <a:endParaRPr lang="en-IN" dirty="0"/>
              </a:p>
              <a:p>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Σ</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𝑛</m:t>
                        </m:r>
                      </m:den>
                    </m:f>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d>
                          <m:dPr>
                            <m:ctrlPr>
                              <a:rPr lang="en-IN" b="0" i="1" dirty="0" smtClean="0">
                                <a:latin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b="0" i="1" dirty="0"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sup>
                            </m:sSubSup>
                          </m:e>
                        </m:d>
                        <m:sSup>
                          <m:sSupPr>
                            <m:ctrlPr>
                              <a:rPr lang="en-IN" b="0" i="1" dirty="0" smtClean="0">
                                <a:latin typeface="Cambria Math" panose="02040503050406030204" pitchFamily="18" charset="0"/>
                              </a:rPr>
                            </m:ctrlPr>
                          </m:sSupPr>
                          <m:e>
                            <m:d>
                              <m:dPr>
                                <m:ctrlPr>
                                  <a:rPr lang="en-IN" i="1" dirty="0">
                                    <a:latin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bSup>
                              </m:e>
                            </m:d>
                          </m:e>
                          <m:sup>
                            <m:r>
                              <a:rPr lang="en-IN" b="0" i="1" smtClean="0">
                                <a:latin typeface="Cambria Math" panose="02040503050406030204" pitchFamily="18" charset="0"/>
                              </a:rPr>
                              <m:t>⊤</m:t>
                            </m:r>
                          </m:sup>
                        </m:sSup>
                      </m:e>
                    </m:nary>
                  </m:oMath>
                </a14:m>
                <a:endParaRPr lang="en-IN" dirty="0"/>
              </a:p>
              <a:p>
                <a:r>
                  <a:rPr lang="en-IN" dirty="0"/>
                  <a:t>However, even in this case, decision boundary remains linear with</a:t>
                </a:r>
                <a:br>
                  <a:rPr lang="en-IN" dirty="0"/>
                </a:br>
                <a14:m>
                  <m:oMath xmlns:m="http://schemas.openxmlformats.org/officeDocument/2006/math">
                    <m:r>
                      <a:rPr lang="en-IN" b="1">
                        <a:latin typeface="Cambria Math" panose="02040503050406030204" pitchFamily="18" charset="0"/>
                      </a:rPr>
                      <m:t>𝐰</m:t>
                    </m:r>
                    <m:r>
                      <a:rPr lang="en-IN" i="1">
                        <a:latin typeface="Cambria Math" panose="02040503050406030204" pitchFamily="18" charset="0"/>
                      </a:rPr>
                      <m:t>=2</m:t>
                    </m:r>
                    <m:sSup>
                      <m:sSupPr>
                        <m:ctrlPr>
                          <a:rPr lang="en-IN" b="0" i="1" dirty="0" smtClean="0">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b="0" i="0" dirty="0" smtClean="0">
                                <a:latin typeface="Cambria Math" panose="02040503050406030204" pitchFamily="18" charset="0"/>
                              </a:rPr>
                              <m:t>Σ</m:t>
                            </m:r>
                          </m:e>
                        </m:acc>
                      </m:e>
                      <m:sup>
                        <m:r>
                          <a:rPr lang="en-IN" b="0" i="1" dirty="0" smtClean="0">
                            <a:latin typeface="Cambria Math" panose="02040503050406030204" pitchFamily="18" charset="0"/>
                          </a:rPr>
                          <m:t>−1</m:t>
                        </m:r>
                      </m:sup>
                    </m:sSup>
                    <m:d>
                      <m:dPr>
                        <m:ctrlPr>
                          <a:rPr lang="en-IN" i="1">
                            <a:latin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oMath>
                </a14:m>
                <a:r>
                  <a:rPr lang="en-IN" dirty="0"/>
                  <a:t> and </a:t>
                </a: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d>
                      <m:dPr>
                        <m:begChr m:val="⟨"/>
                        <m:endChr m:val="⟩"/>
                        <m:ctrlPr>
                          <a:rPr lang="en-IN" i="1" smtClean="0">
                            <a:latin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m:t>
                        </m:r>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dirty="0">
                                    <a:latin typeface="Cambria Math" panose="02040503050406030204" pitchFamily="18" charset="0"/>
                                  </a:rPr>
                                  <m:t>Σ</m:t>
                                </m:r>
                              </m:e>
                            </m:acc>
                          </m:e>
                          <m:sup>
                            <m:r>
                              <a:rPr lang="en-IN" i="1" dirty="0">
                                <a:latin typeface="Cambria Math" panose="02040503050406030204" pitchFamily="18" charset="0"/>
                              </a:rPr>
                              <m:t>−1</m:t>
                            </m:r>
                          </m:sup>
                        </m:sSup>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r>
                          <a:rPr lang="en-IN" i="1">
                            <a:latin typeface="Cambria Math" panose="02040503050406030204" pitchFamily="18" charset="0"/>
                            <a:ea typeface="Cambria Math" panose="02040503050406030204" pitchFamily="18" charset="0"/>
                          </a:rPr>
                          <m:t>,</m:t>
                        </m:r>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dirty="0">
                                    <a:latin typeface="Cambria Math" panose="02040503050406030204" pitchFamily="18" charset="0"/>
                                  </a:rPr>
                                  <m:t>Σ</m:t>
                                </m:r>
                              </m:e>
                            </m:acc>
                          </m:e>
                          <m:sup>
                            <m:r>
                              <a:rPr lang="en-IN" i="1" dirty="0">
                                <a:latin typeface="Cambria Math" panose="02040503050406030204" pitchFamily="18" charset="0"/>
                              </a:rPr>
                              <m:t>−1</m:t>
                            </m:r>
                          </m:sup>
                        </m:sSup>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+2</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ctrlPr>
                              <a:rPr lang="en-IN" i="1">
                                <a:latin typeface="Cambria Math" panose="02040503050406030204" pitchFamily="18" charset="0"/>
                                <a:ea typeface="Cambria Math" panose="02040503050406030204" pitchFamily="18" charset="0"/>
                              </a:rPr>
                            </m:ctrlPr>
                          </m:dPr>
                          <m:e>
                            <m:f>
                              <m:fPr>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m:t>
                                    </m:r>
                                  </m:sub>
                                </m:sSub>
                              </m:num>
                              <m:den>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m:t>
                                    </m:r>
                                  </m:sub>
                                </m:sSub>
                              </m:den>
                            </m:f>
                          </m:e>
                        </m:d>
                      </m:e>
                    </m:func>
                  </m:oMath>
                </a14:m>
                <a:endParaRPr lang="en-IN" dirty="0"/>
              </a:p>
              <a:p>
                <a:r>
                  <a:rPr lang="en-IN" dirty="0"/>
                  <a:t>This special case is often called </a:t>
                </a:r>
                <a:r>
                  <a:rPr lang="en-IN" b="1" dirty="0"/>
                  <a:t>Linear Discriminant Analysis </a:t>
                </a:r>
                <a:r>
                  <a:rPr lang="en-IN" dirty="0"/>
                  <a:t>or else </a:t>
                </a:r>
                <a:r>
                  <a:rPr lang="en-IN" b="1" dirty="0"/>
                  <a:t>Fisher's linear discriminant </a:t>
                </a:r>
                <a:r>
                  <a:rPr lang="en-IN" dirty="0"/>
                  <a:t>(named after Sir Ronald Fisher)</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300823"/>
              </a:xfrm>
              <a:blipFill>
                <a:blip r:embed="rId2"/>
                <a:stretch>
                  <a:fillRect l="-562"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Tree>
    <p:extLst>
      <p:ext uri="{BB962C8B-B14F-4D97-AF65-F5344CB8AC3E}">
        <p14:creationId xmlns:p14="http://schemas.microsoft.com/office/powerpoint/2010/main" val="226019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A32AEB50-6930-43BE-AF91-EC2A96F639DE}" vid="{F593CA47-3193-4F2F-AF17-9D2EF6BF8596}"/>
    </a:ext>
  </a:extLst>
</a:theme>
</file>

<file path=docProps/app.xml><?xml version="1.0" encoding="utf-8"?>
<Properties xmlns="http://schemas.openxmlformats.org/officeDocument/2006/extended-properties" xmlns:vt="http://schemas.openxmlformats.org/officeDocument/2006/docPropsVTypes">
  <Template>MLC-gold</Template>
  <TotalTime>2</TotalTime>
  <Words>1380</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Century</vt:lpstr>
      <vt:lpstr>Wingdings</vt:lpstr>
      <vt:lpstr>MLC-gold</vt:lpstr>
      <vt:lpstr>Generative Classification</vt:lpstr>
      <vt:lpstr>Generative Supervised Learning</vt:lpstr>
      <vt:lpstr>A simple generative model</vt:lpstr>
      <vt:lpstr>A simple generative model</vt:lpstr>
      <vt:lpstr>MLE for generative classification</vt:lpstr>
      <vt:lpstr>MLE for generative classification</vt:lpstr>
      <vt:lpstr>MLE for generative classification</vt:lpstr>
      <vt:lpstr>Special Cases – I </vt:lpstr>
      <vt:lpstr>Special Cases – II</vt:lpstr>
      <vt:lpstr>Special Cases – III</vt:lpstr>
      <vt:lpstr>General Case</vt:lpstr>
      <vt:lpstr>Generative Learning for Missing Data</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EM Algorithm</dc:title>
  <dc:creator>Purushottam Kar</dc:creator>
  <cp:lastModifiedBy>Purushottam Kar</cp:lastModifiedBy>
  <cp:revision>3</cp:revision>
  <dcterms:created xsi:type="dcterms:W3CDTF">2023-03-31T16:35:22Z</dcterms:created>
  <dcterms:modified xsi:type="dcterms:W3CDTF">2024-04-10T10:09:30Z</dcterms:modified>
</cp:coreProperties>
</file>