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316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306" r:id="rId17"/>
    <p:sldId id="307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30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79EBD94-1D56-4859-8FB8-DB191297E6D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899F3FE9-66C4-43B8-BE2A-B3C140D42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6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79EBD94-1D56-4859-8FB8-DB191297E6D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99F3FE9-66C4-43B8-BE2A-B3C140D42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23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BD94-1D56-4859-8FB8-DB191297E6D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3FE9-66C4-43B8-BE2A-B3C140D42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39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BD94-1D56-4859-8FB8-DB191297E6D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3FE9-66C4-43B8-BE2A-B3C140D42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17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BD94-1D56-4859-8FB8-DB191297E6D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3FE9-66C4-43B8-BE2A-B3C140D42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43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v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BD94-1D56-4859-8FB8-DB191297E6D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3FE9-66C4-43B8-BE2A-B3C140D427C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7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1" y="1111623"/>
            <a:ext cx="5852160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511" y="1111624"/>
            <a:ext cx="5852160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BD94-1D56-4859-8FB8-DB191297E6D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3FE9-66C4-43B8-BE2A-B3C140D42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1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852159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2" y="1879044"/>
            <a:ext cx="5852160" cy="45217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18112" y="1143997"/>
            <a:ext cx="58607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18112" y="1866373"/>
            <a:ext cx="5852160" cy="453442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BD94-1D56-4859-8FB8-DB191297E6D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3FE9-66C4-43B8-BE2A-B3C140D42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3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79EBD94-1D56-4859-8FB8-DB191297E6D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899F3FE9-66C4-43B8-BE2A-B3C140D427C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44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BD94-1D56-4859-8FB8-DB191297E6D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3FE9-66C4-43B8-BE2A-B3C140D42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5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BD94-1D56-4859-8FB8-DB191297E6D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3FE9-66C4-43B8-BE2A-B3C140D42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BD94-1D56-4859-8FB8-DB191297E6D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99F3FE9-66C4-43B8-BE2A-B3C140D427C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2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79EBD94-1D56-4859-8FB8-DB191297E6D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899F3FE9-66C4-43B8-BE2A-B3C140D42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74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2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5" Type="http://schemas.openxmlformats.org/officeDocument/2006/relationships/image" Target="../media/image24.png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0.png"/><Relationship Id="rId7" Type="http://schemas.openxmlformats.org/officeDocument/2006/relationships/image" Target="../media/image13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121.png"/><Relationship Id="rId10" Type="http://schemas.openxmlformats.org/officeDocument/2006/relationships/image" Target="../media/image150.png"/><Relationship Id="rId4" Type="http://schemas.openxmlformats.org/officeDocument/2006/relationships/image" Target="../media/image23.png"/><Relationship Id="rId9" Type="http://schemas.openxmlformats.org/officeDocument/2006/relationships/image" Target="../media/image1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6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9.xml"/><Relationship Id="rId7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13.jpe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2ED4-411A-A84A-26DF-EBD934A8F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Non-linear Models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B58E9-DF76-9D4C-A72B-C81648CC8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19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of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When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are vectors</a:t>
                </a:r>
              </a:p>
              <a:p>
                <a:pPr lvl="1"/>
                <a:r>
                  <a:rPr lang="en-IN" sz="2800" dirty="0"/>
                  <a:t>Linear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lin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sz="2800" dirty="0"/>
              </a:p>
              <a:p>
                <a:pPr lvl="1"/>
                <a:r>
                  <a:rPr lang="en-IN" sz="2800" dirty="0"/>
                  <a:t>Quadratic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quad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800" dirty="0"/>
              </a:p>
              <a:p>
                <a:pPr lvl="1"/>
                <a:r>
                  <a:rPr lang="en-IN" sz="2800" dirty="0"/>
                  <a:t>Polynomial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poly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IN" sz="2800" dirty="0"/>
                  <a:t>,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IN" sz="2800" dirty="0"/>
              </a:p>
              <a:p>
                <a:pPr lvl="1"/>
                <a:r>
                  <a:rPr lang="en-IN" sz="2800" dirty="0"/>
                  <a:t>Gaussian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gauss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IN" sz="2800" dirty="0"/>
              </a:p>
              <a:p>
                <a:pPr lvl="1"/>
                <a:r>
                  <a:rPr lang="en-IN" sz="2800" dirty="0"/>
                  <a:t>Laplacian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lap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All of the above are Mercer kernels</a:t>
                </a:r>
              </a:p>
              <a:p>
                <a:pPr lvl="2"/>
                <a:r>
                  <a:rPr lang="en-IN" dirty="0"/>
                  <a:t>There indeed exist feature maps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for each of them (proving so a bit tedious)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dirty="0"/>
                  <a:t> need to be tuned. Large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dirty="0"/>
                  <a:t> can cause overfitting</a:t>
                </a:r>
              </a:p>
              <a:p>
                <a:r>
                  <a:rPr lang="en-IN" dirty="0"/>
                  <a:t>Notice all are the above are indeed notions of similarity</a:t>
                </a:r>
              </a:p>
              <a:p>
                <a:pPr lvl="2"/>
                <a:r>
                  <a:rPr lang="en-IN" dirty="0"/>
                  <a:t>Take two unit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=1=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(unit for sake of normalization). Easy to verify that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IN" sz="2800" dirty="0"/>
                  <a:t> is largest when </a:t>
                </a:r>
                <a14:m>
                  <m:oMath xmlns:m="http://schemas.openxmlformats.org/officeDocument/2006/math">
                    <m:r>
                      <a:rPr lang="en-IN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sz="2800" dirty="0"/>
                  <a:t> and smallest when </a:t>
                </a:r>
                <a14:m>
                  <m:oMath xmlns:m="http://schemas.openxmlformats.org/officeDocument/2006/math">
                    <m:r>
                      <a:rPr lang="en-IN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439" b="-22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79" y="355068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5181600" y="339565"/>
                <a:ext cx="5236581" cy="1312255"/>
              </a:xfrm>
              <a:prstGeom prst="wedgeRectCallout">
                <a:avLst>
                  <a:gd name="adj1" fmla="val 61166"/>
                  <a:gd name="adj2" fmla="val 4056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Poly kernels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4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4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called homogeneous if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makes the kernel non-Mercer</a:t>
                </a:r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39565"/>
                <a:ext cx="5236581" cy="1312255"/>
              </a:xfrm>
              <a:prstGeom prst="wedgeRectCallout">
                <a:avLst>
                  <a:gd name="adj1" fmla="val 61166"/>
                  <a:gd name="adj2" fmla="val 40568"/>
                </a:avLst>
              </a:prstGeom>
              <a:blipFill>
                <a:blip r:embed="rId4"/>
                <a:stretch>
                  <a:fillRect l="-104" b="-724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40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Mercer Kernel Feature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Linear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lin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. Called “linear” for a reason: any linear function over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is just a linear function over the original features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dirty="0"/>
              </a:p>
              <a:p>
                <a:r>
                  <a:rPr lang="en-IN" dirty="0"/>
                  <a:t>Quadratic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quad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=1+2⋅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when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IN" b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1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IN" b="1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IN" b="1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Similar constructions (more tedious to write) for polynomial kernel</a:t>
                </a:r>
              </a:p>
              <a:p>
                <a:pPr lvl="2"/>
                <a:r>
                  <a:rPr lang="en-IN" dirty="0"/>
                  <a:t>Called “quadratic” for a reason: any linear function over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is a quadratic function over the original features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. Verify for the simple case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 yourself</a:t>
                </a:r>
              </a:p>
              <a:p>
                <a:pPr lvl="2"/>
                <a:r>
                  <a:rPr lang="en-IN" dirty="0"/>
                  <a:t>If we use a linear ML </a:t>
                </a:r>
                <a:r>
                  <a:rPr lang="en-IN" dirty="0" err="1"/>
                  <a:t>algo</a:t>
                </a:r>
                <a:r>
                  <a:rPr lang="en-IN" dirty="0"/>
                  <a:t> over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IN" dirty="0"/>
                  <a:t>, can learn any quadratic function over original features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. P</a:t>
                </a:r>
                <a:r>
                  <a:rPr lang="en-IN" dirty="0" err="1"/>
                  <a:t>olynomial</a:t>
                </a:r>
                <a:r>
                  <a:rPr lang="en-IN" dirty="0"/>
                  <a:t> kernel of degree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similarly allows learning of degree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polynomial functions over original data</a:t>
                </a:r>
              </a:p>
              <a:p>
                <a:pPr lvl="2"/>
                <a:endParaRPr lang="en-IN" dirty="0"/>
              </a:p>
              <a:p>
                <a:pPr lvl="2"/>
                <a:endParaRPr lang="en-IN" dirty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562" b="-27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05" y="446362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140542" y="709930"/>
                <a:ext cx="9598691" cy="1477127"/>
              </a:xfrm>
              <a:prstGeom prst="wedgeRectCallout">
                <a:avLst>
                  <a:gd name="adj1" fmla="val 57097"/>
                  <a:gd name="adj2" fmla="val 1200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1440" lvl="0" indent="-91440" algn="ctr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</a:pPr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Homogenous poly kernels (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=0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only use features of the form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 In contrast, if we have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then the kernels use all features of the form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4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I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 Non-</a:t>
                </a:r>
                <a:r>
                  <a:rPr lang="en-IN" sz="2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hom</a:t>
                </a:r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poly kernels use more expressive feature maps</a:t>
                </a:r>
                <a:endParaRPr lang="en-IN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42" y="709930"/>
                <a:ext cx="9598691" cy="1477127"/>
              </a:xfrm>
              <a:prstGeom prst="wedgeRectCallout">
                <a:avLst>
                  <a:gd name="adj1" fmla="val 57097"/>
                  <a:gd name="adj2" fmla="val 12007"/>
                </a:avLst>
              </a:prstGeom>
              <a:blipFill>
                <a:blip r:embed="rId4"/>
                <a:stretch>
                  <a:fillRect t="-2410" b="-642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14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Mercer Kernel Feature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/>
                  <a:t>Warning</a:t>
                </a:r>
                <a:r>
                  <a:rPr lang="en-IN" dirty="0"/>
                  <a:t>: may exist more than one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for the same kernel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Example</a:t>
                </a:r>
                <a:r>
                  <a:rPr lang="en-IN" dirty="0"/>
                  <a:t>: we used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/>
                  <a:t> for quadratic. However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gives same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/>
              </a:p>
              <a:p>
                <a:r>
                  <a:rPr lang="en-IN" dirty="0"/>
                  <a:t>Gaussian/Laplacian Kernels correspond to infinite dimensional maps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gauss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br>
                  <a:rPr lang="en-I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br>
                  <a:rPr lang="en-I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Gaussian kernel is an infinite linear combination of poly kernels of all orders</a:t>
                </a:r>
              </a:p>
              <a:p>
                <a:pPr lvl="2"/>
                <a:r>
                  <a:rPr lang="en-IN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</m:sup>
                    </m:sSubSup>
                  </m:oMath>
                </a14:m>
                <a:r>
                  <a:rPr lang="en-IN" dirty="0"/>
                  <a:t> be a map for the poly kernel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. Then a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gauss</m:t>
                        </m:r>
                      </m:sub>
                    </m:sSub>
                  </m:oMath>
                </a14:m>
                <a:r>
                  <a:rPr lang="en-IN" dirty="0"/>
                  <a:t> is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gauss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rad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poly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1,2,…,∞</m:t>
                        </m:r>
                      </m:sub>
                    </m:sSub>
                  </m:oMath>
                </a14:m>
                <a:endParaRPr lang="en-IN" dirty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99" y="455158"/>
            <a:ext cx="1731899" cy="1731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433138" y="455158"/>
                <a:ext cx="9923714" cy="1518021"/>
              </a:xfrm>
              <a:prstGeom prst="wedgeRectCallout">
                <a:avLst>
                  <a:gd name="adj1" fmla="val 54959"/>
                  <a:gd name="adj2" fmla="val 21956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Learning a linear function over the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gauss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amounts to learning an infinite-degree polynomial over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. Gauss/Lap are very powerful kernels, often called </a:t>
                </a:r>
                <a:r>
                  <a:rPr lang="en-IN" sz="2400" i="1" dirty="0">
                    <a:solidFill>
                      <a:schemeClr val="bg1"/>
                    </a:solidFill>
                    <a:latin typeface="+mj-lt"/>
                  </a:rPr>
                  <a:t>universal kernels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. By using these kernels, theoretically speaking, one can learn </a:t>
                </a:r>
                <a:r>
                  <a:rPr lang="en-IN" sz="2400" i="1" dirty="0">
                    <a:solidFill>
                      <a:schemeClr val="bg1"/>
                    </a:solidFill>
                    <a:latin typeface="+mj-lt"/>
                  </a:rPr>
                  <a:t>any 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function over data (details beyond scope of CS771)</a:t>
                </a:r>
                <a:endParaRPr lang="en-US" sz="2400" i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8" y="455158"/>
                <a:ext cx="9923714" cy="1518021"/>
              </a:xfrm>
              <a:prstGeom prst="wedgeRectCallout">
                <a:avLst>
                  <a:gd name="adj1" fmla="val 54959"/>
                  <a:gd name="adj2" fmla="val 21956"/>
                </a:avLst>
              </a:prstGeom>
              <a:blipFill>
                <a:blip r:embed="rId4"/>
                <a:stretch>
                  <a:fillRect t="-3922" b="-980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43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Domain Specific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Over the years people have designed innovative and powerful Mercer kernels specifically for NLP, vision and other domains</a:t>
                </a:r>
              </a:p>
              <a:p>
                <a:r>
                  <a:rPr lang="en-IN" dirty="0"/>
                  <a:t>When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/>
                  <a:t> are bag of words features for strings/documents</a:t>
                </a:r>
              </a:p>
              <a:p>
                <a:pPr lvl="1"/>
                <a:r>
                  <a:rPr lang="en-IN" sz="2800" dirty="0"/>
                  <a:t>Let dictionary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800" dirty="0"/>
                  <a:t> have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800" dirty="0"/>
                  <a:t> words in it</a:t>
                </a:r>
              </a:p>
              <a:p>
                <a:pPr lvl="1"/>
                <a:r>
                  <a:rPr lang="en-IN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2800" dirty="0"/>
                  <a:t> be the count of word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800" dirty="0"/>
                  <a:t> in string </a:t>
                </a:r>
                <a14:m>
                  <m:oMath xmlns:m="http://schemas.openxmlformats.org/officeDocument/2006/math">
                    <m:r>
                      <a:rPr lang="en-IN" sz="28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sz="2800" b="1" dirty="0"/>
              </a:p>
              <a:p>
                <a:pPr lvl="1"/>
                <a:r>
                  <a:rPr lang="en-IN" sz="2800" dirty="0"/>
                  <a:t>Intersection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IN" sz="2800" b="1" dirty="0"/>
                  <a:t> </a:t>
                </a:r>
                <a:r>
                  <a:rPr lang="en-IN" sz="2800" dirty="0"/>
                  <a:t>(Mercer kernel)</a:t>
                </a:r>
              </a:p>
              <a:p>
                <a:pPr lvl="1"/>
                <a:r>
                  <a:rPr lang="en-IN" sz="2800" dirty="0"/>
                  <a:t>Normalize intersection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a:rPr lang="en-IN" sz="2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8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800" b="1"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</m:rad>
                          </m:den>
                        </m:f>
                      </m:e>
                    </m:nary>
                  </m:oMath>
                </a14:m>
                <a:r>
                  <a:rPr lang="en-IN" sz="2800" b="1" dirty="0"/>
                  <a:t> </a:t>
                </a:r>
                <a:r>
                  <a:rPr lang="en-IN" sz="2800" dirty="0"/>
                  <a:t>(define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I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800" dirty="0"/>
                  <a:t>)</a:t>
                </a:r>
              </a:p>
              <a:p>
                <a:r>
                  <a:rPr lang="en-IN" dirty="0"/>
                  <a:t>More generally, when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IN" dirty="0"/>
                  <a:t> are sets</a:t>
                </a:r>
              </a:p>
              <a:p>
                <a:pPr lvl="1"/>
                <a:r>
                  <a:rPr lang="en-IN" sz="2800" dirty="0"/>
                  <a:t>Intersection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IN" sz="2800" dirty="0"/>
              </a:p>
              <a:p>
                <a:pPr lvl="1"/>
                <a:r>
                  <a:rPr lang="en-IN" sz="2800" dirty="0"/>
                  <a:t>Norm. Int.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a:rPr lang="en-IN" sz="2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IN" sz="2800" dirty="0"/>
                  <a:t> (notice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 dirty="0"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a:rPr lang="en-IN" sz="28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sz="2800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IN" sz="2800" i="1" dirty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IN" sz="2800" dirty="0"/>
                  <a:t>)</a:t>
                </a:r>
              </a:p>
              <a:p>
                <a:pPr lvl="1"/>
                <a:r>
                  <a:rPr lang="en-IN" sz="2800" dirty="0"/>
                  <a:t>The above are just the linear kernel in disguise and hence clearly Mercer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b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05" y="3354743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2048850" y="3618311"/>
                <a:ext cx="8690383" cy="902318"/>
              </a:xfrm>
              <a:prstGeom prst="wedgeRectCallout">
                <a:avLst>
                  <a:gd name="adj1" fmla="val 57145"/>
                  <a:gd name="adj2" fmla="val 54790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Simply represent a set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using an </a:t>
                </a:r>
                <a:r>
                  <a:rPr lang="en-IN" sz="2400" i="1" dirty="0">
                    <a:solidFill>
                      <a:schemeClr val="bg1"/>
                    </a:solidFill>
                    <a:latin typeface="+mj-lt"/>
                  </a:rPr>
                  <a:t>indicator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𝒰</m:t>
                            </m:r>
                          </m:e>
                        </m:d>
                      </m:sup>
                    </m:s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. In this case,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850" y="3618311"/>
                <a:ext cx="8690383" cy="902318"/>
              </a:xfrm>
              <a:prstGeom prst="wedgeRectCallout">
                <a:avLst>
                  <a:gd name="adj1" fmla="val 57145"/>
                  <a:gd name="adj2" fmla="val 54790"/>
                </a:avLst>
              </a:prstGeom>
              <a:blipFill>
                <a:blip r:embed="rId4"/>
                <a:stretch>
                  <a:fillRect b="-432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46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Domain Specific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N-gram, substring, Fisher kernels: other kernels between two strings</a:t>
            </a:r>
          </a:p>
          <a:p>
            <a:r>
              <a:rPr lang="en-IN" dirty="0"/>
              <a:t>Random walk kernels between two graphs</a:t>
            </a:r>
          </a:p>
          <a:p>
            <a:r>
              <a:rPr lang="en-IN" dirty="0"/>
              <a:t>Subtree, convolutional kernels between two trees</a:t>
            </a:r>
          </a:p>
          <a:p>
            <a:r>
              <a:rPr lang="en-IN" dirty="0"/>
              <a:t>Pyramid kernel used in vision … combination of intersection kernels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99" y="3537405"/>
            <a:ext cx="1731899" cy="1731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433138" y="3537405"/>
                <a:ext cx="9923714" cy="1846253"/>
              </a:xfrm>
              <a:prstGeom prst="wedgeRectCallout">
                <a:avLst>
                  <a:gd name="adj1" fmla="val 56098"/>
                  <a:gd name="adj2" fmla="val 13052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In practice, we often use a linear method first e.g. SVM/ridge regression. If that gives unsatisfactory performance, often we jump directly to Gaussian kernel 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  <a:sym typeface="Wingdings" panose="05000000000000000000" pitchFamily="2" charset="2"/>
                  </a:rPr>
                  <a:t> although we should not neglect polynomial/other domain specific kernels.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There exist “kernel learning” methods that can learn the most appropriate kernel for us or else tune the kernel parameters e.g.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for us automatically</a:t>
                </a:r>
                <a:endParaRPr lang="en-US" sz="2400" i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8" y="3537405"/>
                <a:ext cx="9923714" cy="1846253"/>
              </a:xfrm>
              <a:prstGeom prst="wedgeRectCallout">
                <a:avLst>
                  <a:gd name="adj1" fmla="val 56098"/>
                  <a:gd name="adj2" fmla="val 13052"/>
                </a:avLst>
              </a:prstGeom>
              <a:blipFill>
                <a:blip r:embed="rId3"/>
                <a:stretch>
                  <a:fillRect l="-173" t="-3560" b="-841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98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New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+mj-lt"/>
                  </a:rPr>
                  <a:t>Method 1</a:t>
                </a:r>
                <a:r>
                  <a:rPr lang="en-IN" dirty="0">
                    <a:solidFill>
                      <a:schemeClr val="bg1"/>
                    </a:solidFill>
                    <a:latin typeface="+mj-lt"/>
                  </a:rPr>
                  <a:t>: combine </a:t>
                </a:r>
                <a:r>
                  <a:rPr lang="en-IN" dirty="0">
                    <a:solidFill>
                      <a:schemeClr val="bg1"/>
                    </a:solidFill>
                  </a:rPr>
                  <a:t>old kernels.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existing </a:t>
                </a:r>
                <a:r>
                  <a:rPr lang="en-IN" dirty="0">
                    <a:solidFill>
                      <a:schemeClr val="bg1"/>
                    </a:solidFill>
                  </a:rPr>
                  <a:t>Mercer </a:t>
                </a:r>
                <a:r>
                  <a:rPr lang="en-US" dirty="0">
                    <a:solidFill>
                      <a:schemeClr val="bg1"/>
                    </a:solidFill>
                  </a:rPr>
                  <a:t>kernels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is also a </a:t>
                </a:r>
                <a:r>
                  <a:rPr lang="en-IN" sz="2800" dirty="0">
                    <a:solidFill>
                      <a:schemeClr val="bg1"/>
                    </a:solidFill>
                  </a:rPr>
                  <a:t>Mercer </a:t>
                </a:r>
                <a:r>
                  <a:rPr lang="en-US" sz="2800" dirty="0">
                    <a:solidFill>
                      <a:schemeClr val="bg1"/>
                    </a:solidFill>
                  </a:rPr>
                  <a:t>kernel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br>
                  <a:rPr lang="en-IN" sz="28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is also a nice kernel</a:t>
                </a:r>
                <a:br>
                  <a:rPr lang="en-US" sz="28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IN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8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gives a normalized kernel</a:t>
                </a:r>
              </a:p>
              <a:p>
                <a:r>
                  <a:rPr lang="en-IN" b="1" dirty="0">
                    <a:solidFill>
                      <a:schemeClr val="bg1"/>
                    </a:solidFill>
                    <a:latin typeface="+mj-lt"/>
                  </a:rPr>
                  <a:t>Method 2</a:t>
                </a:r>
                <a:r>
                  <a:rPr lang="en-IN" dirty="0">
                    <a:solidFill>
                      <a:schemeClr val="bg1"/>
                    </a:solidFill>
                    <a:latin typeface="+mj-lt"/>
                  </a:rPr>
                  <a:t>: find </a:t>
                </a:r>
                <a:r>
                  <a:rPr lang="en-IN" dirty="0">
                    <a:solidFill>
                      <a:schemeClr val="bg1"/>
                    </a:solidFill>
                  </a:rPr>
                  <a:t>a new feature rep. for data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use</a:t>
                </a:r>
                <a:br>
                  <a:rPr lang="en-IN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d>
                      <m:dPr>
                        <m:ctrlPr>
                          <a:rPr lang="en-I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new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new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IN" b="1" dirty="0">
                    <a:solidFill>
                      <a:schemeClr val="bg1"/>
                    </a:solidFill>
                    <a:latin typeface="+mj-lt"/>
                  </a:rPr>
                  <a:t>Method 3</a:t>
                </a:r>
                <a:r>
                  <a:rPr lang="en-IN" dirty="0">
                    <a:solidFill>
                      <a:schemeClr val="bg1"/>
                    </a:solidFill>
                    <a:latin typeface="+mj-lt"/>
                  </a:rPr>
                  <a:t>: mix </a:t>
                </a:r>
                <a:r>
                  <a:rPr lang="en-IN" dirty="0">
                    <a:solidFill>
                      <a:schemeClr val="bg1"/>
                    </a:solidFill>
                  </a:rPr>
                  <a:t>and match. Take new data rep.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an old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</m:oMath>
                </a14:m>
                <a:br>
                  <a:rPr lang="en-IN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newer</m:t>
                        </m:r>
                      </m:sub>
                    </m:sSub>
                    <m:d>
                      <m:dPr>
                        <m:ctrlPr>
                          <a:rPr lang="en-I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new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new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105" y="173620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ular Callout 12"/>
              <p:cNvSpPr/>
              <p:nvPr/>
            </p:nvSpPr>
            <p:spPr>
              <a:xfrm>
                <a:off x="1949950" y="173619"/>
                <a:ext cx="8690383" cy="1644907"/>
              </a:xfrm>
              <a:prstGeom prst="wedgeRectCallout">
                <a:avLst>
                  <a:gd name="adj1" fmla="val 56909"/>
                  <a:gd name="adj2" fmla="val 24184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The normalized kernel actually normalizes the feature map as well. Verify that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is a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then a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where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IN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sz="24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IN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f>
                        <m:fPr>
                          <m:ctrlPr>
                            <a:rPr lang="en-IN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I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IN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b="1" i="0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I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b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950" y="173619"/>
                <a:ext cx="8690383" cy="1644907"/>
              </a:xfrm>
              <a:prstGeom prst="wedgeRectCallout">
                <a:avLst>
                  <a:gd name="adj1" fmla="val 56909"/>
                  <a:gd name="adj2" fmla="val 24184"/>
                </a:avLst>
              </a:prstGeom>
              <a:blipFill>
                <a:blip r:embed="rId4"/>
                <a:stretch>
                  <a:fillRect l="-850" t="-36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6FAC2B3-6CC4-9E71-6D3B-E4BD2BFC54B8}"/>
              </a:ext>
            </a:extLst>
          </p:cNvPr>
          <p:cNvGrpSpPr/>
          <p:nvPr/>
        </p:nvGrpSpPr>
        <p:grpSpPr>
          <a:xfrm>
            <a:off x="10749952" y="2118978"/>
            <a:ext cx="1143000" cy="1143000"/>
            <a:chOff x="2379643" y="355681"/>
            <a:chExt cx="1143000" cy="1143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F953CF7-02B0-4BE9-3D74-24FE39ADF1DC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EC337A-CF1B-2AE3-D1B7-C9A114E8C1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6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7C3F37-BE01-0A0F-4936-54CB3A4CCDD7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824277A-87A7-7ACE-2EDC-BB2B6161A3FB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62C75BB-305A-0039-37F8-66C7767EE3B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492341" y="2069086"/>
                <a:ext cx="9077967" cy="1086649"/>
              </a:xfrm>
              <a:prstGeom prst="wedgeRectCallout">
                <a:avLst>
                  <a:gd name="adj1" fmla="val 57098"/>
                  <a:gd name="adj2" fmla="val 51263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gives very large values (in magnitude), some algorithms may suffer. The normalized version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will always give values between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41" y="2069086"/>
                <a:ext cx="9077967" cy="1086649"/>
              </a:xfrm>
              <a:prstGeom prst="wedgeRectCallout">
                <a:avLst>
                  <a:gd name="adj1" fmla="val 57098"/>
                  <a:gd name="adj2" fmla="val 51263"/>
                </a:avLst>
              </a:prstGeom>
              <a:blipFill>
                <a:blip r:embed="rId5"/>
                <a:stretch>
                  <a:fillRect l="-12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73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1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Kernelized</a:t>
            </a:r>
            <a:r>
              <a:rPr lang="en-IN" dirty="0"/>
              <a:t>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Several algorithms we studied till now, work with kernels too!</a:t>
            </a:r>
          </a:p>
          <a:p>
            <a:r>
              <a:rPr lang="en-IN" dirty="0"/>
              <a:t>Supervised: </a:t>
            </a:r>
            <a:r>
              <a:rPr lang="en-IN" dirty="0" err="1"/>
              <a:t>kNN</a:t>
            </a:r>
            <a:r>
              <a:rPr lang="en-IN" dirty="0"/>
              <a:t>, LWP, SVM, ridge regression</a:t>
            </a:r>
          </a:p>
          <a:p>
            <a:r>
              <a:rPr lang="en-IN" dirty="0"/>
              <a:t>Unsupervised: k-means, PCA</a:t>
            </a:r>
          </a:p>
          <a:p>
            <a:r>
              <a:rPr lang="en-IN" dirty="0"/>
              <a:t>Others like LASSO are harder to get working with kernels</a:t>
            </a:r>
          </a:p>
          <a:p>
            <a:r>
              <a:rPr lang="en-IN" dirty="0"/>
              <a:t>Probabilistic/Bayesian algorithms also possible </a:t>
            </a:r>
            <a:r>
              <a:rPr lang="en-IN"/>
              <a:t>with kernels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7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Kernel Trick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An algorithmically effective way of using linear models on non-</a:t>
                </a:r>
                <a:r>
                  <a:rPr lang="en-IN" dirty="0" err="1"/>
                  <a:t>lin</a:t>
                </a:r>
                <a:r>
                  <a:rPr lang="en-IN" dirty="0"/>
                  <a:t> maps</a:t>
                </a:r>
              </a:p>
              <a:p>
                <a:pPr lvl="2"/>
                <a:r>
                  <a:rPr lang="en-IN" dirty="0"/>
                  <a:t>Every kernel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is associated with a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The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is usually (very) non-linear and (very) high dimensional i.e. good candidate for our overall goal of using linear models over non-linear maps</a:t>
                </a:r>
              </a:p>
              <a:p>
                <a:r>
                  <a:rPr lang="en-IN" dirty="0"/>
                  <a:t>Peculiar property of several ML </a:t>
                </a:r>
                <a:r>
                  <a:rPr lang="en-IN" dirty="0" err="1"/>
                  <a:t>algos</a:t>
                </a:r>
                <a:endParaRPr lang="en-IN" dirty="0"/>
              </a:p>
              <a:p>
                <a:pPr lvl="2"/>
                <a:r>
                  <a:rPr lang="en-IN" dirty="0"/>
                  <a:t>So far we have seen ML </a:t>
                </a:r>
                <a:r>
                  <a:rPr lang="en-IN" dirty="0" err="1"/>
                  <a:t>algos</a:t>
                </a:r>
                <a:r>
                  <a:rPr lang="en-IN" dirty="0"/>
                  <a:t> work with feature vectors of train/test points</a:t>
                </a:r>
              </a:p>
              <a:p>
                <a:pPr lvl="2"/>
                <a:r>
                  <a:rPr lang="en-IN" dirty="0"/>
                  <a:t>However, many of them work even if feature vectors are not provided directly but instead pairwise dot/inner products b/w feature vectors is provided!</a:t>
                </a:r>
              </a:p>
              <a:p>
                <a:pPr lvl="3"/>
                <a:r>
                  <a:rPr lang="en-IN" dirty="0"/>
                  <a:t>For training, pairwise dot products between train points needed</a:t>
                </a:r>
              </a:p>
              <a:p>
                <a:pPr lvl="3"/>
                <a:r>
                  <a:rPr lang="en-IN" dirty="0"/>
                  <a:t>For testing, dot products between the test point and all train points needed</a:t>
                </a:r>
              </a:p>
              <a:p>
                <a:pPr lvl="2"/>
                <a:r>
                  <a:rPr lang="en-IN" dirty="0"/>
                  <a:t>Thus, we can say we want to work with high-dim feature vectors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and when the ML </a:t>
                </a:r>
                <a:r>
                  <a:rPr lang="en-IN" dirty="0" err="1"/>
                  <a:t>algo</a:t>
                </a:r>
                <a:r>
                  <a:rPr lang="en-IN" dirty="0"/>
                  <a:t> asks us for dot products, give it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/>
                  <a:t>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</a:p>
              <a:p>
                <a:pPr lvl="3"/>
                <a:r>
                  <a:rPr lang="en-IN" dirty="0">
                    <a:sym typeface="Wingdings" panose="05000000000000000000" pitchFamily="2" charset="2"/>
                  </a:rPr>
                  <a:t>Would get same result as working directly with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i="0" dirty="0"/>
                  <a:t> but without having to compute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303" y="1413974"/>
            <a:ext cx="1740695" cy="174069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267182" y="1413973"/>
            <a:ext cx="7373349" cy="1644907"/>
          </a:xfrm>
          <a:prstGeom prst="wedgeRectCallout">
            <a:avLst>
              <a:gd name="adj1" fmla="val 56909"/>
              <a:gd name="adj2" fmla="val 2418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This peculiar property is often called </a:t>
            </a:r>
            <a:r>
              <a:rPr lang="en-IN" sz="2400" i="1" dirty="0" err="1">
                <a:solidFill>
                  <a:schemeClr val="bg1"/>
                </a:solidFill>
                <a:latin typeface="+mj-lt"/>
              </a:rPr>
              <a:t>kernelizability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. An ML </a:t>
            </a:r>
            <a:r>
              <a:rPr lang="en-IN" sz="2400" dirty="0" err="1">
                <a:solidFill>
                  <a:schemeClr val="bg1"/>
                </a:solidFill>
                <a:latin typeface="+mj-lt"/>
              </a:rPr>
              <a:t>algo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is said to be </a:t>
            </a:r>
            <a:r>
              <a:rPr lang="en-IN" sz="2400" dirty="0" err="1">
                <a:solidFill>
                  <a:schemeClr val="bg1"/>
                </a:solidFill>
                <a:latin typeface="+mj-lt"/>
              </a:rPr>
              <a:t>kernelizable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if we can show that it works identically if, instead of feature vectors, we supply pairwise train-train and test-train dot products of feature vectors</a:t>
            </a:r>
            <a:endParaRPr lang="en-IN" sz="24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7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kNN</a:t>
            </a:r>
            <a:r>
              <a:rPr lang="en-IN" dirty="0"/>
              <a:t> with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967270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All that is needed to execute </a:t>
                </a:r>
                <a:r>
                  <a:rPr lang="en-IN" dirty="0" err="1"/>
                  <a:t>kNN</a:t>
                </a:r>
                <a:r>
                  <a:rPr lang="en-IN" dirty="0"/>
                  <a:t> is compute Euclidean distances</a:t>
                </a:r>
              </a:p>
              <a:p>
                <a:pPr lvl="2"/>
                <a:r>
                  <a:rPr lang="en-IN" dirty="0"/>
                  <a:t>If working with kernel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with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, need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is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just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fancy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b="0" i="1" dirty="0" smtClean="0"/>
                      <m:t>notation</m:t>
                    </m:r>
                    <m:r>
                      <m:rPr>
                        <m:nor/>
                      </m:rPr>
                      <a:rPr lang="en-IN" b="0" i="1" dirty="0" smtClean="0"/>
                      <m:t> </m:t>
                    </m:r>
                    <m:r>
                      <m:rPr>
                        <m:nor/>
                      </m:rPr>
                      <a:rPr lang="en-IN" b="0" i="1" dirty="0" smtClean="0"/>
                      <m:t>for</m:t>
                    </m:r>
                    <m:r>
                      <m:rPr>
                        <m:nor/>
                      </m:rPr>
                      <a:rPr lang="en-IN" b="0" i="1" dirty="0" smtClean="0"/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in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a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Hilbert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space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IN" i="0" dirty="0">
                  <a:sym typeface="Wingdings" panose="05000000000000000000" pitchFamily="2" charset="2"/>
                </a:endParaRP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1" i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1" i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  <m:r>
                            <a:rPr lang="en-I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lvl="2"/>
                <a:r>
                  <a:rPr lang="en-IN" dirty="0"/>
                  <a:t>Thus, distances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/>
                  <a:t> can be computed without computing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first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b="1" dirty="0">
                    <a:sym typeface="Wingdings" panose="05000000000000000000" pitchFamily="2" charset="2"/>
                  </a:rPr>
                  <a:t>1NN</a:t>
                </a:r>
                <a:r>
                  <a:rPr lang="en-IN" dirty="0">
                    <a:sym typeface="Wingdings" panose="05000000000000000000" pitchFamily="2" charset="2"/>
                  </a:rPr>
                  <a:t>: Given training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IN" dirty="0"/>
                  <a:t> and 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US" dirty="0"/>
                  <a:t>Find closest neighbor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/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ℋ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r>
                  <a:rPr lang="en-IN" dirty="0"/>
                  <a:t> which is the same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IN" dirty="0"/>
                  <a:t> and predict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IN" dirty="0"/>
                  <a:t> as the label</a:t>
                </a:r>
              </a:p>
              <a:p>
                <a:pPr lvl="2"/>
                <a:r>
                  <a:rPr lang="en-IN" b="1" dirty="0"/>
                  <a:t>Note</a:t>
                </a:r>
                <a:r>
                  <a:rPr lang="en-IN" dirty="0"/>
                  <a:t>: if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then this finds most “similar” point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US" dirty="0"/>
                  <a:t>Similarly we can execute </a:t>
                </a:r>
                <a:r>
                  <a:rPr lang="en-US" dirty="0" err="1"/>
                  <a:t>kNN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dirty="0"/>
                  <a:t> as well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967270"/>
              </a:xfrm>
              <a:blipFill>
                <a:blip r:embed="rId2"/>
                <a:stretch>
                  <a:fillRect l="-562" t="-24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063" y="1429477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ular Callout 12"/>
              <p:cNvSpPr/>
              <p:nvPr/>
            </p:nvSpPr>
            <p:spPr>
              <a:xfrm>
                <a:off x="3852808" y="1413974"/>
                <a:ext cx="6451757" cy="1294272"/>
              </a:xfrm>
              <a:prstGeom prst="wedgeRectCallout">
                <a:avLst>
                  <a:gd name="adj1" fmla="val 60227"/>
                  <a:gd name="adj2" fmla="val 4078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Indeed, computing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usually takes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time if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but computing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may take much longer e.g. for Gaussian kernel it will take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time </a:t>
                </a:r>
              </a:p>
            </p:txBody>
          </p:sp>
        </mc:Choice>
        <mc:Fallback xmlns=""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08" y="1413974"/>
                <a:ext cx="6451757" cy="1294272"/>
              </a:xfrm>
              <a:prstGeom prst="wedgeRectCallout">
                <a:avLst>
                  <a:gd name="adj1" fmla="val 60227"/>
                  <a:gd name="adj2" fmla="val 40787"/>
                </a:avLst>
              </a:prstGeom>
              <a:blipFill>
                <a:blip r:embed="rId4"/>
                <a:stretch>
                  <a:fillRect l="-938" b="-55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11697" y="1413973"/>
                <a:ext cx="11021960" cy="473693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dirty="0">
                    <a:solidFill>
                      <a:schemeClr val="bg1"/>
                    </a:solidFill>
                    <a:latin typeface="+mj-lt"/>
                  </a:rPr>
                  <a:t>KERNEL KNN (K = 1)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Choose a kernel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with map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3200" b="1" i="1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Training: r</a:t>
                </a: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eceive and store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Prediction: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Receive </a:t>
                </a: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i="1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Find nearest neighbour</a:t>
                </a:r>
                <a:r>
                  <a:rPr lang="en-IN" sz="2800" i="1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I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IN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8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800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IN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IN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8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800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I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ℋ</m:t>
                                </m:r>
                              </m:sub>
                              <m:sup>
                                <m:r>
                                  <a:rPr lang="en-I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2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sz="3200" i="1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Predict</a:t>
                </a:r>
                <a:r>
                  <a:rPr lang="en-IN" sz="3200" i="1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97" y="1413973"/>
                <a:ext cx="11021960" cy="4736938"/>
              </a:xfrm>
              <a:prstGeom prst="rect">
                <a:avLst/>
              </a:prstGeom>
              <a:blipFill>
                <a:blip r:embed="rId5"/>
                <a:stretch>
                  <a:fillRect l="-1323" t="-1660" b="-3065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AD41265-2E8E-E7C3-6EF1-A46C3620E614}"/>
              </a:ext>
            </a:extLst>
          </p:cNvPr>
          <p:cNvGrpSpPr/>
          <p:nvPr/>
        </p:nvGrpSpPr>
        <p:grpSpPr>
          <a:xfrm>
            <a:off x="10760237" y="168424"/>
            <a:ext cx="1143000" cy="1143000"/>
            <a:chOff x="2379643" y="355681"/>
            <a:chExt cx="1143000" cy="1143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C34C60-0DF3-3005-FDAE-C9AAFCFE8C48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63DDC21-D511-3922-B2D8-2A258511E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6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3DD6531-A56E-E449-E216-296157AFA582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931DE33-9947-616C-5C28-0901B13587C3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E1A7111-C1CA-C644-3BD9-B58F3236918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492341" y="106722"/>
                <a:ext cx="9077967" cy="1086649"/>
              </a:xfrm>
              <a:prstGeom prst="wedgeRectCallout">
                <a:avLst>
                  <a:gd name="adj1" fmla="val 57098"/>
                  <a:gd name="adj2" fmla="val 51263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This is a recurring theme in kernel learning. </a:t>
                </a:r>
                <a:r>
                  <a:rPr lang="en-IN" sz="2400" b="1" dirty="0">
                    <a:solidFill>
                      <a:schemeClr val="bg1"/>
                    </a:solidFill>
                  </a:rPr>
                  <a:t>Never ever compute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. Instead, express all operations in the ML </a:t>
                </a:r>
                <a:r>
                  <a:rPr lang="en-IN" sz="2400" dirty="0" err="1">
                    <a:solidFill>
                      <a:schemeClr val="bg1"/>
                    </a:solidFill>
                    <a:latin typeface="+mj-lt"/>
                  </a:rPr>
                  <a:t>algo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in terms of inner product computations which are then expressible as kernel computations</a:t>
                </a:r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41" y="106722"/>
                <a:ext cx="9077967" cy="1086649"/>
              </a:xfrm>
              <a:prstGeom prst="wedgeRectCallout">
                <a:avLst>
                  <a:gd name="adj1" fmla="val 57098"/>
                  <a:gd name="adj2" fmla="val 51263"/>
                </a:avLst>
              </a:prstGeom>
              <a:blipFill>
                <a:blip r:embed="rId6"/>
                <a:stretch>
                  <a:fillRect t="-7487" b="-1336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75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  <p:bldP spid="11" grpId="0" uiExpan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LwP</a:t>
            </a:r>
            <a:r>
              <a:rPr lang="en-US" dirty="0"/>
              <a:t> with Kernels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Given train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/>
                  <a:t>, we earlier found prototypes	</a:t>
                </a:r>
                <a:br>
                  <a:rPr lang="en-I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and used them to predict on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>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using a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with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we should now compute new prototypes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acc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acc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dirty="0"/>
                  <a:t> and predict using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𝐩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𝐩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Need to be careful now – cannot compute these new prototypes explicitly</a:t>
                </a:r>
              </a:p>
              <a:p>
                <a:pPr lvl="2"/>
                <a:r>
                  <a:rPr lang="en-US" dirty="0"/>
                  <a:t>Instead, as before, we reduce the above to kernel computations instead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acc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acc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acc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first term is simply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second term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dirty="0"/>
                  <a:t>, third term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/>
                  <a:t> which can be pre-calculated at train time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1803" r="-1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77" y="1484893"/>
            <a:ext cx="1731319" cy="1731319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5249616" y="1469390"/>
            <a:ext cx="5211063" cy="1294272"/>
          </a:xfrm>
          <a:prstGeom prst="wedgeRectCallout">
            <a:avLst>
              <a:gd name="adj1" fmla="val 60227"/>
              <a:gd name="adj2" fmla="val 4078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There are ways in which kernel methods can be sped up and model sizes reduced. Will see those techniques later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3A16CC-F8F4-042D-D6EB-F71951FBD88B}"/>
              </a:ext>
            </a:extLst>
          </p:cNvPr>
          <p:cNvGrpSpPr/>
          <p:nvPr/>
        </p:nvGrpSpPr>
        <p:grpSpPr>
          <a:xfrm>
            <a:off x="10728959" y="187492"/>
            <a:ext cx="1143000" cy="1143000"/>
            <a:chOff x="2379643" y="355681"/>
            <a:chExt cx="1143000" cy="1143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BDBD02F-A670-27DD-90FD-1BD79ADF998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D8AB516-95C4-FC02-0596-2986F4D8A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6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C0DE829-8280-5611-1193-D26D9EB966D3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9A6C6D2-BEA9-EA63-9BC6-C62B140FCF09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9E52F49-34AD-55BD-992B-701704674DF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</p:grpSp>
      </p:grpSp>
      <p:sp>
        <p:nvSpPr>
          <p:cNvPr id="11" name="Rectangular Callout 10"/>
          <p:cNvSpPr/>
          <p:nvPr/>
        </p:nvSpPr>
        <p:spPr>
          <a:xfrm>
            <a:off x="1397285" y="106722"/>
            <a:ext cx="9173023" cy="1168398"/>
          </a:xfrm>
          <a:prstGeom prst="wedgeRectCallout">
            <a:avLst>
              <a:gd name="adj1" fmla="val 58088"/>
              <a:gd name="adj2" fmla="val 45108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Observe that in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LwP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with kernels, we now have to store entire training data whereas earlier we just had to store two prototypes. This is common in kernel learning – larger model sizes and longer prediction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0060" y="1330409"/>
                <a:ext cx="11261170" cy="521873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dirty="0">
                    <a:solidFill>
                      <a:schemeClr val="bg1"/>
                    </a:solidFill>
                    <a:latin typeface="+mj-lt"/>
                  </a:rPr>
                  <a:t>KERNEL LWP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Choose a kernel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with map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3200" b="1" i="1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Training: r</a:t>
                </a: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eceive and store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Prediction: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Receive </a:t>
                </a: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i="1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Find distance to positive prototype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32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3200" dirty="0">
                    <a:solidFill>
                      <a:schemeClr val="bg1"/>
                    </a:solidFill>
                  </a:rPr>
                  <a:t> 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where</a:t>
                </a:r>
                <a:r>
                  <a:rPr lang="en-IN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acc>
                      </m:e>
                      <m:sup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using the shortcut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I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I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4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IN" sz="3200" i="1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Predict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sz="3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32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𝐩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sz="3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32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𝐩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0" y="1330409"/>
                <a:ext cx="11261170" cy="5218736"/>
              </a:xfrm>
              <a:prstGeom prst="rect">
                <a:avLst/>
              </a:prstGeom>
              <a:blipFill>
                <a:blip r:embed="rId4"/>
                <a:stretch>
                  <a:fillRect l="-1295" t="-1392" b="-1508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44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1" grpId="0" uiExpand="1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5ACC-70B4-1004-9F0E-8DD9A89A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tricks to non-linear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6C52-060E-098D-89CD-CE15E505C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methods to learning non-linear ML models</a:t>
            </a:r>
          </a:p>
          <a:p>
            <a:r>
              <a:rPr lang="en-US" dirty="0"/>
              <a:t>Method 1: memory-based models</a:t>
            </a:r>
          </a:p>
          <a:p>
            <a:pPr lvl="2"/>
            <a:r>
              <a:rPr lang="en-US" dirty="0"/>
              <a:t>E.g., decision trees, nearest neighbors</a:t>
            </a:r>
          </a:p>
          <a:p>
            <a:pPr lvl="2"/>
            <a:r>
              <a:rPr lang="en-US" dirty="0"/>
              <a:t>These usually have massive model sizes</a:t>
            </a:r>
          </a:p>
          <a:p>
            <a:pPr lvl="2"/>
            <a:r>
              <a:rPr lang="en-US" dirty="0"/>
              <a:t>Can be super fast at prediction</a:t>
            </a:r>
          </a:p>
          <a:p>
            <a:r>
              <a:rPr lang="en-US" dirty="0"/>
              <a:t>Method 2: reduction to linear models</a:t>
            </a:r>
          </a:p>
          <a:p>
            <a:pPr lvl="2"/>
            <a:r>
              <a:rPr lang="en-US" dirty="0"/>
              <a:t>E.g., kernel methods, deep learning</a:t>
            </a:r>
          </a:p>
          <a:p>
            <a:pPr lvl="2"/>
            <a:r>
              <a:rPr lang="en-US" dirty="0"/>
              <a:t>These can have smaller model sizes but can be large as well</a:t>
            </a:r>
          </a:p>
          <a:p>
            <a:pPr lvl="2"/>
            <a:r>
              <a:rPr lang="en-US" dirty="0"/>
              <a:t>Offer reasonably fast predictions but not super fast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96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SVM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Primal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  <a:blipFill>
                <a:blip r:embed="rId2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Dual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79" y="3334242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ular Callout 9"/>
              <p:cNvSpPr/>
              <p:nvPr/>
            </p:nvSpPr>
            <p:spPr>
              <a:xfrm>
                <a:off x="6359703" y="3318739"/>
                <a:ext cx="4058478" cy="1294272"/>
              </a:xfrm>
              <a:prstGeom prst="wedgeRectCallout">
                <a:avLst>
                  <a:gd name="adj1" fmla="val 60227"/>
                  <a:gd name="adj2" fmla="val 4078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Lets see what happens if we execute the SVM after applying a (nonlinear) feature map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03" y="3318739"/>
                <a:ext cx="4058478" cy="1294272"/>
              </a:xfrm>
              <a:prstGeom prst="wedgeRectCallout">
                <a:avLst>
                  <a:gd name="adj1" fmla="val 60227"/>
                  <a:gd name="adj2" fmla="val 40787"/>
                </a:avLst>
              </a:prstGeom>
              <a:blipFill>
                <a:blip r:embed="rId5"/>
                <a:stretch>
                  <a:fillRect l="-945" b="-502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99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SVM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Primal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  <a:blipFill>
                <a:blip r:embed="rId2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Dual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305438" y="1956890"/>
                <a:ext cx="1817101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IN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438" y="1956890"/>
                <a:ext cx="1817101" cy="439736"/>
              </a:xfrm>
              <a:prstGeom prst="rect">
                <a:avLst/>
              </a:prstGeom>
              <a:blipFill>
                <a:blip r:embed="rId4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79" y="3334242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ular Callout 9"/>
              <p:cNvSpPr/>
              <p:nvPr/>
            </p:nvSpPr>
            <p:spPr>
              <a:xfrm>
                <a:off x="6626831" y="3318739"/>
                <a:ext cx="3791350" cy="1006681"/>
              </a:xfrm>
              <a:prstGeom prst="wedgeRectCallout">
                <a:avLst>
                  <a:gd name="adj1" fmla="val 60227"/>
                  <a:gd name="adj2" fmla="val 54055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Note that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then the model itself is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831" y="3318739"/>
                <a:ext cx="3791350" cy="1006681"/>
              </a:xfrm>
              <a:prstGeom prst="wedgeRectCallout">
                <a:avLst>
                  <a:gd name="adj1" fmla="val 60227"/>
                  <a:gd name="adj2" fmla="val 54055"/>
                </a:avLst>
              </a:prstGeom>
              <a:blipFill>
                <a:blip r:embed="rId6"/>
                <a:stretch>
                  <a:fillRect l="-115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10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SVM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Primal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/>
              </a:p>
              <a:p>
                <a:r>
                  <a:rPr lang="en-IN" dirty="0"/>
                  <a:t>Solving the primal is infeasible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IN" dirty="0"/>
                  <a:t> a single SGD step would take infinitely long </a:t>
                </a:r>
                <a:r>
                  <a:rPr lang="en-IN" dirty="0">
                    <a:sym typeface="Wingdings" panose="05000000000000000000" pitchFamily="2" charset="2"/>
                  </a:rPr>
                  <a:t></a:t>
                </a:r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  <a:blipFill>
                <a:blip r:embed="rId2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Dual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Computing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usually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even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func>
                  </m:oMath>
                </a14:m>
                <a:r>
                  <a:rPr lang="en-IN" dirty="0"/>
                  <a:t> e.g. Gaussian kernel</a:t>
                </a:r>
              </a:p>
              <a:p>
                <a:r>
                  <a:rPr lang="en-IN" dirty="0"/>
                  <a:t>Can still solve this problem using SDCA</a:t>
                </a:r>
              </a:p>
              <a:p>
                <a:r>
                  <a:rPr lang="en-IN" dirty="0"/>
                  <a:t>Each step of SDCA still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 apart from time to compute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If time taken to compute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added then each SDCA takes about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/>
                  <a:t> time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  <a:blipFill>
                <a:blip r:embed="rId3"/>
                <a:stretch>
                  <a:fillRect l="-485" r="-2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22</a:t>
            </a:fld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303" y="1413974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ular Callout 29"/>
              <p:cNvSpPr/>
              <p:nvPr/>
            </p:nvSpPr>
            <p:spPr>
              <a:xfrm>
                <a:off x="1950148" y="1413973"/>
                <a:ext cx="8690383" cy="1644907"/>
              </a:xfrm>
              <a:prstGeom prst="wedgeRectCallout">
                <a:avLst>
                  <a:gd name="adj1" fmla="val 56909"/>
                  <a:gd name="adj2" fmla="val 24184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So instead we can store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b="0" dirty="0">
                    <a:solidFill>
                      <a:schemeClr val="bg1"/>
                    </a:solidFill>
                    <a:latin typeface="+mj-lt"/>
                  </a:rPr>
                  <a:t> values (only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b="0" dirty="0">
                    <a:solidFill>
                      <a:schemeClr val="bg1"/>
                    </a:solidFill>
                    <a:latin typeface="+mj-lt"/>
                  </a:rPr>
                  <a:t> of them). At test time, 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given 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sz="2400" b="0" dirty="0">
                    <a:solidFill>
                      <a:schemeClr val="bg1"/>
                    </a:solidFill>
                    <a:latin typeface="+mj-lt"/>
                  </a:rPr>
                  <a:t>, we can predict using</a:t>
                </a:r>
                <a:br>
                  <a:rPr lang="en-IN" sz="2400" b="0" dirty="0">
                    <a:solidFill>
                      <a:schemeClr val="bg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I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400" b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Rectangular Callou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148" y="1413973"/>
                <a:ext cx="8690383" cy="1644907"/>
              </a:xfrm>
              <a:prstGeom prst="wedgeRectCallout">
                <a:avLst>
                  <a:gd name="adj1" fmla="val 56909"/>
                  <a:gd name="adj2" fmla="val 24184"/>
                </a:avLst>
              </a:prstGeom>
              <a:blipFill>
                <a:blip r:embed="rId5"/>
                <a:stretch>
                  <a:fillRect l="-85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99" y="3361229"/>
            <a:ext cx="1731899" cy="1731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ular Callout 31"/>
              <p:cNvSpPr/>
              <p:nvPr/>
            </p:nvSpPr>
            <p:spPr>
              <a:xfrm>
                <a:off x="433138" y="3361229"/>
                <a:ext cx="9923714" cy="2176719"/>
              </a:xfrm>
              <a:prstGeom prst="wedgeRectCallout">
                <a:avLst>
                  <a:gd name="adj1" fmla="val 56098"/>
                  <a:gd name="adj2" fmla="val 13052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Note that if the test data point is very similar to one of the training points i.e.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is large, then that label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influences the prediction much more. If we think this way, kernel SVM almost looks like a “soft” form of </a:t>
                </a:r>
                <a:r>
                  <a:rPr lang="en-US" sz="2400" dirty="0" err="1">
                    <a:solidFill>
                      <a:schemeClr val="bg1"/>
                    </a:solidFill>
                    <a:latin typeface="+mj-lt"/>
                  </a:rPr>
                  <a:t>kNN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. If there are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support vectors, then prediction requires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kernel computations i.e. roughly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I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time since each kernel computation takes roughly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time</a:t>
                </a:r>
              </a:p>
            </p:txBody>
          </p:sp>
        </mc:Choice>
        <mc:Fallback xmlns="">
          <p:sp>
            <p:nvSpPr>
              <p:cNvPr id="32" name="Rectangular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8" y="3361229"/>
                <a:ext cx="9923714" cy="2176719"/>
              </a:xfrm>
              <a:prstGeom prst="wedgeRectCallout">
                <a:avLst>
                  <a:gd name="adj1" fmla="val 56098"/>
                  <a:gd name="adj2" fmla="val 13052"/>
                </a:avLst>
              </a:prstGeom>
              <a:blipFill>
                <a:blip r:embed="rId7"/>
                <a:stretch>
                  <a:fillRect b="-110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85" y="5143456"/>
            <a:ext cx="1731319" cy="1731319"/>
          </a:xfrm>
          <a:prstGeom prst="rect">
            <a:avLst/>
          </a:prstGeom>
        </p:spPr>
      </p:pic>
      <p:sp>
        <p:nvSpPr>
          <p:cNvPr id="34" name="Rectangular Callout 33"/>
          <p:cNvSpPr/>
          <p:nvPr/>
        </p:nvSpPr>
        <p:spPr>
          <a:xfrm>
            <a:off x="433138" y="5694633"/>
            <a:ext cx="9533509" cy="1006681"/>
          </a:xfrm>
          <a:prstGeom prst="wedgeRectCallout">
            <a:avLst>
              <a:gd name="adj1" fmla="val 58395"/>
              <a:gd name="adj2" fmla="val 914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Training is more expensive, model size is larger, prediction time is more for kernel SVM than was for linear SVM – very typical of non-linear models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97C4CC-D4B7-D3B2-2268-4AF2100A64DF}"/>
              </a:ext>
            </a:extLst>
          </p:cNvPr>
          <p:cNvGrpSpPr/>
          <p:nvPr/>
        </p:nvGrpSpPr>
        <p:grpSpPr>
          <a:xfrm>
            <a:off x="10773461" y="206507"/>
            <a:ext cx="1143000" cy="1143000"/>
            <a:chOff x="2379643" y="355681"/>
            <a:chExt cx="1143000" cy="1143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CEEE2B-C353-9839-4B57-28556CAD3ACC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BF1D7DF-0FDB-51AC-BE8C-A1DF4F1A67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6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837262-F411-20BD-A3AF-BF78303D924C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25AD404-C337-E76E-F81A-0341AACC170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6F4B1CA-F80E-5B34-F3FA-F79BDEA7758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ular Callout 27"/>
              <p:cNvSpPr/>
              <p:nvPr/>
            </p:nvSpPr>
            <p:spPr>
              <a:xfrm>
                <a:off x="1273996" y="106722"/>
                <a:ext cx="9327134" cy="1168398"/>
              </a:xfrm>
              <a:prstGeom prst="wedgeRectCallout">
                <a:avLst>
                  <a:gd name="adj1" fmla="val 58088"/>
                  <a:gd name="adj2" fmla="val 4510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Finding/storing the model explicitly is not feasible even if we solve the dual problem perfectly since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</m:d>
                      </m:e>
                    </m:func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" name="Rectangular Callout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96" y="106722"/>
                <a:ext cx="9327134" cy="1168398"/>
              </a:xfrm>
              <a:prstGeom prst="wedgeRectCallout">
                <a:avLst>
                  <a:gd name="adj1" fmla="val 58088"/>
                  <a:gd name="adj2" fmla="val 45108"/>
                </a:avLst>
              </a:prstGeom>
              <a:blipFill>
                <a:blip r:embed="rId9"/>
                <a:stretch>
                  <a:fillRect l="-66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2085" y="1295612"/>
                <a:ext cx="11631561" cy="540224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dirty="0">
                    <a:solidFill>
                      <a:schemeClr val="bg1"/>
                    </a:solidFill>
                    <a:latin typeface="+mj-lt"/>
                  </a:rPr>
                  <a:t>KERNEL SVM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Choose a kernel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with map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3200" b="1" i="1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Training: r</a:t>
                </a: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eceive train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Solve dual problem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Implicitly store </a:t>
                </a:r>
                <a14:m>
                  <m:oMath xmlns:m="http://schemas.openxmlformats.org/officeDocument/2006/math">
                    <m:r>
                      <a:rPr lang="en-IN" sz="3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sz="3200" dirty="0">
                    <a:solidFill>
                      <a:schemeClr val="bg1"/>
                    </a:solidFill>
                  </a:rPr>
                  <a:t> 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by storing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 for all support vectors i.e.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Prediction: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Receive </a:t>
                </a: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i="1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Predict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85" y="1295612"/>
                <a:ext cx="11631561" cy="5402248"/>
              </a:xfrm>
              <a:prstGeom prst="rect">
                <a:avLst/>
              </a:prstGeom>
              <a:blipFill>
                <a:blip r:embed="rId10"/>
                <a:stretch>
                  <a:fillRect l="-1254" t="-1457" b="-561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59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  <p:bldP spid="30" grpId="0" animBg="1"/>
      <p:bldP spid="32" grpId="0" animBg="1"/>
      <p:bldP spid="34" grpId="0" animBg="1"/>
      <p:bldP spid="28" grpId="0" uiExpand="1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/>
                  <a:t>Given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, RR solution is simply</a:t>
                </a:r>
                <a:br>
                  <a:rPr lang="en-IN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IN" b="1" dirty="0"/>
              </a:p>
              <a:p>
                <a:pPr lvl="2"/>
                <a:r>
                  <a:rPr lang="en-IN" dirty="0"/>
                  <a:t>Is ridge-regression </a:t>
                </a:r>
                <a:r>
                  <a:rPr lang="en-IN" dirty="0" err="1"/>
                  <a:t>kernelizable</a:t>
                </a:r>
                <a:r>
                  <a:rPr lang="en-IN" dirty="0"/>
                  <a:t>? Does not seem so at first</a:t>
                </a:r>
              </a:p>
              <a:p>
                <a:pPr lvl="2"/>
                <a:r>
                  <a:rPr lang="en-IN" dirty="0"/>
                  <a:t>In fact, it is – by using the dual problem of ridge regression</a:t>
                </a:r>
              </a:p>
              <a:p>
                <a:r>
                  <a:rPr lang="en-IN" b="1" dirty="0"/>
                  <a:t>Deriving the dual for RR</a:t>
                </a:r>
                <a:r>
                  <a:rPr lang="en-IN" dirty="0"/>
                  <a:t>: RR solves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Dual requires constraints – none here so lets deliberately introduce some!</a:t>
                </a:r>
              </a:p>
              <a:p>
                <a:pPr lvl="2"/>
                <a:r>
                  <a:rPr lang="en-IN" dirty="0"/>
                  <a:t>New (but equivalent) formulation: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 err="1"/>
                  <a:t>Lagrangian</a:t>
                </a:r>
                <a:r>
                  <a:rPr lang="en-IN" dirty="0"/>
                  <a:t> becomes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Applying first order optimality gives us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endParaRPr lang="en-IN" b="1" i="0" dirty="0"/>
              </a:p>
              <a:p>
                <a:pPr lvl="2"/>
                <a:r>
                  <a:rPr lang="en-IN" dirty="0"/>
                  <a:t>Dual becomes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079" y="1120559"/>
            <a:ext cx="1822919" cy="1822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041945" y="1120558"/>
                <a:ext cx="9327134" cy="1168398"/>
              </a:xfrm>
              <a:prstGeom prst="wedgeRectCallout">
                <a:avLst>
                  <a:gd name="adj1" fmla="val 58088"/>
                  <a:gd name="adj2" fmla="val 4510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To handle equality constraints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IN" sz="2400" b="1" dirty="0">
                    <a:solidFill>
                      <a:schemeClr val="bg1"/>
                    </a:solidFill>
                    <a:latin typeface="+mj-lt"/>
                  </a:rPr>
                  <a:t>Method 1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: convert to a pair of inequality constraints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US" sz="2400" b="1" dirty="0">
                    <a:solidFill>
                      <a:schemeClr val="bg1"/>
                    </a:solidFill>
                    <a:latin typeface="+mj-lt"/>
                  </a:rPr>
                  <a:t>Method 2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: use a </a:t>
                </a:r>
                <a:r>
                  <a:rPr lang="en-US" sz="2400" dirty="0" err="1">
                    <a:solidFill>
                      <a:schemeClr val="bg1"/>
                    </a:solidFill>
                    <a:latin typeface="+mj-lt"/>
                  </a:rPr>
                  <a:t>Lagrangian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variable that has no constraints 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45" y="1120558"/>
                <a:ext cx="9327134" cy="1168398"/>
              </a:xfrm>
              <a:prstGeom prst="wedgeRectCallout">
                <a:avLst>
                  <a:gd name="adj1" fmla="val 58088"/>
                  <a:gd name="adj2" fmla="val 45108"/>
                </a:avLst>
              </a:prstGeom>
              <a:blipFill>
                <a:blip r:embed="rId4"/>
                <a:stretch>
                  <a:fillRect l="-783" t="-3553" b="-1116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5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/>
                  <a:t>Thus, RR does have a dual problem (that makes it </a:t>
                </a:r>
                <a:r>
                  <a:rPr lang="en-IN" dirty="0" err="1"/>
                  <a:t>kernelizable</a:t>
                </a:r>
                <a:r>
                  <a:rPr lang="en-IN" dirty="0"/>
                  <a:t> too)</a:t>
                </a:r>
              </a:p>
              <a:p>
                <a:pPr lvl="2"/>
                <a:r>
                  <a:rPr lang="en-IN" dirty="0"/>
                  <a:t>Solve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Model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/>
                  <a:t> cannot be stored explicitly</a:t>
                </a:r>
              </a:p>
              <a:p>
                <a:pPr lvl="2"/>
                <a:r>
                  <a:rPr lang="en-IN" dirty="0"/>
                  <a:t>Given 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>, predict 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Some simplifications</a:t>
                </a:r>
              </a:p>
              <a:p>
                <a:pPr lvl="2"/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denote the “</a:t>
                </a:r>
                <a:r>
                  <a:rPr lang="en-IN" i="0" dirty="0"/>
                  <a:t>Gram matrix”</a:t>
                </a:r>
                <a:r>
                  <a:rPr lang="en-IN" dirty="0"/>
                  <a:t> of the training points</a:t>
                </a:r>
              </a:p>
              <a:p>
                <a:pPr lvl="2"/>
                <a:r>
                  <a:rPr lang="en-IN" dirty="0"/>
                  <a:t>Dual of kernel RR can be rewritten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Solution available in closed form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IN" b="1" i="0" dirty="0"/>
              </a:p>
              <a:p>
                <a:pPr lvl="2"/>
                <a:r>
                  <a:rPr lang="en-IN" dirty="0"/>
                  <a:t>Requires inverting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matrix (linear RR required inverting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matrix)</a:t>
                </a:r>
              </a:p>
              <a:p>
                <a:pPr lvl="3"/>
                <a:r>
                  <a:rPr lang="en-IN" dirty="0"/>
                  <a:t>As before, kernel RR requires more train time, test time and larger model size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8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079" y="364137"/>
            <a:ext cx="1822920" cy="1822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1109609" y="265107"/>
                <a:ext cx="9259469" cy="1512321"/>
              </a:xfrm>
              <a:prstGeom prst="wedgeRectCallout">
                <a:avLst>
                  <a:gd name="adj1" fmla="val 58643"/>
                  <a:gd name="adj2" fmla="val 41032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Note however, that we can use this dual trick to solve RR even in the linear case when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. Solving linear RR in primal requires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time (to invert a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matrix) whereas solving linear RR in dual requires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time </a:t>
                </a:r>
                <a:r>
                  <a:rPr lang="en-US" sz="2400" dirty="0">
                    <a:solidFill>
                      <a:schemeClr val="bg1"/>
                    </a:solidFill>
                    <a:latin typeface="Calibri Light" panose="020F0302020204030204"/>
                  </a:rPr>
                  <a:t>(to invert an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libri Light" panose="020F0302020204030204"/>
                  </a:rPr>
                  <a:t> matrix)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. Thus,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, dual solution is cheaper</a:t>
                </a:r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09" y="265107"/>
                <a:ext cx="9259469" cy="1512321"/>
              </a:xfrm>
              <a:prstGeom prst="wedgeRectCallout">
                <a:avLst>
                  <a:gd name="adj1" fmla="val 58643"/>
                  <a:gd name="adj2" fmla="val 41032"/>
                </a:avLst>
              </a:prstGeom>
              <a:blipFill>
                <a:blip r:embed="rId4"/>
                <a:stretch>
                  <a:fillRect l="-724" t="-3137" b="-902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74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/>
                  <a:t>Should be relatively simple given our experience with kernel </a:t>
                </a:r>
                <a:r>
                  <a:rPr lang="en-IN" dirty="0" err="1"/>
                  <a:t>LwP</a:t>
                </a:r>
                <a:r>
                  <a:rPr lang="en-IN" dirty="0"/>
                  <a:t>, </a:t>
                </a:r>
                <a:r>
                  <a:rPr lang="en-IN" dirty="0" err="1"/>
                  <a:t>kNN</a:t>
                </a:r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All we need to do is </a:t>
                </a:r>
                <a:r>
                  <a:rPr lang="en-IN" dirty="0" err="1"/>
                  <a:t>kernelize</a:t>
                </a:r>
                <a:r>
                  <a:rPr lang="en-IN" dirty="0"/>
                  <a:t> the distance computations and keep track of the cluster </a:t>
                </a:r>
                <a:r>
                  <a:rPr lang="en-IN" dirty="0" err="1"/>
                  <a:t>centers</a:t>
                </a:r>
                <a:r>
                  <a:rPr lang="en-IN" dirty="0"/>
                  <a:t> implicitly since 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890" b="-4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6153" y="1632362"/>
                <a:ext cx="10694727" cy="384829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dirty="0">
                    <a:solidFill>
                      <a:schemeClr val="bg1"/>
                    </a:solidFill>
                    <a:latin typeface="+mj-lt"/>
                  </a:rPr>
                  <a:t>K-MEANS/LLOYD’S 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Initialize centroids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=1,…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bg1"/>
                  </a:solidFill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For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3200" b="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, </a:t>
                </a:r>
                <a:r>
                  <a:rPr lang="en-IN" sz="3200" b="0" dirty="0">
                    <a:solidFill>
                      <a:schemeClr val="bg1"/>
                    </a:solidFill>
                    <a:latin typeface="+mj-lt"/>
                  </a:rPr>
                  <a:t>do cluster assignment, u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pdate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using</a:t>
                </a:r>
                <a:r>
                  <a:rPr lang="en-US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Let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1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1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endParaRPr lang="en-US" sz="3200" dirty="0">
                  <a:solidFill>
                    <a:schemeClr val="bg1"/>
                  </a:solidFill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Update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where</m:t>
                    </m:r>
                    <m:r>
                      <a:rPr lang="en-IN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:</m:t>
                            </m:r>
                            <m:sSup>
                              <m:sSupPr>
                                <m:ctrlPr>
                                  <a:rPr lang="en-I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I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until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convergence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53" y="1632362"/>
                <a:ext cx="10694727" cy="3848298"/>
              </a:xfrm>
              <a:prstGeom prst="rect">
                <a:avLst/>
              </a:prstGeom>
              <a:blipFill>
                <a:blip r:embed="rId3"/>
                <a:stretch>
                  <a:fillRect l="-1364" t="-2041" b="-628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13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/>
                  <a:t>Note that cluster </a:t>
                </a:r>
                <a:r>
                  <a:rPr lang="en-IN" dirty="0" err="1"/>
                  <a:t>centers</a:t>
                </a:r>
                <a:r>
                  <a:rPr lang="en-IN" dirty="0"/>
                  <a:t> in k-means are always the average of data points that were assigned to that cluster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 maintains this info</a:t>
                </a:r>
              </a:p>
              <a:p>
                <a:pPr lvl="2"/>
                <a:r>
                  <a:rPr lang="en-IN" dirty="0"/>
                  <a:t>Need to maintain this information a bit differently for easy processing</a:t>
                </a:r>
              </a:p>
              <a:p>
                <a:pPr lvl="2"/>
                <a:r>
                  <a:rPr lang="en-IN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This lets us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denote the Gram matrix of training points</a:t>
                </a:r>
              </a:p>
              <a:p>
                <a:pPr lvl="2"/>
                <a:r>
                  <a:rPr lang="en-IN" dirty="0"/>
                  <a:t>Using this, we can rewrite distance computations as</a:t>
                </a:r>
                <a:br>
                  <a:rPr lang="en-IN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 is j-</a:t>
                </a:r>
                <a:r>
                  <a:rPr lang="en-IN" dirty="0" err="1"/>
                  <a:t>th</a:t>
                </a:r>
                <a:r>
                  <a:rPr lang="en-IN" dirty="0"/>
                  <a:t> column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dirty="0"/>
                  <a:t>)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IN" dirty="0"/>
                  <a:t> which is nothing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38675" y="1709215"/>
                <a:ext cx="9568004" cy="455522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dirty="0">
                    <a:solidFill>
                      <a:schemeClr val="bg1"/>
                    </a:solidFill>
                    <a:latin typeface="+mj-lt"/>
                  </a:rPr>
                  <a:t>KERNEL K-MEANS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=1,…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 randomly</a:t>
                </a:r>
                <a:endParaRPr lang="en-US" sz="3200" b="1" dirty="0">
                  <a:solidFill>
                    <a:schemeClr val="bg1"/>
                  </a:solidFill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For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3200" b="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, </a:t>
                </a:r>
                <a:r>
                  <a:rPr lang="en-IN" sz="3200" b="0" dirty="0">
                    <a:solidFill>
                      <a:schemeClr val="bg1"/>
                    </a:solidFill>
                    <a:latin typeface="+mj-lt"/>
                  </a:rPr>
                  <a:t>do cluster assignment</a:t>
                </a:r>
                <a:endParaRPr lang="en-US" sz="3200" dirty="0">
                  <a:solidFill>
                    <a:schemeClr val="bg1"/>
                  </a:solidFill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Let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b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p>
                                        <m:r>
                                          <a:rPr lang="en-IN" sz="3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p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func>
                      </m:e>
                    </m:func>
                    <m:sSubSup>
                      <m:sSub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 update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,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b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 for all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until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convergence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675" y="1709215"/>
                <a:ext cx="9568004" cy="4555221"/>
              </a:xfrm>
              <a:prstGeom prst="rect">
                <a:avLst/>
              </a:prstGeom>
              <a:blipFill>
                <a:blip r:embed="rId3"/>
                <a:stretch>
                  <a:fillRect l="-1459" t="-1592" b="-3050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06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672F-FF43-148F-AA8E-0C75E0E5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vs Non-parametric ML models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742C-0F04-2EC2-AD53-4F8DD64C4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ML models for which model size independent of number of training points are called parametric</a:t>
                </a:r>
              </a:p>
              <a:p>
                <a:pPr lvl="2"/>
                <a:r>
                  <a:rPr lang="en-US" dirty="0"/>
                  <a:t>Linear SVM, </a:t>
                </a:r>
                <a:r>
                  <a:rPr lang="en-US" dirty="0" err="1"/>
                  <a:t>LwP</a:t>
                </a:r>
                <a:r>
                  <a:rPr lang="en-US" dirty="0"/>
                  <a:t>, Logistic regression, Ridge regression</a:t>
                </a:r>
              </a:p>
              <a:p>
                <a:r>
                  <a:rPr lang="en-US" dirty="0"/>
                  <a:t>ML models for which model size dependent on number of training points are called non-parametric (name is a bit non-intuitive)</a:t>
                </a:r>
              </a:p>
              <a:p>
                <a:pPr lvl="2"/>
                <a:r>
                  <a:rPr lang="en-US" dirty="0"/>
                  <a:t>Kernel SVM with a non-linear kernel – need to store all non-zero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and corresponding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 and possible that all train points become support vectors</a:t>
                </a:r>
              </a:p>
              <a:p>
                <a:pPr lvl="2"/>
                <a:r>
                  <a:rPr lang="en-IN" dirty="0"/>
                  <a:t>Kernel algorithms in general are non-parametric</a:t>
                </a:r>
              </a:p>
              <a:p>
                <a:pPr lvl="2"/>
                <a:r>
                  <a:rPr lang="en-IN" dirty="0" err="1"/>
                  <a:t>kNN</a:t>
                </a:r>
                <a:r>
                  <a:rPr lang="en-IN" dirty="0"/>
                  <a:t> – need to store all training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742C-0F04-2EC2-AD53-4F8DD64C4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02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Non-linear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3978947"/>
                <a:ext cx="12192000" cy="2879054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/>
                  <a:t>Original data non-separable by any linear classifier but using a nice non-linear map makes them separable with a margin!</a:t>
                </a:r>
              </a:p>
              <a:p>
                <a:pPr lvl="2"/>
                <a:r>
                  <a:rPr lang="en-IN" sz="2400" dirty="0"/>
                  <a:t>Linear maps could have never accomplished this. In fact, not all non-linear maps guaranteed to do so either, only nice ones would do this</a:t>
                </a:r>
              </a:p>
              <a:p>
                <a:r>
                  <a:rPr lang="en-IN" sz="2800" dirty="0"/>
                  <a:t>A good decision boundary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sz="2800" dirty="0"/>
                  <a:t>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sz="2800" dirty="0"/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sz="2800" dirty="0"/>
              </a:p>
              <a:p>
                <a:pPr lvl="2"/>
                <a:r>
                  <a:rPr lang="en-IN" sz="2400" dirty="0"/>
                  <a:t>Decision boundary is non-</a:t>
                </a:r>
                <a:r>
                  <a:rPr lang="en-IN" sz="2400" dirty="0" err="1"/>
                  <a:t>lin</a:t>
                </a:r>
                <a:r>
                  <a:rPr lang="en-IN" sz="2400" dirty="0"/>
                  <a:t> in </a:t>
                </a:r>
                <a:r>
                  <a:rPr lang="en-IN" sz="2400" dirty="0" err="1"/>
                  <a:t>orig</a:t>
                </a:r>
                <a:r>
                  <a:rPr lang="en-IN" sz="2400" dirty="0"/>
                  <a:t> space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2400" dirty="0"/>
                  <a:t> </a:t>
                </a:r>
                <a:r>
                  <a:rPr lang="en-IN" sz="2400" dirty="0" err="1"/>
                  <a:t>i.e</a:t>
                </a:r>
                <a:r>
                  <a:rPr lang="en-IN" sz="2400" dirty="0"/>
                  <a:t> </a:t>
                </a:r>
                <a:r>
                  <a:rPr lang="en-IN" sz="2400" dirty="0" err="1"/>
                  <a:t>lin</a:t>
                </a:r>
                <a:r>
                  <a:rPr lang="en-IN" sz="2400" dirty="0"/>
                  <a:t> model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/>
                  <a:t> imposed non-</a:t>
                </a:r>
                <a:r>
                  <a:rPr lang="en-IN" sz="2400" dirty="0" err="1"/>
                  <a:t>lin</a:t>
                </a:r>
                <a:r>
                  <a:rPr lang="en-IN" sz="2400" dirty="0"/>
                  <a:t> boundary in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sz="2400" dirty="0"/>
              </a:p>
              <a:p>
                <a:pPr lvl="2"/>
                <a:r>
                  <a:rPr lang="en-IN" sz="2400" dirty="0"/>
                  <a:t>Non-linearity came from map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2400" dirty="0"/>
                  <a:t>. There exists no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2×1</m:t>
                        </m:r>
                      </m:sup>
                    </m:sSup>
                  </m:oMath>
                </a14:m>
                <a:r>
                  <a:rPr lang="en-IN" sz="2400" dirty="0"/>
                  <a:t> so that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IN" sz="2400" dirty="0"/>
                  <a:t> for all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978947"/>
                <a:ext cx="12192000" cy="2879054"/>
              </a:xfrm>
              <a:blipFill>
                <a:blip r:embed="rId5"/>
                <a:stretch>
                  <a:fillRect l="-250" t="-4237" r="-50" b="-2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01531" y="3380253"/>
            <a:ext cx="2021667" cy="363840"/>
          </a:xfrm>
          <a:prstGeom prst="rect">
            <a:avLst/>
          </a:prstGeom>
          <a:solidFill>
            <a:srgbClr val="2ECC71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27336" y="3380253"/>
            <a:ext cx="2021667" cy="36384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66" y="3380253"/>
            <a:ext cx="2021667" cy="36384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322457" y="1006075"/>
            <a:ext cx="2552105" cy="2552106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lgDash"/>
            <a:miter lim="800000"/>
          </a:ln>
          <a:effectLst/>
        </p:spPr>
      </p:cxnSp>
      <p:cxnSp>
        <p:nvCxnSpPr>
          <p:cNvPr id="9" name="Straight Connector 8"/>
          <p:cNvCxnSpPr/>
          <p:nvPr/>
        </p:nvCxnSpPr>
        <p:spPr>
          <a:xfrm>
            <a:off x="6710677" y="1006075"/>
            <a:ext cx="2552105" cy="2552106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lgDash"/>
            <a:miter lim="800000"/>
          </a:ln>
          <a:effectLst/>
        </p:spPr>
      </p:cxnSp>
      <p:grpSp>
        <p:nvGrpSpPr>
          <p:cNvPr id="10" name="Group 9" descr=" 53"/>
          <p:cNvGrpSpPr/>
          <p:nvPr/>
        </p:nvGrpSpPr>
        <p:grpSpPr>
          <a:xfrm>
            <a:off x="546001" y="2069433"/>
            <a:ext cx="5122735" cy="1871899"/>
            <a:chOff x="313900" y="3795588"/>
            <a:chExt cx="6086900" cy="2224214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376906" y="3795588"/>
              <a:ext cx="0" cy="2224214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13900" y="5593080"/>
              <a:ext cx="608690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sp>
        <p:nvSpPr>
          <p:cNvPr id="13" name="Oval 12"/>
          <p:cNvSpPr/>
          <p:nvPr/>
        </p:nvSpPr>
        <p:spPr>
          <a:xfrm>
            <a:off x="818013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33199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09130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93943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48385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963571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678757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7" y="919474"/>
            <a:ext cx="6239578" cy="570005"/>
          </a:xfrm>
          <a:prstGeom prst="rect">
            <a:avLst/>
          </a:prstGeom>
        </p:spPr>
      </p:pic>
      <p:grpSp>
        <p:nvGrpSpPr>
          <p:cNvPr id="23" name="Group 22" descr=" 53"/>
          <p:cNvGrpSpPr/>
          <p:nvPr/>
        </p:nvGrpSpPr>
        <p:grpSpPr>
          <a:xfrm>
            <a:off x="6710677" y="1564851"/>
            <a:ext cx="5122735" cy="2376480"/>
            <a:chOff x="313900" y="3196038"/>
            <a:chExt cx="6086900" cy="282376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3376906" y="3196038"/>
              <a:ext cx="0" cy="2823764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>
            <a:xfrm>
              <a:off x="313900" y="5593080"/>
              <a:ext cx="608690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sp>
        <p:nvSpPr>
          <p:cNvPr id="26" name="Oval 25"/>
          <p:cNvSpPr/>
          <p:nvPr/>
        </p:nvSpPr>
        <p:spPr>
          <a:xfrm>
            <a:off x="6982689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97875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273806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558619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413061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843433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9128247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511962" y="2540000"/>
            <a:ext cx="5501640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36" name="Straight Connector 35"/>
          <p:cNvCxnSpPr/>
          <p:nvPr/>
        </p:nvCxnSpPr>
        <p:spPr>
          <a:xfrm>
            <a:off x="6511962" y="2172401"/>
            <a:ext cx="550164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lgDash"/>
            <a:miter lim="800000"/>
          </a:ln>
          <a:effectLst/>
        </p:spPr>
      </p:cxnSp>
      <p:cxnSp>
        <p:nvCxnSpPr>
          <p:cNvPr id="37" name="Straight Connector 36"/>
          <p:cNvCxnSpPr/>
          <p:nvPr/>
        </p:nvCxnSpPr>
        <p:spPr>
          <a:xfrm>
            <a:off x="6438674" y="2869984"/>
            <a:ext cx="5659759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lgDash"/>
            <a:miter lim="800000"/>
          </a:ln>
          <a:effectLst/>
        </p:spPr>
      </p:cxnSp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54" y="2342357"/>
            <a:ext cx="138691" cy="160028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3622789" y="761504"/>
            <a:ext cx="1927884" cy="936246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6" name="Picture 4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2" y="1605130"/>
            <a:ext cx="6714784" cy="35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3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3.125E-6 -0.3118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60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22222E-6 L -6.25E-7 -0.2081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17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4.58333E-6 -0.10301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6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-2.29167E-6 -0.10162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9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3.95833E-6 -0.204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3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3071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Non-linear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4693545"/>
                <a:ext cx="11600328" cy="2164453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/>
                  <a:t>A linear function on the mapped feature </a:t>
                </a:r>
                <a:r>
                  <a:rPr lang="en-IN" sz="2800" dirty="0" err="1"/>
                  <a:t>vecs</a:t>
                </a:r>
                <a:r>
                  <a:rPr lang="en-IN" sz="2800" dirty="0"/>
                  <a:t> looks like</a:t>
                </a:r>
                <a:br>
                  <a:rPr lang="en-IN" sz="2800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800" dirty="0"/>
              </a:p>
              <a:p>
                <a:r>
                  <a:rPr lang="en-IN" sz="2800" dirty="0"/>
                  <a:t>Consider vector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−2,1,1</m:t>
                        </m:r>
                      </m:e>
                    </m:d>
                  </m:oMath>
                </a14:m>
                <a:r>
                  <a:rPr lang="en-IN" sz="2800" dirty="0"/>
                  <a:t>. Corresponds to the decision boundary</a:t>
                </a:r>
                <a:br>
                  <a:rPr lang="en-IN" sz="2800" dirty="0"/>
                </a:b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=0≡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4693545"/>
                <a:ext cx="11600328" cy="2164453"/>
              </a:xfrm>
              <a:blipFill>
                <a:blip r:embed="rId5"/>
                <a:stretch>
                  <a:fillRect l="-315" t="-56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11212" y="1648301"/>
            <a:ext cx="1724866" cy="1724866"/>
          </a:xfrm>
          <a:prstGeom prst="ellipse">
            <a:avLst/>
          </a:prstGeom>
          <a:solidFill>
            <a:srgbClr val="2ECC71">
              <a:alpha val="50000"/>
            </a:srgb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58588" y="983149"/>
            <a:ext cx="4764459" cy="2935256"/>
          </a:xfrm>
          <a:custGeom>
            <a:avLst/>
            <a:gdLst>
              <a:gd name="connsiteX0" fmla="*/ 2515057 w 4764459"/>
              <a:gd name="connsiteY0" fmla="*/ 665152 h 2935256"/>
              <a:gd name="connsiteX1" fmla="*/ 1652624 w 4764459"/>
              <a:gd name="connsiteY1" fmla="*/ 1527585 h 2935256"/>
              <a:gd name="connsiteX2" fmla="*/ 2515057 w 4764459"/>
              <a:gd name="connsiteY2" fmla="*/ 2390018 h 2935256"/>
              <a:gd name="connsiteX3" fmla="*/ 3377490 w 4764459"/>
              <a:gd name="connsiteY3" fmla="*/ 1527585 h 2935256"/>
              <a:gd name="connsiteX4" fmla="*/ 2515057 w 4764459"/>
              <a:gd name="connsiteY4" fmla="*/ 665152 h 2935256"/>
              <a:gd name="connsiteX5" fmla="*/ 0 w 4764459"/>
              <a:gd name="connsiteY5" fmla="*/ 0 h 2935256"/>
              <a:gd name="connsiteX6" fmla="*/ 4764459 w 4764459"/>
              <a:gd name="connsiteY6" fmla="*/ 0 h 2935256"/>
              <a:gd name="connsiteX7" fmla="*/ 4764459 w 4764459"/>
              <a:gd name="connsiteY7" fmla="*/ 2935256 h 2935256"/>
              <a:gd name="connsiteX8" fmla="*/ 0 w 4764459"/>
              <a:gd name="connsiteY8" fmla="*/ 2935256 h 293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64459" h="2935256">
                <a:moveTo>
                  <a:pt x="2515057" y="665152"/>
                </a:moveTo>
                <a:cubicBezTo>
                  <a:pt x="2038748" y="665152"/>
                  <a:pt x="1652624" y="1051276"/>
                  <a:pt x="1652624" y="1527585"/>
                </a:cubicBezTo>
                <a:cubicBezTo>
                  <a:pt x="1652624" y="2003894"/>
                  <a:pt x="2038748" y="2390018"/>
                  <a:pt x="2515057" y="2390018"/>
                </a:cubicBezTo>
                <a:cubicBezTo>
                  <a:pt x="2991366" y="2390018"/>
                  <a:pt x="3377490" y="2003894"/>
                  <a:pt x="3377490" y="1527585"/>
                </a:cubicBezTo>
                <a:cubicBezTo>
                  <a:pt x="3377490" y="1051276"/>
                  <a:pt x="2991366" y="665152"/>
                  <a:pt x="2515057" y="665152"/>
                </a:cubicBezTo>
                <a:close/>
                <a:moveTo>
                  <a:pt x="0" y="0"/>
                </a:moveTo>
                <a:lnTo>
                  <a:pt x="4764459" y="0"/>
                </a:lnTo>
                <a:lnTo>
                  <a:pt x="4764459" y="2935256"/>
                </a:lnTo>
                <a:lnTo>
                  <a:pt x="0" y="2935256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 descr=" 53"/>
          <p:cNvGrpSpPr/>
          <p:nvPr/>
        </p:nvGrpSpPr>
        <p:grpSpPr>
          <a:xfrm>
            <a:off x="358588" y="983149"/>
            <a:ext cx="4713926" cy="2935256"/>
            <a:chOff x="313900" y="2504852"/>
            <a:chExt cx="5601148" cy="3487709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2277569" y="2504852"/>
              <a:ext cx="0" cy="3487709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>
            <a:xfrm>
              <a:off x="313900" y="4354722"/>
              <a:ext cx="5601148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sp>
        <p:nvSpPr>
          <p:cNvPr id="10" name="Oval 9"/>
          <p:cNvSpPr/>
          <p:nvPr/>
        </p:nvSpPr>
        <p:spPr>
          <a:xfrm>
            <a:off x="2718103" y="1140072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55717" y="2384457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70611" y="362250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14401" y="194135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162" y="4093202"/>
            <a:ext cx="6418710" cy="429753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80488" y="2384457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81696" y="194135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057757" y="2798811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14400" y="2798811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11212" y="1671227"/>
            <a:ext cx="1724866" cy="1724866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01326" y="2473703"/>
            <a:ext cx="144637" cy="1446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endCxn id="20" idx="5"/>
          </p:cNvCxnSpPr>
          <p:nvPr/>
        </p:nvCxnSpPr>
        <p:spPr>
          <a:xfrm flipH="1" flipV="1">
            <a:off x="2924781" y="2597158"/>
            <a:ext cx="1421864" cy="658159"/>
          </a:xfrm>
          <a:prstGeom prst="straightConnector1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135551" y="2116309"/>
            <a:ext cx="686957" cy="378576"/>
          </a:xfrm>
          <a:prstGeom prst="straightConnector1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  <a:headEnd type="triangle" w="lg" len="lg"/>
            <a:tailEnd type="triangle" w="lg" len="lg"/>
          </a:ln>
          <a:effectLst/>
        </p:spPr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853" y="3109627"/>
            <a:ext cx="721194" cy="35419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88" y="2283128"/>
            <a:ext cx="83824" cy="16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4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4557247"/>
                <a:ext cx="11938645" cy="2300753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/>
                  <a:t>The function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sz="2800" dirty="0"/>
                  <a:t> closely fits the above data</a:t>
                </a:r>
              </a:p>
              <a:p>
                <a:r>
                  <a:rPr lang="en-IN" sz="2800" dirty="0"/>
                  <a:t>A function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800" dirty="0"/>
                  <a:t> can be written as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sz="2800" dirty="0"/>
                  <a:t>, where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=2⋅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800" dirty="0"/>
              </a:p>
              <a:p>
                <a:r>
                  <a:rPr lang="en-IN" sz="2800" dirty="0"/>
                  <a:t>Given the map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2800" dirty="0"/>
                  <a:t>, we can easily write this 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4557247"/>
                <a:ext cx="11938645" cy="2300753"/>
              </a:xfrm>
              <a:blipFill>
                <a:blip r:embed="rId5"/>
                <a:stretch>
                  <a:fillRect l="-306" t="-53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 descr=" 53"/>
          <p:cNvGrpSpPr/>
          <p:nvPr/>
        </p:nvGrpSpPr>
        <p:grpSpPr>
          <a:xfrm>
            <a:off x="358588" y="1006075"/>
            <a:ext cx="4713926" cy="3358535"/>
            <a:chOff x="313900" y="2532093"/>
            <a:chExt cx="5601148" cy="3990655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639189" y="2532093"/>
              <a:ext cx="0" cy="3990655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>
            <a:xfrm>
              <a:off x="313900" y="6225063"/>
              <a:ext cx="5601148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9" y="1172838"/>
            <a:ext cx="6669361" cy="570005"/>
          </a:xfrm>
          <a:prstGeom prst="rect">
            <a:avLst/>
          </a:prstGeom>
        </p:spPr>
      </p:pic>
      <p:sp>
        <p:nvSpPr>
          <p:cNvPr id="9" name="Oval 8" descr=" 68"/>
          <p:cNvSpPr/>
          <p:nvPr/>
        </p:nvSpPr>
        <p:spPr>
          <a:xfrm>
            <a:off x="1000559" y="1357295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7398" y="1164657"/>
            <a:ext cx="3676850" cy="2281187"/>
            <a:chOff x="837398" y="1164657"/>
            <a:chExt cx="3676850" cy="2281187"/>
          </a:xfrm>
        </p:grpSpPr>
        <p:sp>
          <p:nvSpPr>
            <p:cNvPr id="11" name="Freeform 10"/>
            <p:cNvSpPr/>
            <p:nvPr/>
          </p:nvSpPr>
          <p:spPr>
            <a:xfrm>
              <a:off x="837398" y="1164657"/>
              <a:ext cx="1838425" cy="2281187"/>
            </a:xfrm>
            <a:custGeom>
              <a:avLst/>
              <a:gdLst>
                <a:gd name="connsiteX0" fmla="*/ 0 w 1838425"/>
                <a:gd name="connsiteY0" fmla="*/ 0 h 2281717"/>
                <a:gd name="connsiteX1" fmla="*/ 1838425 w 1838425"/>
                <a:gd name="connsiteY1" fmla="*/ 2281187 h 2281717"/>
                <a:gd name="connsiteX0" fmla="*/ 0 w 1838425"/>
                <a:gd name="connsiteY0" fmla="*/ 0 h 2281187"/>
                <a:gd name="connsiteX1" fmla="*/ 1838425 w 1838425"/>
                <a:gd name="connsiteY1" fmla="*/ 2281187 h 2281187"/>
                <a:gd name="connsiteX0" fmla="*/ 0 w 1838425"/>
                <a:gd name="connsiteY0" fmla="*/ 0 h 2281187"/>
                <a:gd name="connsiteX1" fmla="*/ 1838425 w 1838425"/>
                <a:gd name="connsiteY1" fmla="*/ 2281187 h 22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8425" h="2281187">
                  <a:moveTo>
                    <a:pt x="0" y="0"/>
                  </a:moveTo>
                  <a:cubicBezTo>
                    <a:pt x="372176" y="1106905"/>
                    <a:pt x="1061987" y="2252311"/>
                    <a:pt x="1838425" y="2281187"/>
                  </a:cubicBezTo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flipH="1">
              <a:off x="2675823" y="1164657"/>
              <a:ext cx="1838425" cy="2281187"/>
            </a:xfrm>
            <a:custGeom>
              <a:avLst/>
              <a:gdLst>
                <a:gd name="connsiteX0" fmla="*/ 0 w 1838425"/>
                <a:gd name="connsiteY0" fmla="*/ 0 h 2281717"/>
                <a:gd name="connsiteX1" fmla="*/ 1838425 w 1838425"/>
                <a:gd name="connsiteY1" fmla="*/ 2281187 h 2281717"/>
                <a:gd name="connsiteX0" fmla="*/ 0 w 1838425"/>
                <a:gd name="connsiteY0" fmla="*/ 0 h 2281187"/>
                <a:gd name="connsiteX1" fmla="*/ 1838425 w 1838425"/>
                <a:gd name="connsiteY1" fmla="*/ 2281187 h 2281187"/>
                <a:gd name="connsiteX0" fmla="*/ 0 w 1838425"/>
                <a:gd name="connsiteY0" fmla="*/ 0 h 2281187"/>
                <a:gd name="connsiteX1" fmla="*/ 1838425 w 1838425"/>
                <a:gd name="connsiteY1" fmla="*/ 2281187 h 22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8425" h="2281187">
                  <a:moveTo>
                    <a:pt x="0" y="0"/>
                  </a:moveTo>
                  <a:cubicBezTo>
                    <a:pt x="372176" y="1106905"/>
                    <a:pt x="1061987" y="2252311"/>
                    <a:pt x="1838425" y="2281187"/>
                  </a:cubicBezTo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Oval 12" descr=" 68"/>
          <p:cNvSpPr/>
          <p:nvPr/>
        </p:nvSpPr>
        <p:spPr>
          <a:xfrm>
            <a:off x="1000559" y="224963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 descr=" 68"/>
          <p:cNvSpPr/>
          <p:nvPr/>
        </p:nvSpPr>
        <p:spPr>
          <a:xfrm>
            <a:off x="1684452" y="2540936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 descr=" 68"/>
          <p:cNvSpPr/>
          <p:nvPr/>
        </p:nvSpPr>
        <p:spPr>
          <a:xfrm>
            <a:off x="3030654" y="3062674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 descr=" 68"/>
          <p:cNvSpPr/>
          <p:nvPr/>
        </p:nvSpPr>
        <p:spPr>
          <a:xfrm>
            <a:off x="3669615" y="274962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 descr=" 68"/>
          <p:cNvSpPr/>
          <p:nvPr/>
        </p:nvSpPr>
        <p:spPr>
          <a:xfrm>
            <a:off x="3887539" y="1978915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 descr=" 68"/>
          <p:cNvSpPr/>
          <p:nvPr/>
        </p:nvSpPr>
        <p:spPr>
          <a:xfrm>
            <a:off x="4334011" y="120589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2" idx="1"/>
          </p:cNvCxnSpPr>
          <p:nvPr/>
        </p:nvCxnSpPr>
        <p:spPr>
          <a:xfrm>
            <a:off x="2675823" y="3445844"/>
            <a:ext cx="0" cy="664243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20" name="Straight Connector 19"/>
          <p:cNvCxnSpPr>
            <a:stCxn id="12" idx="1"/>
          </p:cNvCxnSpPr>
          <p:nvPr/>
        </p:nvCxnSpPr>
        <p:spPr>
          <a:xfrm flipH="1">
            <a:off x="1473951" y="3445844"/>
            <a:ext cx="120187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21" name="Oval 20" descr=" 68"/>
          <p:cNvSpPr/>
          <p:nvPr/>
        </p:nvSpPr>
        <p:spPr>
          <a:xfrm>
            <a:off x="2259123" y="329337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49" y="3360950"/>
            <a:ext cx="83824" cy="1676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12" y="4190735"/>
            <a:ext cx="102113" cy="16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Kernel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Take original feature </a:t>
                </a:r>
                <a:r>
                  <a:rPr lang="en-IN" dirty="0" err="1"/>
                  <a:t>vecs</a:t>
                </a:r>
                <a:r>
                  <a:rPr lang="en-IN" dirty="0"/>
                  <a:t> (say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dims) and map them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dims</a:t>
                </a:r>
              </a:p>
              <a:p>
                <a:pPr lvl="2"/>
                <a:r>
                  <a:rPr lang="en-IN" dirty="0"/>
                  <a:t>Use a non-</a:t>
                </a:r>
                <a:r>
                  <a:rPr lang="en-IN" dirty="0" err="1"/>
                  <a:t>lin</a:t>
                </a:r>
                <a:r>
                  <a:rPr lang="en-IN" dirty="0"/>
                  <a:t>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so that we can hope that </a:t>
                </a:r>
                <a:r>
                  <a:rPr lang="en-IN" dirty="0" err="1"/>
                  <a:t>vecs</a:t>
                </a:r>
                <a:r>
                  <a:rPr lang="en-IN" dirty="0"/>
                  <a:t>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/>
                  <a:t> dims are mostly </a:t>
                </a:r>
                <a:r>
                  <a:rPr lang="en-IN" dirty="0" err="1"/>
                  <a:t>lin</a:t>
                </a:r>
                <a:r>
                  <a:rPr lang="en-IN" dirty="0"/>
                  <a:t> </a:t>
                </a:r>
                <a:r>
                  <a:rPr lang="en-IN" dirty="0" err="1"/>
                  <a:t>indep</a:t>
                </a:r>
                <a:r>
                  <a:rPr lang="en-IN" dirty="0"/>
                  <a:t> (using a linear map is futile – see course notes Example D.4)</a:t>
                </a:r>
              </a:p>
              <a:p>
                <a:pPr lvl="2"/>
                <a:r>
                  <a:rPr lang="en-IN" dirty="0"/>
                  <a:t>Use linear models (SVM, linear regression, k-means, PCA </a:t>
                </a:r>
                <a:r>
                  <a:rPr lang="en-IN" dirty="0" err="1"/>
                  <a:t>etc</a:t>
                </a:r>
                <a:r>
                  <a:rPr lang="en-IN" dirty="0"/>
                  <a:t>) on these new,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/>
                  <a:t> dimensional feature vectors – hopefully we will get very good performance</a:t>
                </a:r>
              </a:p>
              <a:p>
                <a:pPr lvl="2"/>
                <a:r>
                  <a:rPr lang="en-IN" dirty="0"/>
                  <a:t>Since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is a non-</a:t>
                </a:r>
                <a:r>
                  <a:rPr lang="en-IN" dirty="0" err="1"/>
                  <a:t>lin</a:t>
                </a:r>
                <a:r>
                  <a:rPr lang="en-IN" dirty="0"/>
                  <a:t> map, our final classifier/</a:t>
                </a:r>
                <a:r>
                  <a:rPr lang="en-IN" dirty="0" err="1"/>
                  <a:t>regressor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will look non-</a:t>
                </a:r>
                <a:r>
                  <a:rPr lang="en-IN" dirty="0" err="1"/>
                  <a:t>lin</a:t>
                </a:r>
                <a:r>
                  <a:rPr lang="en-IN" dirty="0"/>
                  <a:t> in the original feat </a:t>
                </a:r>
                <a:r>
                  <a:rPr lang="en-IN" dirty="0" err="1"/>
                  <a:t>vecs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even though we used linear ML </a:t>
                </a:r>
                <a:r>
                  <a:rPr lang="en-IN" dirty="0" err="1"/>
                  <a:t>algos</a:t>
                </a:r>
                <a:endParaRPr lang="en-IN" b="1" i="0" dirty="0"/>
              </a:p>
              <a:p>
                <a:r>
                  <a:rPr lang="en-IN" dirty="0"/>
                  <a:t>Only catch with above scheme is running time</a:t>
                </a:r>
              </a:p>
              <a:p>
                <a:pPr lvl="2"/>
                <a:r>
                  <a:rPr lang="en-IN" dirty="0"/>
                  <a:t>Most ML algorithms take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𝑑𝑛</m:t>
                        </m:r>
                      </m:e>
                    </m:d>
                  </m:oMath>
                </a14:m>
                <a:r>
                  <a:rPr lang="en-IN" dirty="0"/>
                  <a:t> so the above scheme may take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𝑑𝐷𝑛</m:t>
                        </m:r>
                      </m:e>
                    </m:d>
                  </m:oMath>
                </a14:m>
                <a:r>
                  <a:rPr lang="en-IN" dirty="0"/>
                  <a:t> time to prepare the new </a:t>
                </a:r>
                <a:r>
                  <a:rPr lang="en-IN" dirty="0" err="1"/>
                  <a:t>vecs</a:t>
                </a:r>
                <a:r>
                  <a:rPr lang="en-IN" dirty="0"/>
                  <a:t> and then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𝐷𝑛</m:t>
                        </m:r>
                      </m:e>
                    </m:d>
                  </m:oMath>
                </a14:m>
                <a:r>
                  <a:rPr lang="en-IN" dirty="0"/>
                  <a:t> time to execute the ML </a:t>
                </a:r>
                <a:r>
                  <a:rPr lang="en-IN" dirty="0" err="1"/>
                  <a:t>algos</a:t>
                </a:r>
                <a:endParaRPr lang="en-IN" dirty="0"/>
              </a:p>
              <a:p>
                <a:pPr lvl="2"/>
                <a:r>
                  <a:rPr lang="en-IN" dirty="0"/>
                  <a:t>Since our earlier argument works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 the above is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time </a:t>
                </a:r>
                <a:r>
                  <a:rPr lang="en-IN" i="0" dirty="0">
                    <a:sym typeface="Wingdings" panose="05000000000000000000" pitchFamily="2" charset="2"/>
                  </a:rPr>
                  <a:t></a:t>
                </a:r>
              </a:p>
              <a:p>
                <a:pPr lvl="2"/>
                <a:r>
                  <a:rPr lang="en-IN" dirty="0"/>
                  <a:t>“Kernel trick” allows us to, for some very special non-linear 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, run ML </a:t>
                </a:r>
                <a:r>
                  <a:rPr lang="en-IN" dirty="0" err="1"/>
                  <a:t>algos</a:t>
                </a:r>
                <a:r>
                  <a:rPr lang="en-IN" dirty="0"/>
                  <a:t> on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/>
                  <a:t>-dim </a:t>
                </a:r>
                <a:r>
                  <a:rPr lang="en-IN" dirty="0" err="1"/>
                  <a:t>vecs</a:t>
                </a:r>
                <a:r>
                  <a:rPr lang="en-IN" dirty="0"/>
                  <a:t> without ever computing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explicitly</a:t>
                </a:r>
                <a:endParaRPr lang="en-IN" i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6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0E6C5C-CB60-F751-D1DB-B6BB4E426474}"/>
              </a:ext>
            </a:extLst>
          </p:cNvPr>
          <p:cNvGrpSpPr/>
          <p:nvPr/>
        </p:nvGrpSpPr>
        <p:grpSpPr>
          <a:xfrm>
            <a:off x="10664567" y="3125054"/>
            <a:ext cx="1143000" cy="1143000"/>
            <a:chOff x="2379643" y="355681"/>
            <a:chExt cx="1143000" cy="1143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48FA4A3-31DA-8E24-7C90-4546B2202FEC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6CE8778-B9A7-5D42-920D-0642C3D3E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60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75E06E0-759D-2E01-36E2-3AC7F86B3532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265C2FF-E6C6-A68C-E9F7-8ED6D4D4D430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ECF56AF-05B3-C8DE-12FD-FE691DE3CAF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2506894" y="2952664"/>
                <a:ext cx="8063414" cy="1086649"/>
              </a:xfrm>
              <a:prstGeom prst="wedgeRectCallout">
                <a:avLst>
                  <a:gd name="adj1" fmla="val 57098"/>
                  <a:gd name="adj2" fmla="val 51263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Indeed, even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had been a simple linear map, it would have been represented using a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matrix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and simply computing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for the feature matrix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would take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𝑑𝐷𝑛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time</a:t>
                </a: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894" y="2952664"/>
                <a:ext cx="8063414" cy="1086649"/>
              </a:xfrm>
              <a:prstGeom prst="wedgeRectCallout">
                <a:avLst>
                  <a:gd name="adj1" fmla="val 57098"/>
                  <a:gd name="adj2" fmla="val 51263"/>
                </a:avLst>
              </a:prstGeom>
              <a:blipFill>
                <a:blip r:embed="rId3"/>
                <a:stretch>
                  <a:fillRect l="-422" t="-7447" b="-1329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81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Kernels vs Distance Measures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3353" y="1865860"/>
            <a:ext cx="5754255" cy="7234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3353" y="2588747"/>
                <a:ext cx="5754255" cy="4269252"/>
              </a:xfrm>
            </p:spPr>
            <p:txBody>
              <a:bodyPr/>
              <a:lstStyle/>
              <a:p>
                <a:r>
                  <a:rPr lang="en-IN" dirty="0"/>
                  <a:t>Give measures of similarity</a:t>
                </a:r>
              </a:p>
              <a:p>
                <a:r>
                  <a:rPr lang="en-IN" dirty="0"/>
                  <a:t>High value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/>
                  <a:t> Similar points</a:t>
                </a:r>
              </a:p>
              <a:p>
                <a:r>
                  <a:rPr lang="en-IN" dirty="0"/>
                  <a:t>Example: Gaussian, polynomial</a:t>
                </a:r>
              </a:p>
              <a:p>
                <a:r>
                  <a:rPr lang="en-IN" dirty="0"/>
                  <a:t>Nice similarity functions satisfy the </a:t>
                </a:r>
                <a:r>
                  <a:rPr lang="en-IN" i="1" dirty="0"/>
                  <a:t>Mercer’s theorem</a:t>
                </a:r>
              </a:p>
              <a:p>
                <a:r>
                  <a:rPr lang="en-IN" dirty="0"/>
                  <a:t>Supports </a:t>
                </a:r>
                <a:r>
                  <a:rPr lang="en-IN" dirty="0" err="1"/>
                  <a:t>kNN</a:t>
                </a:r>
                <a:r>
                  <a:rPr lang="en-IN" dirty="0"/>
                  <a:t>, </a:t>
                </a:r>
                <a:r>
                  <a:rPr lang="en-IN" dirty="0" err="1"/>
                  <a:t>LwP</a:t>
                </a:r>
                <a:r>
                  <a:rPr lang="en-IN" dirty="0"/>
                  <a:t> and can be used to implement SVMs, least squares regression and much more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3353" y="2588747"/>
                <a:ext cx="5754255" cy="4269252"/>
              </a:xfrm>
              <a:blipFill>
                <a:blip r:embed="rId4"/>
                <a:stretch>
                  <a:fillRect l="-636" t="-2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07608" y="1866372"/>
            <a:ext cx="5846074" cy="722376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Distance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007608" y="2588747"/>
                <a:ext cx="5846074" cy="4269251"/>
              </a:xfrm>
            </p:spPr>
            <p:txBody>
              <a:bodyPr/>
              <a:lstStyle/>
              <a:p>
                <a:r>
                  <a:rPr lang="en-IN" dirty="0"/>
                  <a:t>Give measures of dissimilarity</a:t>
                </a:r>
              </a:p>
              <a:p>
                <a:r>
                  <a:rPr lang="en-IN" dirty="0"/>
                  <a:t>High value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/>
                  <a:t> Different points</a:t>
                </a:r>
              </a:p>
              <a:p>
                <a:r>
                  <a:rPr lang="en-IN" dirty="0"/>
                  <a:t>Example: Euclidean, </a:t>
                </a:r>
                <a:r>
                  <a:rPr lang="en-IN" dirty="0" err="1"/>
                  <a:t>Mahalanobis</a:t>
                </a:r>
                <a:endParaRPr lang="en-IN" dirty="0"/>
              </a:p>
              <a:p>
                <a:r>
                  <a:rPr lang="en-IN" dirty="0"/>
                  <a:t>Nice distance functions satisfy metric or norm properties</a:t>
                </a:r>
              </a:p>
              <a:p>
                <a:r>
                  <a:rPr lang="en-IN" dirty="0"/>
                  <a:t>Can be used for (multi-label) </a:t>
                </a:r>
                <a:r>
                  <a:rPr lang="en-IN" dirty="0" err="1"/>
                  <a:t>classfn</a:t>
                </a:r>
                <a:r>
                  <a:rPr lang="en-IN" dirty="0"/>
                  <a:t>, regression via </a:t>
                </a:r>
                <a:r>
                  <a:rPr lang="en-IN" dirty="0" err="1"/>
                  <a:t>kNN</a:t>
                </a:r>
                <a:r>
                  <a:rPr lang="en-IN" dirty="0"/>
                  <a:t> or </a:t>
                </a:r>
                <a:r>
                  <a:rPr lang="en-IN" dirty="0" err="1"/>
                  <a:t>LwP</a:t>
                </a:r>
                <a:r>
                  <a:rPr lang="en-IN" dirty="0"/>
                  <a:t>. Can also be used for clustering via k-means</a:t>
                </a:r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007608" y="2588747"/>
                <a:ext cx="5846074" cy="4269251"/>
              </a:xfrm>
              <a:blipFill>
                <a:blip r:embed="rId5"/>
                <a:stretch>
                  <a:fillRect l="-626" t="-2857" r="-12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097" y="998352"/>
            <a:ext cx="3172768" cy="980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235" y="998352"/>
            <a:ext cx="2782819" cy="9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1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Kernels and Kernels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seriouseats.com, sharkhammershark.wordpress.com, wikipedia.com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8588" y="1006075"/>
            <a:ext cx="3157728" cy="2854705"/>
            <a:chOff x="358588" y="1006075"/>
            <a:chExt cx="3157728" cy="285470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88" y="1006075"/>
              <a:ext cx="3157728" cy="236829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58588" y="3337560"/>
              <a:ext cx="3143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/>
                  </a:solidFill>
                  <a:latin typeface="+mj-lt"/>
                </a:rPr>
                <a:t>Kernels of corn</a:t>
              </a:r>
              <a:endParaRPr lang="en-US" sz="28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689848" y="2978425"/>
            <a:ext cx="3143564" cy="3377925"/>
            <a:chOff x="4549100" y="1006075"/>
            <a:chExt cx="3143564" cy="337792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364" y="1006075"/>
              <a:ext cx="2607036" cy="285470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549100" y="3860780"/>
              <a:ext cx="3143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/>
                  </a:solidFill>
                  <a:latin typeface="+mj-lt"/>
                </a:rPr>
                <a:t>OS Kernel</a:t>
              </a:r>
              <a:endParaRPr lang="en-US" sz="28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58369" y="1006075"/>
            <a:ext cx="5775043" cy="1282211"/>
            <a:chOff x="6108221" y="1107940"/>
            <a:chExt cx="5775043" cy="1282211"/>
          </a:xfrm>
        </p:grpSpPr>
        <p:pic>
          <p:nvPicPr>
            <p:cNvPr id="13" name="Picture 1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370" y="1107940"/>
              <a:ext cx="4224746" cy="75899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108221" y="1866931"/>
              <a:ext cx="5775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/>
                  </a:solidFill>
                  <a:latin typeface="+mj-lt"/>
                  <a:ea typeface="Microsoft YaHei UI" panose="020B0503020204020204" pitchFamily="34" charset="-122"/>
                </a:rPr>
                <a:t>Kernel of linear transformation</a:t>
              </a:r>
              <a:endParaRPr lang="en-US" sz="2800" dirty="0">
                <a:solidFill>
                  <a:schemeClr val="bg1"/>
                </a:solidFill>
                <a:latin typeface="+mj-lt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8588" y="4135902"/>
            <a:ext cx="5754462" cy="2040322"/>
            <a:chOff x="303907" y="4033307"/>
            <a:chExt cx="5754462" cy="204032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88" y="4033307"/>
              <a:ext cx="1517102" cy="151710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1267" y="4033307"/>
              <a:ext cx="1517102" cy="151710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03907" y="5550409"/>
              <a:ext cx="5754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/>
                  </a:solidFill>
                  <a:latin typeface="+mj-lt"/>
                </a:rPr>
                <a:t>Convolution kernels (masks)</a:t>
              </a:r>
              <a:endParaRPr lang="en-US" sz="2800" dirty="0">
                <a:solidFill>
                  <a:schemeClr val="bg1"/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298650" y="4175984"/>
                  <a:ext cx="1819656" cy="1231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N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N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IN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N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650" y="4175984"/>
                  <a:ext cx="1819656" cy="1231747"/>
                </a:xfrm>
                <a:prstGeom prst="rect">
                  <a:avLst/>
                </a:prstGeom>
                <a:blipFill>
                  <a:blip r:embed="rId9"/>
                  <a:stretch>
                    <a:fillRect l="-15719" r="-1103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736" y="2468412"/>
            <a:ext cx="4092150" cy="1264985"/>
          </a:xfrm>
          <a:prstGeom prst="rect">
            <a:avLst/>
          </a:prstGeom>
        </p:spPr>
      </p:pic>
      <p:sp>
        <p:nvSpPr>
          <p:cNvPr id="21" name="Multiply 20"/>
          <p:cNvSpPr/>
          <p:nvPr/>
        </p:nvSpPr>
        <p:spPr>
          <a:xfrm>
            <a:off x="636494" y="875264"/>
            <a:ext cx="2587752" cy="2587752"/>
          </a:xfrm>
          <a:prstGeom prst="mathMultiply">
            <a:avLst>
              <a:gd name="adj1" fmla="val 72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8967754" y="3021071"/>
            <a:ext cx="2587752" cy="2587752"/>
          </a:xfrm>
          <a:prstGeom prst="mathMultiply">
            <a:avLst>
              <a:gd name="adj1" fmla="val 72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61914" y="2071967"/>
            <a:ext cx="15885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rgbClr val="2ECC7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sz="13800" b="1" dirty="0">
              <a:solidFill>
                <a:srgbClr val="2ECC71"/>
              </a:solidFill>
              <a:latin typeface="Wingdings" panose="05000000000000000000" pitchFamily="2" charset="2"/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7743504" y="91694"/>
            <a:ext cx="2587752" cy="2587752"/>
          </a:xfrm>
          <a:prstGeom prst="mathMultiply">
            <a:avLst>
              <a:gd name="adj1" fmla="val 72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1919418" y="3593062"/>
            <a:ext cx="2587752" cy="2587752"/>
          </a:xfrm>
          <a:prstGeom prst="mathMultiply">
            <a:avLst>
              <a:gd name="adj1" fmla="val 72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Mercer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Suppose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are any two unit vectors</a:t>
                </a:r>
              </a:p>
              <a:p>
                <a:pPr lvl="2"/>
                <a:r>
                  <a:rPr lang="en-IN" dirty="0"/>
                  <a:t>The dot product is a natural notion of similarity between these vectors</a:t>
                </a:r>
              </a:p>
              <a:p>
                <a:pPr lvl="3"/>
                <a:r>
                  <a:rPr lang="en-IN" dirty="0"/>
                  <a:t>It is highest when the vectors are the same i.e.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/>
                  <a:t> when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/>
              </a:p>
              <a:p>
                <a:pPr lvl="3"/>
                <a:r>
                  <a:rPr lang="en-IN" dirty="0"/>
                  <a:t>It is lowest when the vectors are diametrically opposite i.e.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/>
              </a:p>
              <a:p>
                <a:pPr lvl="3"/>
                <a:r>
                  <a:rPr lang="en-IN" dirty="0"/>
                  <a:t>Mercer kernels are notions of similarity that extend such nice behaviour</a:t>
                </a:r>
              </a:p>
              <a:p>
                <a:r>
                  <a:rPr lang="en-IN" dirty="0"/>
                  <a:t>Given a set of objects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IN" dirty="0"/>
                  <a:t> (images, video, strings, genome sequences), a similarity function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called a Mercer kernel if there exists a map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often called feature map or feature embedding,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/>
                  <a:t> can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for some large/moderate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/>
                  <a:t>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/>
                  <a:t> can even be infinite dimensional</a:t>
                </a:r>
              </a:p>
              <a:p>
                <a:pPr lvl="2"/>
                <a:r>
                  <a:rPr lang="en-IN" dirty="0"/>
                  <a:t>Thus, when asked to give similarity between two objects, all that a Mercer kernel does is first map those objects to two (high-dim) vectors and return the dot/inner product between those two vectors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439" r="-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731" y="36190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067126" y="125098"/>
                <a:ext cx="9472605" cy="1160122"/>
              </a:xfrm>
              <a:prstGeom prst="wedgeRectCallout">
                <a:avLst>
                  <a:gd name="adj1" fmla="val 58445"/>
                  <a:gd name="adj2" fmla="val 43404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In general,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has to be a </a:t>
                </a:r>
                <a:r>
                  <a:rPr lang="en-IN" sz="2400" i="1" dirty="0">
                    <a:solidFill>
                      <a:schemeClr val="bg1"/>
                    </a:solidFill>
                    <a:latin typeface="+mj-lt"/>
                  </a:rPr>
                  <a:t>Hilbert space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which, technicalities aside, is very much like a real vector space such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but is possibly infinite dimensional. It is always possible to define inner/dot products on Hilbert spaces</a:t>
                </a: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26" y="125098"/>
                <a:ext cx="9472605" cy="1160122"/>
              </a:xfrm>
              <a:prstGeom prst="wedgeRectCallout">
                <a:avLst>
                  <a:gd name="adj1" fmla="val 58445"/>
                  <a:gd name="adj2" fmla="val 43404"/>
                </a:avLst>
              </a:prstGeom>
              <a:blipFill>
                <a:blip r:embed="rId4"/>
                <a:stretch>
                  <a:fillRect l="-709" t="-4082" b="-1122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4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.50481"/>
  <p:tag name="ORIGINALWIDTH" val="1023.553"/>
  <p:tag name="LATEXADDIN" val="\documentclass{article}&#10;\usepackage{amsmath,amssymb}&#10;\usepackage{olo}&#10;\usepackage[dvipsnames]{xcolor}&#10;\pagestyle{empty}&#10;\begin{document}&#10;&#10;\[&#10;\bR \ni x \mapsto \phi(x) = [x, \abs{x}] \in \bR^2&#10;\]&#10;&#10;\end{document}"/>
  <p:tag name="IGUANATEXSIZE" val="40"/>
  <p:tag name="IGUANATEXCURSOR" val="16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68.5138"/>
  <p:tag name="LATEXADDIN" val="\documentclass{article}&#10;\usepackage{amsmath,amssymb}&#10;\usepackage{olo}&#10;\usepackage[dvipsnames]{xcolor}&#10;\pagestyle{empty}&#10;\begin{document}&#10;&#10;\[&#10;K(\vx,\vy)&#10;\]&#10;&#10;\end{document}"/>
  <p:tag name="IGUANATEXSIZE" val="100"/>
  <p:tag name="IGUANATEXCURSOR" val="1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35.5121"/>
  <p:tag name="LATEXADDIN" val="\documentclass{article}&#10;\usepackage{amsmath,amssymb}&#10;\usepackage{olo}&#10;\usepackage[dvipsnames]{xcolor}&#10;\pagestyle{empty}&#10;\begin{document}&#10;&#10;\[&#10;d(\vx,\vy)&#10;\]&#10;&#10;\end{document}"/>
  <p:tag name="IGUANATEXSIZE" val="100"/>
  <p:tag name="IGUANATEXCURSOR" val="14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68.5138"/>
  <p:tag name="LATEXADDIN" val="\documentclass{article}&#10;\usepackage{amsmath,amssymb}&#10;\usepackage{olo}&#10;\usepackage[dvipsnames]{xcolor}&#10;\pagestyle{empty}&#10;\begin{document}&#10;&#10;\[&#10;K(\vx,\vy)&#10;\]&#10;&#10;\end{document}"/>
  <p:tag name="IGUANATEXSIZE" val="100"/>
  <p:tag name="IGUANATEXCURSOR" val="15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462.0238"/>
  <p:tag name="LATEXADDIN" val="\documentclass{article}&#10;\usepackage{amsmath,amssymb}&#10;\usepackage{olo}&#10;\usepackage[dvipsnames]{xcolor}&#10;\pagestyle{empty}&#10;\begin{document}&#10;&#10;\[&#10;\bc{\vx: A\vx = \vzero}&#10;\]&#10;&#10;\end{document}"/>
  <p:tag name="IGUANATEXSIZE" val="60"/>
  <p:tag name="IGUANATEXCURSOR" val="1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32.50165"/>
  <p:tag name="LATEXADDIN" val="\documentclass{article}&#10;\usepackage{amsmath,amssymb}&#10;\usepackage{olo}&#10;\usepackage[dvipsnames]{xcolor}&#10;\pagestyle{empty}&#10;\begin{document}&#10;&#10;\[&#10;c&#10;\]&#10;&#10;\end{document}"/>
  <p:tag name="IGUANATEXSIZE" val="28"/>
  <p:tag name="IGUANATEXCURSOR" val="1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573.581"/>
  <p:tag name="LATEXADDIN" val="\documentclass{article}&#10;\usepackage{amsmath,amssymb}&#10;\usepackage{olo}&#10;\usepackage[dvipsnames]{xcolor}&#10;\pagestyle{empty}&#10;\begin{document}&#10;&#10;\[&#10;\phi(x) = [\phi_1(x),\phi_2(x)], \phi_1(x) = x, \phi_2(x) = \abs{x}&#10;\]&#10;&#10;\end{document}"/>
  <p:tag name="IGUANATEXSIZE" val="28"/>
  <p:tag name="IGUANATEXCURSOR" val="2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2094.488"/>
  <p:tag name="LATEXADDIN" val="\documentclass{article}&#10;\usepackage{amsmath,amssymb}&#10;\usepackage{olo}&#10;\usepackage[dvipsnames]{xcolor}&#10;\pagestyle{empty}&#10;\begin{document}&#10;&#10;\[&#10;\bR^2 \ni (x,y) \mapsto \phi(x,y) = [x, y^2, x^2] \in \bR^3&#10;\]&#10;&#10;\end{document}"/>
  <p:tag name="IGUANATEXSIZE" val="40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69.0087"/>
  <p:tag name="LATEXADDIN" val="\documentclass{article}&#10;\usepackage{amsmath,amssymb}&#10;\usepackage{olo}&#10;\usepackage[dvipsnames]{xcolor}&#10;\pagestyle{empty}&#10;\begin{document}&#10;&#10;\[&#10;(1,0)&#10;\]&#10;&#10;\end{document}"/>
  <p:tag name="IGUANATEXSIZE" val="28"/>
  <p:tag name="IGUANATEXCURSOR" val="14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usepackage[dvipsnames]{xcolor}&#10;\pagestyle{empty}&#10;\begin{document}&#10;&#10;\[&#10;1&#10;\]&#10;&#10;\end{document}"/>
  <p:tag name="IGUANATEXSIZE" val="20"/>
  <p:tag name="IGUANATEXCURSOR" val="1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.50481"/>
  <p:tag name="ORIGINALWIDTH" val="1094.056"/>
  <p:tag name="LATEXADDIN" val="\documentclass{article}&#10;\usepackage{amsmath,amssymb}&#10;\usepackage{olo}&#10;\usepackage[dvipsnames]{xcolor}&#10;\pagestyle{empty}&#10;\begin{document}&#10;&#10;\[&#10;\bR \ni x \mapsto \phi(x) = [1, x, x^2] \in \bR^3&#10;\]&#10;&#10;\end{document}"/>
  <p:tag name="IGUANATEXSIZE" val="40"/>
  <p:tag name="IGUANATEXCURSOR" val="16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usepackage[dvipsnames]{xcolor}&#10;\pagestyle{empty}&#10;\begin{document}&#10;&#10;\[&#10;1&#10;\]&#10;&#10;\end{document}"/>
  <p:tag name="IGUANATEXSIZE" val="20"/>
  <p:tag name="IGUANATEXCURSOR" val="1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33.50173"/>
  <p:tag name="LATEXADDIN" val="\documentclass{article}&#10;\usepackage{amsmath,amssymb}&#10;\usepackage{olo}&#10;\usepackage[dvipsnames]{xcolor}&#10;\pagestyle{empty}&#10;\begin{document}&#10;&#10;\[&#10;2&#10;\]&#10;&#10;\end{document}"/>
  <p:tag name="IGUANATEXSIZE" val="20"/>
  <p:tag name="IGUANATEXCURSOR" val="142"/>
</p:tagLst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A32AEB50-6930-43BE-AF91-EC2A96F639DE}" vid="{F593CA47-3193-4F2F-AF17-9D2EF6BF85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12</TotalTime>
  <Words>3927</Words>
  <Application>Microsoft Office PowerPoint</Application>
  <PresentationFormat>Widescreen</PresentationFormat>
  <Paragraphs>307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Nexa Book</vt:lpstr>
      <vt:lpstr>Wingdings</vt:lpstr>
      <vt:lpstr>MLC-gold</vt:lpstr>
      <vt:lpstr>Non-linear Models</vt:lpstr>
      <vt:lpstr>The key tricks to non-linear models</vt:lpstr>
      <vt:lpstr>Non-linear Classification</vt:lpstr>
      <vt:lpstr>Non-linear Classification</vt:lpstr>
      <vt:lpstr>Non-linear Regression</vt:lpstr>
      <vt:lpstr>The Kernel Trick</vt:lpstr>
      <vt:lpstr>Kernels vs Distance Measures</vt:lpstr>
      <vt:lpstr>Kernels and Kernels</vt:lpstr>
      <vt:lpstr>Mercer Kernels</vt:lpstr>
      <vt:lpstr>Examples of Kernels</vt:lpstr>
      <vt:lpstr>Mercer Kernel Feature Maps</vt:lpstr>
      <vt:lpstr>Mercer Kernel Feature Maps</vt:lpstr>
      <vt:lpstr>Some Domain Specific Kernels</vt:lpstr>
      <vt:lpstr>Some Domain Specific Kernels</vt:lpstr>
      <vt:lpstr>Creating New Kernels</vt:lpstr>
      <vt:lpstr>Kernelized Algorithms</vt:lpstr>
      <vt:lpstr>The Kernel Trick Revisited</vt:lpstr>
      <vt:lpstr>kNN with Kernels</vt:lpstr>
      <vt:lpstr>LwP with Kernels </vt:lpstr>
      <vt:lpstr>Kernel SVM</vt:lpstr>
      <vt:lpstr>Kernel SVM</vt:lpstr>
      <vt:lpstr>Kernel SVM</vt:lpstr>
      <vt:lpstr>Kernel Ridge Regression</vt:lpstr>
      <vt:lpstr>Kernel Ridge Regression</vt:lpstr>
      <vt:lpstr>Kernel Clustering</vt:lpstr>
      <vt:lpstr>Kernel K-means</vt:lpstr>
      <vt:lpstr>Parametric vs Non-parametric ML models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Non-linear Models</dc:title>
  <dc:creator>Purushottam Kar</dc:creator>
  <cp:lastModifiedBy>Purushottam Kar</cp:lastModifiedBy>
  <cp:revision>6</cp:revision>
  <dcterms:created xsi:type="dcterms:W3CDTF">2023-04-14T20:57:00Z</dcterms:created>
  <dcterms:modified xsi:type="dcterms:W3CDTF">2023-04-14T21:09:27Z</dcterms:modified>
</cp:coreProperties>
</file>