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00" r:id="rId3"/>
    <p:sldId id="261" r:id="rId4"/>
    <p:sldId id="262" r:id="rId5"/>
    <p:sldId id="265" r:id="rId6"/>
    <p:sldId id="266" r:id="rId7"/>
    <p:sldId id="273" r:id="rId8"/>
    <p:sldId id="274" r:id="rId9"/>
    <p:sldId id="263" r:id="rId10"/>
    <p:sldId id="275" r:id="rId11"/>
    <p:sldId id="269" r:id="rId12"/>
    <p:sldId id="268" r:id="rId13"/>
    <p:sldId id="267" r:id="rId14"/>
    <p:sldId id="271" r:id="rId15"/>
    <p:sldId id="276" r:id="rId16"/>
    <p:sldId id="272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20430-DCB1-4C8B-9FA3-7888EE6F00B8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24C37-5D25-4057-8C65-015A74FC1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63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24C37-5D25-4057-8C65-015A74FC181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57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458F343-E903-4AFC-A719-8BDB3A2634A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72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458F343-E903-4AFC-A719-8BDB3A2634A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24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659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25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19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q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48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69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458F343-E903-4AFC-A719-8BDB3A2634A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2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67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90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1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7458F343-E903-4AFC-A719-8BDB3A2634A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43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3.xml"/><Relationship Id="rId7" Type="http://schemas.openxmlformats.org/officeDocument/2006/relationships/image" Target="../media/image2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3.png"/><Relationship Id="rId4" Type="http://schemas.openxmlformats.org/officeDocument/2006/relationships/tags" Target="../tags/tag4.xml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e.iitk.ac.in/users/purushot/courses/ml/2023-24-w/discussion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A02A-E869-AE53-62E8-B0CFE6BA32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a Linear Classifier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78A88-BC39-F1BC-8730-1A8CD3218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8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479532" y="3647326"/>
            <a:ext cx="4058293" cy="7808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178655" y="4428162"/>
            <a:ext cx="7859197" cy="6369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407163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Just a fancy way of saying</a:t>
                </a:r>
              </a:p>
              <a:p>
                <a:pPr algn="ctr"/>
                <a:r>
                  <a:rPr lang="en-IN" i="1" dirty="0"/>
                  <a:t>Please find me a linear classifier that perfectly</a:t>
                </a:r>
                <a:br>
                  <a:rPr lang="en-IN" i="1" dirty="0"/>
                </a:br>
                <a:r>
                  <a:rPr lang="en-IN" i="1" dirty="0"/>
                  <a:t>classifies the train data while keeping data points</a:t>
                </a:r>
                <a:br>
                  <a:rPr lang="en-IN" i="1" dirty="0"/>
                </a:br>
                <a:r>
                  <a:rPr lang="en-IN" i="1" dirty="0"/>
                  <a:t>as far away from the hyperplane as possible</a:t>
                </a:r>
              </a:p>
              <a:p>
                <a:r>
                  <a:rPr lang="en-IN" dirty="0"/>
                  <a:t>The mathematical way of writing this request is the following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=1…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type m:val="li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b</m:t>
                    </m:r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407163"/>
              </a:xfrm>
              <a:blipFill>
                <a:blip r:embed="rId2"/>
                <a:stretch>
                  <a:fillRect l="-578" t="-27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 Machines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5927" y="1111623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0800000">
            <a:off x="10037852" y="1305024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2021282" y="5706329"/>
            <a:ext cx="4081568" cy="1100586"/>
          </a:xfrm>
          <a:prstGeom prst="wedgeRectCallout">
            <a:avLst>
              <a:gd name="adj1" fmla="val -74161"/>
              <a:gd name="adj2" fmla="val 44742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This is known as an 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optimization problem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with an 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objective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and lots of 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constraints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9265919" y="3584357"/>
            <a:ext cx="2459622" cy="587062"/>
          </a:xfrm>
          <a:prstGeom prst="wedgeRectCallout">
            <a:avLst>
              <a:gd name="adj1" fmla="val -72299"/>
              <a:gd name="adj2" fmla="val 46744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bg1"/>
                </a:solidFill>
                <a:latin typeface="+mj-lt"/>
              </a:rPr>
              <a:t>Objective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251421" y="3636378"/>
            <a:ext cx="2459622" cy="587062"/>
          </a:xfrm>
          <a:prstGeom prst="wedgeRectCallout">
            <a:avLst>
              <a:gd name="adj1" fmla="val 66800"/>
              <a:gd name="adj2" fmla="val 10624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bg1"/>
                </a:solidFill>
                <a:latin typeface="+mj-lt"/>
              </a:rPr>
              <a:t>Constraints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54" y="5063448"/>
            <a:ext cx="1794551" cy="1794551"/>
          </a:xfrm>
          <a:prstGeom prst="rect">
            <a:avLst/>
          </a:prstGeom>
        </p:spPr>
      </p:pic>
      <p:sp>
        <p:nvSpPr>
          <p:cNvPr id="21" name="Rectangular Callout 20"/>
          <p:cNvSpPr/>
          <p:nvPr/>
        </p:nvSpPr>
        <p:spPr>
          <a:xfrm>
            <a:off x="6234030" y="5699395"/>
            <a:ext cx="3825101" cy="1114453"/>
          </a:xfrm>
          <a:prstGeom prst="wedgeRectCallout">
            <a:avLst>
              <a:gd name="adj1" fmla="val 78584"/>
              <a:gd name="adj2" fmla="val 22658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This looks so complicated, how will I ever find a solution to this optimization problem?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71" y="1093507"/>
            <a:ext cx="1720892" cy="1720892"/>
          </a:xfrm>
          <a:prstGeom prst="rect">
            <a:avLst/>
          </a:prstGeom>
        </p:spPr>
      </p:pic>
      <p:sp>
        <p:nvSpPr>
          <p:cNvPr id="23" name="Rectangular Callout 22"/>
          <p:cNvSpPr/>
          <p:nvPr/>
        </p:nvSpPr>
        <p:spPr>
          <a:xfrm>
            <a:off x="7281548" y="1198710"/>
            <a:ext cx="2851242" cy="936110"/>
          </a:xfrm>
          <a:prstGeom prst="wedgeRectCallout">
            <a:avLst>
              <a:gd name="adj1" fmla="val 84414"/>
              <a:gd name="adj2" fmla="val 56806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Let us simplify this optimization problem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9E624F-E5BF-9447-95BB-711EC1007105}"/>
              </a:ext>
            </a:extLst>
          </p:cNvPr>
          <p:cNvGrpSpPr>
            <a:grpSpLocks noChangeAspect="1"/>
          </p:cNvGrpSpPr>
          <p:nvPr/>
        </p:nvGrpSpPr>
        <p:grpSpPr>
          <a:xfrm>
            <a:off x="264228" y="5685981"/>
            <a:ext cx="1143000" cy="1143000"/>
            <a:chOff x="7020470" y="457533"/>
            <a:chExt cx="4572000" cy="4572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7F65928-29D5-1004-440D-785D1229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09BECD1-DBFE-70E8-6B0D-B624784F5164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5C32C5F-4FD2-335E-48DE-743B10D8F647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358CE4C-32E0-0965-884B-89BC64A78989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799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" grpId="0" uiExpand="1" build="p"/>
      <p:bldP spid="5" grpId="0"/>
      <p:bldP spid="6" grpId="0"/>
      <p:bldP spid="14" grpId="0" animBg="1"/>
      <p:bldP spid="17" grpId="0" animBg="1"/>
      <p:bldP spid="18" grpId="0" animBg="1"/>
      <p:bldP spid="21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191995" y="4304872"/>
            <a:ext cx="615990" cy="470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455732" y="4985536"/>
            <a:ext cx="1785688" cy="85915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0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253353" y="4258480"/>
                <a:ext cx="2222719" cy="1728921"/>
              </a:xfrm>
              <a:prstGeom prst="roundRect">
                <a:avLst>
                  <a:gd name="adj" fmla="val 8843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32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sz="3200" dirty="0">
                  <a:latin typeface="+mj-lt"/>
                </a:endParaRPr>
              </a:p>
              <a:p>
                <a:r>
                  <a:rPr lang="en-US" dirty="0" err="1">
                    <a:latin typeface="+mj-lt"/>
                  </a:rPr>
                  <a:t>s.t.</a:t>
                </a:r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br>
                  <a:rPr lang="en-IN" dirty="0">
                    <a:latin typeface="+mj-lt"/>
                  </a:rPr>
                </a:br>
                <a:r>
                  <a:rPr lang="en-US" dirty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18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253353" y="4258480"/>
                <a:ext cx="2222719" cy="1728921"/>
              </a:xfrm>
              <a:prstGeom prst="roundRect">
                <a:avLst>
                  <a:gd name="adj" fmla="val 8843"/>
                </a:avLst>
              </a:prstGeom>
              <a:blipFill>
                <a:blip r:embed="rId2"/>
                <a:stretch>
                  <a:fillRect l="-542" b="-7986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1191995" y="1978328"/>
            <a:ext cx="885328" cy="4631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455732" y="2536653"/>
            <a:ext cx="3657795" cy="110230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0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253353" y="1866373"/>
                <a:ext cx="5754255" cy="1801501"/>
              </a:xfrm>
              <a:prstGeom prst="roundRect">
                <a:avLst>
                  <a:gd name="adj" fmla="val 8843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32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320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>
                    <a:latin typeface="+mj-lt"/>
                  </a:rPr>
                  <a:t> etc. etc.</a:t>
                </a:r>
              </a:p>
            </p:txBody>
          </p:sp>
        </mc:Choice>
        <mc:Fallback xmlns="">
          <p:sp>
            <p:nvSpPr>
              <p:cNvPr id="6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253353" y="1866373"/>
                <a:ext cx="5754255" cy="1801501"/>
              </a:xfrm>
              <a:prstGeom prst="roundRect">
                <a:avLst>
                  <a:gd name="adj" fmla="val 8843"/>
                </a:avLst>
              </a:prstGeom>
              <a:blipFill>
                <a:blip r:embed="rId3"/>
                <a:stretch>
                  <a:fillRect l="-105" b="-7641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9246818" y="2760253"/>
            <a:ext cx="1808175" cy="5531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6477290" y="3358392"/>
            <a:ext cx="5132508" cy="94648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4738078" y="6003925"/>
            <a:ext cx="469683" cy="2190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Constrained Optimization 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210300" y="1866373"/>
                <a:ext cx="5643382" cy="4390590"/>
              </a:xfrm>
              <a:prstGeom prst="roundRect">
                <a:avLst>
                  <a:gd name="adj" fmla="val 2747"/>
                </a:avLst>
              </a:prstGeom>
              <a:ln w="28575">
                <a:solidFill>
                  <a:schemeClr val="accent3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IN" dirty="0">
                    <a:latin typeface="+mj-lt"/>
                  </a:rPr>
                  <a:t>I want to find an unknown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+mj-lt"/>
                  </a:rPr>
                  <a:t> that </a:t>
                </a:r>
                <a:r>
                  <a:rPr lang="en-US" dirty="0">
                    <a:latin typeface="+mj-lt"/>
                  </a:rPr>
                  <a:t>gives me the </a:t>
                </a:r>
                <a:r>
                  <a:rPr lang="en-US" i="1" dirty="0">
                    <a:latin typeface="+mj-lt"/>
                  </a:rPr>
                  <a:t>best</a:t>
                </a:r>
                <a:r>
                  <a:rPr lang="en-US" dirty="0">
                    <a:latin typeface="+mj-lt"/>
                  </a:rPr>
                  <a:t> value according to this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Oh! btw, not any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+mj-lt"/>
                  </a:rPr>
                  <a:t> would do!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+mj-lt"/>
                  </a:rPr>
                  <a:t> must satisfy these conditions</a:t>
                </a:r>
              </a:p>
              <a:p>
                <a:r>
                  <a:rPr lang="en-US" dirty="0">
                    <a:latin typeface="+mj-lt"/>
                  </a:rPr>
                  <a:t>All I am saying is, of the values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+mj-lt"/>
                  </a:rPr>
                  <a:t> that satisfy my conditions, find me the one that gives the best value according to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210300" y="1866373"/>
                <a:ext cx="5643382" cy="4390590"/>
              </a:xfrm>
              <a:prstGeom prst="roundRect">
                <a:avLst>
                  <a:gd name="adj" fmla="val 2747"/>
                </a:avLst>
              </a:prstGeom>
              <a:blipFill>
                <a:blip r:embed="rId4"/>
                <a:stretch>
                  <a:fillRect l="-322" t="-2207"/>
                </a:stretch>
              </a:blipFill>
              <a:ln w="28575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/>
          <p:cNvSpPr txBox="1">
            <a:spLocks/>
          </p:cNvSpPr>
          <p:nvPr/>
        </p:nvSpPr>
        <p:spPr>
          <a:xfrm>
            <a:off x="253353" y="1143997"/>
            <a:ext cx="5754255" cy="72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How WE MUST SPEAK TO MS M</a:t>
            </a:r>
            <a:endParaRPr kumimoji="0" lang="en-US" sz="320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1" name="Text Placeholder 11"/>
          <p:cNvSpPr txBox="1">
            <a:spLocks/>
          </p:cNvSpPr>
          <p:nvPr/>
        </p:nvSpPr>
        <p:spPr>
          <a:xfrm>
            <a:off x="6210300" y="1143997"/>
            <a:ext cx="5643382" cy="722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How we speak to a human</a:t>
            </a:r>
            <a:endParaRPr kumimoji="0" lang="en-US" sz="320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696244" y="3868157"/>
            <a:ext cx="3144298" cy="2253252"/>
            <a:chOff x="2696244" y="3868157"/>
            <a:chExt cx="3144298" cy="225325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268394" y="3868157"/>
              <a:ext cx="0" cy="2246501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696244" y="6121409"/>
              <a:ext cx="314429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reeform 20"/>
          <p:cNvSpPr/>
          <p:nvPr/>
        </p:nvSpPr>
        <p:spPr>
          <a:xfrm flipH="1">
            <a:off x="2678764" y="3874908"/>
            <a:ext cx="3058236" cy="2239750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006067"/>
              <a:gd name="connsiteY0" fmla="*/ 0 h 1158532"/>
              <a:gd name="connsiteX1" fmla="*/ 4006067 w 4006067"/>
              <a:gd name="connsiteY1" fmla="*/ 93817 h 1158532"/>
              <a:gd name="connsiteX2" fmla="*/ 4006067 w 4006067"/>
              <a:gd name="connsiteY2" fmla="*/ 93817 h 1158532"/>
              <a:gd name="connsiteX0" fmla="*/ 0 w 4006067"/>
              <a:gd name="connsiteY0" fmla="*/ 0 h 2818057"/>
              <a:gd name="connsiteX1" fmla="*/ 4006067 w 4006067"/>
              <a:gd name="connsiteY1" fmla="*/ 93817 h 2818057"/>
              <a:gd name="connsiteX2" fmla="*/ 4006067 w 4006067"/>
              <a:gd name="connsiteY2" fmla="*/ 93817 h 2818057"/>
              <a:gd name="connsiteX0" fmla="*/ 0 w 4006067"/>
              <a:gd name="connsiteY0" fmla="*/ 0 h 2958713"/>
              <a:gd name="connsiteX1" fmla="*/ 4006067 w 4006067"/>
              <a:gd name="connsiteY1" fmla="*/ 93817 h 2958713"/>
              <a:gd name="connsiteX2" fmla="*/ 4006067 w 4006067"/>
              <a:gd name="connsiteY2" fmla="*/ 93817 h 2958713"/>
              <a:gd name="connsiteX0" fmla="*/ 0 w 4006067"/>
              <a:gd name="connsiteY0" fmla="*/ 0 h 2915335"/>
              <a:gd name="connsiteX1" fmla="*/ 4006067 w 4006067"/>
              <a:gd name="connsiteY1" fmla="*/ 93817 h 2915335"/>
              <a:gd name="connsiteX2" fmla="*/ 4006067 w 4006067"/>
              <a:gd name="connsiteY2" fmla="*/ 93817 h 2915335"/>
              <a:gd name="connsiteX0" fmla="*/ 0 w 4006067"/>
              <a:gd name="connsiteY0" fmla="*/ 0 h 2933909"/>
              <a:gd name="connsiteX1" fmla="*/ 4006067 w 4006067"/>
              <a:gd name="connsiteY1" fmla="*/ 93817 h 2933909"/>
              <a:gd name="connsiteX2" fmla="*/ 4006067 w 4006067"/>
              <a:gd name="connsiteY2" fmla="*/ 93817 h 293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6067" h="2933909">
                <a:moveTo>
                  <a:pt x="0" y="0"/>
                </a:moveTo>
                <a:cubicBezTo>
                  <a:pt x="1352300" y="4758594"/>
                  <a:pt x="3130424" y="2938454"/>
                  <a:pt x="4006067" y="93817"/>
                </a:cubicBezTo>
                <a:lnTo>
                  <a:pt x="4006067" y="93817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4738078" y="3874908"/>
            <a:ext cx="1" cy="240008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207761" y="3874908"/>
            <a:ext cx="1" cy="240008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5-Point Star 33"/>
          <p:cNvSpPr/>
          <p:nvPr/>
        </p:nvSpPr>
        <p:spPr>
          <a:xfrm>
            <a:off x="4657115" y="5825476"/>
            <a:ext cx="161925" cy="161925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ular Callout 34"/>
              <p:cNvSpPr/>
              <p:nvPr/>
            </p:nvSpPr>
            <p:spPr>
              <a:xfrm>
                <a:off x="6133165" y="2521959"/>
                <a:ext cx="4081568" cy="1100586"/>
              </a:xfrm>
              <a:prstGeom prst="wedgeRectCallout">
                <a:avLst>
                  <a:gd name="adj1" fmla="val -75333"/>
                  <a:gd name="adj2" fmla="val 43146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For your specified constraints, the optimal (least) value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is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and it is achieved 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5" name="Rectangular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65" y="2521959"/>
                <a:ext cx="4081568" cy="1100586"/>
              </a:xfrm>
              <a:prstGeom prst="wedgeRectCallout">
                <a:avLst>
                  <a:gd name="adj1" fmla="val -75333"/>
                  <a:gd name="adj2" fmla="val 43146"/>
                </a:avLst>
              </a:prstGeom>
              <a:blipFill>
                <a:blip r:embed="rId5"/>
                <a:stretch>
                  <a:fillRect t="-6989" r="-1418" b="-1451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4597560" y="6274992"/>
            <a:ext cx="87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3       6</a:t>
            </a:r>
          </a:p>
        </p:txBody>
      </p:sp>
      <p:sp>
        <p:nvSpPr>
          <p:cNvPr id="44" name="Rectangular Callout 43"/>
          <p:cNvSpPr/>
          <p:nvPr/>
        </p:nvSpPr>
        <p:spPr>
          <a:xfrm>
            <a:off x="2630362" y="1473894"/>
            <a:ext cx="1494938" cy="587062"/>
          </a:xfrm>
          <a:prstGeom prst="wedgeRectCallout">
            <a:avLst>
              <a:gd name="adj1" fmla="val -72299"/>
              <a:gd name="adj2" fmla="val 46744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bg1"/>
                </a:solidFill>
                <a:latin typeface="+mj-lt"/>
              </a:rPr>
              <a:t>Objective</a:t>
            </a:r>
          </a:p>
        </p:txBody>
      </p:sp>
      <p:sp>
        <p:nvSpPr>
          <p:cNvPr id="45" name="Rectangular Callout 44"/>
          <p:cNvSpPr/>
          <p:nvPr/>
        </p:nvSpPr>
        <p:spPr>
          <a:xfrm>
            <a:off x="4481637" y="1642889"/>
            <a:ext cx="1610030" cy="587062"/>
          </a:xfrm>
          <a:prstGeom prst="wedgeRectCallout">
            <a:avLst>
              <a:gd name="adj1" fmla="val -90819"/>
              <a:gd name="adj2" fmla="val 114998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bg1"/>
                </a:solidFill>
                <a:latin typeface="+mj-lt"/>
              </a:rPr>
              <a:t>Constraints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112" y="143734"/>
            <a:ext cx="1720892" cy="1720892"/>
          </a:xfrm>
          <a:prstGeom prst="rect">
            <a:avLst/>
          </a:prstGeom>
        </p:spPr>
      </p:pic>
      <p:sp>
        <p:nvSpPr>
          <p:cNvPr id="47" name="Rectangular Callout 46"/>
          <p:cNvSpPr/>
          <p:nvPr/>
        </p:nvSpPr>
        <p:spPr>
          <a:xfrm>
            <a:off x="5445389" y="65896"/>
            <a:ext cx="5043470" cy="1514337"/>
          </a:xfrm>
          <a:prstGeom prst="wedgeRectCallout">
            <a:avLst>
              <a:gd name="adj1" fmla="val 67703"/>
              <a:gd name="adj2" fmla="val 3431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Constraints are usually specified using math equations. The set of points that satisfy </a:t>
            </a:r>
            <a:r>
              <a:rPr lang="en-IN" sz="2400" i="1" dirty="0">
                <a:solidFill>
                  <a:schemeClr val="bg1"/>
                </a:solidFill>
                <a:latin typeface="+mj-lt"/>
              </a:rPr>
              <a:t>all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 the constraints is called the </a:t>
            </a:r>
            <a:r>
              <a:rPr lang="en-IN" sz="2400" i="1" dirty="0">
                <a:solidFill>
                  <a:schemeClr val="bg1"/>
                </a:solidFill>
                <a:latin typeface="+mj-lt"/>
              </a:rPr>
              <a:t>feasible set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 of the optimization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ular Callout 47"/>
              <p:cNvSpPr/>
              <p:nvPr/>
            </p:nvSpPr>
            <p:spPr>
              <a:xfrm>
                <a:off x="3022217" y="4150914"/>
                <a:ext cx="2649492" cy="752513"/>
              </a:xfrm>
              <a:prstGeom prst="wedgeRectCallout">
                <a:avLst>
                  <a:gd name="adj1" fmla="val -74120"/>
                  <a:gd name="adj2" fmla="val 87560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Feasible set is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3,6</m:t>
                        </m:r>
                      </m:e>
                    </m:d>
                  </m:oMath>
                </a14:m>
                <a:endParaRPr lang="en-IN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Rectangular Callout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217" y="4150914"/>
                <a:ext cx="2649492" cy="752513"/>
              </a:xfrm>
              <a:prstGeom prst="wedgeRectCallout">
                <a:avLst>
                  <a:gd name="adj1" fmla="val -74120"/>
                  <a:gd name="adj2" fmla="val 87560"/>
                </a:avLst>
              </a:prstGeom>
              <a:blipFill>
                <a:blip r:embed="rId7"/>
                <a:stretch>
                  <a:fillRect t="-625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424663" y="4985537"/>
                <a:ext cx="1880098" cy="859152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s.t.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br>
                  <a:rPr lang="en-IN" sz="3200" dirty="0">
                    <a:solidFill>
                      <a:schemeClr val="bg1"/>
                    </a:solidFill>
                    <a:latin typeface="+mj-lt"/>
                  </a:rPr>
                </a:b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63" y="4985537"/>
                <a:ext cx="1880098" cy="859152"/>
              </a:xfrm>
              <a:prstGeom prst="rect">
                <a:avLst/>
              </a:prstGeom>
              <a:blipFill>
                <a:blip r:embed="rId8"/>
                <a:stretch>
                  <a:fillRect l="-8442" t="-20567" b="-361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ular Callout 49"/>
          <p:cNvSpPr/>
          <p:nvPr/>
        </p:nvSpPr>
        <p:spPr>
          <a:xfrm>
            <a:off x="3022217" y="4144163"/>
            <a:ext cx="1650570" cy="752513"/>
          </a:xfrm>
          <a:prstGeom prst="wedgeRectCallout">
            <a:avLst>
              <a:gd name="adj1" fmla="val -84079"/>
              <a:gd name="adj2" fmla="val 86195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Feasible set is empty!</a:t>
            </a:r>
          </a:p>
        </p:txBody>
      </p:sp>
      <p:sp>
        <p:nvSpPr>
          <p:cNvPr id="51" name="Rectangular Callout 50"/>
          <p:cNvSpPr/>
          <p:nvPr/>
        </p:nvSpPr>
        <p:spPr>
          <a:xfrm>
            <a:off x="6126241" y="2521959"/>
            <a:ext cx="4081568" cy="1100586"/>
          </a:xfrm>
          <a:prstGeom prst="wedgeRectCallout">
            <a:avLst>
              <a:gd name="adj1" fmla="val -75333"/>
              <a:gd name="adj2" fmla="val 43146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You optimization problem has no solution since no point satisfies all your constraints </a:t>
            </a:r>
            <a:r>
              <a:rPr lang="en-IN" sz="24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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19CA3A-7DE6-A667-D6EF-AC211FF66857}"/>
              </a:ext>
            </a:extLst>
          </p:cNvPr>
          <p:cNvGrpSpPr>
            <a:grpSpLocks noChangeAspect="1"/>
          </p:cNvGrpSpPr>
          <p:nvPr/>
        </p:nvGrpSpPr>
        <p:grpSpPr>
          <a:xfrm>
            <a:off x="4401419" y="2604651"/>
            <a:ext cx="1143000" cy="1143000"/>
            <a:chOff x="7020470" y="457533"/>
            <a:chExt cx="4572000" cy="4572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B3B544-3079-E6F5-930B-507D567ACC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14A253B-250A-1CED-2AFE-E29C962B59AC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0721B29-0A30-395C-82C6-2AAC5804B4B8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0A99FDB-5640-290B-AA0D-EB6E50B5CFBD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001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18" grpId="0" uiExpand="1" build="p" animBg="1"/>
      <p:bldP spid="38" grpId="0" animBg="1"/>
      <p:bldP spid="39" grpId="0" animBg="1"/>
      <p:bldP spid="6" grpId="0" uiExpand="1" build="p" animBg="1"/>
      <p:bldP spid="42" grpId="0" animBg="1"/>
      <p:bldP spid="43" grpId="0" animBg="1"/>
      <p:bldP spid="25" grpId="0" animBg="1"/>
      <p:bldP spid="25" grpId="1" animBg="1"/>
      <p:bldP spid="7" grpId="0" build="p" animBg="1"/>
      <p:bldP spid="10" grpId="0" build="p"/>
      <p:bldP spid="11" grpId="0" build="p"/>
      <p:bldP spid="21" grpId="0" animBg="1"/>
      <p:bldP spid="34" grpId="0" animBg="1"/>
      <p:bldP spid="34" grpId="1" animBg="1"/>
      <p:bldP spid="34" grpId="2" animBg="1"/>
      <p:bldP spid="35" grpId="0" animBg="1"/>
      <p:bldP spid="35" grpId="1" animBg="1"/>
      <p:bldP spid="40" grpId="0"/>
      <p:bldP spid="44" grpId="0" animBg="1"/>
      <p:bldP spid="45" grpId="0" animBg="1"/>
      <p:bldP spid="47" grpId="0" animBg="1"/>
      <p:bldP spid="48" grpId="0" animBg="1"/>
      <p:bldP spid="48" grpId="1" animBg="1"/>
      <p:bldP spid="49" grpId="0" animBg="1"/>
      <p:bldP spid="50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 to SVMs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dirty="0"/>
                  <a:t>Assume there do exist params that perfectly classify all train data</a:t>
                </a:r>
              </a:p>
              <a:p>
                <a:r>
                  <a:rPr lang="en-IN" dirty="0"/>
                  <a:t>Consider one such params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 which classifies train data perfectly</a:t>
                </a:r>
              </a:p>
              <a:p>
                <a:r>
                  <a:rPr lang="en-IN" dirty="0"/>
                  <a:t>Now,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Thus, geometric margin is same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IN" dirty="0"/>
                  <a:t> since model has perfect classification!</a:t>
                </a:r>
              </a:p>
              <a:p>
                <a:r>
                  <a:rPr lang="en-IN" dirty="0"/>
                  <a:t>We will use this useful fact to greatly simplify the optimization problem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r="-6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55" y="5070277"/>
            <a:ext cx="1787723" cy="178772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745322" y="5394358"/>
            <a:ext cx="5663533" cy="1412557"/>
            <a:chOff x="4726111" y="5106895"/>
            <a:chExt cx="5663533" cy="1412557"/>
          </a:xfrm>
          <a:solidFill>
            <a:schemeClr val="tx1"/>
          </a:solidFill>
        </p:grpSpPr>
        <p:sp>
          <p:nvSpPr>
            <p:cNvPr id="6" name="Rectangular Callout 5"/>
            <p:cNvSpPr/>
            <p:nvPr/>
          </p:nvSpPr>
          <p:spPr>
            <a:xfrm>
              <a:off x="4726111" y="5106895"/>
              <a:ext cx="5663533" cy="1412557"/>
            </a:xfrm>
            <a:prstGeom prst="wedgeRectCallout">
              <a:avLst>
                <a:gd name="adj1" fmla="val 65615"/>
                <a:gd name="adj2" fmla="val 8018"/>
              </a:avLst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What if train data is </a:t>
              </a:r>
              <a:r>
                <a:rPr lang="en-IN" sz="2400" i="1" dirty="0">
                  <a:solidFill>
                    <a:schemeClr val="bg1"/>
                  </a:solidFill>
                  <a:latin typeface="+mj-lt"/>
                </a:rPr>
                <a:t>non-linearly</a:t>
              </a:r>
              <a:br>
                <a:rPr lang="en-IN" sz="2400" i="1" dirty="0">
                  <a:solidFill>
                    <a:schemeClr val="bg1"/>
                  </a:solidFill>
                  <a:latin typeface="+mj-lt"/>
                </a:rPr>
              </a:br>
              <a:r>
                <a:rPr lang="en-IN" sz="2400" i="1" dirty="0">
                  <a:solidFill>
                    <a:schemeClr val="bg1"/>
                  </a:solidFill>
                  <a:latin typeface="+mj-lt"/>
                </a:rPr>
                <a:t>separable</a:t>
              </a:r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N" sz="2400" dirty="0" err="1">
                  <a:solidFill>
                    <a:schemeClr val="bg1"/>
                  </a:solidFill>
                  <a:latin typeface="+mj-lt"/>
                </a:rPr>
                <a:t>i.e</a:t>
              </a:r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 no linear classifier can</a:t>
              </a:r>
              <a:br>
                <a:rPr lang="en-IN" sz="2400" dirty="0">
                  <a:solidFill>
                    <a:schemeClr val="bg1"/>
                  </a:solidFill>
                  <a:latin typeface="+mj-lt"/>
                </a:rPr>
              </a:br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perfectly classify it? For example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9110376" y="5259594"/>
              <a:ext cx="311085" cy="31108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9910416" y="5259594"/>
              <a:ext cx="311085" cy="3110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9910415" y="6040372"/>
              <a:ext cx="311085" cy="31108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110376" y="6040372"/>
              <a:ext cx="311085" cy="3110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Rectangular Callout 17"/>
          <p:cNvSpPr/>
          <p:nvPr/>
        </p:nvSpPr>
        <p:spPr>
          <a:xfrm>
            <a:off x="2001253" y="5570261"/>
            <a:ext cx="2598483" cy="1100586"/>
          </a:xfrm>
          <a:prstGeom prst="wedgeRectCallout">
            <a:avLst>
              <a:gd name="adj1" fmla="val -86023"/>
              <a:gd name="adj2" fmla="val 5407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We will remove this assumption later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C147B76-EADD-BFAD-9A1B-E2C07BC7E674}"/>
              </a:ext>
            </a:extLst>
          </p:cNvPr>
          <p:cNvGrpSpPr>
            <a:grpSpLocks noChangeAspect="1"/>
          </p:cNvGrpSpPr>
          <p:nvPr/>
        </p:nvGrpSpPr>
        <p:grpSpPr>
          <a:xfrm>
            <a:off x="264228" y="5685981"/>
            <a:ext cx="1143000" cy="1143000"/>
            <a:chOff x="7020470" y="457533"/>
            <a:chExt cx="4572000" cy="4572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88DF662-E58C-D64F-323A-B6544288DC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DC0EA06-F6CE-5757-581D-95A7E80E5EC6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84452B0-9935-4CA3-2015-A441B91052B7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CB9FBCF-5D9F-B0D1-8CA0-0C80D6F35F47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926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67845" y="5959011"/>
            <a:ext cx="7849457" cy="54453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774076" y="5229546"/>
            <a:ext cx="1397286" cy="523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be the data point that comes closest to the hyperplane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Recall that all this discussion holds only for a perfect classifier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 and consider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dirty="0">
                            <a:latin typeface="Cambria Math" panose="02040503050406030204" pitchFamily="18" charset="0"/>
                          </a:rPr>
                          <m:t>𝐰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Note this gives 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as well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i="0" dirty="0" smtClean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i="0" dirty="0" smtClean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(as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)</a:t>
                </a:r>
              </a:p>
              <a:p>
                <a:r>
                  <a:rPr lang="en-IN" dirty="0"/>
                  <a:t>Thus, instead of searching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, easier to search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endParaRPr lang="en-IN" dirty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i="0" dirty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IN" b="1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b="1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IN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dirty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i="1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3"/>
                <a:stretch>
                  <a:fillRect l="-578" t="-2545" r="-7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499977" y="5111108"/>
            <a:ext cx="2819399" cy="863935"/>
            <a:chOff x="4719320" y="5166360"/>
            <a:chExt cx="2819399" cy="792650"/>
          </a:xfrm>
        </p:grpSpPr>
        <p:sp>
          <p:nvSpPr>
            <p:cNvPr id="12" name="Rectangle 11"/>
            <p:cNvSpPr/>
            <p:nvPr/>
          </p:nvSpPr>
          <p:spPr>
            <a:xfrm>
              <a:off x="4719320" y="5166360"/>
              <a:ext cx="2819399" cy="7748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60897" y="5293202"/>
              <a:ext cx="976046" cy="45206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828234" y="5229546"/>
                  <a:ext cx="2601569" cy="7294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acc>
                                  <m:accPr>
                                    <m:chr m:val="̃"/>
                                    <m:ctrlPr>
                                      <a:rPr lang="en-IN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3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  <m: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N" sz="32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32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IN" sz="3200" b="1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3200" b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IN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en-IN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234" y="5229546"/>
                  <a:ext cx="2601569" cy="72946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25229" y="5176637"/>
                <a:ext cx="595901" cy="660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n-I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229" y="5176637"/>
                <a:ext cx="595901" cy="660052"/>
              </a:xfrm>
              <a:prstGeom prst="rect">
                <a:avLst/>
              </a:prstGeom>
              <a:blipFill>
                <a:blip r:embed="rId5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3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3" grpId="0" uiExpand="1" build="p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C-SVM Technique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dirty="0"/>
                  <a:t>For </a:t>
                </a:r>
                <a:r>
                  <a:rPr lang="en-IN" i="1" dirty="0"/>
                  <a:t>linearly separable</a:t>
                </a:r>
                <a:r>
                  <a:rPr lang="en-IN" dirty="0"/>
                  <a:t> cases where we suspect a perfect classifier exists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IN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dirty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i="1" dirty="0"/>
              </a:p>
              <a:p>
                <a:r>
                  <a:rPr lang="en-IN" dirty="0"/>
                  <a:t>If a linear classifier cannot perfectly classify data, then find model using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:pPr algn="ctr"/>
                <a:r>
                  <a:rPr lang="en-IN" b="0" dirty="0"/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r="-9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1721959" y="5877528"/>
                <a:ext cx="8418633" cy="980471"/>
              </a:xfrm>
              <a:prstGeom prst="wedgeRectCallout">
                <a:avLst>
                  <a:gd name="adj1" fmla="val -59312"/>
                  <a:gd name="adj2" fmla="val 38602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terms are called </a:t>
                </a:r>
                <a:r>
                  <a:rPr lang="en-US" sz="2400" i="1" dirty="0">
                    <a:solidFill>
                      <a:schemeClr val="bg1"/>
                    </a:solidFill>
                    <a:latin typeface="+mj-lt"/>
                  </a:rPr>
                  <a:t>slack variables</a:t>
                </a:r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. They allow some data points to come close to the hyperplane or be misclassified altogether</a:t>
                </a:r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959" y="5877528"/>
                <a:ext cx="8418633" cy="980471"/>
              </a:xfrm>
              <a:prstGeom prst="wedgeRectCallout">
                <a:avLst>
                  <a:gd name="adj1" fmla="val -59312"/>
                  <a:gd name="adj2" fmla="val 38602"/>
                </a:avLst>
              </a:prstGeom>
              <a:blipFill>
                <a:blip r:embed="rId3"/>
                <a:stretch>
                  <a:fillRect r="-1517" b="-419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585" y="0"/>
            <a:ext cx="1864034" cy="1864034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3937091" y="230917"/>
            <a:ext cx="6554912" cy="936110"/>
          </a:xfrm>
          <a:prstGeom prst="wedgeRectCallout">
            <a:avLst>
              <a:gd name="adj1" fmla="val 60564"/>
              <a:gd name="adj2" fmla="val 53513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What prevents me from misusing the slack variables to learn a model that misclassifies every data point?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727" y="1941872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ular Callout 15"/>
              <p:cNvSpPr/>
              <p:nvPr/>
            </p:nvSpPr>
            <p:spPr>
              <a:xfrm>
                <a:off x="5149884" y="1250772"/>
                <a:ext cx="5043470" cy="1514337"/>
              </a:xfrm>
              <a:prstGeom prst="wedgeRectCallout">
                <a:avLst>
                  <a:gd name="adj1" fmla="val 67092"/>
                  <a:gd name="adj2" fmla="val 64169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term prevents you from doing so. If we set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to be a large value (it is a hyper-parameter), then it will penalize solutions that misuse slack too much</a:t>
                </a:r>
              </a:p>
            </p:txBody>
          </p:sp>
        </mc:Choice>
        <mc:Fallback xmlns="">
          <p:sp>
            <p:nvSpPr>
              <p:cNvPr id="16" name="Rectangular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84" y="1250772"/>
                <a:ext cx="5043470" cy="1514337"/>
              </a:xfrm>
              <a:prstGeom prst="wedgeRectCallout">
                <a:avLst>
                  <a:gd name="adj1" fmla="val 67092"/>
                  <a:gd name="adj2" fmla="val 64169"/>
                </a:avLst>
              </a:prstGeom>
              <a:blipFill>
                <a:blip r:embed="rId6"/>
                <a:stretch>
                  <a:fillRect l="-923" t="-274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ular Callout 16"/>
              <p:cNvSpPr/>
              <p:nvPr/>
            </p:nvSpPr>
            <p:spPr>
              <a:xfrm>
                <a:off x="7750048" y="3758365"/>
                <a:ext cx="4201222" cy="1125906"/>
              </a:xfrm>
              <a:prstGeom prst="wedgeRectCallout">
                <a:avLst>
                  <a:gd name="adj1" fmla="val -73456"/>
                  <a:gd name="adj2" fmla="val 82147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Having the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prevents us from misusing slack to artificially inflate the margin </a:t>
                </a:r>
              </a:p>
            </p:txBody>
          </p:sp>
        </mc:Choice>
        <mc:Fallback xmlns="">
          <p:sp>
            <p:nvSpPr>
              <p:cNvPr id="17" name="Rectangular Callou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048" y="3758365"/>
                <a:ext cx="4201222" cy="1125906"/>
              </a:xfrm>
              <a:prstGeom prst="wedgeRectCallout">
                <a:avLst>
                  <a:gd name="adj1" fmla="val -73456"/>
                  <a:gd name="adj2" fmla="val 82147"/>
                </a:avLst>
              </a:prstGeom>
              <a:blipFill>
                <a:blip r:embed="rId7"/>
                <a:stretch>
                  <a:fillRect t="-4400" r="-116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ular Callout 17"/>
          <p:cNvSpPr/>
          <p:nvPr/>
        </p:nvSpPr>
        <p:spPr>
          <a:xfrm>
            <a:off x="9356298" y="5198446"/>
            <a:ext cx="2745321" cy="841201"/>
          </a:xfrm>
          <a:prstGeom prst="wedgeRectCallout">
            <a:avLst>
              <a:gd name="adj1" fmla="val -78932"/>
              <a:gd name="adj2" fmla="val 50353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Recall English phrase </a:t>
            </a:r>
            <a:r>
              <a:rPr lang="en-IN" sz="2400" i="1" dirty="0">
                <a:solidFill>
                  <a:schemeClr val="bg1"/>
                </a:solidFill>
                <a:latin typeface="+mj-lt"/>
              </a:rPr>
              <a:t>“cut me some slack”</a:t>
            </a:r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853203-0EE4-758D-3817-BBE135B37DC2}"/>
              </a:ext>
            </a:extLst>
          </p:cNvPr>
          <p:cNvGrpSpPr>
            <a:grpSpLocks noChangeAspect="1"/>
          </p:cNvGrpSpPr>
          <p:nvPr/>
        </p:nvGrpSpPr>
        <p:grpSpPr>
          <a:xfrm>
            <a:off x="264228" y="5685981"/>
            <a:ext cx="1143000" cy="1143000"/>
            <a:chOff x="7020470" y="457533"/>
            <a:chExt cx="4572000" cy="4572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AF57516-53A5-C561-EB80-80279A9C10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EFC5B0B-D69E-35D8-2693-0B5861354D0B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B6437B5-905E-0D6D-9BF7-2490A69E5F2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2E863DF-6BF0-DF8A-87BA-82BEDF534DD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578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From C-SVM to 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We can further simplify the previous optimization problem</a:t>
                </a:r>
              </a:p>
              <a:p>
                <a:r>
                  <a:rPr lang="en-IN" dirty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basically allows us to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IN" dirty="0"/>
                  <a:t> (even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/>
                  <a:t>)</a:t>
                </a:r>
              </a:p>
              <a:p>
                <a:r>
                  <a:rPr lang="en-IN" dirty="0"/>
                  <a:t>Thus, the amount of slack we want is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However, recall that we must also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/>
              </a:p>
              <a:p>
                <a:r>
                  <a:rPr lang="en-IN" dirty="0"/>
                  <a:t>Another way of saying that if you already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IN" dirty="0"/>
                  <a:t>, then you don’t need any slack i.e. you should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in this case</a:t>
                </a:r>
              </a:p>
              <a:p>
                <a:r>
                  <a:rPr lang="en-IN" dirty="0"/>
                  <a:t>Thus, we need only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dirty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The above is nothing but the popular hinge loss function!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r="-7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ular Callout 21"/>
              <p:cNvSpPr/>
              <p:nvPr/>
            </p:nvSpPr>
            <p:spPr>
              <a:xfrm>
                <a:off x="9265919" y="3341434"/>
                <a:ext cx="2745321" cy="841201"/>
              </a:xfrm>
              <a:prstGeom prst="wedgeRectCallout">
                <a:avLst>
                  <a:gd name="adj1" fmla="val -92991"/>
                  <a:gd name="adj2" fmla="val 94323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Rectangular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19" y="3341434"/>
                <a:ext cx="2745321" cy="841201"/>
              </a:xfrm>
              <a:prstGeom prst="wedgeRectCallout">
                <a:avLst>
                  <a:gd name="adj1" fmla="val -92991"/>
                  <a:gd name="adj2" fmla="val 94323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68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Hinge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Captures how well as a classifier classified a data point</a:t>
                </a:r>
              </a:p>
              <a:p>
                <a:r>
                  <a:rPr lang="en-IN" dirty="0"/>
                  <a:t>Suppose on a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IN" dirty="0"/>
                  <a:t>, a model gives prediction score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/>
                  <a:t> (for a linear model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,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)</a:t>
                </a:r>
              </a:p>
              <a:p>
                <a:r>
                  <a:rPr lang="en-IN" dirty="0"/>
                  <a:t>We obviously want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for correct classification but we also want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≫0</m:t>
                    </m:r>
                  </m:oMath>
                </a14:m>
                <a:r>
                  <a:rPr lang="en-IN" dirty="0"/>
                  <a:t> for large margin – hinge loss function captures both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Note that hinge loss not only penalizes misclassification</a:t>
                </a:r>
                <a:br>
                  <a:rPr lang="en-IN" dirty="0"/>
                </a:br>
                <a:r>
                  <a:rPr lang="en-IN" dirty="0"/>
                  <a:t>but also correct classification if the data point gets</a:t>
                </a:r>
                <a:br>
                  <a:rPr lang="en-IN" dirty="0"/>
                </a:br>
                <a:r>
                  <a:rPr lang="en-IN" dirty="0"/>
                  <a:t>too close to the hyperplane!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578" t="-2759" r="-8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  <p:sp>
        <p:nvSpPr>
          <p:cNvPr id="23" name="Footer Placeholder 4"/>
          <p:cNvSpPr txBox="1">
            <a:spLocks/>
          </p:cNvSpPr>
          <p:nvPr/>
        </p:nvSpPr>
        <p:spPr>
          <a:xfrm>
            <a:off x="1945341" y="6356350"/>
            <a:ext cx="9412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Nexa Book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692791" y="4105232"/>
            <a:ext cx="3140621" cy="1802875"/>
            <a:chOff x="2454442" y="1188485"/>
            <a:chExt cx="5022209" cy="288300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525310" y="1188485"/>
              <a:ext cx="0" cy="2883001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>
              <a:off x="2454442" y="4071486"/>
              <a:ext cx="5022209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30" name="Freeform 29"/>
          <p:cNvSpPr/>
          <p:nvPr/>
        </p:nvSpPr>
        <p:spPr>
          <a:xfrm flipH="1">
            <a:off x="9251857" y="4161156"/>
            <a:ext cx="2581555" cy="1703613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Picture 4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330" y="6045993"/>
            <a:ext cx="505352" cy="1987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875" y="6043609"/>
            <a:ext cx="129852" cy="20849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7" y="3583275"/>
            <a:ext cx="8405803" cy="115576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708" y="6043610"/>
            <a:ext cx="100590" cy="20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Form of C-SVM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Recall that the C-SVM optimization finds a model by solving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:pPr algn="ctr"/>
                <a:r>
                  <a:rPr lang="en-IN" dirty="0"/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Using the previous discussion, we can rewrite the above very simply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hinge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dirty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2016C3-99B3-7B6E-2F6A-5EBF35F9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</p:spPr>
        <p:txBody>
          <a:bodyPr anchor="ctr">
            <a:normAutofit/>
          </a:bodyPr>
          <a:lstStyle/>
          <a:p>
            <a:r>
              <a:rPr lang="en-US" dirty="0"/>
              <a:t>Quiz 1</a:t>
            </a:r>
            <a:endParaRPr lang="en-IN" dirty="0"/>
          </a:p>
        </p:txBody>
      </p:sp>
      <p:pic>
        <p:nvPicPr>
          <p:cNvPr id="8" name="Picture 7" descr="Hand holding a pen shading number on a sheet">
            <a:extLst>
              <a:ext uri="{FF2B5EF4-FFF2-40B4-BE49-F238E27FC236}">
                <a16:creationId xmlns:a16="http://schemas.microsoft.com/office/drawing/2014/main" id="{7AFE89F7-9C90-3CEB-C4E3-93486BE1D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94" r="-1" b="-1"/>
          <a:stretch/>
        </p:blipFill>
        <p:spPr>
          <a:xfrm>
            <a:off x="253352" y="1111623"/>
            <a:ext cx="5757977" cy="5300823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202BA10-88EE-5F1D-ED4D-4051992C2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1329" y="1111624"/>
            <a:ext cx="5842353" cy="57463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Jan 24 (Wed)</a:t>
            </a:r>
            <a:r>
              <a:rPr lang="en-IN" dirty="0">
                <a:solidFill>
                  <a:schemeClr val="accent5"/>
                </a:solidFill>
              </a:rPr>
              <a:t>, </a:t>
            </a:r>
            <a:r>
              <a:rPr lang="en-IN" dirty="0">
                <a:solidFill>
                  <a:srgbClr val="FF0000"/>
                </a:solidFill>
              </a:rPr>
              <a:t>6:30PM</a:t>
            </a:r>
            <a:r>
              <a:rPr lang="en-IN" dirty="0">
                <a:solidFill>
                  <a:schemeClr val="accent5"/>
                </a:solidFill>
              </a:rPr>
              <a:t>, L18, L19, L20</a:t>
            </a:r>
          </a:p>
          <a:p>
            <a:pPr lvl="2"/>
            <a:r>
              <a:rPr lang="en-IN" dirty="0"/>
              <a:t>Only for registered students (regular + audit)</a:t>
            </a:r>
          </a:p>
          <a:p>
            <a:pPr lvl="2"/>
            <a:r>
              <a:rPr lang="en-IN" dirty="0"/>
              <a:t>Assigned seating – will be announced soon</a:t>
            </a:r>
          </a:p>
          <a:p>
            <a:r>
              <a:rPr lang="en-US" dirty="0"/>
              <a:t>Open notes (handwritten only)</a:t>
            </a:r>
          </a:p>
          <a:p>
            <a:r>
              <a:rPr lang="en-US" dirty="0"/>
              <a:t>No mobile phones, tablets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Bring your institute ID card</a:t>
            </a:r>
          </a:p>
          <a:p>
            <a:pPr lvl="2"/>
            <a:r>
              <a:rPr lang="en-US" dirty="0"/>
              <a:t>If you don’t bring it you will have to spend precious time waiting to get verified</a:t>
            </a:r>
          </a:p>
          <a:p>
            <a:r>
              <a:rPr lang="en-US" dirty="0"/>
              <a:t>Syllabus:</a:t>
            </a:r>
          </a:p>
          <a:p>
            <a:pPr lvl="2"/>
            <a:r>
              <a:rPr lang="en-US" dirty="0"/>
              <a:t>All videos, slides, code linked on the course discussion page (link below) till 22 Jan, 2024</a:t>
            </a:r>
            <a:br>
              <a:rPr lang="en-US" dirty="0"/>
            </a:br>
            <a:r>
              <a:rPr lang="en-US" dirty="0">
                <a:hlinkClick r:id="rId3"/>
              </a:rPr>
              <a:t>https://www.cse.iitk.ac.in/users/purushot/courses/ml/2023-24-w/discussion.html</a:t>
            </a:r>
            <a:endParaRPr lang="en-US" dirty="0"/>
          </a:p>
          <a:p>
            <a:pPr lvl="2"/>
            <a:r>
              <a:rPr lang="en-US" dirty="0"/>
              <a:t>See GitHub for practice questions</a:t>
            </a:r>
          </a:p>
        </p:txBody>
      </p:sp>
    </p:spTree>
    <p:extLst>
      <p:ext uri="{BB962C8B-B14F-4D97-AF65-F5344CB8AC3E}">
        <p14:creationId xmlns:p14="http://schemas.microsoft.com/office/powerpoint/2010/main" val="400302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6CE13B80-B760-3D14-7469-22B7A7F26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6076" y="2338862"/>
            <a:ext cx="1911489" cy="19114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09A95D-E036-3EB6-9279-DD85D715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by Secret Questions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DF10D-7CA3-87FF-074F-44A9D3CD7381}"/>
              </a:ext>
            </a:extLst>
          </p:cNvPr>
          <p:cNvSpPr txBox="1"/>
          <p:nvPr/>
        </p:nvSpPr>
        <p:spPr>
          <a:xfrm>
            <a:off x="3562188" y="4083603"/>
            <a:ext cx="227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SERVER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3C4232D-BEEE-B059-CDBA-DC6B4AA721BC}"/>
              </a:ext>
            </a:extLst>
          </p:cNvPr>
          <p:cNvSpPr/>
          <p:nvPr/>
        </p:nvSpPr>
        <p:spPr>
          <a:xfrm>
            <a:off x="484480" y="2128066"/>
            <a:ext cx="3191596" cy="2388677"/>
          </a:xfrm>
          <a:prstGeom prst="wedgeRectCallout">
            <a:avLst>
              <a:gd name="adj1" fmla="val 66432"/>
              <a:gd name="adj2" fmla="val 3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Give me your device ID and answer the following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10111100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00110010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10001110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00010100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…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1DDD8DB-9D61-B48F-33B3-356EC72CFF3C}"/>
              </a:ext>
            </a:extLst>
          </p:cNvPr>
          <p:cNvGrpSpPr/>
          <p:nvPr/>
        </p:nvGrpSpPr>
        <p:grpSpPr>
          <a:xfrm>
            <a:off x="6867672" y="2581617"/>
            <a:ext cx="2139660" cy="1371600"/>
            <a:chOff x="949180" y="683473"/>
            <a:chExt cx="2139660" cy="1371600"/>
          </a:xfrm>
        </p:grpSpPr>
        <p:grpSp>
          <p:nvGrpSpPr>
            <p:cNvPr id="40" name="Graphic 14" descr="Thermometer with solid fill">
              <a:extLst>
                <a:ext uri="{FF2B5EF4-FFF2-40B4-BE49-F238E27FC236}">
                  <a16:creationId xmlns:a16="http://schemas.microsoft.com/office/drawing/2014/main" id="{091F44B6-ED6B-7CE7-59B0-8A97BD3F3A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AE4F7CD-79AE-01FE-8A09-CC8DDAAFD108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7AC168B-2A8C-BA4B-8612-B1B382269239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007E12E-F47E-98B4-9561-CDE1E68B4E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D8AA31-2F6B-80E9-5F33-6981EC907B8E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883A43B-BC09-64A8-B3DD-74A00BFAD01E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0490314-8DEB-4E54-ED4F-9BD08FD9BEFD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9471CE7-F474-D4F3-F101-50DA965B4ED3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98171E-87FF-4246-EA8C-F9277EE0218A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971CD6D-D416-2915-711E-AEBCCC5A38BE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B5361BF-31AA-1F9B-E387-218883F94EEC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C9CEDE6-BD26-BED0-CBBB-F4BF69B79837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D141ABA-1528-0D17-3846-95FD4BC1EFB4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827CDD2-E4D6-7673-5726-89FDADE3F0B7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59D34BF-2082-934B-2C6D-A61295AB96C0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BCAD38C-4475-72B5-85A9-AA5889B0ED83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358F17-9615-7333-0E20-C2A50B161273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57" name="Speech Bubble: Rectangle 56">
            <a:extLst>
              <a:ext uri="{FF2B5EF4-FFF2-40B4-BE49-F238E27FC236}">
                <a16:creationId xmlns:a16="http://schemas.microsoft.com/office/drawing/2014/main" id="{3CCCF086-7683-D9D1-CE08-ED17006D20E7}"/>
              </a:ext>
            </a:extLst>
          </p:cNvPr>
          <p:cNvSpPr/>
          <p:nvPr/>
        </p:nvSpPr>
        <p:spPr>
          <a:xfrm>
            <a:off x="9280043" y="2128066"/>
            <a:ext cx="1911490" cy="2388677"/>
          </a:xfrm>
          <a:prstGeom prst="wedgeRectCallout">
            <a:avLst>
              <a:gd name="adj1" fmla="val -73417"/>
              <a:gd name="adj2" fmla="val 890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TS271828182845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…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6F1430-CD87-D5F8-0368-911504967F28}"/>
              </a:ext>
            </a:extLst>
          </p:cNvPr>
          <p:cNvSpPr txBox="1"/>
          <p:nvPr/>
        </p:nvSpPr>
        <p:spPr>
          <a:xfrm>
            <a:off x="6899119" y="4083603"/>
            <a:ext cx="227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DEVICE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50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310F-DB4D-9146-BB17-AF244059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Physically Unclonable Functions</a:t>
            </a:r>
            <a:endParaRPr lang="en-IN" dirty="0"/>
          </a:p>
        </p:txBody>
      </p:sp>
      <p:pic>
        <p:nvPicPr>
          <p:cNvPr id="3" name="Content Placeholder 4" descr="Processor outline">
            <a:extLst>
              <a:ext uri="{FF2B5EF4-FFF2-40B4-BE49-F238E27FC236}">
                <a16:creationId xmlns:a16="http://schemas.microsoft.com/office/drawing/2014/main" id="{DA18A9C2-57BD-0015-FD4F-459837608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6218" y="1966969"/>
            <a:ext cx="2924062" cy="2924062"/>
          </a:xfrm>
          <a:prstGeom prst="rect">
            <a:avLst/>
          </a:prstGeom>
        </p:spPr>
      </p:pic>
      <p:pic>
        <p:nvPicPr>
          <p:cNvPr id="5" name="Content Placeholder 4" descr="Processor outline">
            <a:extLst>
              <a:ext uri="{FF2B5EF4-FFF2-40B4-BE49-F238E27FC236}">
                <a16:creationId xmlns:a16="http://schemas.microsoft.com/office/drawing/2014/main" id="{1508E978-F3D6-3538-B001-25E64BA74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1720" y="1966969"/>
            <a:ext cx="2924062" cy="292406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235E91-F3E5-D5A7-4E82-E3AC54966EAF}"/>
              </a:ext>
            </a:extLst>
          </p:cNvPr>
          <p:cNvGrpSpPr/>
          <p:nvPr/>
        </p:nvGrpSpPr>
        <p:grpSpPr>
          <a:xfrm>
            <a:off x="3215736" y="3581401"/>
            <a:ext cx="2880264" cy="2008460"/>
            <a:chOff x="3215736" y="3581401"/>
            <a:chExt cx="2880264" cy="20084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CA82D2-E94C-1145-DC74-13382909A2CC}"/>
                </a:ext>
              </a:extLst>
            </p:cNvPr>
            <p:cNvSpPr/>
            <p:nvPr/>
          </p:nvSpPr>
          <p:spPr>
            <a:xfrm>
              <a:off x="4254847" y="4192201"/>
              <a:ext cx="1841153" cy="139766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1FEF16-A871-4FB3-D7E4-8D1E478C4E79}"/>
                </a:ext>
              </a:extLst>
            </p:cNvPr>
            <p:cNvSpPr/>
            <p:nvPr/>
          </p:nvSpPr>
          <p:spPr>
            <a:xfrm>
              <a:off x="3215736" y="3581401"/>
              <a:ext cx="255597" cy="19403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A79108B-BAC4-6797-74B3-02CB93CF8B08}"/>
                </a:ext>
              </a:extLst>
            </p:cNvPr>
            <p:cNvCxnSpPr>
              <a:cxnSpLocks/>
              <a:stCxn id="7" idx="2"/>
              <a:endCxn id="6" idx="1"/>
            </p:cNvCxnSpPr>
            <p:nvPr/>
          </p:nvCxnSpPr>
          <p:spPr>
            <a:xfrm>
              <a:off x="3343535" y="3775431"/>
              <a:ext cx="911312" cy="11156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BBC8755-DBAA-8D02-247B-89257ED0B489}"/>
                </a:ext>
              </a:extLst>
            </p:cNvPr>
            <p:cNvCxnSpPr>
              <a:cxnSpLocks/>
              <a:stCxn id="7" idx="3"/>
              <a:endCxn id="6" idx="0"/>
            </p:cNvCxnSpPr>
            <p:nvPr/>
          </p:nvCxnSpPr>
          <p:spPr>
            <a:xfrm>
              <a:off x="3471333" y="3678416"/>
              <a:ext cx="1704091" cy="5137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32710D-827F-D522-797E-8B3713D63F39}"/>
              </a:ext>
            </a:extLst>
          </p:cNvPr>
          <p:cNvGrpSpPr/>
          <p:nvPr/>
        </p:nvGrpSpPr>
        <p:grpSpPr>
          <a:xfrm>
            <a:off x="9194078" y="3581401"/>
            <a:ext cx="2880264" cy="2008460"/>
            <a:chOff x="3215736" y="3581401"/>
            <a:chExt cx="2880264" cy="2008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83D14D-5D73-F26D-B012-A608F371130B}"/>
                </a:ext>
              </a:extLst>
            </p:cNvPr>
            <p:cNvSpPr/>
            <p:nvPr/>
          </p:nvSpPr>
          <p:spPr>
            <a:xfrm>
              <a:off x="4254847" y="4192201"/>
              <a:ext cx="1841153" cy="139766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FF58E-7639-7F32-DB7D-96B2B9648E90}"/>
                </a:ext>
              </a:extLst>
            </p:cNvPr>
            <p:cNvSpPr/>
            <p:nvPr/>
          </p:nvSpPr>
          <p:spPr>
            <a:xfrm>
              <a:off x="3215736" y="3581401"/>
              <a:ext cx="255597" cy="19403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CFFDF1-7B2E-2EFC-7612-24ED474C137E}"/>
                </a:ext>
              </a:extLst>
            </p:cNvPr>
            <p:cNvCxnSpPr>
              <a:cxnSpLocks/>
              <a:stCxn id="18" idx="2"/>
              <a:endCxn id="17" idx="1"/>
            </p:cNvCxnSpPr>
            <p:nvPr/>
          </p:nvCxnSpPr>
          <p:spPr>
            <a:xfrm>
              <a:off x="3343535" y="3775431"/>
              <a:ext cx="911312" cy="11156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2A79D2D-5C91-B5CD-7318-FE8C97DDD9F6}"/>
                </a:ext>
              </a:extLst>
            </p:cNvPr>
            <p:cNvCxnSpPr>
              <a:cxnSpLocks/>
              <a:stCxn id="18" idx="3"/>
              <a:endCxn id="17" idx="0"/>
            </p:cNvCxnSpPr>
            <p:nvPr/>
          </p:nvCxnSpPr>
          <p:spPr>
            <a:xfrm>
              <a:off x="3471333" y="3678416"/>
              <a:ext cx="1704091" cy="5137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526C943-5647-52AF-D822-35CE888B3B77}"/>
              </a:ext>
            </a:extLst>
          </p:cNvPr>
          <p:cNvGrpSpPr/>
          <p:nvPr/>
        </p:nvGrpSpPr>
        <p:grpSpPr>
          <a:xfrm>
            <a:off x="4448715" y="4313509"/>
            <a:ext cx="1453416" cy="1164744"/>
            <a:chOff x="4448715" y="4313509"/>
            <a:chExt cx="1453416" cy="1164744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710B2788-C573-3DAB-A3D5-209A70565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6" y="4633977"/>
              <a:ext cx="1453415" cy="596767"/>
            </a:xfrm>
            <a:prstGeom prst="bentConnector3">
              <a:avLst>
                <a:gd name="adj1" fmla="val 77671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8F48B61-E36C-9EAB-0ADA-3416FA25C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6" y="4522132"/>
              <a:ext cx="1453415" cy="465914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E399C793-CE00-7CEC-CB95-4BCE308FF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6" y="4313509"/>
              <a:ext cx="1453415" cy="465914"/>
            </a:xfrm>
            <a:prstGeom prst="bentConnector3">
              <a:avLst>
                <a:gd name="adj1" fmla="val 15339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3FAABB68-A029-7930-B862-C437BFBF9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5" y="5012339"/>
              <a:ext cx="1453415" cy="465914"/>
            </a:xfrm>
            <a:prstGeom prst="bentConnector3">
              <a:avLst>
                <a:gd name="adj1" fmla="val 93399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D502827-DCEF-0B75-D373-263EA8141DEE}"/>
              </a:ext>
            </a:extLst>
          </p:cNvPr>
          <p:cNvGrpSpPr/>
          <p:nvPr/>
        </p:nvGrpSpPr>
        <p:grpSpPr>
          <a:xfrm>
            <a:off x="10427058" y="4313509"/>
            <a:ext cx="1453416" cy="1164744"/>
            <a:chOff x="10427058" y="4313509"/>
            <a:chExt cx="1453416" cy="1164744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526E9E5E-9425-E81C-A37A-82A8E0D490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9" y="4803716"/>
              <a:ext cx="1453414" cy="427028"/>
            </a:xfrm>
            <a:prstGeom prst="bentConnector3">
              <a:avLst>
                <a:gd name="adj1" fmla="val 69806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82CAB289-5FEE-3F05-EB57-452867ED3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9" y="4522132"/>
              <a:ext cx="1453415" cy="465914"/>
            </a:xfrm>
            <a:prstGeom prst="bentConnector3">
              <a:avLst>
                <a:gd name="adj1" fmla="val 21247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78886EE7-B6A9-51AD-B441-BCB222D5C2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9" y="4313509"/>
              <a:ext cx="1453415" cy="465914"/>
            </a:xfrm>
            <a:prstGeom prst="bentConnector3">
              <a:avLst>
                <a:gd name="adj1" fmla="val 4635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5BC89D83-3AF8-135D-6EB5-7F681604E9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8" y="5012339"/>
              <a:ext cx="1453415" cy="465914"/>
            </a:xfrm>
            <a:prstGeom prst="bentConnector3">
              <a:avLst>
                <a:gd name="adj1" fmla="val 82476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4249131-D510-6BA1-5E27-3EF37F0825FA}"/>
              </a:ext>
            </a:extLst>
          </p:cNvPr>
          <p:cNvCxnSpPr/>
          <p:nvPr/>
        </p:nvCxnSpPr>
        <p:spPr>
          <a:xfrm>
            <a:off x="938182" y="3301465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00B3EC-04E2-BBAF-2F2E-270574C395EF}"/>
              </a:ext>
            </a:extLst>
          </p:cNvPr>
          <p:cNvCxnSpPr/>
          <p:nvPr/>
        </p:nvCxnSpPr>
        <p:spPr>
          <a:xfrm>
            <a:off x="4206315" y="2824257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D09E7D0-2236-88D2-50D3-6A3DE7F4447E}"/>
              </a:ext>
            </a:extLst>
          </p:cNvPr>
          <p:cNvCxnSpPr/>
          <p:nvPr/>
        </p:nvCxnSpPr>
        <p:spPr>
          <a:xfrm>
            <a:off x="6940840" y="3301465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914673-DF4E-E1A9-647E-5BB8987D4692}"/>
              </a:ext>
            </a:extLst>
          </p:cNvPr>
          <p:cNvCxnSpPr/>
          <p:nvPr/>
        </p:nvCxnSpPr>
        <p:spPr>
          <a:xfrm>
            <a:off x="10199348" y="2824257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EB73111-3C35-2C1A-6626-267AA0E67D23}"/>
              </a:ext>
            </a:extLst>
          </p:cNvPr>
          <p:cNvSpPr txBox="1"/>
          <p:nvPr/>
        </p:nvSpPr>
        <p:spPr>
          <a:xfrm>
            <a:off x="1685976" y="1203158"/>
            <a:ext cx="284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0.50ms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60EE13-DF0B-8697-664D-272D288BA471}"/>
              </a:ext>
            </a:extLst>
          </p:cNvPr>
          <p:cNvSpPr txBox="1"/>
          <p:nvPr/>
        </p:nvSpPr>
        <p:spPr>
          <a:xfrm>
            <a:off x="7661478" y="1184382"/>
            <a:ext cx="284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0.55ms</a:t>
            </a:r>
            <a:endParaRPr lang="en-IN" sz="4000" dirty="0">
              <a:solidFill>
                <a:schemeClr val="bg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2FD6027-F5BB-1212-A8D9-7A66CE9926B7}"/>
              </a:ext>
            </a:extLst>
          </p:cNvPr>
          <p:cNvGrpSpPr>
            <a:grpSpLocks noChangeAspect="1"/>
          </p:cNvGrpSpPr>
          <p:nvPr/>
        </p:nvGrpSpPr>
        <p:grpSpPr>
          <a:xfrm>
            <a:off x="4176512" y="1140400"/>
            <a:ext cx="1143000" cy="1143000"/>
            <a:chOff x="7020470" y="457533"/>
            <a:chExt cx="4572000" cy="4572000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5191560-BCE5-4A77-29BA-A30EE57B26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56CC0BB-E35A-BB1B-D901-22D6050B0477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C6F6A21-F8D7-0746-0E9E-DC7761512C04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143B903-8630-995A-6934-49669F391374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06222B6D-176E-D5DA-D671-25C52F17C1AD}"/>
              </a:ext>
            </a:extLst>
          </p:cNvPr>
          <p:cNvSpPr/>
          <p:nvPr/>
        </p:nvSpPr>
        <p:spPr>
          <a:xfrm>
            <a:off x="5398216" y="1236234"/>
            <a:ext cx="2671515" cy="883433"/>
          </a:xfrm>
          <a:prstGeom prst="wedgeRectCallout">
            <a:avLst>
              <a:gd name="adj1" fmla="val -73638"/>
              <a:gd name="adj2" fmla="val 4603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These tiny differences are difficult to predict or clone</a:t>
            </a:r>
          </a:p>
        </p:txBody>
      </p:sp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A94FE868-A2BF-604F-56CF-3B36CF8EA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370" y="4805443"/>
            <a:ext cx="1371600" cy="1371600"/>
          </a:xfrm>
          <a:prstGeom prst="rect">
            <a:avLst/>
          </a:prstGeom>
        </p:spPr>
      </p:pic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58DAD09C-0CB4-D8B3-BD6E-45A3D9C24279}"/>
              </a:ext>
            </a:extLst>
          </p:cNvPr>
          <p:cNvSpPr/>
          <p:nvPr/>
        </p:nvSpPr>
        <p:spPr>
          <a:xfrm>
            <a:off x="7638527" y="4812745"/>
            <a:ext cx="2180547" cy="883433"/>
          </a:xfrm>
          <a:prstGeom prst="wedgeRectCallout">
            <a:avLst>
              <a:gd name="adj1" fmla="val -66925"/>
              <a:gd name="adj2" fmla="val 4930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Then these could act as the fingerprints for the devices!</a:t>
            </a:r>
          </a:p>
        </p:txBody>
      </p:sp>
    </p:spTree>
    <p:extLst>
      <p:ext uri="{BB962C8B-B14F-4D97-AF65-F5344CB8AC3E}">
        <p14:creationId xmlns:p14="http://schemas.microsoft.com/office/powerpoint/2010/main" val="338530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63" grpId="0" animBg="1"/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5089-A4F6-4715-BBC3-E25B58BC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Arbiter PUFs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29E72-F99B-18EA-4515-83C7682D2271}"/>
              </a:ext>
            </a:extLst>
          </p:cNvPr>
          <p:cNvSpPr/>
          <p:nvPr/>
        </p:nvSpPr>
        <p:spPr>
          <a:xfrm>
            <a:off x="2131126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DCE5B8-931E-3780-46B4-48CFE05D834F}"/>
              </a:ext>
            </a:extLst>
          </p:cNvPr>
          <p:cNvCxnSpPr/>
          <p:nvPr/>
        </p:nvCxnSpPr>
        <p:spPr>
          <a:xfrm>
            <a:off x="548729" y="4473229"/>
            <a:ext cx="78840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9E45FE-60A7-4941-39AE-A5531FD6BBA3}"/>
              </a:ext>
            </a:extLst>
          </p:cNvPr>
          <p:cNvCxnSpPr>
            <a:cxnSpLocks/>
          </p:cNvCxnSpPr>
          <p:nvPr/>
        </p:nvCxnSpPr>
        <p:spPr>
          <a:xfrm>
            <a:off x="1338155" y="3975099"/>
            <a:ext cx="0" cy="10058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25D097-D692-6B67-C898-E4A71EA4030C}"/>
              </a:ext>
            </a:extLst>
          </p:cNvPr>
          <p:cNvSpPr/>
          <p:nvPr/>
        </p:nvSpPr>
        <p:spPr>
          <a:xfrm>
            <a:off x="4186754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6961C-A32D-0096-065C-BDC7855E9F3E}"/>
              </a:ext>
            </a:extLst>
          </p:cNvPr>
          <p:cNvSpPr/>
          <p:nvPr/>
        </p:nvSpPr>
        <p:spPr>
          <a:xfrm>
            <a:off x="6242382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F144E5-81C9-5D67-22F6-780E1159A990}"/>
              </a:ext>
            </a:extLst>
          </p:cNvPr>
          <p:cNvSpPr/>
          <p:nvPr/>
        </p:nvSpPr>
        <p:spPr>
          <a:xfrm>
            <a:off x="8298010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86F87E8-504B-35B0-E425-FDC6494E93AD}"/>
              </a:ext>
            </a:extLst>
          </p:cNvPr>
          <p:cNvGrpSpPr/>
          <p:nvPr/>
        </p:nvGrpSpPr>
        <p:grpSpPr>
          <a:xfrm>
            <a:off x="1337132" y="3998507"/>
            <a:ext cx="9007371" cy="959180"/>
            <a:chOff x="1337132" y="3998507"/>
            <a:chExt cx="9007371" cy="9591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DAD6CE5-288F-B58E-3029-CB1260291312}"/>
                </a:ext>
              </a:extLst>
            </p:cNvPr>
            <p:cNvCxnSpPr/>
            <p:nvPr/>
          </p:nvCxnSpPr>
          <p:spPr>
            <a:xfrm>
              <a:off x="1337132" y="495768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64915F-8CFD-48C6-62E0-22C55728C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535" y="3998507"/>
              <a:ext cx="1263681" cy="95918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9030A16-1346-CA21-2AD5-EA97A05AD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595" y="3998507"/>
              <a:ext cx="1298266" cy="11183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55AF3F-35F1-A08C-DD82-604117A37160}"/>
                </a:ext>
              </a:extLst>
            </p:cNvPr>
            <p:cNvCxnSpPr>
              <a:cxnSpLocks/>
            </p:cNvCxnSpPr>
            <p:nvPr/>
          </p:nvCxnSpPr>
          <p:spPr>
            <a:xfrm>
              <a:off x="6236791" y="4009690"/>
              <a:ext cx="1267225" cy="922599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418A8DD-D526-DF78-CE13-7FF22F750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2419" y="3998507"/>
              <a:ext cx="1325609" cy="933782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B216B1-12AD-640B-9370-7593A96E3F91}"/>
                </a:ext>
              </a:extLst>
            </p:cNvPr>
            <p:cNvCxnSpPr/>
            <p:nvPr/>
          </p:nvCxnSpPr>
          <p:spPr>
            <a:xfrm>
              <a:off x="3392760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AD9C10-2148-2631-CE78-8F92BCFC29AA}"/>
                </a:ext>
              </a:extLst>
            </p:cNvPr>
            <p:cNvCxnSpPr/>
            <p:nvPr/>
          </p:nvCxnSpPr>
          <p:spPr>
            <a:xfrm>
              <a:off x="5448388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194629F-F911-0B8A-1E30-6E4F9DF7305C}"/>
                </a:ext>
              </a:extLst>
            </p:cNvPr>
            <p:cNvCxnSpPr/>
            <p:nvPr/>
          </p:nvCxnSpPr>
          <p:spPr>
            <a:xfrm>
              <a:off x="7504016" y="4932289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8089303-CD90-E3DC-52AF-59330BEB13EB}"/>
                </a:ext>
              </a:extLst>
            </p:cNvPr>
            <p:cNvCxnSpPr/>
            <p:nvPr/>
          </p:nvCxnSpPr>
          <p:spPr>
            <a:xfrm>
              <a:off x="9556100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9E1B9C9-140D-3F92-75FB-B337C3A5441E}"/>
              </a:ext>
            </a:extLst>
          </p:cNvPr>
          <p:cNvGrpSpPr/>
          <p:nvPr/>
        </p:nvGrpSpPr>
        <p:grpSpPr>
          <a:xfrm>
            <a:off x="1337132" y="3998507"/>
            <a:ext cx="9007371" cy="951188"/>
            <a:chOff x="1337132" y="3998507"/>
            <a:chExt cx="9007371" cy="95118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D66B787-B7CB-E8BA-3559-ACDDA167FA1E}"/>
                </a:ext>
              </a:extLst>
            </p:cNvPr>
            <p:cNvCxnSpPr/>
            <p:nvPr/>
          </p:nvCxnSpPr>
          <p:spPr>
            <a:xfrm>
              <a:off x="1337132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0E6393-2051-40BA-384A-D9A6665706D4}"/>
                </a:ext>
              </a:extLst>
            </p:cNvPr>
            <p:cNvCxnSpPr>
              <a:cxnSpLocks/>
            </p:cNvCxnSpPr>
            <p:nvPr/>
          </p:nvCxnSpPr>
          <p:spPr>
            <a:xfrm>
              <a:off x="2125535" y="4009690"/>
              <a:ext cx="1264941" cy="94000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36992F-A995-A627-99A2-C95CFAFFF433}"/>
                </a:ext>
              </a:extLst>
            </p:cNvPr>
            <p:cNvCxnSpPr/>
            <p:nvPr/>
          </p:nvCxnSpPr>
          <p:spPr>
            <a:xfrm>
              <a:off x="3392760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3ACFA99-B7BC-E8B8-62A7-4BA7BDEB7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595" y="4930772"/>
              <a:ext cx="1278408" cy="622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2494EA7-8216-5E61-84CC-9EC0EBAF8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6774" y="4009689"/>
              <a:ext cx="1297242" cy="93378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803B211-C950-B891-7D97-BE0F09FCFF60}"/>
                </a:ext>
              </a:extLst>
            </p:cNvPr>
            <p:cNvCxnSpPr>
              <a:cxnSpLocks/>
            </p:cNvCxnSpPr>
            <p:nvPr/>
          </p:nvCxnSpPr>
          <p:spPr>
            <a:xfrm>
              <a:off x="8288875" y="4009689"/>
              <a:ext cx="1267225" cy="93378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B6872E-3B11-B3D3-8408-83E47BECEDE5}"/>
                </a:ext>
              </a:extLst>
            </p:cNvPr>
            <p:cNvCxnSpPr/>
            <p:nvPr/>
          </p:nvCxnSpPr>
          <p:spPr>
            <a:xfrm>
              <a:off x="5448388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DCAE3E-3C85-ABC0-1269-BAC4581B23EA}"/>
                </a:ext>
              </a:extLst>
            </p:cNvPr>
            <p:cNvCxnSpPr/>
            <p:nvPr/>
          </p:nvCxnSpPr>
          <p:spPr>
            <a:xfrm>
              <a:off x="7504016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44C07D-31AB-F9D9-401A-8A1782A74ADD}"/>
                </a:ext>
              </a:extLst>
            </p:cNvPr>
            <p:cNvCxnSpPr/>
            <p:nvPr/>
          </p:nvCxnSpPr>
          <p:spPr>
            <a:xfrm>
              <a:off x="9556100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C5E8BAE-2D5A-D5EE-4591-75C51070AB90}"/>
              </a:ext>
            </a:extLst>
          </p:cNvPr>
          <p:cNvSpPr txBox="1"/>
          <p:nvPr/>
        </p:nvSpPr>
        <p:spPr>
          <a:xfrm>
            <a:off x="803781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3672924-404E-FD20-3171-DA13AA36D06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564009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69D4A4-3525-720D-3550-F6DD9309CFC7}"/>
              </a:ext>
            </a:extLst>
          </p:cNvPr>
          <p:cNvSpPr txBox="1"/>
          <p:nvPr/>
        </p:nvSpPr>
        <p:spPr>
          <a:xfrm>
            <a:off x="593334" y="1439250"/>
            <a:ext cx="384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Question: 1011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261A39-C540-F80E-286B-C8B5B0A2158D}"/>
              </a:ext>
            </a:extLst>
          </p:cNvPr>
          <p:cNvSpPr txBox="1"/>
          <p:nvPr/>
        </p:nvSpPr>
        <p:spPr>
          <a:xfrm>
            <a:off x="2859409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6CB57B7-7488-CD28-0C3F-C5303CA02A11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619637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DE12F8-2A69-E423-5337-BB8C3045657C}"/>
              </a:ext>
            </a:extLst>
          </p:cNvPr>
          <p:cNvSpPr txBox="1"/>
          <p:nvPr/>
        </p:nvSpPr>
        <p:spPr>
          <a:xfrm>
            <a:off x="4915037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AD30D7-986E-BC38-003C-147A93012B3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675265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B248A4-AF9B-0194-89BD-AD356C781EBB}"/>
              </a:ext>
            </a:extLst>
          </p:cNvPr>
          <p:cNvSpPr txBox="1"/>
          <p:nvPr/>
        </p:nvSpPr>
        <p:spPr>
          <a:xfrm>
            <a:off x="6970665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E164BA0-2C65-F134-20CE-D8CC22EB3BF9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730893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BD42A9-8AD8-F740-A0D0-0D9EA120466C}"/>
              </a:ext>
            </a:extLst>
          </p:cNvPr>
          <p:cNvSpPr txBox="1"/>
          <p:nvPr/>
        </p:nvSpPr>
        <p:spPr>
          <a:xfrm>
            <a:off x="10406431" y="3877854"/>
            <a:ext cx="1196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?</a:t>
            </a:r>
            <a:endParaRPr lang="en-IN" sz="720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A7EE19-1152-3A8C-3754-0BD2AE4B1051}"/>
              </a:ext>
            </a:extLst>
          </p:cNvPr>
          <p:cNvGrpSpPr>
            <a:grpSpLocks noChangeAspect="1"/>
          </p:cNvGrpSpPr>
          <p:nvPr/>
        </p:nvGrpSpPr>
        <p:grpSpPr>
          <a:xfrm>
            <a:off x="5177681" y="371842"/>
            <a:ext cx="1143000" cy="1143000"/>
            <a:chOff x="7020470" y="457533"/>
            <a:chExt cx="4572000" cy="4572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F5DB18-1DC7-6E05-97F9-C7956062C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2D3F0CC-110D-97C8-C0D4-30865190E56E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D420936-BF8D-5396-B69A-CDE48D6B51A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F674396-F697-53BC-7C00-197F0872261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D734C863-2470-81D3-65DF-6BEA593D58F4}"/>
              </a:ext>
            </a:extLst>
          </p:cNvPr>
          <p:cNvSpPr/>
          <p:nvPr/>
        </p:nvSpPr>
        <p:spPr>
          <a:xfrm>
            <a:off x="6399384" y="467676"/>
            <a:ext cx="4371397" cy="883433"/>
          </a:xfrm>
          <a:prstGeom prst="wedgeRectCallout">
            <a:avLst>
              <a:gd name="adj1" fmla="val -60692"/>
              <a:gd name="adj2" fmla="val 4122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the top signal reaches the finish line first, the “answer” to this question is 0, else if the bottom signal reaches first, the “answer” is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B0BFB1-9BB5-3093-8210-1D7908E984D8}"/>
              </a:ext>
            </a:extLst>
          </p:cNvPr>
          <p:cNvSpPr txBox="1"/>
          <p:nvPr/>
        </p:nvSpPr>
        <p:spPr>
          <a:xfrm>
            <a:off x="10406431" y="3865233"/>
            <a:ext cx="119616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1</a:t>
            </a:r>
            <a:endParaRPr lang="en-IN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73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5089-A4F6-4715-BBC3-E25B58BC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Arbiter PUFs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29E72-F99B-18EA-4515-83C7682D2271}"/>
              </a:ext>
            </a:extLst>
          </p:cNvPr>
          <p:cNvSpPr/>
          <p:nvPr/>
        </p:nvSpPr>
        <p:spPr>
          <a:xfrm>
            <a:off x="2131126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DCE5B8-931E-3780-46B4-48CFE05D834F}"/>
              </a:ext>
            </a:extLst>
          </p:cNvPr>
          <p:cNvCxnSpPr/>
          <p:nvPr/>
        </p:nvCxnSpPr>
        <p:spPr>
          <a:xfrm>
            <a:off x="548729" y="4473229"/>
            <a:ext cx="78840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9E45FE-60A7-4941-39AE-A5531FD6BBA3}"/>
              </a:ext>
            </a:extLst>
          </p:cNvPr>
          <p:cNvCxnSpPr>
            <a:cxnSpLocks/>
          </p:cNvCxnSpPr>
          <p:nvPr/>
        </p:nvCxnSpPr>
        <p:spPr>
          <a:xfrm>
            <a:off x="1338155" y="3975099"/>
            <a:ext cx="0" cy="10058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25D097-D692-6B67-C898-E4A71EA4030C}"/>
              </a:ext>
            </a:extLst>
          </p:cNvPr>
          <p:cNvSpPr/>
          <p:nvPr/>
        </p:nvSpPr>
        <p:spPr>
          <a:xfrm>
            <a:off x="4186754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6961C-A32D-0096-065C-BDC7855E9F3E}"/>
              </a:ext>
            </a:extLst>
          </p:cNvPr>
          <p:cNvSpPr/>
          <p:nvPr/>
        </p:nvSpPr>
        <p:spPr>
          <a:xfrm>
            <a:off x="6242382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F144E5-81C9-5D67-22F6-780E1159A990}"/>
              </a:ext>
            </a:extLst>
          </p:cNvPr>
          <p:cNvSpPr/>
          <p:nvPr/>
        </p:nvSpPr>
        <p:spPr>
          <a:xfrm>
            <a:off x="8298010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DB6CE17-B4B0-365F-8E20-10FA4FB15A66}"/>
              </a:ext>
            </a:extLst>
          </p:cNvPr>
          <p:cNvGrpSpPr/>
          <p:nvPr/>
        </p:nvGrpSpPr>
        <p:grpSpPr>
          <a:xfrm>
            <a:off x="1337132" y="3998507"/>
            <a:ext cx="9007371" cy="959180"/>
            <a:chOff x="1337132" y="3998507"/>
            <a:chExt cx="9007371" cy="9591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DAD6CE5-288F-B58E-3029-CB1260291312}"/>
                </a:ext>
              </a:extLst>
            </p:cNvPr>
            <p:cNvCxnSpPr/>
            <p:nvPr/>
          </p:nvCxnSpPr>
          <p:spPr>
            <a:xfrm>
              <a:off x="1337132" y="495768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64915F-8CFD-48C6-62E0-22C55728C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535" y="4932289"/>
              <a:ext cx="1322515" cy="25398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55AF3F-35F1-A08C-DD82-604117A37160}"/>
                </a:ext>
              </a:extLst>
            </p:cNvPr>
            <p:cNvCxnSpPr>
              <a:cxnSpLocks/>
            </p:cNvCxnSpPr>
            <p:nvPr/>
          </p:nvCxnSpPr>
          <p:spPr>
            <a:xfrm>
              <a:off x="6236791" y="4009690"/>
              <a:ext cx="1267225" cy="922599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418A8DD-D526-DF78-CE13-7FF22F750BFD}"/>
                </a:ext>
              </a:extLst>
            </p:cNvPr>
            <p:cNvCxnSpPr>
              <a:cxnSpLocks/>
            </p:cNvCxnSpPr>
            <p:nvPr/>
          </p:nvCxnSpPr>
          <p:spPr>
            <a:xfrm>
              <a:off x="8292419" y="4932289"/>
              <a:ext cx="1263681" cy="17406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AD9C10-2148-2631-CE78-8F92BCFC29AA}"/>
                </a:ext>
              </a:extLst>
            </p:cNvPr>
            <p:cNvCxnSpPr/>
            <p:nvPr/>
          </p:nvCxnSpPr>
          <p:spPr>
            <a:xfrm>
              <a:off x="5448388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194629F-F911-0B8A-1E30-6E4F9DF7305C}"/>
                </a:ext>
              </a:extLst>
            </p:cNvPr>
            <p:cNvCxnSpPr/>
            <p:nvPr/>
          </p:nvCxnSpPr>
          <p:spPr>
            <a:xfrm>
              <a:off x="7504016" y="4932289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8089303-CD90-E3DC-52AF-59330BEB13EB}"/>
                </a:ext>
              </a:extLst>
            </p:cNvPr>
            <p:cNvCxnSpPr/>
            <p:nvPr/>
          </p:nvCxnSpPr>
          <p:spPr>
            <a:xfrm>
              <a:off x="9556100" y="4938938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36992F-A995-A627-99A2-C95CFAFFF433}"/>
                </a:ext>
              </a:extLst>
            </p:cNvPr>
            <p:cNvCxnSpPr/>
            <p:nvPr/>
          </p:nvCxnSpPr>
          <p:spPr>
            <a:xfrm>
              <a:off x="3392760" y="4932289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3ACFA99-B7BC-E8B8-62A7-4BA7BDEB7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595" y="3998507"/>
              <a:ext cx="1298266" cy="938489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F205254-024A-D410-F353-BDBBEC295CCC}"/>
              </a:ext>
            </a:extLst>
          </p:cNvPr>
          <p:cNvGrpSpPr/>
          <p:nvPr/>
        </p:nvGrpSpPr>
        <p:grpSpPr>
          <a:xfrm>
            <a:off x="1337132" y="3998507"/>
            <a:ext cx="9007371" cy="944964"/>
            <a:chOff x="1337132" y="3998507"/>
            <a:chExt cx="9007371" cy="94496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9030A16-1346-CA21-2AD5-EA97A05AD479}"/>
                </a:ext>
              </a:extLst>
            </p:cNvPr>
            <p:cNvCxnSpPr>
              <a:cxnSpLocks/>
            </p:cNvCxnSpPr>
            <p:nvPr/>
          </p:nvCxnSpPr>
          <p:spPr>
            <a:xfrm>
              <a:off x="4176595" y="4009690"/>
              <a:ext cx="1268249" cy="929248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B216B1-12AD-640B-9370-7593A96E3F91}"/>
                </a:ext>
              </a:extLst>
            </p:cNvPr>
            <p:cNvCxnSpPr/>
            <p:nvPr/>
          </p:nvCxnSpPr>
          <p:spPr>
            <a:xfrm>
              <a:off x="3392760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D66B787-B7CB-E8BA-3559-ACDDA167FA1E}"/>
                </a:ext>
              </a:extLst>
            </p:cNvPr>
            <p:cNvCxnSpPr/>
            <p:nvPr/>
          </p:nvCxnSpPr>
          <p:spPr>
            <a:xfrm>
              <a:off x="1337132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0E6393-2051-40BA-384A-D9A6665706D4}"/>
                </a:ext>
              </a:extLst>
            </p:cNvPr>
            <p:cNvCxnSpPr>
              <a:cxnSpLocks/>
            </p:cNvCxnSpPr>
            <p:nvPr/>
          </p:nvCxnSpPr>
          <p:spPr>
            <a:xfrm>
              <a:off x="2125535" y="4009690"/>
              <a:ext cx="126368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2494EA7-8216-5E61-84CC-9EC0EBAF8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6774" y="4009689"/>
              <a:ext cx="1297242" cy="93378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803B211-C950-B891-7D97-BE0F09FCFF60}"/>
                </a:ext>
              </a:extLst>
            </p:cNvPr>
            <p:cNvCxnSpPr>
              <a:cxnSpLocks/>
            </p:cNvCxnSpPr>
            <p:nvPr/>
          </p:nvCxnSpPr>
          <p:spPr>
            <a:xfrm>
              <a:off x="8288875" y="4009689"/>
              <a:ext cx="132915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B6872E-3B11-B3D3-8408-83E47BECEDE5}"/>
                </a:ext>
              </a:extLst>
            </p:cNvPr>
            <p:cNvCxnSpPr/>
            <p:nvPr/>
          </p:nvCxnSpPr>
          <p:spPr>
            <a:xfrm>
              <a:off x="5448388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DCAE3E-3C85-ABC0-1269-BAC4581B23EA}"/>
                </a:ext>
              </a:extLst>
            </p:cNvPr>
            <p:cNvCxnSpPr/>
            <p:nvPr/>
          </p:nvCxnSpPr>
          <p:spPr>
            <a:xfrm>
              <a:off x="7504016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44C07D-31AB-F9D9-401A-8A1782A74ADD}"/>
                </a:ext>
              </a:extLst>
            </p:cNvPr>
            <p:cNvCxnSpPr/>
            <p:nvPr/>
          </p:nvCxnSpPr>
          <p:spPr>
            <a:xfrm>
              <a:off x="9556100" y="40096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C5E8BAE-2D5A-D5EE-4591-75C51070AB90}"/>
              </a:ext>
            </a:extLst>
          </p:cNvPr>
          <p:cNvSpPr txBox="1"/>
          <p:nvPr/>
        </p:nvSpPr>
        <p:spPr>
          <a:xfrm>
            <a:off x="803781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3672924-404E-FD20-3171-DA13AA36D06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564009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69D4A4-3525-720D-3550-F6DD9309CFC7}"/>
              </a:ext>
            </a:extLst>
          </p:cNvPr>
          <p:cNvSpPr txBox="1"/>
          <p:nvPr/>
        </p:nvSpPr>
        <p:spPr>
          <a:xfrm>
            <a:off x="593334" y="1439250"/>
            <a:ext cx="384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Question: 0110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261A39-C540-F80E-286B-C8B5B0A2158D}"/>
              </a:ext>
            </a:extLst>
          </p:cNvPr>
          <p:cNvSpPr txBox="1"/>
          <p:nvPr/>
        </p:nvSpPr>
        <p:spPr>
          <a:xfrm>
            <a:off x="2859409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6CB57B7-7488-CD28-0C3F-C5303CA02A11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619637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DE12F8-2A69-E423-5337-BB8C3045657C}"/>
              </a:ext>
            </a:extLst>
          </p:cNvPr>
          <p:cNvSpPr txBox="1"/>
          <p:nvPr/>
        </p:nvSpPr>
        <p:spPr>
          <a:xfrm>
            <a:off x="4915037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AD30D7-986E-BC38-003C-147A93012B3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675265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B248A4-AF9B-0194-89BD-AD356C781EBB}"/>
              </a:ext>
            </a:extLst>
          </p:cNvPr>
          <p:cNvSpPr txBox="1"/>
          <p:nvPr/>
        </p:nvSpPr>
        <p:spPr>
          <a:xfrm>
            <a:off x="6970665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E164BA0-2C65-F134-20CE-D8CC22EB3BF9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730893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BD42A9-8AD8-F740-A0D0-0D9EA120466C}"/>
              </a:ext>
            </a:extLst>
          </p:cNvPr>
          <p:cNvSpPr txBox="1"/>
          <p:nvPr/>
        </p:nvSpPr>
        <p:spPr>
          <a:xfrm>
            <a:off x="10406431" y="3877854"/>
            <a:ext cx="1196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?</a:t>
            </a:r>
            <a:endParaRPr lang="en-IN" sz="720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A7EE19-1152-3A8C-3754-0BD2AE4B1051}"/>
              </a:ext>
            </a:extLst>
          </p:cNvPr>
          <p:cNvGrpSpPr>
            <a:grpSpLocks noChangeAspect="1"/>
          </p:cNvGrpSpPr>
          <p:nvPr/>
        </p:nvGrpSpPr>
        <p:grpSpPr>
          <a:xfrm>
            <a:off x="5177681" y="371842"/>
            <a:ext cx="1143000" cy="1143000"/>
            <a:chOff x="7020470" y="457533"/>
            <a:chExt cx="4572000" cy="4572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F5DB18-1DC7-6E05-97F9-C7956062C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2D3F0CC-110D-97C8-C0D4-30865190E56E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D420936-BF8D-5396-B69A-CDE48D6B51A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F674396-F697-53BC-7C00-197F0872261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D734C863-2470-81D3-65DF-6BEA593D58F4}"/>
              </a:ext>
            </a:extLst>
          </p:cNvPr>
          <p:cNvSpPr/>
          <p:nvPr/>
        </p:nvSpPr>
        <p:spPr>
          <a:xfrm>
            <a:off x="6399384" y="467676"/>
            <a:ext cx="4371397" cy="883433"/>
          </a:xfrm>
          <a:prstGeom prst="wedgeRectCallout">
            <a:avLst>
              <a:gd name="adj1" fmla="val -60692"/>
              <a:gd name="adj2" fmla="val 4122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the top signal reaches the finish line first, the “answer” to this question is 0, else if the bottom signal reaches first, the “answer” is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B0BFB1-9BB5-3093-8210-1D7908E984D8}"/>
              </a:ext>
            </a:extLst>
          </p:cNvPr>
          <p:cNvSpPr txBox="1"/>
          <p:nvPr/>
        </p:nvSpPr>
        <p:spPr>
          <a:xfrm>
            <a:off x="10406431" y="3865233"/>
            <a:ext cx="119616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0</a:t>
            </a:r>
            <a:endParaRPr lang="en-IN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0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8C407-D962-4A85-6BCA-618888723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i="1" dirty="0"/>
              </a:p>
              <a:p>
                <a:r>
                  <a:rPr lang="en-IN" dirty="0"/>
                  <a:t>where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upper signal wins and answer is 0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lower signal wins and answer is 1</a:t>
                </a:r>
              </a:p>
              <a:p>
                <a:r>
                  <a:rPr lang="en-US" dirty="0"/>
                  <a:t>Thus, answer is simply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4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8C407-D962-4A85-6BCA-618888723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860417A-BC10-D43E-82F2-A273D268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9E5E32-87CA-CA22-5D57-2FE6E27156FC}"/>
              </a:ext>
            </a:extLst>
          </p:cNvPr>
          <p:cNvGrpSpPr>
            <a:grpSpLocks noChangeAspect="1"/>
          </p:cNvGrpSpPr>
          <p:nvPr/>
        </p:nvGrpSpPr>
        <p:grpSpPr>
          <a:xfrm>
            <a:off x="7105774" y="5616598"/>
            <a:ext cx="1143000" cy="1143000"/>
            <a:chOff x="7020470" y="457533"/>
            <a:chExt cx="4572000" cy="4572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FFB2AFC-98C7-6002-C20E-69D4F9C9E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3CC478F-3343-0D2A-CFE7-8E23957C9525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0C12E7B1-B64C-122D-B5C0-CA087124A467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70EC73A-E864-8124-4692-F9DBF241123F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A1A38D2-4ACF-93AA-B150-FFE573DEDC4F}"/>
              </a:ext>
            </a:extLst>
          </p:cNvPr>
          <p:cNvSpPr/>
          <p:nvPr/>
        </p:nvSpPr>
        <p:spPr>
          <a:xfrm>
            <a:off x="8249307" y="5476782"/>
            <a:ext cx="1947174" cy="883433"/>
          </a:xfrm>
          <a:prstGeom prst="wedgeRectCallout">
            <a:avLst>
              <a:gd name="adj1" fmla="val -65060"/>
              <a:gd name="adj2" fmla="val 60479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is nothing but a linear classifier!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BC90E6-9906-A923-13CA-96D3BBB6AFB1}"/>
              </a:ext>
            </a:extLst>
          </p:cNvPr>
          <p:cNvGrpSpPr/>
          <p:nvPr/>
        </p:nvGrpSpPr>
        <p:grpSpPr>
          <a:xfrm>
            <a:off x="8865040" y="2046898"/>
            <a:ext cx="3091055" cy="3095011"/>
            <a:chOff x="9016729" y="2085499"/>
            <a:chExt cx="3091055" cy="309501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EB2E1B-2D79-97E3-FE00-32CC07592833}"/>
                </a:ext>
              </a:extLst>
            </p:cNvPr>
            <p:cNvCxnSpPr/>
            <p:nvPr/>
          </p:nvCxnSpPr>
          <p:spPr>
            <a:xfrm flipV="1">
              <a:off x="9952005" y="2085499"/>
              <a:ext cx="0" cy="2159737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B703B01-8DE8-1219-B147-3B9E72405AEA}"/>
                </a:ext>
              </a:extLst>
            </p:cNvPr>
            <p:cNvCxnSpPr/>
            <p:nvPr/>
          </p:nvCxnSpPr>
          <p:spPr>
            <a:xfrm>
              <a:off x="9952005" y="4245234"/>
              <a:ext cx="2155779" cy="0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28B03D-C741-66E9-129A-A3CADDAD12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6729" y="4245234"/>
              <a:ext cx="935276" cy="935276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rapezoid 13">
            <a:extLst>
              <a:ext uri="{FF2B5EF4-FFF2-40B4-BE49-F238E27FC236}">
                <a16:creationId xmlns:a16="http://schemas.microsoft.com/office/drawing/2014/main" id="{AE96C78E-3F21-E1D2-6594-CD2B17867304}"/>
              </a:ext>
            </a:extLst>
          </p:cNvPr>
          <p:cNvSpPr/>
          <p:nvPr/>
        </p:nvSpPr>
        <p:spPr>
          <a:xfrm rot="2700000">
            <a:off x="8669757" y="3065928"/>
            <a:ext cx="2932100" cy="1610428"/>
          </a:xfrm>
          <a:prstGeom prst="trapezoid">
            <a:avLst>
              <a:gd name="adj" fmla="val 43699"/>
            </a:avLst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1CCCE0-9E7D-0EDC-52BC-072C73BCD0DD}"/>
              </a:ext>
            </a:extLst>
          </p:cNvPr>
          <p:cNvCxnSpPr/>
          <p:nvPr/>
        </p:nvCxnSpPr>
        <p:spPr>
          <a:xfrm flipV="1">
            <a:off x="10252379" y="2864403"/>
            <a:ext cx="979698" cy="932662"/>
          </a:xfrm>
          <a:prstGeom prst="line">
            <a:avLst/>
          </a:prstGeom>
          <a:ln w="3810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D270204-7057-E999-AFAB-A38892D0A4D9}"/>
              </a:ext>
            </a:extLst>
          </p:cNvPr>
          <p:cNvSpPr/>
          <p:nvPr/>
        </p:nvSpPr>
        <p:spPr>
          <a:xfrm>
            <a:off x="10062517" y="4390398"/>
            <a:ext cx="215758" cy="21575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7C0CB16-B927-EEE7-5F46-9A24E05AC814}"/>
              </a:ext>
            </a:extLst>
          </p:cNvPr>
          <p:cNvSpPr/>
          <p:nvPr/>
        </p:nvSpPr>
        <p:spPr>
          <a:xfrm>
            <a:off x="10736191" y="3660862"/>
            <a:ext cx="215758" cy="21575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861F52-4922-655E-C48E-CC79A1B4693B}"/>
              </a:ext>
            </a:extLst>
          </p:cNvPr>
          <p:cNvCxnSpPr>
            <a:stCxn id="16" idx="7"/>
            <a:endCxn id="19" idx="3"/>
          </p:cNvCxnSpPr>
          <p:nvPr/>
        </p:nvCxnSpPr>
        <p:spPr>
          <a:xfrm flipV="1">
            <a:off x="10246678" y="3845023"/>
            <a:ext cx="521110" cy="576972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-Shape 22">
            <a:extLst>
              <a:ext uri="{FF2B5EF4-FFF2-40B4-BE49-F238E27FC236}">
                <a16:creationId xmlns:a16="http://schemas.microsoft.com/office/drawing/2014/main" id="{82B11D3F-297B-4CAD-4F3B-AC4A40908899}"/>
              </a:ext>
            </a:extLst>
          </p:cNvPr>
          <p:cNvSpPr/>
          <p:nvPr/>
        </p:nvSpPr>
        <p:spPr>
          <a:xfrm rot="13500000">
            <a:off x="10311009" y="3684125"/>
            <a:ext cx="255183" cy="255183"/>
          </a:xfrm>
          <a:prstGeom prst="corner">
            <a:avLst>
              <a:gd name="adj1" fmla="val 9353"/>
              <a:gd name="adj2" fmla="val 88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3F86CEE-86C2-C2DC-B430-87038F19927D}"/>
                  </a:ext>
                </a:extLst>
              </p:cNvPr>
              <p:cNvSpPr/>
              <p:nvPr/>
            </p:nvSpPr>
            <p:spPr>
              <a:xfrm>
                <a:off x="11127576" y="2554835"/>
                <a:ext cx="556563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IN" sz="2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3F86CEE-86C2-C2DC-B430-87038F199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576" y="2554835"/>
                <a:ext cx="5565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43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0.05964 -0.0664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64 -0.06644 L -0.03919 0.0430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4" grpId="0" animBg="1"/>
      <p:bldP spid="14" grpId="1" animBg="1"/>
      <p:bldP spid="14" grpId="2" animBg="1"/>
      <p:bldP spid="16" grpId="0" animBg="1"/>
      <p:bldP spid="16" grpId="1" animBg="1"/>
      <p:bldP spid="19" grpId="0" animBg="1"/>
      <p:bldP spid="19" grpId="1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“best” Linear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55477" y="1111624"/>
            <a:ext cx="9796080" cy="5232364"/>
            <a:chOff x="1621570" y="1435846"/>
            <a:chExt cx="9796080" cy="5232364"/>
          </a:xfrm>
        </p:grpSpPr>
        <p:sp>
          <p:nvSpPr>
            <p:cNvPr id="10" name="Oval 9"/>
            <p:cNvSpPr/>
            <p:nvPr/>
          </p:nvSpPr>
          <p:spPr>
            <a:xfrm>
              <a:off x="1621570" y="1435846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227473" y="2601319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109556" y="3118018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628953" y="185647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019090" y="635712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506505" y="455764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215398" y="3235582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742431" y="539046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790357" y="617606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699512" y="233632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1106565" y="539046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412510" y="3836121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0504691" y="561472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348506" y="264026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0547792" y="4241036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900100" y="328913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553668" y="247489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282729" y="455764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116611" y="488285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888116" y="403489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986136" y="5107202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606736" y="299932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8954834" y="372380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9882521" y="439657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8773297" y="512183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193606" y="494662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111304" y="414427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218730" y="5953453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9526393" y="507938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109555" y="383612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9110376" y="4455357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2890353" y="844565"/>
            <a:ext cx="6112937" cy="573220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222468" y="4769393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8667977" y="5445823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2162860" y="1029039"/>
            <a:ext cx="6112937" cy="5732206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014570" y="1029039"/>
            <a:ext cx="6112937" cy="5732206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55" y="67973"/>
            <a:ext cx="1787723" cy="1787723"/>
          </a:xfrm>
          <a:prstGeom prst="rect">
            <a:avLst/>
          </a:prstGeom>
        </p:spPr>
      </p:pic>
      <p:sp>
        <p:nvSpPr>
          <p:cNvPr id="93" name="Rectangular Callout 92"/>
          <p:cNvSpPr/>
          <p:nvPr/>
        </p:nvSpPr>
        <p:spPr>
          <a:xfrm>
            <a:off x="7240359" y="104591"/>
            <a:ext cx="3149286" cy="1412557"/>
          </a:xfrm>
          <a:prstGeom prst="wedgeRectCallout">
            <a:avLst>
              <a:gd name="adj1" fmla="val 78132"/>
              <a:gd name="adj2" fmla="val 2765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It seems infinitely many classifiers perfectly classify the data. Which one should I choose?</a:t>
            </a:r>
          </a:p>
        </p:txBody>
      </p:sp>
      <p:sp>
        <p:nvSpPr>
          <p:cNvPr id="104" name="Rectangular Callout 103"/>
          <p:cNvSpPr/>
          <p:nvPr/>
        </p:nvSpPr>
        <p:spPr>
          <a:xfrm>
            <a:off x="1688941" y="5531585"/>
            <a:ext cx="4500309" cy="1100586"/>
          </a:xfrm>
          <a:prstGeom prst="wedgeRectCallout">
            <a:avLst>
              <a:gd name="adj1" fmla="val -64124"/>
              <a:gd name="adj2" fmla="val -48351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It is better to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not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select a model whose decision boundary passes very close to a training data point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87" y="3690144"/>
            <a:ext cx="1770364" cy="1770364"/>
          </a:xfrm>
          <a:prstGeom prst="rect">
            <a:avLst/>
          </a:prstGeom>
        </p:spPr>
      </p:pic>
      <p:cxnSp>
        <p:nvCxnSpPr>
          <p:cNvPr id="109" name="Straight Connector 108"/>
          <p:cNvCxnSpPr/>
          <p:nvPr/>
        </p:nvCxnSpPr>
        <p:spPr>
          <a:xfrm>
            <a:off x="1539378" y="983369"/>
            <a:ext cx="9189581" cy="553988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961603" y="768328"/>
            <a:ext cx="1051957" cy="5992917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ular Callout 115"/>
          <p:cNvSpPr/>
          <p:nvPr/>
        </p:nvSpPr>
        <p:spPr>
          <a:xfrm>
            <a:off x="1505648" y="3854858"/>
            <a:ext cx="6911640" cy="1100586"/>
          </a:xfrm>
          <a:prstGeom prst="wedgeRectCallout">
            <a:avLst>
              <a:gd name="adj1" fmla="val -60327"/>
              <a:gd name="adj2" fmla="val 3540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Indeed! Such models would be very brittle and might 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misclassify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test data (i.e. predict the wrong class), even those test data which look very similar to train data  </a:t>
            </a:r>
          </a:p>
        </p:txBody>
      </p:sp>
    </p:spTree>
    <p:extLst>
      <p:ext uri="{BB962C8B-B14F-4D97-AF65-F5344CB8AC3E}">
        <p14:creationId xmlns:p14="http://schemas.microsoft.com/office/powerpoint/2010/main" val="404853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500000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00000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0.07695 -2.22222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95 -2.22222E-6 L 0.07669 -2.22222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69 -2.22222E-6 L -2.29167E-6 -2.22222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8" grpId="1" animBg="1"/>
      <p:bldP spid="93" grpId="0" animBg="1"/>
      <p:bldP spid="104" grpId="0" animBg="1"/>
      <p:bldP spid="116" grpId="0" animBg="1"/>
      <p:bldP spid="11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3353" y="5439480"/>
            <a:ext cx="11600329" cy="6486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Large Margin Classifiers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300823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/>
                  <a:t>Fact</a:t>
                </a:r>
                <a:r>
                  <a:rPr lang="en-IN" dirty="0"/>
                  <a:t>: distance of origin from hyperplane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r>
                  <a:rPr lang="en-IN" b="1" dirty="0"/>
                  <a:t>Fact</a:t>
                </a:r>
                <a:r>
                  <a:rPr lang="en-IN" dirty="0"/>
                  <a:t>: distance of a point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IN" dirty="0"/>
                  <a:t> from this hyperplane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Given train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dirty="0"/>
                  <a:t> for a binary </a:t>
                </a:r>
                <a:r>
                  <a:rPr lang="en-IN" dirty="0" err="1"/>
                  <a:t>classfn</a:t>
                </a:r>
                <a:r>
                  <a:rPr lang="en-IN" dirty="0"/>
                  <a:t> problem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IN" dirty="0"/>
                  <a:t>, we want two things from a classifier</a:t>
                </a:r>
              </a:p>
              <a:p>
                <a:r>
                  <a:rPr lang="en-IN" b="1" dirty="0"/>
                  <a:t>Demand 1</a:t>
                </a:r>
                <a:r>
                  <a:rPr lang="en-IN" dirty="0"/>
                  <a:t>: classify every point correctly – how to ask this politely?</a:t>
                </a:r>
              </a:p>
              <a:p>
                <a:pPr lvl="2"/>
                <a:r>
                  <a:rPr lang="en-IN" dirty="0"/>
                  <a:t>One way: demand that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Easier way: demand that for all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/>
              </a:p>
              <a:p>
                <a:r>
                  <a:rPr lang="en-IN" b="1" dirty="0"/>
                  <a:t>Demand 2</a:t>
                </a:r>
                <a:r>
                  <a:rPr lang="en-IN" dirty="0"/>
                  <a:t>: not let any data point come close to the boundary</a:t>
                </a:r>
              </a:p>
              <a:p>
                <a:pPr lvl="2"/>
                <a:r>
                  <a:rPr lang="en-IN" dirty="0"/>
                  <a:t>Demand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IN" dirty="0"/>
                  <a:t> be as large as possible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300823"/>
              </a:xfrm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17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8972"/>
  <p:tag name="ORIGINALWIDTH" val="959.2826"/>
  <p:tag name="LATEXADDIN" val="\documentclass{article}&#10;\usepackage{amsmath,amssymb}&#10;\usepackage{olo}&#10;\pagestyle{empty}&#10;\begin{document}&#10;&#10;\[&#10;\ell_\text{hinge}(s, y) = [1 - s \cdot y]_+ = \begin{cases}&#10;0 &amp; \text{ if } s \cdot y \geq 1 \\&#10;1 - s \cdot y &amp; \text{ if } s\cdot y &lt; 1&#10;\end{cases}&#10;\]&#10;&#10;\end{document}"/>
  <p:tag name="IGUANATEXSIZE" val="28"/>
  <p:tag name="IGUANATEXCURSOR" val="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pagestyle{empty}&#10;\begin{document}&#10;&#10;\[&#10;1&#10;\]&#10;&#10;\end{document}"/>
  <p:tag name="IGUANATEXSIZE" val="24"/>
  <p:tag name="IGUANATEXCURSOR" val="110"/>
</p:tagLst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4FF31FDD-A76D-4C33-A8C5-42D161437C73}" vid="{9166691C-7564-4C8C-B6F7-130833D3B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2693</TotalTime>
  <Words>1520</Words>
  <Application>Microsoft Office PowerPoint</Application>
  <PresentationFormat>Widescreen</PresentationFormat>
  <Paragraphs>170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Century</vt:lpstr>
      <vt:lpstr>Courier New</vt:lpstr>
      <vt:lpstr>Nexa Book</vt:lpstr>
      <vt:lpstr>Wingdings</vt:lpstr>
      <vt:lpstr>MLC-gold</vt:lpstr>
      <vt:lpstr>Learning a Linear Classifier</vt:lpstr>
      <vt:lpstr>Quiz 1</vt:lpstr>
      <vt:lpstr>Authentication by Secret Questions</vt:lpstr>
      <vt:lpstr>Physically Unclonable Functions</vt:lpstr>
      <vt:lpstr>Arbiter PUFs</vt:lpstr>
      <vt:lpstr>Arbiter PUFs</vt:lpstr>
      <vt:lpstr>Linear Models</vt:lpstr>
      <vt:lpstr>The “best” Linear Classifier</vt:lpstr>
      <vt:lpstr>Large Margin Classifiers</vt:lpstr>
      <vt:lpstr>Support Vector Machines</vt:lpstr>
      <vt:lpstr>Constrained Optimization 101</vt:lpstr>
      <vt:lpstr>Back to SVMs</vt:lpstr>
      <vt:lpstr>Support Vector Machines</vt:lpstr>
      <vt:lpstr>The C-SVM Technique</vt:lpstr>
      <vt:lpstr>From C-SVM to Loss Functions</vt:lpstr>
      <vt:lpstr>Hinge Loss</vt:lpstr>
      <vt:lpstr>Final Form of C-SVM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 Linear Classifier</dc:title>
  <dc:creator>Purushottam Kar</dc:creator>
  <cp:lastModifiedBy>Purushottam Kar</cp:lastModifiedBy>
  <cp:revision>26</cp:revision>
  <dcterms:created xsi:type="dcterms:W3CDTF">2022-08-11T04:12:58Z</dcterms:created>
  <dcterms:modified xsi:type="dcterms:W3CDTF">2024-01-19T22:21:22Z</dcterms:modified>
</cp:coreProperties>
</file>