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8" r:id="rId3"/>
    <p:sldId id="274" r:id="rId4"/>
    <p:sldId id="277" r:id="rId5"/>
    <p:sldId id="287" r:id="rId6"/>
    <p:sldId id="288" r:id="rId7"/>
    <p:sldId id="276" r:id="rId8"/>
    <p:sldId id="258" r:id="rId9"/>
    <p:sldId id="289" r:id="rId10"/>
    <p:sldId id="290" r:id="rId11"/>
    <p:sldId id="29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6B246B-B8C2-499A-86F3-7AC7CAC6F0E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76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6B246B-B8C2-499A-86F3-7AC7CAC6F0E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33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04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5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39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1" y="1111623"/>
            <a:ext cx="5852160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511" y="1111624"/>
            <a:ext cx="5852160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9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852159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2" y="1879044"/>
            <a:ext cx="5852160" cy="45217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8112" y="1143997"/>
            <a:ext cx="58607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8112" y="1866373"/>
            <a:ext cx="5852160" cy="453442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93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6B246B-B8C2-499A-86F3-7AC7CAC6F0E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5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8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9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46B-B8C2-499A-86F3-7AC7CAC6F0E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5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96B246B-B8C2-499A-86F3-7AC7CAC6F0E9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14B3746-829A-4A0D-934C-6ED5D0F7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14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2.xml"/><Relationship Id="rId18" Type="http://schemas.openxmlformats.org/officeDocument/2006/relationships/image" Target="NUL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4.png"/><Relationship Id="rId2" Type="http://schemas.openxmlformats.org/officeDocument/2006/relationships/tags" Target="../tags/tag4.xml"/><Relationship Id="rId16" Type="http://schemas.openxmlformats.org/officeDocument/2006/relationships/image" Target="../media/image6.png"/><Relationship Id="rId20" Type="http://schemas.openxmlformats.org/officeDocument/2006/relationships/image" Target="NUL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5.png"/><Relationship Id="rId10" Type="http://schemas.openxmlformats.org/officeDocument/2006/relationships/tags" Target="../tags/tag12.xml"/><Relationship Id="rId19" Type="http://schemas.openxmlformats.org/officeDocument/2006/relationships/image" Target="../media/image7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DE5E-142B-4CD3-C335-B6AFD73B3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first Solver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E2E0B-701A-E886-2B9C-27BB61FFA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Optimization for 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49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Mini-batch SGD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If data is very diverse, the “stochastic” gradient may vary quite a lot depending on which random data point is chosen</a:t>
                </a:r>
              </a:p>
              <a:p>
                <a:r>
                  <a:rPr lang="en-IN" dirty="0"/>
                  <a:t>This is called </a:t>
                </a:r>
                <a:r>
                  <a:rPr lang="en-IN" i="1" dirty="0"/>
                  <a:t>variance</a:t>
                </a:r>
                <a:r>
                  <a:rPr lang="en-IN" dirty="0"/>
                  <a:t> (more on this later) but this</a:t>
                </a:r>
                <a:br>
                  <a:rPr lang="en-IN" dirty="0"/>
                </a:br>
                <a:r>
                  <a:rPr lang="en-IN" dirty="0"/>
                  <a:t>can slow down the SGD process – make it jittery</a:t>
                </a:r>
              </a:p>
              <a:p>
                <a:r>
                  <a:rPr lang="en-IN" dirty="0"/>
                  <a:t>One solution, choose more than one random point</a:t>
                </a:r>
              </a:p>
              <a:p>
                <a:r>
                  <a:rPr lang="en-IN" dirty="0"/>
                  <a:t>At each step,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random data points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= </a:t>
                </a:r>
                <a:r>
                  <a:rPr lang="en-IN" i="1" dirty="0"/>
                  <a:t>mini batch size) </a:t>
                </a:r>
                <a:r>
                  <a:rPr lang="en-IN" dirty="0"/>
                  <a:t>without replacement, say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and use</a:t>
                </a:r>
              </a:p>
              <a:p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IN" i="1" dirty="0"/>
              </a:p>
              <a:p>
                <a:r>
                  <a:rPr lang="en-IN" dirty="0"/>
                  <a:t>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𝐵𝑑</m:t>
                        </m:r>
                      </m:e>
                    </m:d>
                  </m:oMath>
                </a14:m>
                <a:r>
                  <a:rPr lang="en-IN" dirty="0"/>
                  <a:t> time to execute MBSGD – more expensive than SGD</a:t>
                </a:r>
              </a:p>
              <a:p>
                <a:r>
                  <a:rPr lang="en-IN" dirty="0"/>
                  <a:t>Notice that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then MBSGD becomes plain GD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Arrow Connector 4"/>
          <p:cNvCxnSpPr>
            <a:stCxn id="6" idx="7"/>
          </p:cNvCxnSpPr>
          <p:nvPr/>
        </p:nvCxnSpPr>
        <p:spPr>
          <a:xfrm flipV="1">
            <a:off x="9504647" y="1677476"/>
            <a:ext cx="1344738" cy="12701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9363299" y="2923417"/>
            <a:ext cx="165600" cy="165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311" y="1990297"/>
            <a:ext cx="1324119" cy="44381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9446099" y="1677475"/>
            <a:ext cx="161399" cy="1245942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7"/>
          </p:cNvCxnSpPr>
          <p:nvPr/>
        </p:nvCxnSpPr>
        <p:spPr>
          <a:xfrm flipV="1">
            <a:off x="9504647" y="1780358"/>
            <a:ext cx="586036" cy="116731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9528899" y="2411013"/>
            <a:ext cx="1118685" cy="595204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</p:cNvCxnSpPr>
          <p:nvPr/>
        </p:nvCxnSpPr>
        <p:spPr>
          <a:xfrm flipV="1">
            <a:off x="9504647" y="2059885"/>
            <a:ext cx="970117" cy="887784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</p:cNvCxnSpPr>
          <p:nvPr/>
        </p:nvCxnSpPr>
        <p:spPr>
          <a:xfrm flipV="1">
            <a:off x="9504647" y="2831577"/>
            <a:ext cx="1240664" cy="23318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</p:cNvCxnSpPr>
          <p:nvPr/>
        </p:nvCxnSpPr>
        <p:spPr>
          <a:xfrm>
            <a:off x="9446099" y="3089017"/>
            <a:ext cx="1299212" cy="15224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9080984" y="1780358"/>
            <a:ext cx="306567" cy="116731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247" y="2581914"/>
            <a:ext cx="334078" cy="4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Coordinate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854255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Similar to GD except only one coordinate is changed in a single step</a:t>
                </a:r>
              </a:p>
              <a:p>
                <a:r>
                  <a:rPr lang="en-IN" dirty="0"/>
                  <a:t>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err="1"/>
                  <a:t>th</a:t>
                </a:r>
                <a:r>
                  <a:rPr lang="en-IN" dirty="0"/>
                  <a:t> partial derivative</a:t>
                </a:r>
              </a:p>
              <a:p>
                <a:r>
                  <a:rPr lang="en-IN" b="1" dirty="0"/>
                  <a:t>CCD</a:t>
                </a:r>
                <a:r>
                  <a:rPr lang="en-IN" dirty="0"/>
                  <a:t>: choose coordinate cyclically</a:t>
                </a:r>
                <a:br>
                  <a:rPr lang="en-IN" dirty="0"/>
                </a:br>
                <a:r>
                  <a:rPr lang="en-IN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SCD</a:t>
                </a:r>
                <a:r>
                  <a:rPr lang="en-IN" dirty="0"/>
                  <a:t>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randomly</a:t>
                </a:r>
              </a:p>
              <a:p>
                <a:r>
                  <a:rPr lang="en-IN" b="1" dirty="0"/>
                  <a:t>Block CD</a:t>
                </a:r>
                <a:r>
                  <a:rPr lang="en-IN" dirty="0"/>
                  <a:t>: choose a small set of</a:t>
                </a:r>
                <a:br>
                  <a:rPr lang="en-IN" dirty="0"/>
                </a:br>
                <a:r>
                  <a:rPr lang="en-IN" dirty="0"/>
                  <a:t>coordinates at each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to update</a:t>
                </a:r>
              </a:p>
              <a:p>
                <a:r>
                  <a:rPr lang="en-IN" b="1" dirty="0" err="1"/>
                  <a:t>Randperm</a:t>
                </a:r>
                <a:r>
                  <a:rPr lang="en-IN" dirty="0"/>
                  <a:t>: permute coordinates</a:t>
                </a:r>
                <a:br>
                  <a:rPr lang="en-IN" dirty="0"/>
                </a:br>
                <a:r>
                  <a:rPr lang="en-IN" dirty="0"/>
                  <a:t>randomly and choose them in</a:t>
                </a:r>
                <a:br>
                  <a:rPr lang="en-IN" dirty="0"/>
                </a:br>
                <a:r>
                  <a:rPr lang="en-IN" dirty="0"/>
                  <a:t>that order. Once the list is over, choose a new random permutation and start over (very effective)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854255"/>
              </a:xfrm>
              <a:blipFill>
                <a:blip r:embed="rId2"/>
                <a:stretch>
                  <a:fillRect l="-578" t="-2497" b="-1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07527" y="2503186"/>
                <a:ext cx="6195982" cy="322036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COORDINATE DESCENT</a:t>
                </a:r>
              </a:p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1.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Select a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sSub>
                          <m:sSubPr>
                            <m:ctrlPr>
                              <a:rPr lang="en-IN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2503186"/>
                <a:ext cx="6195982" cy="3220369"/>
              </a:xfrm>
              <a:prstGeom prst="rect">
                <a:avLst/>
              </a:prstGeom>
              <a:blipFill>
                <a:blip r:embed="rId3"/>
                <a:stretch>
                  <a:fillRect l="-2153" t="-1873" b="-5056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251177"/>
            <a:ext cx="1720892" cy="172089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23938" y="422556"/>
            <a:ext cx="8647169" cy="897990"/>
          </a:xfrm>
          <a:prstGeom prst="wedgeRectCallout">
            <a:avLst>
              <a:gd name="adj1" fmla="val 58485"/>
              <a:gd name="adj2" fmla="val 5616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Sometimes we are able to optimize completely along a given variable (even if constraints are there) – called coordinate minimization (CM)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89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257448" y="1973308"/>
            <a:ext cx="678149" cy="4186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2155624" y="2032188"/>
            <a:ext cx="781951" cy="3524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1375790" y="2531932"/>
            <a:ext cx="1593367" cy="3598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/>
                  <a:t>Method 3</a:t>
                </a:r>
                <a:r>
                  <a:rPr lang="en-IN" dirty="0"/>
                  <a:t>: Creating a Dual Problem</a:t>
                </a:r>
              </a:p>
              <a:p>
                <a:pPr lvl="2"/>
                <a:r>
                  <a:rPr lang="en-IN" dirty="0"/>
                  <a:t>Suppose we wish to solve</a:t>
                </a:r>
                <a:br>
                  <a:rPr lang="en-IN" dirty="0"/>
                </a:br>
                <a:r>
                  <a:rPr lang="en-IN" dirty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b="0" dirty="0"/>
                  <a:t> </a:t>
                </a:r>
                <a:br>
                  <a:rPr lang="en-IN" b="0" dirty="0"/>
                </a:br>
                <a:r>
                  <a:rPr lang="en-IN" b="0" dirty="0" err="1"/>
                  <a:t>s.t.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Trick</a:t>
                </a:r>
                <a:r>
                  <a:rPr lang="en-IN" dirty="0"/>
                  <a:t>: sneak this constraint into the objective</a:t>
                </a:r>
              </a:p>
              <a:p>
                <a:pPr lvl="2"/>
                <a:r>
                  <a:rPr lang="en-IN" dirty="0"/>
                  <a:t>Construct a </a:t>
                </a:r>
                <a:r>
                  <a:rPr lang="en-IN" i="0" dirty="0"/>
                  <a:t>barrier </a:t>
                </a:r>
                <a:r>
                  <a:rPr lang="en-IN" dirty="0"/>
                  <a:t>(indicator) </a:t>
                </a:r>
                <a:r>
                  <a:rPr lang="en-IN" dirty="0" err="1"/>
                  <a:t>fn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so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IN" b="0" dirty="0"/>
                </a:b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IN" dirty="0"/>
                  <a:t> otherwise, and simply solve</a:t>
                </a:r>
              </a:p>
              <a:p>
                <a:pPr lvl="2"/>
                <a:r>
                  <a:rPr lang="en-IN" dirty="0"/>
                  <a:t>Easy to see that both problems have the same solution</a:t>
                </a:r>
              </a:p>
              <a:p>
                <a:pPr lvl="2"/>
                <a:r>
                  <a:rPr lang="en-IN" dirty="0"/>
                  <a:t>One very elegant way to construct such a barrier is the following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Thus, we want to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lim>
                                </m:limLow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1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85019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chemeClr val="accent4">
              <a:lumMod val="50000"/>
              <a:alpha val="25000"/>
            </a:schemeClr>
          </a:solidFill>
          <a:ln w="3810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162395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212921" y="-1365963"/>
            <a:ext cx="1308100" cy="3657600"/>
          </a:xfrm>
          <a:custGeom>
            <a:avLst/>
            <a:gdLst>
              <a:gd name="connsiteX0" fmla="*/ 0 w 1308100"/>
              <a:gd name="connsiteY0" fmla="*/ 3352800 h 3657600"/>
              <a:gd name="connsiteX1" fmla="*/ 1308100 w 1308100"/>
              <a:gd name="connsiteY1" fmla="*/ 3657600 h 3657600"/>
              <a:gd name="connsiteX2" fmla="*/ 1308100 w 1308100"/>
              <a:gd name="connsiteY2" fmla="*/ 0 h 3657600"/>
              <a:gd name="connsiteX3" fmla="*/ 19050 w 1308100"/>
              <a:gd name="connsiteY3" fmla="*/ 0 h 3657600"/>
              <a:gd name="connsiteX4" fmla="*/ 0 w 1308100"/>
              <a:gd name="connsiteY4" fmla="*/ 33528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100" h="3657600">
                <a:moveTo>
                  <a:pt x="0" y="3352800"/>
                </a:moveTo>
                <a:lnTo>
                  <a:pt x="1308100" y="3657600"/>
                </a:lnTo>
                <a:lnTo>
                  <a:pt x="1308100" y="0"/>
                </a:lnTo>
                <a:lnTo>
                  <a:pt x="19050" y="0"/>
                </a:lnTo>
                <a:lnTo>
                  <a:pt x="0" y="33528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521021" y="-1364318"/>
            <a:ext cx="1073150" cy="4514850"/>
          </a:xfrm>
          <a:custGeom>
            <a:avLst/>
            <a:gdLst>
              <a:gd name="connsiteX0" fmla="*/ 19050 w 1073150"/>
              <a:gd name="connsiteY0" fmla="*/ 3657600 h 4514850"/>
              <a:gd name="connsiteX1" fmla="*/ 1073150 w 1073150"/>
              <a:gd name="connsiteY1" fmla="*/ 4514850 h 4514850"/>
              <a:gd name="connsiteX2" fmla="*/ 1073150 w 1073150"/>
              <a:gd name="connsiteY2" fmla="*/ 0 h 4514850"/>
              <a:gd name="connsiteX3" fmla="*/ 0 w 1073150"/>
              <a:gd name="connsiteY3" fmla="*/ 0 h 4514850"/>
              <a:gd name="connsiteX4" fmla="*/ 19050 w 1073150"/>
              <a:gd name="connsiteY4" fmla="*/ 365760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3150" h="4514850">
                <a:moveTo>
                  <a:pt x="19050" y="3657600"/>
                </a:moveTo>
                <a:lnTo>
                  <a:pt x="1073150" y="4514850"/>
                </a:lnTo>
                <a:lnTo>
                  <a:pt x="1073150" y="0"/>
                </a:lnTo>
                <a:lnTo>
                  <a:pt x="0" y="0"/>
                </a:lnTo>
                <a:lnTo>
                  <a:pt x="19050" y="36576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58821" y="-1365963"/>
            <a:ext cx="1054100" cy="3917950"/>
          </a:xfrm>
          <a:custGeom>
            <a:avLst/>
            <a:gdLst>
              <a:gd name="connsiteX0" fmla="*/ 6350 w 1054100"/>
              <a:gd name="connsiteY0" fmla="*/ 3917950 h 3917950"/>
              <a:gd name="connsiteX1" fmla="*/ 1054100 w 1054100"/>
              <a:gd name="connsiteY1" fmla="*/ 3371850 h 3917950"/>
              <a:gd name="connsiteX2" fmla="*/ 1054100 w 1054100"/>
              <a:gd name="connsiteY2" fmla="*/ 0 h 3917950"/>
              <a:gd name="connsiteX3" fmla="*/ 0 w 1054100"/>
              <a:gd name="connsiteY3" fmla="*/ 6350 h 3917950"/>
              <a:gd name="connsiteX4" fmla="*/ 6350 w 1054100"/>
              <a:gd name="connsiteY4" fmla="*/ 3917950 h 391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100" h="3917950">
                <a:moveTo>
                  <a:pt x="6350" y="3917950"/>
                </a:moveTo>
                <a:lnTo>
                  <a:pt x="1054100" y="3371850"/>
                </a:lnTo>
                <a:lnTo>
                  <a:pt x="1054100" y="0"/>
                </a:lnTo>
                <a:lnTo>
                  <a:pt x="0" y="6350"/>
                </a:lnTo>
                <a:cubicBezTo>
                  <a:pt x="2117" y="1310217"/>
                  <a:pt x="4233" y="2614083"/>
                  <a:pt x="6350" y="3917950"/>
                </a:cubicBez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1111571" y="-1365963"/>
            <a:ext cx="482600" cy="5080000"/>
          </a:xfrm>
          <a:custGeom>
            <a:avLst/>
            <a:gdLst>
              <a:gd name="connsiteX0" fmla="*/ 8466 w 482600"/>
              <a:gd name="connsiteY0" fmla="*/ 5080000 h 5080000"/>
              <a:gd name="connsiteX1" fmla="*/ 482600 w 482600"/>
              <a:gd name="connsiteY1" fmla="*/ 4529667 h 5080000"/>
              <a:gd name="connsiteX2" fmla="*/ 482600 w 482600"/>
              <a:gd name="connsiteY2" fmla="*/ 0 h 5080000"/>
              <a:gd name="connsiteX3" fmla="*/ 0 w 482600"/>
              <a:gd name="connsiteY3" fmla="*/ 0 h 5080000"/>
              <a:gd name="connsiteX4" fmla="*/ 8466 w 482600"/>
              <a:gd name="connsiteY4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" h="5080000">
                <a:moveTo>
                  <a:pt x="8466" y="5080000"/>
                </a:moveTo>
                <a:lnTo>
                  <a:pt x="482600" y="4529667"/>
                </a:lnTo>
                <a:lnTo>
                  <a:pt x="482600" y="0"/>
                </a:lnTo>
                <a:lnTo>
                  <a:pt x="0" y="0"/>
                </a:lnTo>
                <a:lnTo>
                  <a:pt x="8466" y="5080000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 flipV="1">
            <a:off x="8162395" y="-1372399"/>
            <a:ext cx="13471" cy="38968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/>
        </p:nvCxnSpPr>
        <p:spPr>
          <a:xfrm flipH="1" flipV="1">
            <a:off x="11103049" y="-1365963"/>
            <a:ext cx="785" cy="50179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14" idx="4"/>
            <a:endCxn id="16" idx="2"/>
          </p:cNvCxnSpPr>
          <p:nvPr/>
        </p:nvCxnSpPr>
        <p:spPr>
          <a:xfrm flipV="1">
            <a:off x="11571547" y="-1364318"/>
            <a:ext cx="22624" cy="4511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4" idx="1"/>
          </p:cNvCxnSpPr>
          <p:nvPr/>
        </p:nvCxnSpPr>
        <p:spPr>
          <a:xfrm flipH="1">
            <a:off x="9204132" y="-1365963"/>
            <a:ext cx="8789" cy="3339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14" idx="0"/>
          </p:cNvCxnSpPr>
          <p:nvPr/>
        </p:nvCxnSpPr>
        <p:spPr>
          <a:xfrm flipH="1">
            <a:off x="10517859" y="-1365963"/>
            <a:ext cx="3162" cy="36524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8128602" y="-1405105"/>
            <a:ext cx="2935705" cy="5024388"/>
          </a:xfrm>
          <a:custGeom>
            <a:avLst/>
            <a:gdLst>
              <a:gd name="connsiteX0" fmla="*/ 0 w 2935705"/>
              <a:gd name="connsiteY0" fmla="*/ 3907857 h 5024388"/>
              <a:gd name="connsiteX1" fmla="*/ 0 w 2935705"/>
              <a:gd name="connsiteY1" fmla="*/ 0 h 5024388"/>
              <a:gd name="connsiteX2" fmla="*/ 2935705 w 2935705"/>
              <a:gd name="connsiteY2" fmla="*/ 38501 h 5024388"/>
              <a:gd name="connsiteX3" fmla="*/ 2935705 w 2935705"/>
              <a:gd name="connsiteY3" fmla="*/ 5024388 h 5024388"/>
              <a:gd name="connsiteX4" fmla="*/ 0 w 2935705"/>
              <a:gd name="connsiteY4" fmla="*/ 3907857 h 50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705" h="5024388">
                <a:moveTo>
                  <a:pt x="0" y="3907857"/>
                </a:moveTo>
                <a:lnTo>
                  <a:pt x="0" y="0"/>
                </a:lnTo>
                <a:lnTo>
                  <a:pt x="2935705" y="38501"/>
                </a:lnTo>
                <a:lnTo>
                  <a:pt x="2935705" y="5024388"/>
                </a:lnTo>
                <a:lnTo>
                  <a:pt x="0" y="3907857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492716" y="2111988"/>
            <a:ext cx="4542305" cy="1825631"/>
            <a:chOff x="7492716" y="1660121"/>
            <a:chExt cx="4542305" cy="1825631"/>
          </a:xfrm>
        </p:grpSpPr>
        <p:pic>
          <p:nvPicPr>
            <p:cNvPr id="26" name="Picture 2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2716" y="1932809"/>
              <a:ext cx="313655" cy="16002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6108" y="2473740"/>
              <a:ext cx="313655" cy="16002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812" y="2819419"/>
              <a:ext cx="313655" cy="16002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871" y="3325724"/>
              <a:ext cx="313655" cy="16002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366" y="2162547"/>
              <a:ext cx="313655" cy="16002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4193" y="3188804"/>
              <a:ext cx="313655" cy="16002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1184" y="1864102"/>
              <a:ext cx="151493" cy="24324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884" y="1660121"/>
              <a:ext cx="151493" cy="24324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850" y="2186276"/>
              <a:ext cx="151493" cy="24324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3537" y="2021186"/>
              <a:ext cx="151493" cy="24324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003" y="2491578"/>
              <a:ext cx="151493" cy="24324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2500" y="2606775"/>
              <a:ext cx="151493" cy="243243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7529258" y="790200"/>
            <a:ext cx="2547217" cy="2247813"/>
            <a:chOff x="5422347" y="3765550"/>
            <a:chExt cx="1283253" cy="1132417"/>
          </a:xfrm>
          <a:solidFill>
            <a:schemeClr val="accent1">
              <a:lumMod val="50000"/>
            </a:schemeClr>
          </a:solidFill>
        </p:grpSpPr>
        <p:sp>
          <p:nvSpPr>
            <p:cNvPr id="42" name="Freeform 41"/>
            <p:cNvSpPr/>
            <p:nvPr/>
          </p:nvSpPr>
          <p:spPr>
            <a:xfrm>
              <a:off x="5427133" y="3894667"/>
              <a:ext cx="1278467" cy="1003300"/>
            </a:xfrm>
            <a:custGeom>
              <a:avLst/>
              <a:gdLst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8467" h="1003300">
                  <a:moveTo>
                    <a:pt x="0" y="4233"/>
                  </a:moveTo>
                  <a:cubicBezTo>
                    <a:pt x="88195" y="542219"/>
                    <a:pt x="421922" y="1004005"/>
                    <a:pt x="635000" y="1003300"/>
                  </a:cubicBezTo>
                  <a:cubicBezTo>
                    <a:pt x="848078" y="1002595"/>
                    <a:pt x="1143706" y="594431"/>
                    <a:pt x="1278467" y="0"/>
                  </a:cubicBez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422347" y="3765550"/>
              <a:ext cx="1282700" cy="259826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937575" y="1904682"/>
            <a:ext cx="1277607" cy="499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537" y="5107405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ular Callout 49"/>
              <p:cNvSpPr/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blipFill>
                <a:blip r:embed="rId18"/>
                <a:stretch>
                  <a:fillRect l="-17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54" y="2897703"/>
            <a:ext cx="1794551" cy="1794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ular Callout 51"/>
              <p:cNvSpPr/>
              <p:nvPr/>
            </p:nvSpPr>
            <p:spPr>
              <a:xfrm>
                <a:off x="6637122" y="3435423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Hmm … we still have a constraint here, but a very simple one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ular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122" y="3435423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blipFill>
                <a:blip r:embed="rId20"/>
                <a:stretch>
                  <a:fillRect l="-1664" t="-6383" b="-1383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865695" y="2531931"/>
            <a:ext cx="2183944" cy="3598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F56F86-8A9C-EA4C-F5BF-167D60320E85}"/>
              </a:ext>
            </a:extLst>
          </p:cNvPr>
          <p:cNvGrpSpPr>
            <a:grpSpLocks noChangeAspect="1"/>
          </p:cNvGrpSpPr>
          <p:nvPr/>
        </p:nvGrpSpPr>
        <p:grpSpPr>
          <a:xfrm>
            <a:off x="24507" y="1890120"/>
            <a:ext cx="1143000" cy="1143000"/>
            <a:chOff x="7020470" y="457533"/>
            <a:chExt cx="4572000" cy="457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BBD0C7F-0979-D17E-394B-1BED896C14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1DCA0A-6D3F-A3D1-0168-C31D257F0562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1C08ED4-588B-166F-F5FF-688CA7D0A2C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F374A00-C5FD-5572-DA87-CD3403ACF36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9" name="Rectangular Callout 58"/>
          <p:cNvSpPr/>
          <p:nvPr/>
        </p:nvSpPr>
        <p:spPr>
          <a:xfrm>
            <a:off x="1812134" y="1606992"/>
            <a:ext cx="3586928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Let us see how to handle multiple constraints and equality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26569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6" grpId="0" animBg="1"/>
      <p:bldP spid="47" grpId="0" animBg="1"/>
      <p:bldP spid="3" grpId="0" uiExpand="1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45" grpId="0" animBg="1"/>
      <p:bldP spid="50" grpId="0" animBg="1"/>
      <p:bldP spid="52" grpId="0" animBg="1"/>
      <p:bldP spid="60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AE0B-A080-688D-1D6F-D34F1990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78AB-7325-C98A-9389-FEA8DCA4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February 07, 2023 (Wednesday), 6PM, L20</a:t>
            </a:r>
          </a:p>
          <a:p>
            <a:r>
              <a:rPr lang="en-US" dirty="0"/>
              <a:t>In lieu of missed class on January 26, 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14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“best” Linear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55477" y="1111624"/>
            <a:ext cx="9796080" cy="5232364"/>
            <a:chOff x="1621570" y="1435846"/>
            <a:chExt cx="9796080" cy="5232364"/>
          </a:xfrm>
        </p:grpSpPr>
        <p:sp>
          <p:nvSpPr>
            <p:cNvPr id="10" name="Oval 9"/>
            <p:cNvSpPr/>
            <p:nvPr/>
          </p:nvSpPr>
          <p:spPr>
            <a:xfrm>
              <a:off x="1621570" y="1435846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27473" y="2601319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09556" y="31180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28953" y="185647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19090" y="635712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06505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15398" y="323558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42431" y="539046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790357" y="61760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99512" y="233632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106565" y="53904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12510" y="383612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504691" y="56147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348506" y="264026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547792" y="424103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900100" y="328913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53668" y="247489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82729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116611" y="488285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88116" y="403489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86136" y="510720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606736" y="29993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954834" y="372380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9882521" y="439657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773297" y="512183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193606" y="49466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111304" y="414427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218730" y="5953453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526393" y="507938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109555" y="383612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110376" y="4455357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222468" y="4769393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67977" y="5445823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162860" y="1029039"/>
            <a:ext cx="6112937" cy="573220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014570" y="1029039"/>
            <a:ext cx="6112937" cy="573220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539378" y="983369"/>
            <a:ext cx="9189581" cy="55398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961603" y="768328"/>
            <a:ext cx="1051957" cy="5992917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5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7695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95 -2.22222E-6 L 0.07669 -2.22222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-2.22222E-6 L -2.29167E-6 -2.22222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Form of C-SVM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Recall that the C-SVM optimization finds a model by solving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Using the previous discussion, we can rewrite the above very simply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hinge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Calculus for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Method 1</a:t>
                </a:r>
                <a:r>
                  <a:rPr lang="en-IN" dirty="0"/>
                  <a:t>: First order optimality Condition</a:t>
                </a:r>
              </a:p>
              <a:p>
                <a:pPr lvl="2"/>
                <a:r>
                  <a:rPr lang="en-IN" dirty="0"/>
                  <a:t>Exploits the fact that gradient must vanish at a local optimum</a:t>
                </a:r>
              </a:p>
              <a:p>
                <a:pPr lvl="2"/>
                <a:r>
                  <a:rPr lang="en-IN" dirty="0"/>
                  <a:t>Also exploits the fact that for convex functions, local minima are global</a:t>
                </a:r>
              </a:p>
              <a:p>
                <a:pPr lvl="2"/>
                <a:r>
                  <a:rPr lang="en-IN" b="1" dirty="0"/>
                  <a:t>Warning</a:t>
                </a:r>
                <a:r>
                  <a:rPr lang="en-IN" dirty="0"/>
                  <a:t>: works only for simple convex functions when there are no constraints</a:t>
                </a:r>
              </a:p>
              <a:p>
                <a:r>
                  <a:rPr lang="en-IN" b="1" dirty="0"/>
                  <a:t>To Do</a:t>
                </a:r>
                <a:r>
                  <a:rPr lang="en-IN" dirty="0"/>
                  <a:t>: given a convex function that we wish to minimize, try finding all the stationary points of the function (set gradient to zero)</a:t>
                </a:r>
              </a:p>
              <a:p>
                <a:pPr lvl="2"/>
                <a:r>
                  <a:rPr lang="en-IN" dirty="0"/>
                  <a:t>If you find only one, that has to be the global minimum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b="1" dirty="0">
                    <a:sym typeface="Wingdings" panose="05000000000000000000" pitchFamily="2" charset="2"/>
                  </a:rPr>
                  <a:t>Example</a:t>
                </a:r>
                <a:r>
                  <a:rPr lang="en-IN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IN" i="0" dirty="0"/>
                  <a:t> only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rad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i="0" dirty="0"/>
                  <a:t>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IN" i="0" dirty="0"/>
                  <a:t> is </a:t>
                </a:r>
                <a:r>
                  <a:rPr lang="en-IN" i="0" dirty="0" err="1"/>
                  <a:t>cvx</a:t>
                </a:r>
                <a:r>
                  <a:rPr lang="en-IN" i="0" dirty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i="0" dirty="0"/>
                  <a:t> is global min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857736" y="3722885"/>
            <a:ext cx="1995946" cy="2913890"/>
            <a:chOff x="2264049" y="1188485"/>
            <a:chExt cx="5943255" cy="867658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525310" y="1188485"/>
              <a:ext cx="0" cy="867658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2264049" y="7326124"/>
              <a:ext cx="5943255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2" name="Freeform 11"/>
          <p:cNvSpPr/>
          <p:nvPr/>
        </p:nvSpPr>
        <p:spPr>
          <a:xfrm>
            <a:off x="10044548" y="3930015"/>
            <a:ext cx="1700250" cy="2738205"/>
          </a:xfrm>
          <a:custGeom>
            <a:avLst/>
            <a:gdLst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93781"/>
              <a:gd name="connsiteX1" fmla="*/ 816078 w 3165988"/>
              <a:gd name="connsiteY1" fmla="*/ 2762864 h 5093781"/>
              <a:gd name="connsiteX2" fmla="*/ 1769807 w 3165988"/>
              <a:gd name="connsiteY2" fmla="*/ 4660490 h 5093781"/>
              <a:gd name="connsiteX3" fmla="*/ 2615381 w 3165988"/>
              <a:gd name="connsiteY3" fmla="*/ 4483509 h 5093781"/>
              <a:gd name="connsiteX4" fmla="*/ 2998839 w 3165988"/>
              <a:gd name="connsiteY4" fmla="*/ 1917290 h 5093781"/>
              <a:gd name="connsiteX5" fmla="*/ 3165988 w 3165988"/>
              <a:gd name="connsiteY5" fmla="*/ 0 h 5093781"/>
              <a:gd name="connsiteX0" fmla="*/ 0 w 3165988"/>
              <a:gd name="connsiteY0" fmla="*/ 39329 h 5067932"/>
              <a:gd name="connsiteX1" fmla="*/ 816078 w 3165988"/>
              <a:gd name="connsiteY1" fmla="*/ 2762864 h 5067932"/>
              <a:gd name="connsiteX2" fmla="*/ 1769807 w 3165988"/>
              <a:gd name="connsiteY2" fmla="*/ 4660490 h 5067932"/>
              <a:gd name="connsiteX3" fmla="*/ 2615381 w 3165988"/>
              <a:gd name="connsiteY3" fmla="*/ 4483509 h 5067932"/>
              <a:gd name="connsiteX4" fmla="*/ 2998839 w 3165988"/>
              <a:gd name="connsiteY4" fmla="*/ 1917290 h 5067932"/>
              <a:gd name="connsiteX5" fmla="*/ 3165988 w 3165988"/>
              <a:gd name="connsiteY5" fmla="*/ 0 h 5067932"/>
              <a:gd name="connsiteX0" fmla="*/ 0 w 3165988"/>
              <a:gd name="connsiteY0" fmla="*/ 39329 h 4979016"/>
              <a:gd name="connsiteX1" fmla="*/ 816078 w 3165988"/>
              <a:gd name="connsiteY1" fmla="*/ 2762864 h 4979016"/>
              <a:gd name="connsiteX2" fmla="*/ 1871407 w 3165988"/>
              <a:gd name="connsiteY2" fmla="*/ 4533490 h 4979016"/>
              <a:gd name="connsiteX3" fmla="*/ 2615381 w 3165988"/>
              <a:gd name="connsiteY3" fmla="*/ 4483509 h 4979016"/>
              <a:gd name="connsiteX4" fmla="*/ 2998839 w 3165988"/>
              <a:gd name="connsiteY4" fmla="*/ 1917290 h 4979016"/>
              <a:gd name="connsiteX5" fmla="*/ 3165988 w 3165988"/>
              <a:gd name="connsiteY5" fmla="*/ 0 h 4979016"/>
              <a:gd name="connsiteX0" fmla="*/ 0 w 3165988"/>
              <a:gd name="connsiteY0" fmla="*/ 39329 h 5049685"/>
              <a:gd name="connsiteX1" fmla="*/ 816078 w 3165988"/>
              <a:gd name="connsiteY1" fmla="*/ 2762864 h 5049685"/>
              <a:gd name="connsiteX2" fmla="*/ 1820607 w 3165988"/>
              <a:gd name="connsiteY2" fmla="*/ 4635090 h 5049685"/>
              <a:gd name="connsiteX3" fmla="*/ 2615381 w 3165988"/>
              <a:gd name="connsiteY3" fmla="*/ 4483509 h 5049685"/>
              <a:gd name="connsiteX4" fmla="*/ 2998839 w 3165988"/>
              <a:gd name="connsiteY4" fmla="*/ 1917290 h 5049685"/>
              <a:gd name="connsiteX5" fmla="*/ 3165988 w 3165988"/>
              <a:gd name="connsiteY5" fmla="*/ 0 h 5049685"/>
              <a:gd name="connsiteX0" fmla="*/ 0 w 3165988"/>
              <a:gd name="connsiteY0" fmla="*/ 39329 h 5061825"/>
              <a:gd name="connsiteX1" fmla="*/ 816078 w 3165988"/>
              <a:gd name="connsiteY1" fmla="*/ 2762864 h 5061825"/>
              <a:gd name="connsiteX2" fmla="*/ 1812140 w 3165988"/>
              <a:gd name="connsiteY2" fmla="*/ 4652023 h 5061825"/>
              <a:gd name="connsiteX3" fmla="*/ 2615381 w 3165988"/>
              <a:gd name="connsiteY3" fmla="*/ 4483509 h 5061825"/>
              <a:gd name="connsiteX4" fmla="*/ 2998839 w 3165988"/>
              <a:gd name="connsiteY4" fmla="*/ 1917290 h 5061825"/>
              <a:gd name="connsiteX5" fmla="*/ 3165988 w 3165988"/>
              <a:gd name="connsiteY5" fmla="*/ 0 h 5061825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4888"/>
              <a:gd name="connsiteX1" fmla="*/ 816078 w 3165988"/>
              <a:gd name="connsiteY1" fmla="*/ 2762864 h 5114888"/>
              <a:gd name="connsiteX2" fmla="*/ 1769807 w 3165988"/>
              <a:gd name="connsiteY2" fmla="*/ 4719757 h 5114888"/>
              <a:gd name="connsiteX3" fmla="*/ 2615381 w 3165988"/>
              <a:gd name="connsiteY3" fmla="*/ 4483509 h 5114888"/>
              <a:gd name="connsiteX4" fmla="*/ 2998839 w 3165988"/>
              <a:gd name="connsiteY4" fmla="*/ 1917290 h 5114888"/>
              <a:gd name="connsiteX5" fmla="*/ 3165988 w 3165988"/>
              <a:gd name="connsiteY5" fmla="*/ 0 h 5114888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100294"/>
              <a:gd name="connsiteX1" fmla="*/ 816078 w 3165988"/>
              <a:gd name="connsiteY1" fmla="*/ 2762864 h 5100294"/>
              <a:gd name="connsiteX2" fmla="*/ 1769807 w 3165988"/>
              <a:gd name="connsiteY2" fmla="*/ 4719757 h 5100294"/>
              <a:gd name="connsiteX3" fmla="*/ 2615381 w 3165988"/>
              <a:gd name="connsiteY3" fmla="*/ 4483509 h 5100294"/>
              <a:gd name="connsiteX4" fmla="*/ 3165988 w 3165988"/>
              <a:gd name="connsiteY4" fmla="*/ 0 h 5100294"/>
              <a:gd name="connsiteX0" fmla="*/ 0 w 3165988"/>
              <a:gd name="connsiteY0" fmla="*/ 39329 h 5174351"/>
              <a:gd name="connsiteX1" fmla="*/ 816078 w 3165988"/>
              <a:gd name="connsiteY1" fmla="*/ 2762864 h 5174351"/>
              <a:gd name="connsiteX2" fmla="*/ 1803673 w 3165988"/>
              <a:gd name="connsiteY2" fmla="*/ 4677424 h 5174351"/>
              <a:gd name="connsiteX3" fmla="*/ 2615381 w 3165988"/>
              <a:gd name="connsiteY3" fmla="*/ 4483509 h 5174351"/>
              <a:gd name="connsiteX4" fmla="*/ 3165988 w 3165988"/>
              <a:gd name="connsiteY4" fmla="*/ 0 h 5174351"/>
              <a:gd name="connsiteX0" fmla="*/ 0 w 3165988"/>
              <a:gd name="connsiteY0" fmla="*/ 39329 h 5081456"/>
              <a:gd name="connsiteX1" fmla="*/ 816078 w 3165988"/>
              <a:gd name="connsiteY1" fmla="*/ 2762864 h 5081456"/>
              <a:gd name="connsiteX2" fmla="*/ 1803673 w 3165988"/>
              <a:gd name="connsiteY2" fmla="*/ 4677424 h 5081456"/>
              <a:gd name="connsiteX3" fmla="*/ 2615381 w 3165988"/>
              <a:gd name="connsiteY3" fmla="*/ 4483509 h 5081456"/>
              <a:gd name="connsiteX4" fmla="*/ 3165988 w 3165988"/>
              <a:gd name="connsiteY4" fmla="*/ 0 h 5081456"/>
              <a:gd name="connsiteX0" fmla="*/ 0 w 3165988"/>
              <a:gd name="connsiteY0" fmla="*/ 39329 h 5091747"/>
              <a:gd name="connsiteX1" fmla="*/ 816078 w 3165988"/>
              <a:gd name="connsiteY1" fmla="*/ 2762864 h 5091747"/>
              <a:gd name="connsiteX2" fmla="*/ 1786739 w 3165988"/>
              <a:gd name="connsiteY2" fmla="*/ 4694357 h 5091747"/>
              <a:gd name="connsiteX3" fmla="*/ 2615381 w 3165988"/>
              <a:gd name="connsiteY3" fmla="*/ 4483509 h 5091747"/>
              <a:gd name="connsiteX4" fmla="*/ 3165988 w 3165988"/>
              <a:gd name="connsiteY4" fmla="*/ 0 h 5091747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5988" h="5098734">
                <a:moveTo>
                  <a:pt x="0" y="39329"/>
                </a:moveTo>
                <a:cubicBezTo>
                  <a:pt x="235155" y="1278467"/>
                  <a:pt x="477648" y="1997186"/>
                  <a:pt x="816078" y="2762864"/>
                </a:cubicBezTo>
                <a:cubicBezTo>
                  <a:pt x="1152037" y="3522953"/>
                  <a:pt x="1425570" y="4098220"/>
                  <a:pt x="1786739" y="4694357"/>
                </a:cubicBezTo>
                <a:cubicBezTo>
                  <a:pt x="2131478" y="5263374"/>
                  <a:pt x="2385506" y="5265902"/>
                  <a:pt x="2615381" y="4483509"/>
                </a:cubicBezTo>
                <a:cubicBezTo>
                  <a:pt x="2845256" y="3701116"/>
                  <a:pt x="3110544" y="1103397"/>
                  <a:pt x="3165988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3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Use Calculus for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Method 2</a:t>
            </a:r>
            <a:r>
              <a:rPr lang="en-IN" dirty="0"/>
              <a:t>: Perform (sub)gradient descent</a:t>
            </a:r>
          </a:p>
          <a:p>
            <a:r>
              <a:rPr lang="en-IN" dirty="0"/>
              <a:t>Recall that direction opposite to gradient offers </a:t>
            </a:r>
            <a:r>
              <a:rPr lang="en-IN" i="1" dirty="0"/>
              <a:t>steepest descent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(SUB)GRADIENT 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b="1" dirty="0">
                    <a:solidFill>
                      <a:schemeClr val="bg1"/>
                    </a:solidFill>
                    <a:latin typeface="+mj-lt"/>
                  </a:rPr>
                  <a:t>Given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: obj. </a:t>
                </a:r>
                <a:r>
                  <a:rPr lang="en-IN" sz="3200" dirty="0" err="1">
                    <a:solidFill>
                      <a:schemeClr val="bg1"/>
                    </a:solidFill>
                    <a:latin typeface="+mj-lt"/>
                  </a:rPr>
                  <a:t>func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to minimize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Obtain a (sub)gradient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Choose a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blipFill>
                <a:blip r:embed="rId2"/>
                <a:stretch>
                  <a:fillRect l="-1997" t="-1477" r="-1082" b="-265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>
                    <a:solidFill>
                      <a:schemeClr val="bg1"/>
                    </a:solidFill>
                  </a:rPr>
                  <a:t>How to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?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Often called “step length” or “learning rate”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What is convergence?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How to decide if we have converged?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  <a:blipFill>
                <a:blip r:embed="rId3"/>
                <a:stretch>
                  <a:fillRect l="-1524" t="-3577" r="-5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1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Descent (GD)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70505" y="1913547"/>
            <a:ext cx="5286555" cy="3212293"/>
            <a:chOff x="1169683" y="1061324"/>
            <a:chExt cx="5286555" cy="3212293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1169683" y="3788833"/>
              <a:ext cx="5286555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660212" y="1061324"/>
              <a:ext cx="0" cy="3212293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98138" y="1858298"/>
            <a:ext cx="5188807" cy="2422186"/>
            <a:chOff x="498138" y="1006075"/>
            <a:chExt cx="5188807" cy="2422186"/>
          </a:xfrm>
        </p:grpSpPr>
        <p:sp>
          <p:nvSpPr>
            <p:cNvPr id="37" name="Freeform 36"/>
            <p:cNvSpPr/>
            <p:nvPr/>
          </p:nvSpPr>
          <p:spPr>
            <a:xfrm>
              <a:off x="498138" y="1080703"/>
              <a:ext cx="1848118" cy="1697888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3282696"/>
                <a:gd name="connsiteY0" fmla="*/ 0 h 1244783"/>
                <a:gd name="connsiteX1" fmla="*/ 3282696 w 3282696"/>
                <a:gd name="connsiteY1" fmla="*/ 228600 h 1244783"/>
                <a:gd name="connsiteX2" fmla="*/ 3282696 w 3282696"/>
                <a:gd name="connsiteY2" fmla="*/ 228600 h 1244783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4292346 w 4292346"/>
                <a:gd name="connsiteY2" fmla="*/ 0 h 1166980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2603246 w 4292346"/>
                <a:gd name="connsiteY2" fmla="*/ 169334 h 1166980"/>
                <a:gd name="connsiteX0" fmla="*/ 0 w 2603246"/>
                <a:gd name="connsiteY0" fmla="*/ 8466 h 8466"/>
                <a:gd name="connsiteX1" fmla="*/ 2603246 w 2603246"/>
                <a:gd name="connsiteY1" fmla="*/ 0 h 8466"/>
                <a:gd name="connsiteX0" fmla="*/ 0 w 10000"/>
                <a:gd name="connsiteY0" fmla="*/ 10000 h 665613"/>
                <a:gd name="connsiteX1" fmla="*/ 10000 w 10000"/>
                <a:gd name="connsiteY1" fmla="*/ 0 h 665613"/>
                <a:gd name="connsiteX0" fmla="*/ 0 w 10000"/>
                <a:gd name="connsiteY0" fmla="*/ 10000 h 1072446"/>
                <a:gd name="connsiteX1" fmla="*/ 10000 w 10000"/>
                <a:gd name="connsiteY1" fmla="*/ 0 h 1072446"/>
                <a:gd name="connsiteX0" fmla="*/ 0 w 11073"/>
                <a:gd name="connsiteY0" fmla="*/ 0 h 1070216"/>
                <a:gd name="connsiteX1" fmla="*/ 11073 w 11073"/>
                <a:gd name="connsiteY1" fmla="*/ 5001 h 1070216"/>
                <a:gd name="connsiteX0" fmla="*/ 0 w 9870"/>
                <a:gd name="connsiteY0" fmla="*/ 0 h 1078046"/>
                <a:gd name="connsiteX1" fmla="*/ 9870 w 9870"/>
                <a:gd name="connsiteY1" fmla="*/ 20002 h 1078046"/>
                <a:gd name="connsiteX0" fmla="*/ 0 w 10000"/>
                <a:gd name="connsiteY0" fmla="*/ 0 h 11683"/>
                <a:gd name="connsiteX1" fmla="*/ 10000 w 10000"/>
                <a:gd name="connsiteY1" fmla="*/ 186 h 11683"/>
                <a:gd name="connsiteX0" fmla="*/ 0 w 10000"/>
                <a:gd name="connsiteY0" fmla="*/ 0 h 11956"/>
                <a:gd name="connsiteX1" fmla="*/ 10000 w 10000"/>
                <a:gd name="connsiteY1" fmla="*/ 186 h 11956"/>
                <a:gd name="connsiteX0" fmla="*/ 0 w 10000"/>
                <a:gd name="connsiteY0" fmla="*/ 0 h 13365"/>
                <a:gd name="connsiteX1" fmla="*/ 10000 w 10000"/>
                <a:gd name="connsiteY1" fmla="*/ 186 h 13365"/>
                <a:gd name="connsiteX0" fmla="*/ 0 w 10000"/>
                <a:gd name="connsiteY0" fmla="*/ 0 h 21227"/>
                <a:gd name="connsiteX1" fmla="*/ 10000 w 10000"/>
                <a:gd name="connsiteY1" fmla="*/ 186 h 21227"/>
                <a:gd name="connsiteX0" fmla="*/ 0 w 10000"/>
                <a:gd name="connsiteY0" fmla="*/ 0 h 20290"/>
                <a:gd name="connsiteX1" fmla="*/ 10000 w 10000"/>
                <a:gd name="connsiteY1" fmla="*/ 186 h 20290"/>
                <a:gd name="connsiteX0" fmla="*/ 0 w 10000"/>
                <a:gd name="connsiteY0" fmla="*/ 0 h 11459"/>
                <a:gd name="connsiteX1" fmla="*/ 10000 w 10000"/>
                <a:gd name="connsiteY1" fmla="*/ 186 h 11459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582"/>
                <a:gd name="connsiteX1" fmla="*/ 10000 w 10000"/>
                <a:gd name="connsiteY1" fmla="*/ 186 h 10582"/>
                <a:gd name="connsiteX0" fmla="*/ 0 w 10000"/>
                <a:gd name="connsiteY0" fmla="*/ 0 h 10617"/>
                <a:gd name="connsiteX1" fmla="*/ 10000 w 10000"/>
                <a:gd name="connsiteY1" fmla="*/ 186 h 10617"/>
                <a:gd name="connsiteX0" fmla="*/ 0 w 10000"/>
                <a:gd name="connsiteY0" fmla="*/ 0 h 14019"/>
                <a:gd name="connsiteX1" fmla="*/ 10000 w 10000"/>
                <a:gd name="connsiteY1" fmla="*/ 186 h 14019"/>
                <a:gd name="connsiteX0" fmla="*/ 0 w 10000"/>
                <a:gd name="connsiteY0" fmla="*/ 0 h 14141"/>
                <a:gd name="connsiteX1" fmla="*/ 10000 w 10000"/>
                <a:gd name="connsiteY1" fmla="*/ 186 h 14141"/>
                <a:gd name="connsiteX0" fmla="*/ 0 w 10000"/>
                <a:gd name="connsiteY0" fmla="*/ 0 h 14448"/>
                <a:gd name="connsiteX1" fmla="*/ 10000 w 10000"/>
                <a:gd name="connsiteY1" fmla="*/ 186 h 14448"/>
                <a:gd name="connsiteX0" fmla="*/ 0 w 7899"/>
                <a:gd name="connsiteY0" fmla="*/ 0 h 14489"/>
                <a:gd name="connsiteX1" fmla="*/ 7899 w 7899"/>
                <a:gd name="connsiteY1" fmla="*/ 256 h 14489"/>
                <a:gd name="connsiteX0" fmla="*/ 0 w 10000"/>
                <a:gd name="connsiteY0" fmla="*/ 0 h 10129"/>
                <a:gd name="connsiteX1" fmla="*/ 10000 w 10000"/>
                <a:gd name="connsiteY1" fmla="*/ 177 h 10129"/>
                <a:gd name="connsiteX0" fmla="*/ 0 w 8342"/>
                <a:gd name="connsiteY0" fmla="*/ 0 h 10183"/>
                <a:gd name="connsiteX1" fmla="*/ 8342 w 8342"/>
                <a:gd name="connsiteY1" fmla="*/ 273 h 10183"/>
                <a:gd name="connsiteX0" fmla="*/ 0 w 10000"/>
                <a:gd name="connsiteY0" fmla="*/ 0 h 8301"/>
                <a:gd name="connsiteX1" fmla="*/ 10000 w 10000"/>
                <a:gd name="connsiteY1" fmla="*/ 268 h 8301"/>
                <a:gd name="connsiteX0" fmla="*/ 0 w 10000"/>
                <a:gd name="connsiteY0" fmla="*/ 0 h 9882"/>
                <a:gd name="connsiteX1" fmla="*/ 10000 w 10000"/>
                <a:gd name="connsiteY1" fmla="*/ 323 h 9882"/>
                <a:gd name="connsiteX0" fmla="*/ 0 w 10000"/>
                <a:gd name="connsiteY0" fmla="*/ 0 h 10033"/>
                <a:gd name="connsiteX1" fmla="*/ 10000 w 10000"/>
                <a:gd name="connsiteY1" fmla="*/ 327 h 10033"/>
                <a:gd name="connsiteX0" fmla="*/ 0 w 10000"/>
                <a:gd name="connsiteY0" fmla="*/ 0 h 10044"/>
                <a:gd name="connsiteX1" fmla="*/ 10000 w 10000"/>
                <a:gd name="connsiteY1" fmla="*/ 327 h 10044"/>
                <a:gd name="connsiteX0" fmla="*/ 0 w 10038"/>
                <a:gd name="connsiteY0" fmla="*/ 0 h 9941"/>
                <a:gd name="connsiteX1" fmla="*/ 10038 w 10038"/>
                <a:gd name="connsiteY1" fmla="*/ 126 h 9941"/>
                <a:gd name="connsiteX0" fmla="*/ 0 w 10000"/>
                <a:gd name="connsiteY0" fmla="*/ 0 h 9942"/>
                <a:gd name="connsiteX1" fmla="*/ 10000 w 10000"/>
                <a:gd name="connsiteY1" fmla="*/ 11 h 9942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10076"/>
                <a:gd name="connsiteX1" fmla="*/ 10000 w 10000"/>
                <a:gd name="connsiteY1" fmla="*/ 11 h 10076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9370"/>
                <a:gd name="connsiteX1" fmla="*/ 10000 w 10000"/>
                <a:gd name="connsiteY1" fmla="*/ 11 h 9370"/>
                <a:gd name="connsiteX0" fmla="*/ 0 w 10000"/>
                <a:gd name="connsiteY0" fmla="*/ 0 h 9194"/>
                <a:gd name="connsiteX1" fmla="*/ 10000 w 10000"/>
                <a:gd name="connsiteY1" fmla="*/ 12 h 9194"/>
                <a:gd name="connsiteX0" fmla="*/ 0 w 10000"/>
                <a:gd name="connsiteY0" fmla="*/ 0 h 10038"/>
                <a:gd name="connsiteX1" fmla="*/ 10000 w 10000"/>
                <a:gd name="connsiteY1" fmla="*/ 13 h 10038"/>
                <a:gd name="connsiteX0" fmla="*/ 0 w 10000"/>
                <a:gd name="connsiteY0" fmla="*/ 0 h 10025"/>
                <a:gd name="connsiteX1" fmla="*/ 10000 w 10000"/>
                <a:gd name="connsiteY1" fmla="*/ 13 h 10025"/>
                <a:gd name="connsiteX0" fmla="*/ 0 w 10000"/>
                <a:gd name="connsiteY0" fmla="*/ 0 h 10005"/>
                <a:gd name="connsiteX1" fmla="*/ 10000 w 10000"/>
                <a:gd name="connsiteY1" fmla="*/ 13 h 10005"/>
                <a:gd name="connsiteX0" fmla="*/ 0 w 10000"/>
                <a:gd name="connsiteY0" fmla="*/ 0 h 9944"/>
                <a:gd name="connsiteX1" fmla="*/ 10000 w 10000"/>
                <a:gd name="connsiteY1" fmla="*/ 13 h 9944"/>
                <a:gd name="connsiteX0" fmla="*/ 0 w 11354"/>
                <a:gd name="connsiteY0" fmla="*/ 0 h 14289"/>
                <a:gd name="connsiteX1" fmla="*/ 11354 w 11354"/>
                <a:gd name="connsiteY1" fmla="*/ 7216 h 14289"/>
                <a:gd name="connsiteX0" fmla="*/ 0 w 11354"/>
                <a:gd name="connsiteY0" fmla="*/ 0 h 8694"/>
                <a:gd name="connsiteX1" fmla="*/ 11354 w 11354"/>
                <a:gd name="connsiteY1" fmla="*/ 7216 h 8694"/>
                <a:gd name="connsiteX0" fmla="*/ 0 w 7448"/>
                <a:gd name="connsiteY0" fmla="*/ 0 h 11953"/>
                <a:gd name="connsiteX1" fmla="*/ 7448 w 7448"/>
                <a:gd name="connsiteY1" fmla="*/ 11416 h 11953"/>
                <a:gd name="connsiteX0" fmla="*/ 0 w 10000"/>
                <a:gd name="connsiteY0" fmla="*/ 0 h 10658"/>
                <a:gd name="connsiteX1" fmla="*/ 10000 w 10000"/>
                <a:gd name="connsiteY1" fmla="*/ 9551 h 10658"/>
                <a:gd name="connsiteX0" fmla="*/ 0 w 10112"/>
                <a:gd name="connsiteY0" fmla="*/ 0 h 14414"/>
                <a:gd name="connsiteX1" fmla="*/ 10112 w 10112"/>
                <a:gd name="connsiteY1" fmla="*/ 13994 h 14414"/>
                <a:gd name="connsiteX0" fmla="*/ 0 w 10112"/>
                <a:gd name="connsiteY0" fmla="*/ 0 h 14147"/>
                <a:gd name="connsiteX1" fmla="*/ 10112 w 10112"/>
                <a:gd name="connsiteY1" fmla="*/ 13994 h 14147"/>
                <a:gd name="connsiteX0" fmla="*/ 0 w 10112"/>
                <a:gd name="connsiteY0" fmla="*/ 0 h 14238"/>
                <a:gd name="connsiteX1" fmla="*/ 10112 w 10112"/>
                <a:gd name="connsiteY1" fmla="*/ 13994 h 14238"/>
                <a:gd name="connsiteX0" fmla="*/ 1 w 7841"/>
                <a:gd name="connsiteY0" fmla="*/ 0 h 25583"/>
                <a:gd name="connsiteX1" fmla="*/ 7841 w 7841"/>
                <a:gd name="connsiteY1" fmla="*/ 25546 h 2558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09"/>
                <a:gd name="connsiteX1" fmla="*/ 10094 w 10094"/>
                <a:gd name="connsiteY1" fmla="*/ 10009 h 10009"/>
                <a:gd name="connsiteX0" fmla="*/ 0 w 9904"/>
                <a:gd name="connsiteY0" fmla="*/ 0 h 7994"/>
                <a:gd name="connsiteX1" fmla="*/ 9904 w 9904"/>
                <a:gd name="connsiteY1" fmla="*/ 7994 h 7994"/>
                <a:gd name="connsiteX0" fmla="*/ 0 w 10090"/>
                <a:gd name="connsiteY0" fmla="*/ 0 h 10000"/>
                <a:gd name="connsiteX1" fmla="*/ 10090 w 10090"/>
                <a:gd name="connsiteY1" fmla="*/ 10000 h 10000"/>
                <a:gd name="connsiteX0" fmla="*/ 0 w 10090"/>
                <a:gd name="connsiteY0" fmla="*/ 0 h 11618"/>
                <a:gd name="connsiteX1" fmla="*/ 10090 w 10090"/>
                <a:gd name="connsiteY1" fmla="*/ 10000 h 1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0" h="11618">
                  <a:moveTo>
                    <a:pt x="0" y="0"/>
                  </a:moveTo>
                  <a:cubicBezTo>
                    <a:pt x="122" y="7114"/>
                    <a:pt x="5451" y="15109"/>
                    <a:pt x="10090" y="1000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Connector 37"/>
            <p:cNvCxnSpPr>
              <a:stCxn id="39" idx="0"/>
              <a:endCxn id="37" idx="1"/>
            </p:cNvCxnSpPr>
            <p:nvPr/>
          </p:nvCxnSpPr>
          <p:spPr>
            <a:xfrm flipH="1">
              <a:off x="2346256" y="1922393"/>
              <a:ext cx="635020" cy="619739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sp>
          <p:nvSpPr>
            <p:cNvPr id="39" name="Freeform 38"/>
            <p:cNvSpPr/>
            <p:nvPr/>
          </p:nvSpPr>
          <p:spPr>
            <a:xfrm>
              <a:off x="2981276" y="1006075"/>
              <a:ext cx="2705669" cy="2422186"/>
            </a:xfrm>
            <a:custGeom>
              <a:avLst/>
              <a:gdLst>
                <a:gd name="connsiteX0" fmla="*/ 0 w 1087655"/>
                <a:gd name="connsiteY0" fmla="*/ 38501 h 38501"/>
                <a:gd name="connsiteX1" fmla="*/ 1087655 w 1087655"/>
                <a:gd name="connsiteY1" fmla="*/ 0 h 38501"/>
                <a:gd name="connsiteX2" fmla="*/ 1087655 w 1087655"/>
                <a:gd name="connsiteY2" fmla="*/ 0 h 38501"/>
                <a:gd name="connsiteX0" fmla="*/ 167084 w 1254739"/>
                <a:gd name="connsiteY0" fmla="*/ 38501 h 302441"/>
                <a:gd name="connsiteX1" fmla="*/ 1254739 w 1254739"/>
                <a:gd name="connsiteY1" fmla="*/ 0 h 302441"/>
                <a:gd name="connsiteX2" fmla="*/ 1254739 w 1254739"/>
                <a:gd name="connsiteY2" fmla="*/ 0 h 302441"/>
                <a:gd name="connsiteX0" fmla="*/ 154031 w 1346635"/>
                <a:gd name="connsiteY0" fmla="*/ 49865 h 718331"/>
                <a:gd name="connsiteX1" fmla="*/ 1241686 w 1346635"/>
                <a:gd name="connsiteY1" fmla="*/ 11364 h 718331"/>
                <a:gd name="connsiteX2" fmla="*/ 1322119 w 1346635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0 w 1439021"/>
                <a:gd name="connsiteY0" fmla="*/ 0 h 668466"/>
                <a:gd name="connsiteX1" fmla="*/ 1439021 w 1439021"/>
                <a:gd name="connsiteY1" fmla="*/ 668466 h 668466"/>
                <a:gd name="connsiteX0" fmla="*/ 164400 w 1603421"/>
                <a:gd name="connsiteY0" fmla="*/ 0 h 668466"/>
                <a:gd name="connsiteX1" fmla="*/ 1603421 w 1603421"/>
                <a:gd name="connsiteY1" fmla="*/ 668466 h 668466"/>
                <a:gd name="connsiteX0" fmla="*/ 165041 w 1595595"/>
                <a:gd name="connsiteY0" fmla="*/ 0 h 693866"/>
                <a:gd name="connsiteX1" fmla="*/ 1595595 w 1595595"/>
                <a:gd name="connsiteY1" fmla="*/ 693866 h 693866"/>
                <a:gd name="connsiteX0" fmla="*/ 158649 w 1589203"/>
                <a:gd name="connsiteY0" fmla="*/ 0 h 824809"/>
                <a:gd name="connsiteX1" fmla="*/ 1589203 w 1589203"/>
                <a:gd name="connsiteY1" fmla="*/ 693866 h 824809"/>
                <a:gd name="connsiteX0" fmla="*/ 0 w 1430554"/>
                <a:gd name="connsiteY0" fmla="*/ 86920 h 832899"/>
                <a:gd name="connsiteX1" fmla="*/ 1430554 w 1430554"/>
                <a:gd name="connsiteY1" fmla="*/ 780786 h 832899"/>
                <a:gd name="connsiteX0" fmla="*/ 0 w 1430554"/>
                <a:gd name="connsiteY0" fmla="*/ 97296 h 842289"/>
                <a:gd name="connsiteX1" fmla="*/ 1430554 w 1430554"/>
                <a:gd name="connsiteY1" fmla="*/ 791162 h 842289"/>
                <a:gd name="connsiteX0" fmla="*/ 0 w 1430554"/>
                <a:gd name="connsiteY0" fmla="*/ 120278 h 863291"/>
                <a:gd name="connsiteX1" fmla="*/ 1430554 w 1430554"/>
                <a:gd name="connsiteY1" fmla="*/ 814144 h 863291"/>
                <a:gd name="connsiteX0" fmla="*/ 0 w 1862995"/>
                <a:gd name="connsiteY0" fmla="*/ 139497 h 624271"/>
                <a:gd name="connsiteX1" fmla="*/ 1862995 w 1862995"/>
                <a:gd name="connsiteY1" fmla="*/ 566493 h 624271"/>
                <a:gd name="connsiteX0" fmla="*/ 0 w 1862995"/>
                <a:gd name="connsiteY0" fmla="*/ 93443 h 888442"/>
                <a:gd name="connsiteX1" fmla="*/ 1862995 w 1862995"/>
                <a:gd name="connsiteY1" fmla="*/ 520439 h 888442"/>
                <a:gd name="connsiteX0" fmla="*/ 0 w 1862995"/>
                <a:gd name="connsiteY0" fmla="*/ 68724 h 874890"/>
                <a:gd name="connsiteX1" fmla="*/ 1862995 w 1862995"/>
                <a:gd name="connsiteY1" fmla="*/ 495720 h 874890"/>
                <a:gd name="connsiteX0" fmla="*/ 0 w 1862995"/>
                <a:gd name="connsiteY0" fmla="*/ 64620 h 872820"/>
                <a:gd name="connsiteX1" fmla="*/ 1862995 w 1862995"/>
                <a:gd name="connsiteY1" fmla="*/ 491616 h 872820"/>
                <a:gd name="connsiteX0" fmla="*/ 0 w 1862995"/>
                <a:gd name="connsiteY0" fmla="*/ 105850 h 895796"/>
                <a:gd name="connsiteX1" fmla="*/ 1862995 w 1862995"/>
                <a:gd name="connsiteY1" fmla="*/ 532846 h 895796"/>
                <a:gd name="connsiteX0" fmla="*/ 0 w 2390175"/>
                <a:gd name="connsiteY0" fmla="*/ 529288 h 539756"/>
                <a:gd name="connsiteX1" fmla="*/ 2390175 w 2390175"/>
                <a:gd name="connsiteY1" fmla="*/ 0 h 539756"/>
                <a:gd name="connsiteX0" fmla="*/ 0 w 2390175"/>
                <a:gd name="connsiteY0" fmla="*/ 529288 h 1399114"/>
                <a:gd name="connsiteX1" fmla="*/ 2390175 w 2390175"/>
                <a:gd name="connsiteY1" fmla="*/ 0 h 139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0175" h="1399114">
                  <a:moveTo>
                    <a:pt x="0" y="529288"/>
                  </a:moveTo>
                  <a:cubicBezTo>
                    <a:pt x="955438" y="-75535"/>
                    <a:pt x="1281774" y="3141019"/>
                    <a:pt x="2390175" y="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 flipV="1">
            <a:off x="323179" y="1131411"/>
            <a:ext cx="512361" cy="2984722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>
            <a:off x="498138" y="4626665"/>
            <a:ext cx="972864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Connector 42"/>
          <p:cNvCxnSpPr/>
          <p:nvPr/>
        </p:nvCxnSpPr>
        <p:spPr>
          <a:xfrm flipH="1" flipV="1">
            <a:off x="835540" y="3308810"/>
            <a:ext cx="1580922" cy="677549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4" name="Straight Arrow Connector 43"/>
          <p:cNvCxnSpPr/>
          <p:nvPr/>
        </p:nvCxnSpPr>
        <p:spPr>
          <a:xfrm>
            <a:off x="1471002" y="4639546"/>
            <a:ext cx="45778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Connector 44"/>
          <p:cNvCxnSpPr/>
          <p:nvPr/>
        </p:nvCxnSpPr>
        <p:spPr>
          <a:xfrm flipH="1">
            <a:off x="1248751" y="3415373"/>
            <a:ext cx="1485221" cy="373344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6" name="Straight Arrow Connector 45"/>
          <p:cNvCxnSpPr/>
          <p:nvPr/>
        </p:nvCxnSpPr>
        <p:spPr>
          <a:xfrm flipH="1">
            <a:off x="1599535" y="4652427"/>
            <a:ext cx="32162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Oval 46"/>
          <p:cNvSpPr/>
          <p:nvPr/>
        </p:nvSpPr>
        <p:spPr>
          <a:xfrm>
            <a:off x="410421" y="4557160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418861" y="1923208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5424425" y="2490147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4499479" y="4635520"/>
            <a:ext cx="995347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4457616" y="4170779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866889" y="4635520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Oval 52"/>
          <p:cNvSpPr/>
          <p:nvPr/>
        </p:nvSpPr>
        <p:spPr>
          <a:xfrm>
            <a:off x="2763842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446816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412027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1872627" y="354098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859554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2165407" y="2118841"/>
            <a:ext cx="1427571" cy="1494145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2773515" y="2830491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ular Callout 60"/>
          <p:cNvSpPr/>
          <p:nvPr/>
        </p:nvSpPr>
        <p:spPr>
          <a:xfrm>
            <a:off x="837576" y="1111624"/>
            <a:ext cx="2167206" cy="888802"/>
          </a:xfrm>
          <a:prstGeom prst="wedgeRectCallout">
            <a:avLst>
              <a:gd name="adj1" fmla="val -59320"/>
              <a:gd name="adj2" fmla="val 8332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Move opposite to the gradients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Rectangular Callout 61"/>
          <p:cNvSpPr/>
          <p:nvPr/>
        </p:nvSpPr>
        <p:spPr>
          <a:xfrm>
            <a:off x="2253948" y="5101786"/>
            <a:ext cx="2222277" cy="619614"/>
          </a:xfrm>
          <a:prstGeom prst="wedgeRectCallout">
            <a:avLst>
              <a:gd name="adj1" fmla="val 51139"/>
              <a:gd name="adj2" fmla="val -10278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Global minimum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Rectangular Callout 62"/>
          <p:cNvSpPr/>
          <p:nvPr/>
        </p:nvSpPr>
        <p:spPr>
          <a:xfrm>
            <a:off x="3097254" y="560439"/>
            <a:ext cx="3733118" cy="1442135"/>
          </a:xfrm>
          <a:prstGeom prst="wedgeRectCallout">
            <a:avLst>
              <a:gd name="adj1" fmla="val -55266"/>
              <a:gd name="adj2" fmla="val 9841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Choose step length carefully else </a:t>
            </a:r>
            <a:r>
              <a:rPr lang="en-US" sz="2400" kern="0" dirty="0">
                <a:solidFill>
                  <a:schemeClr val="bg1"/>
                </a:solidFill>
                <a:latin typeface="+mj-lt"/>
              </a:rPr>
              <a:t>may overshoot the global minimum </a:t>
            </a:r>
            <a:r>
              <a:rPr lang="en-IN" sz="2400" kern="0" dirty="0">
                <a:solidFill>
                  <a:schemeClr val="bg1"/>
                </a:solidFill>
                <a:latin typeface="+mj-lt"/>
              </a:rPr>
              <a:t>even with great initialization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Rectangular Callout 63"/>
          <p:cNvSpPr/>
          <p:nvPr/>
        </p:nvSpPr>
        <p:spPr>
          <a:xfrm>
            <a:off x="2307026" y="2142262"/>
            <a:ext cx="2332935" cy="888802"/>
          </a:xfrm>
          <a:prstGeom prst="wedgeRectCallout">
            <a:avLst>
              <a:gd name="adj1" fmla="val 82530"/>
              <a:gd name="adj2" fmla="val -362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Also, initialization may affect result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63360" y="1882023"/>
            <a:ext cx="5177801" cy="3294964"/>
            <a:chOff x="4112244" y="1209983"/>
            <a:chExt cx="3319272" cy="2112264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786705" y="1605291"/>
            <a:ext cx="4753573" cy="2738400"/>
            <a:chOff x="6997061" y="756284"/>
            <a:chExt cx="4753573" cy="2738400"/>
          </a:xfrm>
        </p:grpSpPr>
        <p:sp>
          <p:nvSpPr>
            <p:cNvPr id="69" name="Freeform 68"/>
            <p:cNvSpPr/>
            <p:nvPr/>
          </p:nvSpPr>
          <p:spPr>
            <a:xfrm>
              <a:off x="9102566" y="1965882"/>
              <a:ext cx="2415795" cy="1528802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1685671"/>
                <a:gd name="connsiteY0" fmla="*/ 1035050 h 1680806"/>
                <a:gd name="connsiteX1" fmla="*/ 1685671 w 1685671"/>
                <a:gd name="connsiteY1" fmla="*/ 0 h 1680806"/>
                <a:gd name="connsiteX2" fmla="*/ 1685671 w 1685671"/>
                <a:gd name="connsiteY2" fmla="*/ 0 h 1680806"/>
                <a:gd name="connsiteX0" fmla="*/ 0 w 1685671"/>
                <a:gd name="connsiteY0" fmla="*/ 1035050 h 1346253"/>
                <a:gd name="connsiteX1" fmla="*/ 1685671 w 1685671"/>
                <a:gd name="connsiteY1" fmla="*/ 0 h 1346253"/>
                <a:gd name="connsiteX2" fmla="*/ 1685671 w 1685671"/>
                <a:gd name="connsiteY2" fmla="*/ 0 h 1346253"/>
                <a:gd name="connsiteX0" fmla="*/ 0 w 1685671"/>
                <a:gd name="connsiteY0" fmla="*/ 1035050 h 1154564"/>
                <a:gd name="connsiteX1" fmla="*/ 1685671 w 1685671"/>
                <a:gd name="connsiteY1" fmla="*/ 0 h 1154564"/>
                <a:gd name="connsiteX2" fmla="*/ 1685671 w 1685671"/>
                <a:gd name="connsiteY2" fmla="*/ 0 h 1154564"/>
                <a:gd name="connsiteX0" fmla="*/ 0 w 1685671"/>
                <a:gd name="connsiteY0" fmla="*/ 1035050 h 1160045"/>
                <a:gd name="connsiteX1" fmla="*/ 1685671 w 1685671"/>
                <a:gd name="connsiteY1" fmla="*/ 0 h 1160045"/>
                <a:gd name="connsiteX2" fmla="*/ 1685671 w 1685671"/>
                <a:gd name="connsiteY2" fmla="*/ 0 h 1160045"/>
                <a:gd name="connsiteX0" fmla="*/ 0 w 1685671"/>
                <a:gd name="connsiteY0" fmla="*/ 1035050 h 1140892"/>
                <a:gd name="connsiteX1" fmla="*/ 1685671 w 1685671"/>
                <a:gd name="connsiteY1" fmla="*/ 0 h 1140892"/>
                <a:gd name="connsiteX2" fmla="*/ 1685671 w 1685671"/>
                <a:gd name="connsiteY2" fmla="*/ 0 h 1140892"/>
                <a:gd name="connsiteX0" fmla="*/ 0 w 1685671"/>
                <a:gd name="connsiteY0" fmla="*/ 1035050 h 1134754"/>
                <a:gd name="connsiteX1" fmla="*/ 1685671 w 1685671"/>
                <a:gd name="connsiteY1" fmla="*/ 0 h 1134754"/>
                <a:gd name="connsiteX2" fmla="*/ 1685671 w 1685671"/>
                <a:gd name="connsiteY2" fmla="*/ 0 h 1134754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685671 w 1685671"/>
                <a:gd name="connsiteY2" fmla="*/ 0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253871 w 1685671"/>
                <a:gd name="connsiteY2" fmla="*/ 175684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0" fmla="*/ 0 w 1493055"/>
                <a:gd name="connsiteY0" fmla="*/ 668867 h 938610"/>
                <a:gd name="connsiteX1" fmla="*/ 1493055 w 1493055"/>
                <a:gd name="connsiteY1" fmla="*/ 0 h 938610"/>
                <a:gd name="connsiteX0" fmla="*/ 0 w 1493055"/>
                <a:gd name="connsiteY0" fmla="*/ 668867 h 742217"/>
                <a:gd name="connsiteX1" fmla="*/ 1493055 w 1493055"/>
                <a:gd name="connsiteY1" fmla="*/ 0 h 742217"/>
                <a:gd name="connsiteX0" fmla="*/ 0 w 1493055"/>
                <a:gd name="connsiteY0" fmla="*/ 668867 h 731653"/>
                <a:gd name="connsiteX1" fmla="*/ 1493055 w 1493055"/>
                <a:gd name="connsiteY1" fmla="*/ 0 h 731653"/>
                <a:gd name="connsiteX0" fmla="*/ 0 w 1493055"/>
                <a:gd name="connsiteY0" fmla="*/ 668867 h 723383"/>
                <a:gd name="connsiteX1" fmla="*/ 1493055 w 1493055"/>
                <a:gd name="connsiteY1" fmla="*/ 0 h 723383"/>
                <a:gd name="connsiteX0" fmla="*/ 0 w 1493055"/>
                <a:gd name="connsiteY0" fmla="*/ 668867 h 714471"/>
                <a:gd name="connsiteX1" fmla="*/ 1493055 w 1493055"/>
                <a:gd name="connsiteY1" fmla="*/ 0 h 714471"/>
                <a:gd name="connsiteX0" fmla="*/ 0 w 1493055"/>
                <a:gd name="connsiteY0" fmla="*/ 668867 h 677640"/>
                <a:gd name="connsiteX1" fmla="*/ 1493055 w 1493055"/>
                <a:gd name="connsiteY1" fmla="*/ 0 h 677640"/>
                <a:gd name="connsiteX0" fmla="*/ 0 w 1493055"/>
                <a:gd name="connsiteY0" fmla="*/ 668867 h 747366"/>
                <a:gd name="connsiteX1" fmla="*/ 1493055 w 1493055"/>
                <a:gd name="connsiteY1" fmla="*/ 0 h 747366"/>
                <a:gd name="connsiteX0" fmla="*/ 0 w 1357588"/>
                <a:gd name="connsiteY0" fmla="*/ 757767 h 806049"/>
                <a:gd name="connsiteX1" fmla="*/ 1357588 w 1357588"/>
                <a:gd name="connsiteY1" fmla="*/ 0 h 806049"/>
                <a:gd name="connsiteX0" fmla="*/ 0 w 1357588"/>
                <a:gd name="connsiteY0" fmla="*/ 757767 h 802408"/>
                <a:gd name="connsiteX1" fmla="*/ 1357588 w 1357588"/>
                <a:gd name="connsiteY1" fmla="*/ 0 h 802408"/>
                <a:gd name="connsiteX0" fmla="*/ 0 w 1357588"/>
                <a:gd name="connsiteY0" fmla="*/ 757767 h 820527"/>
                <a:gd name="connsiteX1" fmla="*/ 1357588 w 1357588"/>
                <a:gd name="connsiteY1" fmla="*/ 0 h 820527"/>
                <a:gd name="connsiteX0" fmla="*/ 0 w 1357588"/>
                <a:gd name="connsiteY0" fmla="*/ 757767 h 839605"/>
                <a:gd name="connsiteX1" fmla="*/ 1357588 w 1357588"/>
                <a:gd name="connsiteY1" fmla="*/ 0 h 839605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90087"/>
                <a:gd name="connsiteX1" fmla="*/ 1616668 w 1616668"/>
                <a:gd name="connsiteY1" fmla="*/ 0 h 890087"/>
                <a:gd name="connsiteX0" fmla="*/ 0 w 1616668"/>
                <a:gd name="connsiteY0" fmla="*/ 773007 h 880714"/>
                <a:gd name="connsiteX1" fmla="*/ 1616668 w 1616668"/>
                <a:gd name="connsiteY1" fmla="*/ 0 h 880714"/>
                <a:gd name="connsiteX0" fmla="*/ 0 w 1616668"/>
                <a:gd name="connsiteY0" fmla="*/ 773007 h 894316"/>
                <a:gd name="connsiteX1" fmla="*/ 1616668 w 1616668"/>
                <a:gd name="connsiteY1" fmla="*/ 0 h 894316"/>
                <a:gd name="connsiteX0" fmla="*/ 0 w 2054818"/>
                <a:gd name="connsiteY0" fmla="*/ 836507 h 932147"/>
                <a:gd name="connsiteX1" fmla="*/ 2054818 w 2054818"/>
                <a:gd name="connsiteY1" fmla="*/ 0 h 932147"/>
                <a:gd name="connsiteX0" fmla="*/ 0 w 2029418"/>
                <a:gd name="connsiteY0" fmla="*/ 919057 h 985711"/>
                <a:gd name="connsiteX1" fmla="*/ 2029418 w 2029418"/>
                <a:gd name="connsiteY1" fmla="*/ 0 h 985711"/>
                <a:gd name="connsiteX0" fmla="*/ 0 w 1899243"/>
                <a:gd name="connsiteY0" fmla="*/ 1023832 h 1061533"/>
                <a:gd name="connsiteX1" fmla="*/ 1899243 w 1899243"/>
                <a:gd name="connsiteY1" fmla="*/ 0 h 1061533"/>
                <a:gd name="connsiteX0" fmla="*/ 0 w 1991318"/>
                <a:gd name="connsiteY0" fmla="*/ 992082 h 1037587"/>
                <a:gd name="connsiteX1" fmla="*/ 1991318 w 1991318"/>
                <a:gd name="connsiteY1" fmla="*/ 0 h 1037587"/>
                <a:gd name="connsiteX0" fmla="*/ 0 w 2038943"/>
                <a:gd name="connsiteY0" fmla="*/ 979382 h 1028248"/>
                <a:gd name="connsiteX1" fmla="*/ 2038943 w 2038943"/>
                <a:gd name="connsiteY1" fmla="*/ 0 h 1028248"/>
                <a:gd name="connsiteX0" fmla="*/ 0 w 1994493"/>
                <a:gd name="connsiteY0" fmla="*/ 995257 h 1039943"/>
                <a:gd name="connsiteX1" fmla="*/ 1994493 w 1994493"/>
                <a:gd name="connsiteY1" fmla="*/ 0 h 1039943"/>
                <a:gd name="connsiteX0" fmla="*/ 0 w 1994493"/>
                <a:gd name="connsiteY0" fmla="*/ 995257 h 1032424"/>
                <a:gd name="connsiteX1" fmla="*/ 1994493 w 1994493"/>
                <a:gd name="connsiteY1" fmla="*/ 0 h 1032424"/>
                <a:gd name="connsiteX0" fmla="*/ 0 w 2045293"/>
                <a:gd name="connsiteY0" fmla="*/ 959697 h 1005710"/>
                <a:gd name="connsiteX1" fmla="*/ 2045293 w 2045293"/>
                <a:gd name="connsiteY1" fmla="*/ 0 h 1005710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8665" h="980051">
                  <a:moveTo>
                    <a:pt x="0" y="980051"/>
                  </a:moveTo>
                  <a:cubicBezTo>
                    <a:pt x="1230427" y="755494"/>
                    <a:pt x="1424151" y="505694"/>
                    <a:pt x="1548665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997061" y="1028549"/>
              <a:ext cx="2105504" cy="246613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1513406" y="756284"/>
              <a:ext cx="237228" cy="122198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ular Callout 74"/>
          <p:cNvSpPr/>
          <p:nvPr/>
        </p:nvSpPr>
        <p:spPr>
          <a:xfrm>
            <a:off x="5024283" y="5101785"/>
            <a:ext cx="3407191" cy="1564485"/>
          </a:xfrm>
          <a:prstGeom prst="wedgeRectCallout">
            <a:avLst>
              <a:gd name="adj1" fmla="val 52747"/>
              <a:gd name="adj2" fmla="val -6956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With convex </a:t>
            </a:r>
            <a:r>
              <a:rPr lang="en-IN" sz="2400" kern="0" dirty="0" err="1">
                <a:solidFill>
                  <a:schemeClr val="bg1"/>
                </a:solidFill>
                <a:latin typeface="+mj-lt"/>
              </a:rPr>
              <a:t>fns</a:t>
            </a:r>
            <a:r>
              <a:rPr lang="en-IN" sz="2400" kern="0" dirty="0">
                <a:solidFill>
                  <a:schemeClr val="bg1"/>
                </a:solidFill>
                <a:latin typeface="+mj-lt"/>
              </a:rPr>
              <a:t>, all local minima are global minima and can afford to be less </a:t>
            </a:r>
            <a:r>
              <a:rPr lang="en-IN" sz="2400" kern="0" dirty="0" err="1">
                <a:solidFill>
                  <a:schemeClr val="bg1"/>
                </a:solidFill>
                <a:latin typeface="+mj-lt"/>
              </a:rPr>
              <a:t>carefull</a:t>
            </a:r>
            <a:r>
              <a:rPr lang="en-IN" sz="2400" kern="0" dirty="0">
                <a:solidFill>
                  <a:schemeClr val="bg1"/>
                </a:solidFill>
                <a:latin typeface="+mj-lt"/>
              </a:rPr>
              <a:t> with initialization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10074237" y="395862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7516701" y="4597328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Oval 77"/>
          <p:cNvSpPr/>
          <p:nvPr/>
        </p:nvSpPr>
        <p:spPr>
          <a:xfrm>
            <a:off x="10061839" y="4510983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8532766" y="5101785"/>
            <a:ext cx="3570634" cy="1283801"/>
          </a:xfrm>
          <a:prstGeom prst="wedgeRectCallout">
            <a:avLst>
              <a:gd name="adj1" fmla="val -47610"/>
              <a:gd name="adj2" fmla="val -7019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Still need to be careful with step lengths otherwise may overshoot global minima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5-Point Star 71"/>
          <p:cNvSpPr/>
          <p:nvPr/>
        </p:nvSpPr>
        <p:spPr>
          <a:xfrm>
            <a:off x="8799451" y="4510112"/>
            <a:ext cx="180741" cy="18074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4577601" y="4549175"/>
            <a:ext cx="180741" cy="180741"/>
          </a:xfrm>
          <a:prstGeom prst="star5">
            <a:avLst/>
          </a:prstGeom>
          <a:solidFill>
            <a:srgbClr val="FFFF00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ular Callout 72"/>
          <p:cNvSpPr/>
          <p:nvPr/>
        </p:nvSpPr>
        <p:spPr>
          <a:xfrm>
            <a:off x="2663766" y="3195754"/>
            <a:ext cx="4346634" cy="888802"/>
          </a:xfrm>
          <a:prstGeom prst="wedgeRectCallout">
            <a:avLst>
              <a:gd name="adj1" fmla="val -62904"/>
              <a:gd name="adj2" fmla="val -74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Our initialization was such that we converged to a local minimum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Rectangular Callout 79"/>
          <p:cNvSpPr/>
          <p:nvPr/>
        </p:nvSpPr>
        <p:spPr>
          <a:xfrm>
            <a:off x="5264462" y="3489646"/>
            <a:ext cx="2927966" cy="888802"/>
          </a:xfrm>
          <a:prstGeom prst="wedgeRectCallout">
            <a:avLst>
              <a:gd name="adj1" fmla="val -69292"/>
              <a:gd name="adj2" fmla="val 3465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This time initialization was really nice!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14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08021 -3.7037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7 C 0.00482 0.04074 0.00977 0.08102 0.0168 0.11088 C 0.0237 0.14051 0.03125 0.15903 0.0418 0.17894 C 0.05222 0.19884 0.08008 0.23032 0.08008 0.23056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-3.7037E-7 L 0.11771 -3.7037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8 0.23056 C 0.08659 0.23333 0.0931 0.23611 0.09935 0.23704 C 0.10547 0.23773 0.11133 0.23634 0.11732 0.23519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71 -3.7037E-7 L 0.09167 -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32 0.23519 C 0.11316 0.23681 0.10899 0.23843 0.10482 0.23843 C 0.10079 0.23866 0.09662 0.23727 0.09245 0.23565 " pathEditMode="relative" rAng="0" ptsTypes="A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4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" dur="5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1549 2.59259E-6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0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278 L -0.10403 0.04514 L -0.21562 -0.18958 " pathEditMode="relative" rAng="0" ptsTypes="AAA">
                                      <p:cBhvr>
                                        <p:cTn id="2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7" grpId="3" animBg="1"/>
      <p:bldP spid="47" grpId="4" animBg="1"/>
      <p:bldP spid="48" grpId="0" animBg="1"/>
      <p:bldP spid="48" grpId="1" animBg="1"/>
      <p:bldP spid="48" grpId="2" animBg="1"/>
      <p:bldP spid="48" grpId="3" animBg="1"/>
      <p:bldP spid="48" grpId="4" animBg="1"/>
      <p:bldP spid="49" grpId="0" animBg="1"/>
      <p:bldP spid="49" grpId="1" animBg="1"/>
      <p:bldP spid="49" grpId="2" animBg="1"/>
      <p:bldP spid="49" grpId="3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7" grpId="0" animBg="1"/>
      <p:bldP spid="59" grpId="0" animBg="1"/>
      <p:bldP spid="59" grpId="1" animBg="1"/>
      <p:bldP spid="61" grpId="0" animBg="1"/>
      <p:bldP spid="62" grpId="0" animBg="1"/>
      <p:bldP spid="63" grpId="0" animBg="1"/>
      <p:bldP spid="64" grpId="0" animBg="1"/>
      <p:bldP spid="75" grpId="0" animBg="1"/>
      <p:bldP spid="76" grpId="0" animBg="1"/>
      <p:bldP spid="76" grpId="1" animBg="1"/>
      <p:bldP spid="78" grpId="0" animBg="1"/>
      <p:bldP spid="78" grpId="1" animBg="1"/>
      <p:bldP spid="79" grpId="0" animBg="1"/>
      <p:bldP spid="72" grpId="0" animBg="1"/>
      <p:bldP spid="72" grpId="1" animBg="1"/>
      <p:bldP spid="40" grpId="0" animBg="1"/>
      <p:bldP spid="40" grpId="1" animBg="1"/>
      <p:bldP spid="73" grpId="0" animBg="1"/>
      <p:bldP spid="73" grpId="1" animBg="1"/>
      <p:bldP spid="80" grpId="0" animBg="1"/>
      <p:bldP spid="8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Behind the scenes in GD for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IN" dirty="0"/>
                  <a:t> (ignore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for now)</a:t>
                </a: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Assume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for a moment for sake of understanding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0" dirty="0"/>
                  <a:t>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IN" dirty="0"/>
                  <a:t> is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/>
                  <a:t> do not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 too much!</a:t>
                </a:r>
              </a:p>
              <a:p>
                <a:pPr lvl="2"/>
                <a:r>
                  <a:rPr lang="en-IN" dirty="0"/>
                  <a:t>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/>
                  <a:t>: Feel free to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b="1" i="0" dirty="0"/>
                  <a:t> </a:t>
                </a:r>
                <a:r>
                  <a:rPr lang="en-IN" i="0" dirty="0"/>
                  <a:t>as much as the gradient dictates</a:t>
                </a:r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, </a:t>
                </a:r>
                <a:r>
                  <a:rPr lang="en-IN" dirty="0">
                    <a:latin typeface="Cambria Math" panose="02040503050406030204" pitchFamily="18" charset="0"/>
                  </a:rPr>
                  <a:t>then</a:t>
                </a:r>
                <a:r>
                  <a:rPr lang="en-I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badly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sz="2800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8652387" y="3656444"/>
                <a:ext cx="3539612" cy="954885"/>
              </a:xfrm>
              <a:prstGeom prst="wedgeRectCallout">
                <a:avLst>
                  <a:gd name="adj1" fmla="val -44501"/>
                  <a:gd name="adj2" fmla="val 98295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400" kern="0" dirty="0">
                    <a:solidFill>
                      <a:schemeClr val="bg1"/>
                    </a:solidFill>
                    <a:latin typeface="+mj-lt"/>
                  </a:rPr>
                  <a:t>No change to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due to the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400" kern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87" y="3656444"/>
                <a:ext cx="3539612" cy="954885"/>
              </a:xfrm>
              <a:prstGeom prst="wedgeRectCallout">
                <a:avLst>
                  <a:gd name="adj1" fmla="val -44501"/>
                  <a:gd name="adj2" fmla="val 98295"/>
                </a:avLst>
              </a:prstGeom>
              <a:blipFill>
                <a:blip r:embed="rId3"/>
                <a:stretch>
                  <a:fillRect l="-1022" r="-30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8578921" y="5209319"/>
                <a:ext cx="3613078" cy="954885"/>
              </a:xfrm>
              <a:prstGeom prst="wedgeRectCallout">
                <a:avLst>
                  <a:gd name="adj1" fmla="val -41958"/>
                  <a:gd name="adj2" fmla="val 9632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may get much better margin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than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US" sz="2400" b="1" kern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21" y="5209319"/>
                <a:ext cx="3613078" cy="954885"/>
              </a:xfrm>
              <a:prstGeom prst="wedgeRectCallout">
                <a:avLst>
                  <a:gd name="adj1" fmla="val -41958"/>
                  <a:gd name="adj2" fmla="val 96327"/>
                </a:avLst>
              </a:prstGeom>
              <a:blipFill>
                <a:blip r:embed="rId4"/>
                <a:stretch>
                  <a:fillRect r="-30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1BF05AE-CC82-E691-D9F3-AC2761E4A766}"/>
              </a:ext>
            </a:extLst>
          </p:cNvPr>
          <p:cNvGrpSpPr/>
          <p:nvPr/>
        </p:nvGrpSpPr>
        <p:grpSpPr>
          <a:xfrm>
            <a:off x="10879841" y="355681"/>
            <a:ext cx="1143000" cy="1143000"/>
            <a:chOff x="2379643" y="355681"/>
            <a:chExt cx="1143000" cy="1143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9438C5-0DAA-8AF4-4E9D-9EC10E0F3DFB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90E97A-2EC8-73BA-BC30-08895204F0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677A6C0-6867-70FD-DBC2-D8F7EC75533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6F50287-6558-AE4D-39DF-1170D9E3FC5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EC4A73E-28A7-0E83-7B88-E256F86A9B6B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0" name="Rectangular Callout 12">
            <a:extLst>
              <a:ext uri="{FF2B5EF4-FFF2-40B4-BE49-F238E27FC236}">
                <a16:creationId xmlns:a16="http://schemas.microsoft.com/office/drawing/2014/main" id="{59261D6D-FA8B-BE68-5888-C97322B7442B}"/>
              </a:ext>
            </a:extLst>
          </p:cNvPr>
          <p:cNvSpPr/>
          <p:nvPr/>
        </p:nvSpPr>
        <p:spPr>
          <a:xfrm>
            <a:off x="4178635" y="211757"/>
            <a:ext cx="6377147" cy="1283954"/>
          </a:xfrm>
          <a:prstGeom prst="wedgeRectCallout">
            <a:avLst>
              <a:gd name="adj1" fmla="val 60688"/>
              <a:gd name="adj2" fmla="val 2523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So gradient descent, although a mathematical tool from calculus, actually tries very actively to make the model perform better on all data points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05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Stochastic Gradient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Calculating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since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- total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At each time, choose a random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IN" dirty="0"/>
                  <a:t> - only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time!!</a:t>
                </a:r>
              </a:p>
              <a:p>
                <a:r>
                  <a:rPr lang="en-IN" b="1" dirty="0"/>
                  <a:t>Warning</a:t>
                </a:r>
                <a:r>
                  <a:rPr lang="en-IN" dirty="0"/>
                  <a:t>: may have to perform several SGD steps than we had to do with GD but each SGD step is much cheaper than a GD step</a:t>
                </a:r>
              </a:p>
              <a:p>
                <a:r>
                  <a:rPr lang="en-IN" dirty="0"/>
                  <a:t>We take a random data point to avoid being unlucky (also it is cheap)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1839" r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0331"/>
            <a:ext cx="1817669" cy="18176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683520" y="4981747"/>
            <a:ext cx="4593990" cy="868956"/>
          </a:xfrm>
          <a:prstGeom prst="wedgeRectCallout">
            <a:avLst>
              <a:gd name="adj1" fmla="val -60777"/>
              <a:gd name="adj2" fmla="val 6061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Do we really need to spend so much time on just one update?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683520" y="5948733"/>
            <a:ext cx="4593990" cy="868956"/>
          </a:xfrm>
          <a:prstGeom prst="wedgeRectCallout">
            <a:avLst>
              <a:gd name="adj1" fmla="val -61225"/>
              <a:gd name="adj2" fmla="val -2688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Especially in the beginning, when we are far away from the optimum!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6874299" y="5948733"/>
            <a:ext cx="3724623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No, SGD gives a cheaper way to perform gradient descent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400801" y="4981747"/>
            <a:ext cx="4198122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Initially, all we need is a general direction in which to move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37FEA5-CBAC-A0C6-7F82-CB0DB5EDA8A2}"/>
              </a:ext>
            </a:extLst>
          </p:cNvPr>
          <p:cNvGrpSpPr/>
          <p:nvPr/>
        </p:nvGrpSpPr>
        <p:grpSpPr>
          <a:xfrm>
            <a:off x="11009077" y="5672745"/>
            <a:ext cx="1143000" cy="1143000"/>
            <a:chOff x="2379643" y="355681"/>
            <a:chExt cx="1143000" cy="1143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3960A7-F0E4-3AA2-007C-66814C2E23D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F43573-92B1-1555-014F-44AC941C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CDC7F32-CDE2-A83C-AD54-B1EB95D7879B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D6FC7F1-3284-CAA1-E7E0-A52F8F6450D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D48DB9-E1BF-C9B4-6F52-CB510BA1811E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0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4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00465"/>
  <p:tag name="ORIGINALWIDTH" val="271.5139"/>
  <p:tag name="LATEXADDIN" val="\documentclass{article}&#10;\usepackage{amsmath,amssymb}&#10;\usepackage{olo}&#10;\pagestyle{empty}&#10;\begin{document}&#10;&#10;\[&#10;\nabla f(\vw^t)&#10;\]&#10;&#10;\end{document}"/>
  <p:tag name="IGUANATEXSIZE" val="32"/>
  <p:tag name="IGUANATEXCURSOR" val="1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00449"/>
  <p:tag name="ORIGINALWIDTH" val="68.50354"/>
  <p:tag name="LATEXADDIN" val="\documentclass{article}&#10;\usepackage{amsmath,amssymb}&#10;\usepackage{olo}&#10;\pagestyle{empty}&#10;\begin{document}&#10;&#10;\[&#10;\vg^t&#10;\]&#10;&#10;\end{document}"/>
  <p:tag name="IGUANATEXSIZE" val="32"/>
  <p:tag name="IGUANATEXCURSOR" val="1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A32AEB50-6930-43BE-AF91-EC2A96F639DE}" vid="{F593CA47-3193-4F2F-AF17-9D2EF6BF85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410</TotalTime>
  <Words>1220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MLC-gold</vt:lpstr>
      <vt:lpstr>My first Solver</vt:lpstr>
      <vt:lpstr>Extra Class</vt:lpstr>
      <vt:lpstr>The “best” Linear Classifier</vt:lpstr>
      <vt:lpstr>Final Form of C-SVM</vt:lpstr>
      <vt:lpstr>Use Calculus for Optimization</vt:lpstr>
      <vt:lpstr>Use Calculus for Optimization</vt:lpstr>
      <vt:lpstr>Gradient Descent (GD)</vt:lpstr>
      <vt:lpstr>Behind the scenes in GD for SVM</vt:lpstr>
      <vt:lpstr>Stochastic Gradient Method</vt:lpstr>
      <vt:lpstr>Mini-batch SGD</vt:lpstr>
      <vt:lpstr>Coordinate Descent</vt:lpstr>
      <vt:lpstr>Constrained Optimization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Solver</dc:title>
  <dc:creator>Purushottam Kar</dc:creator>
  <cp:lastModifiedBy>Purushottam Kar</cp:lastModifiedBy>
  <cp:revision>4</cp:revision>
  <dcterms:created xsi:type="dcterms:W3CDTF">2024-02-01T16:20:25Z</dcterms:created>
  <dcterms:modified xsi:type="dcterms:W3CDTF">2024-02-02T17:52:41Z</dcterms:modified>
</cp:coreProperties>
</file>