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78" r:id="rId5"/>
    <p:sldId id="279" r:id="rId6"/>
    <p:sldId id="280" r:id="rId7"/>
    <p:sldId id="264" r:id="rId8"/>
    <p:sldId id="281" r:id="rId9"/>
    <p:sldId id="282" r:id="rId10"/>
    <p:sldId id="283" r:id="rId11"/>
    <p:sldId id="284" r:id="rId12"/>
    <p:sldId id="285" r:id="rId13"/>
    <p:sldId id="270" r:id="rId14"/>
    <p:sldId id="27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6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3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4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NUL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DE5E-142B-4CD3-C335-B6AFD73B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2E0B-701A-E886-2B9C-27BB61FF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for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for CSVM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calculations (see course notes for a derivation) 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as well as slack variables, 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Reason for the name “SVM”</a:t>
                </a:r>
                <a:r>
                  <a:rPr lang="en-IN" dirty="0"/>
                  <a:t>: imagine that each data 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applying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on the hyperplane 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Then the total force on the hyperplane is equal to 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Also, the condition </a:t>
                </a:r>
                <a14:m>
                  <m:oMath xmlns:m="http://schemas.openxmlformats.org/officeDocument/2006/math">
                    <m:r>
                      <a:rPr lang="en-IN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can be interpreted to mean that the total torque on the hyperplane is zero as well</a:t>
                </a:r>
              </a:p>
              <a:p>
                <a:pPr lvl="2"/>
                <a:r>
                  <a:rPr lang="en-IN" dirty="0"/>
                  <a:t>Thus, support vectors </a:t>
                </a:r>
                <a:r>
                  <a:rPr lang="en-IN" i="1" dirty="0"/>
                  <a:t>mechanically support</a:t>
                </a:r>
                <a:r>
                  <a:rPr lang="en-IN" dirty="0"/>
                  <a:t> the hyperplane (don’t let it shift or rotate around), hence their name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  <a:blipFill>
                <a:blip r:embed="rId2"/>
                <a:stretch>
                  <a:fillRect l="-562" t="-2691" r="-817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CSVM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links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together. Cannot 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all the others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i="0" dirty="0">
                    <a:sym typeface="Wingdings" panose="05000000000000000000" pitchFamily="2" charset="2"/>
                  </a:rPr>
                  <a:t>A</a:t>
                </a:r>
                <a:r>
                  <a:rPr lang="en-IN" dirty="0"/>
                  <a:t> more involved algorithm Sequential Minimal Optimization (SMO) by John Platt is needed to solve the version with a bias – updates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at a time!</a:t>
                </a:r>
              </a:p>
              <a:p>
                <a:r>
                  <a:rPr lang="en-IN" dirty="0"/>
                  <a:t>However, if we omit bias (hide it inside the model vector) the 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will see a method to solve this simpler version of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  <a:blipFill>
                <a:blip r:embed="rId2"/>
                <a:stretch>
                  <a:fillRect l="-578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Solvers for the 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 can solve the SVM (no bias) by either solving the primal version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… or the dual version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We may use gradient, coordinate </a:t>
                </a:r>
                <a:r>
                  <a:rPr lang="en-IN" dirty="0" err="1"/>
                  <a:t>etc</a:t>
                </a:r>
                <a:r>
                  <a:rPr lang="en-IN" dirty="0"/>
                  <a:t> methods to solve either</a:t>
                </a:r>
              </a:p>
              <a:p>
                <a:pPr lvl="2"/>
                <a:r>
                  <a:rPr lang="en-IN" dirty="0"/>
                  <a:t>For primal, we may use sub-gradient descent, coordinate descent, </a:t>
                </a:r>
                <a:r>
                  <a:rPr lang="en-IN" dirty="0" err="1"/>
                  <a:t>etc</a:t>
                </a:r>
                <a:endParaRPr lang="en-IN" dirty="0"/>
              </a:p>
              <a:p>
                <a:pPr lvl="2"/>
                <a:r>
                  <a:rPr lang="en-IN" dirty="0"/>
                  <a:t>For dual, we may use (projected) gradient ascent, coordinate ascent</a:t>
                </a:r>
              </a:p>
              <a:p>
                <a:pPr lvl="2"/>
                <a:r>
                  <a:rPr lang="en-IN" dirty="0"/>
                  <a:t>We will actually see how to do coordinate maximization for dual</a:t>
                </a:r>
              </a:p>
              <a:p>
                <a:pPr lvl="2"/>
                <a:r>
                  <a:rPr lang="en-IN" dirty="0"/>
                  <a:t>Since the optimization variable in the dual is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, we will need to take one coordinate at each time i.e. choose a different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at each time step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2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11896" y="274289"/>
            <a:ext cx="5038745" cy="868956"/>
          </a:xfrm>
          <a:prstGeom prst="wedgeRectCallout">
            <a:avLst>
              <a:gd name="adj1" fmla="val 58809"/>
              <a:gd name="adj2" fmla="val 576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Sub-gradient since the primal objective is convex but non-differentiable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960146" y="2168575"/>
            <a:ext cx="4621658" cy="868956"/>
          </a:xfrm>
          <a:prstGeom prst="wedgeRectCallout">
            <a:avLst>
              <a:gd name="adj1" fmla="val 63518"/>
              <a:gd name="adj2" fmla="val -1456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Projected since we have a constraint (albeit a simple one) in the dual 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030788"/>
            <a:ext cx="1817669" cy="181766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987814" y="4231201"/>
            <a:ext cx="4593990" cy="868956"/>
          </a:xfrm>
          <a:prstGeom prst="wedgeRectCallout">
            <a:avLst>
              <a:gd name="adj1" fmla="val 62287"/>
              <a:gd name="adj2" fmla="val 5269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Does this mean I need to choose one data point at each time step?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977916" y="1217036"/>
            <a:ext cx="8462299" cy="868956"/>
          </a:xfrm>
          <a:prstGeom prst="wedgeRectCallout">
            <a:avLst>
              <a:gd name="adj1" fmla="val 57395"/>
              <a:gd name="adj2" fmla="val -4398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Yes, coordinate ascent in the dual looks a lot like stochastic gradient descent in the primal! Both work with a single data point at a time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FC77C-C2AE-793F-04C1-83BA943D72E1}"/>
              </a:ext>
            </a:extLst>
          </p:cNvPr>
          <p:cNvGrpSpPr>
            <a:grpSpLocks noChangeAspect="1"/>
          </p:cNvGrpSpPr>
          <p:nvPr/>
        </p:nvGrpSpPr>
        <p:grpSpPr>
          <a:xfrm>
            <a:off x="10749819" y="473396"/>
            <a:ext cx="1143000" cy="1143000"/>
            <a:chOff x="7020470" y="457533"/>
            <a:chExt cx="4572000" cy="457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A4F9E6-B3D7-1741-03DF-E866180F4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E7DCCE-8951-8112-1924-A5EE6DA3CF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9EE35CB-894C-FADC-F5C5-B9FB46F9CF7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521566-13CA-AFCE-E753-83D3A4F1BCD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9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SDCM for the CSVM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Concentrating on just the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Renaming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we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Solution is very simple: find unrestricted minimum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elif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else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3324920" y="358401"/>
            <a:ext cx="7146187" cy="944255"/>
          </a:xfrm>
          <a:prstGeom prst="wedgeRectCallout">
            <a:avLst>
              <a:gd name="adj1" fmla="val 61788"/>
              <a:gd name="adj2" fmla="val 5927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+mj-lt"/>
              </a:rPr>
              <a:t>Warning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: in general, finding an unconstrained solution and doing a projection step </a:t>
            </a:r>
            <a:r>
              <a:rPr lang="en-IN" sz="2400" b="1" dirty="0">
                <a:solidFill>
                  <a:schemeClr val="bg1"/>
                </a:solidFill>
                <a:latin typeface="+mj-lt"/>
              </a:rPr>
              <a:t>does not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give a true solution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549192" y="5506951"/>
            <a:ext cx="5788476" cy="1160220"/>
          </a:xfrm>
          <a:prstGeom prst="wedgeRectCallout">
            <a:avLst>
              <a:gd name="adj1" fmla="val 63447"/>
              <a:gd name="adj2" fmla="val 5738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Indeed! In this special case, our objective had a nice property called </a:t>
            </a:r>
            <a:r>
              <a:rPr lang="en-IN" sz="2400" i="1" dirty="0" err="1">
                <a:solidFill>
                  <a:schemeClr val="bg1"/>
                </a:solidFill>
                <a:latin typeface="+mj-lt"/>
              </a:rPr>
              <a:t>unimodality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which is why this trick works – it won’t work in general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49A97-C05D-7247-3495-0C8C7229CAF0}"/>
              </a:ext>
            </a:extLst>
          </p:cNvPr>
          <p:cNvGrpSpPr>
            <a:grpSpLocks noChangeAspect="1"/>
          </p:cNvGrpSpPr>
          <p:nvPr/>
        </p:nvGrpSpPr>
        <p:grpSpPr>
          <a:xfrm>
            <a:off x="10710682" y="5672745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4A922B-AC08-7C00-50A0-A5F562442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7293A7-3C70-C560-653D-1F0BE2AAB62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2202ED-14D9-DFE6-3813-7E5E75BB62B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2B45CE-4BC1-D86E-9023-444FA585FF5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278569-316E-6A53-CA20-86DD14EB1DD6}"/>
              </a:ext>
            </a:extLst>
          </p:cNvPr>
          <p:cNvGrpSpPr/>
          <p:nvPr/>
        </p:nvGrpSpPr>
        <p:grpSpPr>
          <a:xfrm>
            <a:off x="2910348" y="1560624"/>
            <a:ext cx="6355571" cy="3610175"/>
            <a:chOff x="2910348" y="1560624"/>
            <a:chExt cx="6355571" cy="3610175"/>
          </a:xfrm>
        </p:grpSpPr>
        <p:sp>
          <p:nvSpPr>
            <p:cNvPr id="8" name="Rectangle 7"/>
            <p:cNvSpPr/>
            <p:nvPr/>
          </p:nvSpPr>
          <p:spPr>
            <a:xfrm>
              <a:off x="2910348" y="1560624"/>
              <a:ext cx="6355571" cy="35002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40679B-478F-2C5A-5A6A-90BC2A74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83730" y="2372492"/>
              <a:ext cx="5608806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Speeding up SDCM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All that is left is to find how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b="0" dirty="0"/>
                  <a:t> four our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can be easily precomputed for all data points</a:t>
                </a:r>
              </a:p>
              <a:p>
                <a:r>
                  <a:rPr lang="en-IN" dirty="0"/>
                  <a:t>However,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/>
                  <a:t> needs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b="0" dirty="0"/>
                  <a:t> time to compute </a:t>
                </a:r>
                <a:r>
                  <a:rPr lang="en-IN" b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… only if done naively. </a:t>
                </a:r>
                <a:r>
                  <a:rPr lang="en-IN" dirty="0"/>
                  <a:t>Recall that we always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the CSVM (even if we have bias and slack variables)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If we somehow had access to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then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time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All we need to do is create (and update)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vector in addition to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/>
                  <a:t> vector and we would be able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to Choose?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Gradient Methods</a:t>
                </a:r>
              </a:p>
              <a:p>
                <a:pPr lvl="2"/>
                <a:r>
                  <a:rPr lang="en-IN" dirty="0"/>
                  <a:t>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Dual Gradient Ascent: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Stochastic Gradient Methods</a:t>
                </a:r>
              </a:p>
              <a:p>
                <a:pPr lvl="2"/>
                <a:r>
                  <a:rPr lang="en-IN" dirty="0"/>
                  <a:t>Stochastic 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Gradient Ascent: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Coordinate Methods: (take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 if done naively)</a:t>
                </a:r>
              </a:p>
              <a:p>
                <a:pPr lvl="2"/>
                <a:r>
                  <a:rPr lang="en-IN" dirty="0"/>
                  <a:t>Stochastic Primal Coordinate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Coordinate Maximization: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use SDCM or SPGD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  <a:p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: use SDGA or SPCD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  <a:blipFill>
                <a:blip r:embed="rId2"/>
                <a:stretch>
                  <a:fillRect l="-562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61" y="1490106"/>
            <a:ext cx="1720892" cy="172089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972637" y="1360122"/>
            <a:ext cx="8224473" cy="1637797"/>
          </a:xfrm>
          <a:prstGeom prst="wedgeRectCallout">
            <a:avLst>
              <a:gd name="adj1" fmla="val 61367"/>
              <a:gd name="adj2" fmla="val 3342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Be careful not to get confused with similar sounding terms. Coordinate Ascent takes a small step along one of the coordinates to increase the objective a bit. Coordinate Maximization instead tries to completely maximize the objective along a coordinate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0513" y="3417949"/>
            <a:ext cx="1787788" cy="178778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4080005" y="3359641"/>
            <a:ext cx="6133956" cy="1585879"/>
          </a:xfrm>
          <a:prstGeom prst="wedgeRectCallout">
            <a:avLst>
              <a:gd name="adj1" fmla="val 62436"/>
              <a:gd name="adj2" fmla="val 3444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Also be careful that some books/papers may call a method as “Coordinate Ascent” even when it is really doing Coordinate Maximization. The terminology is unfortunately a bit non-standard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18FB7-7BE6-ACA9-7DFE-F02D3B1423F7}"/>
              </a:ext>
            </a:extLst>
          </p:cNvPr>
          <p:cNvGrpSpPr/>
          <p:nvPr/>
        </p:nvGrpSpPr>
        <p:grpSpPr>
          <a:xfrm>
            <a:off x="10567116" y="217122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24E089-7AB8-8F2D-8697-FF8D534455F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202345-508E-5FFA-3212-A411A9DF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7A99E9-FAD3-1D0D-B01F-5C307330745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57F738-88F5-9DC7-2A45-C2E53CB6BE5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8265F-877C-A3F3-C763-6F7F8800567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60115"/>
                  <a:gd name="adj2" fmla="val 515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Can you work out the details on how to implement stochastic primal coordinate descent 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time per update? 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60115"/>
                  <a:gd name="adj2" fmla="val 51584"/>
                </a:avLst>
              </a:prstGeom>
              <a:blipFill>
                <a:blip r:embed="rId5"/>
                <a:stretch>
                  <a:fillRect l="-645" b="-49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6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4507" y="1890120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Rectangular Callout 58"/>
          <p:cNvSpPr/>
          <p:nvPr/>
        </p:nvSpPr>
        <p:spPr>
          <a:xfrm>
            <a:off x="1812134" y="1606992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60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</a:t>
            </a:r>
            <a:r>
              <a:rPr lang="en-IN" dirty="0" err="1"/>
              <a:t>Cleanup</a:t>
            </a:r>
            <a:r>
              <a:rPr lang="en-IN" dirty="0"/>
              <a:t>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Step 1</a:t>
                </a:r>
                <a:r>
                  <a:rPr lang="en-IN" dirty="0"/>
                  <a:t>: Convert your problem to a minimization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Step 2</a:t>
                </a:r>
                <a:r>
                  <a:rPr lang="en-IN" dirty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3</a:t>
                </a:r>
                <a:r>
                  <a:rPr lang="en-IN" dirty="0"/>
                  <a:t>: Convert all equality constraints to two inequality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4</a:t>
                </a:r>
                <a:r>
                  <a:rPr lang="en-IN" dirty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These new variables are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dual variables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or sometimes even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70BA9-DD4D-E6EC-206F-9C57A46DAB41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CC01E-CFB0-8120-2D07-E56F6992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3E3BE7-D424-6BE6-B763-FC367B7CDFEF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9AB1C9-34CC-77CE-B945-44796E0D5A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371C1F-7868-7A6B-3114-BCDB9D33688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primal variables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blipFill>
                <a:blip r:embed="rId4"/>
                <a:stretch>
                  <a:fillRect r="-496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called the </a:t>
                </a:r>
                <a:r>
                  <a:rPr lang="en-IN" i="1" dirty="0" err="1"/>
                  <a:t>Lagrangian</a:t>
                </a:r>
                <a:r>
                  <a:rPr lang="en-IN" dirty="0"/>
                  <a:t> of the problem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violates even one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satisfies every single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n-IN" b="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is just a nice way of rewriting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The original optimization problem is also called the </a:t>
                </a:r>
                <a:r>
                  <a:rPr lang="en-IN" i="1" dirty="0"/>
                  <a:t>primal problem</a:t>
                </a:r>
                <a:endParaRPr lang="en-IN" dirty="0"/>
              </a:p>
              <a:p>
                <a:r>
                  <a:rPr lang="en-IN" dirty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called </a:t>
                </a:r>
                <a:r>
                  <a:rPr lang="en-IN" i="1" dirty="0"/>
                  <a:t>primal variables</a:t>
                </a:r>
              </a:p>
              <a:p>
                <a:r>
                  <a:rPr lang="en-IN" dirty="0"/>
                  <a:t>Using the </a:t>
                </a:r>
                <a:r>
                  <a:rPr lang="en-IN" dirty="0" err="1"/>
                  <a:t>Lagrangian</a:t>
                </a:r>
                <a:r>
                  <a:rPr lang="en-IN" dirty="0"/>
                  <a:t>, we rewrote the primal problem as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is obtained by simply switching order of min/max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In some cases, the dual problem is easier to solve than the primal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/>
                  <a:t> be the solutions to the primal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be the solutions to the dual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Strong Duality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if the original problem is convex and “nice”</a:t>
                </a:r>
              </a:p>
              <a:p>
                <a:r>
                  <a:rPr lang="en-IN" b="1" dirty="0"/>
                  <a:t>Complementary Slackness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Note</a:t>
                </a:r>
                <a:r>
                  <a:rPr lang="en-IN" dirty="0"/>
                  <a:t>: not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i</a:t>
                </a:r>
                <a:r>
                  <a:rPr lang="en-IN" dirty="0"/>
                  <a:t>mentary but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e</a:t>
                </a:r>
                <a:r>
                  <a:rPr lang="en-IN" dirty="0"/>
                  <a:t>mentary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SVM without </a:t>
            </a:r>
            <a:r>
              <a:rPr lang="en-IN"/>
              <a:t>a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Lagrangian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b="1" dirty="0"/>
                  <a:t>Primal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Dual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can be greatly simplified!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Simplifying 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this is an unconstrained problem with a convex and differentiable objective, we can apply first order optimality to solve it completely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This is actually the problem several solvers (e.g. </a:t>
                </a:r>
                <a:r>
                  <a:rPr lang="en-IN" dirty="0" err="1"/>
                  <a:t>libsvm</a:t>
                </a:r>
                <a:r>
                  <a:rPr lang="en-IN" dirty="0"/>
                  <a:t>, </a:t>
                </a:r>
                <a:r>
                  <a:rPr lang="en-IN" dirty="0" err="1"/>
                  <a:t>sklearn</a:t>
                </a:r>
                <a:r>
                  <a:rPr lang="en-IN" dirty="0"/>
                  <a:t>) solve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9871" y="1613043"/>
            <a:ext cx="1746606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97032" y="1613043"/>
            <a:ext cx="262725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every data point</a:t>
                </a:r>
              </a:p>
              <a:p>
                <a:r>
                  <a:rPr lang="en-IN" dirty="0"/>
                  <a:t>After solving the dual problem, the data</a:t>
                </a:r>
                <a:br>
                  <a:rPr lang="en-IN" dirty="0"/>
                </a:br>
                <a:r>
                  <a:rPr lang="en-IN" dirty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: </a:t>
                </a:r>
                <a:r>
                  <a:rPr lang="en-IN" b="1" dirty="0"/>
                  <a:t>Support Vectors</a:t>
                </a:r>
              </a:p>
              <a:p>
                <a:r>
                  <a:rPr lang="en-IN" dirty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support vectors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complementary slackness tells us that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i.e. only those data points</a:t>
                </a:r>
                <a:br>
                  <a:rPr lang="en-IN" dirty="0"/>
                </a:br>
                <a:r>
                  <a:rPr lang="en-IN" dirty="0"/>
                  <a:t>can become 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vectors has to do with a mechanical interpretation of these objects – need to look at CSVM to understand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2900</TotalTime>
  <Words>1752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MLC-gold</vt:lpstr>
      <vt:lpstr>My first Solver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  <vt:lpstr>CSVM Dual Problem</vt:lpstr>
      <vt:lpstr>Solvers for the SVM problem</vt:lpstr>
      <vt:lpstr>SDCM for the CSVM Problem</vt:lpstr>
      <vt:lpstr>Speeding up SDCM computations</vt:lpstr>
      <vt:lpstr>Which Method to Choose?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Solver</dc:title>
  <dc:creator>Purushottam Kar</dc:creator>
  <cp:lastModifiedBy>Purushottam Kar</cp:lastModifiedBy>
  <cp:revision>5</cp:revision>
  <dcterms:created xsi:type="dcterms:W3CDTF">2024-02-01T16:20:25Z</dcterms:created>
  <dcterms:modified xsi:type="dcterms:W3CDTF">2024-02-09T05:56:56Z</dcterms:modified>
</cp:coreProperties>
</file>