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88" r:id="rId3"/>
    <p:sldId id="292" r:id="rId4"/>
    <p:sldId id="293" r:id="rId5"/>
    <p:sldId id="294" r:id="rId6"/>
    <p:sldId id="295" r:id="rId7"/>
    <p:sldId id="297" r:id="rId8"/>
    <p:sldId id="298" r:id="rId9"/>
    <p:sldId id="256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CB7BB-52E2-4085-B1A7-18BEDBDA51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177CC-7EE7-4F39-B018-F4E509A99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5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3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7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7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4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6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3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3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16ED1A9-725C-488B-9A87-5176C6BB9562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211DD88-C163-48D6-9126-A31A3E70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DE5E-142B-4CD3-C335-B6AFD73B3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first Solver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E2E0B-701A-E886-2B9C-27BB61FFA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 for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49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7852127" cy="4437058"/>
          </a:xfrm>
        </p:spPr>
        <p:txBody>
          <a:bodyPr>
            <a:normAutofit/>
          </a:bodyPr>
          <a:lstStyle/>
          <a:p>
            <a:r>
              <a:rPr lang="en-IN" dirty="0"/>
              <a:t>Can handle non-numeric features easily</a:t>
            </a:r>
          </a:p>
          <a:p>
            <a:r>
              <a:rPr lang="en-IN" dirty="0"/>
              <a:t>Very popular in ML – classification, </a:t>
            </a:r>
            <a:r>
              <a:rPr lang="en-IN" dirty="0" err="1"/>
              <a:t>recsys</a:t>
            </a:r>
            <a:endParaRPr lang="en-IN" dirty="0"/>
          </a:p>
          <a:p>
            <a:r>
              <a:rPr lang="en-IN" dirty="0"/>
              <a:t>Extremely fast at making predictions</a:t>
            </a:r>
          </a:p>
          <a:p>
            <a:r>
              <a:rPr lang="en-IN" dirty="0"/>
              <a:t>Easy to interpret by humans too</a:t>
            </a:r>
          </a:p>
          <a:p>
            <a:r>
              <a:rPr lang="en-IN" dirty="0"/>
              <a:t>Model size can be large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Can give good train perf. but bad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test perf. (known as </a:t>
            </a:r>
            <a:r>
              <a:rPr lang="en-IN" i="1" dirty="0">
                <a:sym typeface="Wingdings" panose="05000000000000000000" pitchFamily="2" charset="2"/>
              </a:rPr>
              <a:t>overfitting</a:t>
            </a:r>
            <a:r>
              <a:rPr lang="en-IN" dirty="0">
                <a:sym typeface="Wingdings" panose="05000000000000000000" pitchFamily="2" charset="2"/>
              </a:rPr>
              <a:t>)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" t="15349" r="6338" b="19674"/>
          <a:stretch/>
        </p:blipFill>
        <p:spPr>
          <a:xfrm>
            <a:off x="7202913" y="4193918"/>
            <a:ext cx="4650769" cy="2585626"/>
          </a:xfrm>
          <a:prstGeom prst="rect">
            <a:avLst/>
          </a:prstGeom>
        </p:spPr>
      </p:pic>
      <p:grpSp>
        <p:nvGrpSpPr>
          <p:cNvPr id="233" name="Group 232"/>
          <p:cNvGrpSpPr/>
          <p:nvPr/>
        </p:nvGrpSpPr>
        <p:grpSpPr>
          <a:xfrm>
            <a:off x="7705619" y="1220488"/>
            <a:ext cx="4148064" cy="2864567"/>
            <a:chOff x="7705619" y="687311"/>
            <a:chExt cx="4148064" cy="2864567"/>
          </a:xfrm>
        </p:grpSpPr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6693" y="1113746"/>
              <a:ext cx="3806989" cy="2438132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7705619" y="687311"/>
              <a:ext cx="4148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ea typeface="Microsoft YaHei UI Light" panose="020B0502040204020203" pitchFamily="34" charset="-122"/>
                </a:rPr>
                <a:t>Recommendation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1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504298" cy="5300823"/>
              </a:xfrm>
            </p:spPr>
            <p:txBody>
              <a:bodyPr/>
              <a:lstStyle/>
              <a:p>
                <a:r>
                  <a:rPr lang="en-IN" dirty="0"/>
                  <a:t>Repeatedly partition feature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For test data point, find out in which partition does it lie</a:t>
                </a:r>
              </a:p>
              <a:p>
                <a:r>
                  <a:rPr lang="en-IN" dirty="0"/>
                  <a:t>Can consider assigning the test point, the label of other points in its partition</a:t>
                </a:r>
              </a:p>
              <a:p>
                <a:r>
                  <a:rPr lang="en-IN" dirty="0"/>
                  <a:t>Can be easily extended to binary, multi-class and multi-label classification problems!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504298" cy="5300823"/>
              </a:xfrm>
              <a:blipFill>
                <a:blip r:embed="rId2"/>
                <a:stretch>
                  <a:fillRect l="-894" t="-2644" r="-3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130794" y="3145920"/>
            <a:ext cx="1141968" cy="14074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72745" y="1125978"/>
            <a:ext cx="1696190" cy="1025962"/>
          </a:xfrm>
          <a:prstGeom prst="rect">
            <a:avLst/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154" y="1629497"/>
            <a:ext cx="1428386" cy="29106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8389" y="1111624"/>
            <a:ext cx="1399158" cy="50995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03298" y="2148286"/>
            <a:ext cx="813909" cy="17820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9287548" y="1113343"/>
            <a:ext cx="1" cy="34334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287548" y="2145651"/>
            <a:ext cx="2721140" cy="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26977" y="2139045"/>
            <a:ext cx="1" cy="2401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12678" y="3139630"/>
            <a:ext cx="19014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861131" y="1629497"/>
            <a:ext cx="14264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968935" y="1125978"/>
            <a:ext cx="759" cy="10196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87548" y="3927701"/>
            <a:ext cx="8394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272764" y="3135434"/>
            <a:ext cx="0" cy="141795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968935" y="1131156"/>
            <a:ext cx="1039753" cy="1020783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7547" y="3930351"/>
            <a:ext cx="839428" cy="629782"/>
          </a:xfrm>
          <a:prstGeom prst="rect">
            <a:avLst/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272763" y="3147054"/>
            <a:ext cx="735926" cy="13832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126977" y="2149846"/>
            <a:ext cx="1881712" cy="9855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579788" y="1113343"/>
            <a:ext cx="4451759" cy="3688126"/>
            <a:chOff x="687413" y="3948021"/>
            <a:chExt cx="3006781" cy="2491012"/>
          </a:xfrm>
        </p:grpSpPr>
        <p:grpSp>
          <p:nvGrpSpPr>
            <p:cNvPr id="25" name="Group 24"/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081" y="5003269"/>
            <a:ext cx="1800918" cy="1800918"/>
          </a:xfrm>
          <a:prstGeom prst="rect">
            <a:avLst/>
          </a:prstGeom>
        </p:spPr>
      </p:pic>
      <p:sp>
        <p:nvSpPr>
          <p:cNvPr id="110" name="Rectangular Callout 109"/>
          <p:cNvSpPr/>
          <p:nvPr/>
        </p:nvSpPr>
        <p:spPr>
          <a:xfrm>
            <a:off x="6876945" y="5435072"/>
            <a:ext cx="3649658" cy="1278844"/>
          </a:xfrm>
          <a:prstGeom prst="wedgeRectCallout">
            <a:avLst>
              <a:gd name="adj1" fmla="val 69989"/>
              <a:gd name="adj2" fmla="val 822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What about points like this? The point might be a green or a red point </a:t>
            </a:r>
            <a:r>
              <a:rPr lang="en-IN" sz="24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6-Point Star 110"/>
          <p:cNvSpPr/>
          <p:nvPr/>
        </p:nvSpPr>
        <p:spPr>
          <a:xfrm>
            <a:off x="10987228" y="1856805"/>
            <a:ext cx="283276" cy="283276"/>
          </a:xfrm>
          <a:prstGeom prst="star6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" y="3838699"/>
            <a:ext cx="1594605" cy="1594605"/>
          </a:xfrm>
          <a:prstGeom prst="rect">
            <a:avLst/>
          </a:prstGeom>
        </p:spPr>
      </p:pic>
      <p:sp>
        <p:nvSpPr>
          <p:cNvPr id="120" name="Rectangular Callout 119"/>
          <p:cNvSpPr/>
          <p:nvPr/>
        </p:nvSpPr>
        <p:spPr>
          <a:xfrm>
            <a:off x="1842958" y="4360385"/>
            <a:ext cx="4885407" cy="1133671"/>
          </a:xfrm>
          <a:prstGeom prst="wedgeRectCallout">
            <a:avLst>
              <a:gd name="adj1" fmla="val -65023"/>
              <a:gd name="adj2" fmla="val 209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However, if your partitions are fine enough, this will happen very rarely and not hurt performance too much!</a:t>
            </a:r>
          </a:p>
        </p:txBody>
      </p:sp>
      <p:sp>
        <p:nvSpPr>
          <p:cNvPr id="121" name="Oval 120"/>
          <p:cNvSpPr/>
          <p:nvPr/>
        </p:nvSpPr>
        <p:spPr>
          <a:xfrm>
            <a:off x="9312310" y="4242606"/>
            <a:ext cx="283276" cy="283276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582089" y="3473306"/>
            <a:ext cx="283276" cy="283276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8274724" y="1831965"/>
            <a:ext cx="283276" cy="283276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9683190" y="1555334"/>
            <a:ext cx="283276" cy="283276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1599542" y="3764634"/>
            <a:ext cx="283276" cy="283276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0570830" y="3498391"/>
            <a:ext cx="283276" cy="283276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47A496-A31F-D4EE-BA14-238D640D68AA}"/>
              </a:ext>
            </a:extLst>
          </p:cNvPr>
          <p:cNvGrpSpPr/>
          <p:nvPr/>
        </p:nvGrpSpPr>
        <p:grpSpPr>
          <a:xfrm>
            <a:off x="291354" y="5739494"/>
            <a:ext cx="1143000" cy="1143000"/>
            <a:chOff x="2379643" y="355681"/>
            <a:chExt cx="1143000" cy="1143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DC0102A-5CBB-4AEF-5ACA-80C6C251188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05B3712-9760-8DB2-DA71-00B07C40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DF8FF41-0B8F-BF6C-F1B0-E33F331B646D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0A7F6AE-5737-934A-5233-0307E54F7B4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1AB4BAA-70AD-B7D2-A92E-9A71C08CD6A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18" name="Rectangular Callout 117"/>
          <p:cNvSpPr/>
          <p:nvPr/>
        </p:nvSpPr>
        <p:spPr>
          <a:xfrm>
            <a:off x="1860802" y="5604404"/>
            <a:ext cx="4330344" cy="1133671"/>
          </a:xfrm>
          <a:prstGeom prst="wedgeRectCallout">
            <a:avLst>
              <a:gd name="adj1" fmla="val -70458"/>
              <a:gd name="adj2" fmla="val 4065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Yes, as with all classifiers, decision trees may also get confused at their decision boundaries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1AFA5-07AD-72AC-1C86-6132FD7FDBF9}"/>
              </a:ext>
            </a:extLst>
          </p:cNvPr>
          <p:cNvSpPr txBox="1"/>
          <p:nvPr/>
        </p:nvSpPr>
        <p:spPr>
          <a:xfrm rot="16200000">
            <a:off x="5528898" y="2195679"/>
            <a:ext cx="43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1   2   3   4   5   6   7   8   9  10  11  12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2DFA31-0813-8391-8514-45D959E7F11C}"/>
              </a:ext>
            </a:extLst>
          </p:cNvPr>
          <p:cNvSpPr txBox="1"/>
          <p:nvPr/>
        </p:nvSpPr>
        <p:spPr>
          <a:xfrm>
            <a:off x="7872336" y="4527467"/>
            <a:ext cx="43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1   2   3   4   5   6   7   8   9  10  11  12  13  14</a:t>
            </a:r>
          </a:p>
        </p:txBody>
      </p:sp>
    </p:spTree>
    <p:extLst>
      <p:ext uri="{BB962C8B-B14F-4D97-AF65-F5344CB8AC3E}">
        <p14:creationId xmlns:p14="http://schemas.microsoft.com/office/powerpoint/2010/main" val="32719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110" grpId="0" animBg="1"/>
      <p:bldP spid="111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18" grpId="0" animBg="1"/>
      <p:bldP spid="4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Decision Trees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30794" y="3145920"/>
            <a:ext cx="1141968" cy="14074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72745" y="1125978"/>
            <a:ext cx="1696190" cy="1025962"/>
          </a:xfrm>
          <a:prstGeom prst="rect">
            <a:avLst/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4154" y="1629497"/>
            <a:ext cx="1428386" cy="29106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88389" y="1111624"/>
            <a:ext cx="1399158" cy="50995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76474" y="2148286"/>
            <a:ext cx="840734" cy="17820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287548" y="1113343"/>
            <a:ext cx="1" cy="34334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87548" y="2145651"/>
            <a:ext cx="2721140" cy="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126977" y="2139045"/>
            <a:ext cx="1" cy="2401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12678" y="3139630"/>
            <a:ext cx="19014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861131" y="1629497"/>
            <a:ext cx="14264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68935" y="1125978"/>
            <a:ext cx="759" cy="10196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87548" y="3927701"/>
            <a:ext cx="8394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72764" y="3135434"/>
            <a:ext cx="0" cy="141795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968935" y="1131156"/>
            <a:ext cx="1039753" cy="1020783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87547" y="3930351"/>
            <a:ext cx="839428" cy="629782"/>
          </a:xfrm>
          <a:prstGeom prst="rect">
            <a:avLst/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272763" y="3147054"/>
            <a:ext cx="735926" cy="13832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126977" y="2149846"/>
            <a:ext cx="1881712" cy="9855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579788" y="1113343"/>
            <a:ext cx="4451759" cy="3688126"/>
            <a:chOff x="687413" y="3948021"/>
            <a:chExt cx="3006781" cy="2491012"/>
          </a:xfrm>
        </p:grpSpPr>
        <p:grpSp>
          <p:nvGrpSpPr>
            <p:cNvPr id="23" name="Group 22"/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187571" y="1111450"/>
            <a:ext cx="878227" cy="51012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 &lt; 5.5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20861" y="2099400"/>
            <a:ext cx="878227" cy="51012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 &gt; 10.5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54280" y="2099400"/>
            <a:ext cx="878227" cy="51012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 &gt; 9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08687" y="3239180"/>
            <a:ext cx="878227" cy="51012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133034" y="3239180"/>
            <a:ext cx="878227" cy="51012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172202" y="3239180"/>
            <a:ext cx="878227" cy="51012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X &lt; 11.5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336358" y="3239180"/>
            <a:ext cx="878227" cy="51012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 &lt; 8.5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665647" y="4378960"/>
            <a:ext cx="878227" cy="51012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678758" y="4378960"/>
            <a:ext cx="878227" cy="51012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033169" y="4378960"/>
            <a:ext cx="878227" cy="51012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 &gt; 2.5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639547" y="4378960"/>
            <a:ext cx="878227" cy="51012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 &gt; 5.5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504070" y="5366736"/>
            <a:ext cx="878227" cy="51012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562268" y="5366736"/>
            <a:ext cx="878227" cy="51012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870553" y="5366736"/>
            <a:ext cx="878227" cy="51012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408540" y="5366736"/>
            <a:ext cx="878227" cy="51012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 &lt; 12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6909574" y="6219835"/>
            <a:ext cx="878227" cy="51012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07505" y="6219835"/>
            <a:ext cx="878227" cy="51012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65" idx="1"/>
            <a:endCxn id="72" idx="0"/>
          </p:cNvCxnSpPr>
          <p:nvPr/>
        </p:nvCxnSpPr>
        <p:spPr>
          <a:xfrm flipH="1">
            <a:off x="1059975" y="1366513"/>
            <a:ext cx="1127596" cy="732887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2"/>
            <a:endCxn id="74" idx="0"/>
          </p:cNvCxnSpPr>
          <p:nvPr/>
        </p:nvCxnSpPr>
        <p:spPr>
          <a:xfrm flipH="1">
            <a:off x="547801" y="2609525"/>
            <a:ext cx="512174" cy="629655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2" idx="2"/>
            <a:endCxn id="75" idx="0"/>
          </p:cNvCxnSpPr>
          <p:nvPr/>
        </p:nvCxnSpPr>
        <p:spPr>
          <a:xfrm>
            <a:off x="1059975" y="2609525"/>
            <a:ext cx="512173" cy="629655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3" idx="1"/>
            <a:endCxn id="76" idx="0"/>
          </p:cNvCxnSpPr>
          <p:nvPr/>
        </p:nvCxnSpPr>
        <p:spPr>
          <a:xfrm flipH="1">
            <a:off x="2611316" y="2354463"/>
            <a:ext cx="1142964" cy="884717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3" idx="3"/>
            <a:endCxn id="77" idx="0"/>
          </p:cNvCxnSpPr>
          <p:nvPr/>
        </p:nvCxnSpPr>
        <p:spPr>
          <a:xfrm>
            <a:off x="4632507" y="2354463"/>
            <a:ext cx="1142965" cy="884717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6" idx="2"/>
            <a:endCxn id="78" idx="0"/>
          </p:cNvCxnSpPr>
          <p:nvPr/>
        </p:nvCxnSpPr>
        <p:spPr>
          <a:xfrm flipH="1">
            <a:off x="2104761" y="3749305"/>
            <a:ext cx="506555" cy="629655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6" idx="2"/>
            <a:endCxn id="79" idx="0"/>
          </p:cNvCxnSpPr>
          <p:nvPr/>
        </p:nvCxnSpPr>
        <p:spPr>
          <a:xfrm>
            <a:off x="2611316" y="3749305"/>
            <a:ext cx="506556" cy="629655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7" idx="1"/>
            <a:endCxn id="80" idx="0"/>
          </p:cNvCxnSpPr>
          <p:nvPr/>
        </p:nvCxnSpPr>
        <p:spPr>
          <a:xfrm flipH="1">
            <a:off x="4472283" y="3494243"/>
            <a:ext cx="864075" cy="884717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7" idx="3"/>
            <a:endCxn id="81" idx="0"/>
          </p:cNvCxnSpPr>
          <p:nvPr/>
        </p:nvCxnSpPr>
        <p:spPr>
          <a:xfrm>
            <a:off x="6214585" y="3494243"/>
            <a:ext cx="864076" cy="884717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0" idx="2"/>
            <a:endCxn id="82" idx="0"/>
          </p:cNvCxnSpPr>
          <p:nvPr/>
        </p:nvCxnSpPr>
        <p:spPr>
          <a:xfrm flipH="1">
            <a:off x="3943184" y="4889085"/>
            <a:ext cx="529099" cy="477651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0" idx="2"/>
            <a:endCxn id="83" idx="0"/>
          </p:cNvCxnSpPr>
          <p:nvPr/>
        </p:nvCxnSpPr>
        <p:spPr>
          <a:xfrm>
            <a:off x="4472283" y="4889085"/>
            <a:ext cx="529099" cy="477651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1" idx="2"/>
            <a:endCxn id="84" idx="0"/>
          </p:cNvCxnSpPr>
          <p:nvPr/>
        </p:nvCxnSpPr>
        <p:spPr>
          <a:xfrm flipH="1">
            <a:off x="6309667" y="4889085"/>
            <a:ext cx="768994" cy="477651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1" idx="2"/>
            <a:endCxn id="85" idx="0"/>
          </p:cNvCxnSpPr>
          <p:nvPr/>
        </p:nvCxnSpPr>
        <p:spPr>
          <a:xfrm>
            <a:off x="7078661" y="4889085"/>
            <a:ext cx="768993" cy="477651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5" idx="2"/>
            <a:endCxn id="86" idx="0"/>
          </p:cNvCxnSpPr>
          <p:nvPr/>
        </p:nvCxnSpPr>
        <p:spPr>
          <a:xfrm flipH="1">
            <a:off x="7348688" y="5876861"/>
            <a:ext cx="498966" cy="342974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5" idx="2"/>
            <a:endCxn id="87" idx="0"/>
          </p:cNvCxnSpPr>
          <p:nvPr/>
        </p:nvCxnSpPr>
        <p:spPr>
          <a:xfrm>
            <a:off x="7847654" y="5876861"/>
            <a:ext cx="498965" cy="342974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5" idx="3"/>
            <a:endCxn id="73" idx="0"/>
          </p:cNvCxnSpPr>
          <p:nvPr/>
        </p:nvCxnSpPr>
        <p:spPr>
          <a:xfrm>
            <a:off x="3065798" y="1366513"/>
            <a:ext cx="1127596" cy="732887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466082" y="1212472"/>
            <a:ext cx="284400" cy="28440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306221" y="4223417"/>
            <a:ext cx="284400" cy="28440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ular Callout 143"/>
          <p:cNvSpPr/>
          <p:nvPr/>
        </p:nvSpPr>
        <p:spPr>
          <a:xfrm>
            <a:off x="4250308" y="778776"/>
            <a:ext cx="1222427" cy="493080"/>
          </a:xfrm>
          <a:prstGeom prst="wedgeRectCallout">
            <a:avLst>
              <a:gd name="adj1" fmla="val -137769"/>
              <a:gd name="adj2" fmla="val 317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Root</a:t>
            </a:r>
          </a:p>
        </p:txBody>
      </p:sp>
      <p:sp>
        <p:nvSpPr>
          <p:cNvPr id="145" name="Rectangular Callout 144"/>
          <p:cNvSpPr/>
          <p:nvPr/>
        </p:nvSpPr>
        <p:spPr>
          <a:xfrm>
            <a:off x="5290030" y="1773458"/>
            <a:ext cx="1254098" cy="757938"/>
          </a:xfrm>
          <a:prstGeom prst="wedgeRectCallout">
            <a:avLst>
              <a:gd name="adj1" fmla="val -95884"/>
              <a:gd name="adj2" fmla="val 2508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Internal Node</a:t>
            </a:r>
          </a:p>
        </p:txBody>
      </p:sp>
      <p:sp>
        <p:nvSpPr>
          <p:cNvPr id="146" name="Rectangular Callout 145"/>
          <p:cNvSpPr/>
          <p:nvPr/>
        </p:nvSpPr>
        <p:spPr>
          <a:xfrm>
            <a:off x="9226309" y="5511772"/>
            <a:ext cx="1246517" cy="475393"/>
          </a:xfrm>
          <a:prstGeom prst="wedgeRectCallout">
            <a:avLst>
              <a:gd name="adj1" fmla="val -78528"/>
              <a:gd name="adj2" fmla="val 14611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Leaf</a:t>
            </a:r>
          </a:p>
        </p:txBody>
      </p:sp>
      <p:sp>
        <p:nvSpPr>
          <p:cNvPr id="148" name="Rectangular Callout 147"/>
          <p:cNvSpPr/>
          <p:nvPr/>
        </p:nvSpPr>
        <p:spPr>
          <a:xfrm>
            <a:off x="3678435" y="2876594"/>
            <a:ext cx="1372832" cy="720707"/>
          </a:xfrm>
          <a:prstGeom prst="wedgeRectCallout">
            <a:avLst>
              <a:gd name="adj1" fmla="val -89148"/>
              <a:gd name="adj2" fmla="val 3265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Internal Node</a:t>
            </a:r>
          </a:p>
        </p:txBody>
      </p:sp>
      <p:sp>
        <p:nvSpPr>
          <p:cNvPr id="149" name="Rectangular Callout 148"/>
          <p:cNvSpPr/>
          <p:nvPr/>
        </p:nvSpPr>
        <p:spPr>
          <a:xfrm>
            <a:off x="692802" y="5171561"/>
            <a:ext cx="1246517" cy="475393"/>
          </a:xfrm>
          <a:prstGeom prst="wedgeRectCallout">
            <a:avLst>
              <a:gd name="adj1" fmla="val 68185"/>
              <a:gd name="adj2" fmla="val -8729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Leaf</a:t>
            </a:r>
          </a:p>
        </p:txBody>
      </p:sp>
      <p:sp>
        <p:nvSpPr>
          <p:cNvPr id="150" name="Rectangular Callout 149"/>
          <p:cNvSpPr/>
          <p:nvPr/>
        </p:nvSpPr>
        <p:spPr>
          <a:xfrm>
            <a:off x="2494612" y="6148395"/>
            <a:ext cx="1246517" cy="475393"/>
          </a:xfrm>
          <a:prstGeom prst="wedgeRectCallout">
            <a:avLst>
              <a:gd name="adj1" fmla="val 68185"/>
              <a:gd name="adj2" fmla="val -8729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Leaf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4828842" y="6155626"/>
            <a:ext cx="1246517" cy="475393"/>
          </a:xfrm>
          <a:prstGeom prst="wedgeRectCallout">
            <a:avLst>
              <a:gd name="adj1" fmla="val 68185"/>
              <a:gd name="adj2" fmla="val -8729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Leaf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6288656" y="3508481"/>
            <a:ext cx="1187692" cy="720707"/>
          </a:xfrm>
          <a:prstGeom prst="wedgeRectCallout">
            <a:avLst>
              <a:gd name="adj1" fmla="val -159750"/>
              <a:gd name="adj2" fmla="val 9395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Internal Node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872336" y="4527467"/>
            <a:ext cx="43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1   2   3   4   5   6   7   8   9  10  11  12  13  14</a:t>
            </a: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5528898" y="2195679"/>
            <a:ext cx="43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1   2   3   4   5   6   7   8   9  10  11  12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044982" y="1211708"/>
            <a:ext cx="75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377819" y="1211708"/>
            <a:ext cx="77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677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12904 0.14375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14375 L 0.26068 0.30996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8 0.30996 L 0.15 0.47616 " pathEditMode="relative" rAng="0" ptsTypes="AA">
                                      <p:cBhvr>
                                        <p:cTn id="2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47616 L 0.19518 0.62153 " pathEditMode="relative" rAng="0" ptsTypes="AA">
                                      <p:cBhvr>
                                        <p:cTn id="26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9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65" grpId="0" animBg="1"/>
      <p:bldP spid="72" grpId="0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7" grpId="1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3" grpId="0" animBg="1"/>
      <p:bldP spid="143" grpId="1" animBg="1"/>
      <p:bldP spid="144" grpId="0" animBg="1"/>
      <p:bldP spid="145" grpId="0" animBg="1"/>
      <p:bldP spid="146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/>
      <p:bldP spid="155" grpId="0"/>
      <p:bldP spid="1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Calculus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2</a:t>
            </a:r>
            <a:r>
              <a:rPr lang="en-IN" dirty="0"/>
              <a:t>: Perform (sub)gradient descent</a:t>
            </a:r>
          </a:p>
          <a:p>
            <a:r>
              <a:rPr lang="en-IN" dirty="0"/>
              <a:t>Recall that direction opposite to gradient offers </a:t>
            </a:r>
            <a:r>
              <a:rPr lang="en-IN" i="1" dirty="0"/>
              <a:t>steepest descent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chemeClr val="bg1"/>
                    </a:solidFill>
                  </a:rPr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Often called “step length” or “learning rate”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What is convergence?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decide if we have converged?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466165"/>
            <a:ext cx="11588495" cy="1509224"/>
          </a:xfrm>
        </p:spPr>
        <p:txBody>
          <a:bodyPr>
            <a:normAutofit/>
          </a:bodyPr>
          <a:lstStyle/>
          <a:p>
            <a:r>
              <a:rPr lang="en-IN" dirty="0"/>
              <a:t>Practical Issues with GD Variants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to initialize?</a:t>
            </a:r>
          </a:p>
          <a:p>
            <a:r>
              <a:rPr lang="en-IN" dirty="0"/>
              <a:t>How to decide convergence?</a:t>
            </a:r>
          </a:p>
          <a:p>
            <a:r>
              <a:rPr lang="en-IN" dirty="0"/>
              <a:t>How to decide step lengths?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Initialize?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>
            <a:normAutofit/>
          </a:bodyPr>
          <a:lstStyle/>
          <a:p>
            <a:r>
              <a:rPr lang="en-IN" dirty="0"/>
              <a:t>Initializing close to the global optimum is obviously preferable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Easier said than done. In some applications however, we may have such initialization e.g. someone may have a model they trained on different data</a:t>
            </a:r>
          </a:p>
          <a:p>
            <a:r>
              <a:rPr lang="en-IN" dirty="0">
                <a:sym typeface="Wingdings" panose="05000000000000000000" pitchFamily="2" charset="2"/>
              </a:rPr>
              <a:t>For convex functions, bad initialization may mean slow convergence, but if step lengths are nice then GD should converge eventually</a:t>
            </a:r>
          </a:p>
          <a:p>
            <a:r>
              <a:rPr lang="en-IN" dirty="0">
                <a:sym typeface="Wingdings" panose="05000000000000000000" pitchFamily="2" charset="2"/>
              </a:rPr>
              <a:t>For non-convex functions (e.g. while training </a:t>
            </a:r>
            <a:r>
              <a:rPr lang="en-IN" dirty="0" err="1">
                <a:sym typeface="Wingdings" panose="05000000000000000000" pitchFamily="2" charset="2"/>
              </a:rPr>
              <a:t>deepnets</a:t>
            </a:r>
            <a:r>
              <a:rPr lang="en-IN" dirty="0">
                <a:sym typeface="Wingdings" panose="05000000000000000000" pitchFamily="2" charset="2"/>
              </a:rPr>
              <a:t>), bad initialization may mean getting stuck at a very bad saddle point</a:t>
            </a:r>
          </a:p>
          <a:p>
            <a:r>
              <a:rPr lang="en-IN" dirty="0">
                <a:sym typeface="Wingdings" panose="05000000000000000000" pitchFamily="2" charset="2"/>
              </a:rPr>
              <a:t>Random restarts most common solution to overcome this problem</a:t>
            </a:r>
          </a:p>
          <a:p>
            <a:r>
              <a:rPr lang="en-IN" dirty="0">
                <a:sym typeface="Wingdings" panose="05000000000000000000" pitchFamily="2" charset="2"/>
              </a:rPr>
              <a:t>For some nice non-convex problems, we do know very good ways to provably initialize close to the global optimum (e.g. collaborative filtering in recommendation systems) – details beyond scope of CS771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decide Convergence?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optimization, convergence can refer to a couple of things</a:t>
                </a:r>
              </a:p>
              <a:p>
                <a:pPr lvl="2"/>
                <a:r>
                  <a:rPr lang="en-IN" dirty="0"/>
                  <a:t>The algorithm has gotten within a “small” distance of a global/local optima</a:t>
                </a:r>
              </a:p>
              <a:p>
                <a:pPr lvl="2"/>
                <a:r>
                  <a:rPr lang="en-IN" dirty="0"/>
                  <a:t>The algorithm is not making “much” progress e.g.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GD stops making progress when it reaches a stationary point i.e. can stop making progress even without having reached a global optimum (e.g. if it has reached a saddle point)</a:t>
                </a:r>
              </a:p>
              <a:p>
                <a:r>
                  <a:rPr lang="en-IN" dirty="0"/>
                  <a:t>Usually a few heuristics used to decide when to stop executing GD</a:t>
                </a:r>
              </a:p>
              <a:p>
                <a:pPr lvl="2"/>
                <a:r>
                  <a:rPr lang="en-IN" dirty="0"/>
                  <a:t>If gradient vectors have become too “small”, or “not much” progress is being made of if objective function value is already acceptably “small” or if  assignment submission deadline is 5 minutes away</a:t>
                </a:r>
              </a:p>
              <a:p>
                <a:pPr lvl="2"/>
                <a:r>
                  <a:rPr lang="en-IN" dirty="0"/>
                  <a:t>Acceptable levels e.g. “small”, “not much” usually decided either by consulting domain experts or else by using performance on validation sets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detect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Tolerance technique</a:t>
                </a:r>
              </a:p>
              <a:p>
                <a:pPr lvl="1"/>
                <a:r>
                  <a:rPr lang="en-IN" sz="2800" dirty="0"/>
                  <a:t>For a pre-decided tolerance value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stop</a:t>
                </a:r>
              </a:p>
              <a:p>
                <a:r>
                  <a:rPr lang="en-IN" b="1" dirty="0"/>
                  <a:t>Method 2</a:t>
                </a:r>
                <a:r>
                  <a:rPr lang="en-IN" dirty="0"/>
                  <a:t>: Zero-</a:t>
                </a:r>
                <a:r>
                  <a:rPr lang="en-IN" dirty="0" err="1"/>
                  <a:t>th</a:t>
                </a:r>
                <a:r>
                  <a:rPr lang="en-IN" dirty="0"/>
                  <a:t> order technique</a:t>
                </a:r>
              </a:p>
              <a:p>
                <a:pPr lvl="1"/>
                <a:r>
                  <a:rPr lang="en-IN" sz="2800" dirty="0"/>
                  <a:t>If </a:t>
                </a:r>
                <a:r>
                  <a:rPr lang="en-IN" sz="2800" dirty="0" err="1"/>
                  <a:t>fn</a:t>
                </a:r>
                <a:r>
                  <a:rPr lang="en-IN" sz="2800" dirty="0"/>
                  <a:t> value has not changed much, stop (or else tune learning rate)!</a:t>
                </a:r>
              </a:p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IN" sz="2800" dirty="0"/>
              </a:p>
              <a:p>
                <a:r>
                  <a:rPr lang="en-IN" b="1" dirty="0"/>
                  <a:t>Method 3</a:t>
                </a:r>
                <a:r>
                  <a:rPr lang="en-IN" dirty="0"/>
                  <a:t>: First order technique</a:t>
                </a:r>
              </a:p>
              <a:p>
                <a:pPr lvl="1"/>
                <a:r>
                  <a:rPr lang="en-IN" sz="2800" dirty="0"/>
                  <a:t>If gradient has become too small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, stop!</a:t>
                </a:r>
              </a:p>
              <a:p>
                <a:r>
                  <a:rPr lang="en-IN" b="1" dirty="0"/>
                  <a:t>Method 4</a:t>
                </a:r>
                <a:r>
                  <a:rPr lang="en-IN" dirty="0"/>
                  <a:t>: Cross validation technique</a:t>
                </a:r>
              </a:p>
              <a:p>
                <a:pPr lvl="1"/>
                <a:r>
                  <a:rPr lang="en-IN" sz="2800" dirty="0"/>
                  <a:t>Test the current model on validation data – if performance acceptable, stop!</a:t>
                </a:r>
              </a:p>
              <a:p>
                <a:r>
                  <a:rPr lang="en-IN" sz="2800" dirty="0"/>
                  <a:t>Other techniques e.g. primal-dual techniques are usually infeasible for large-scale ML problems and hence not used to decide convergence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For “nicely behaved” convex functions, have formulae for step length</a:t>
                </a:r>
              </a:p>
              <a:p>
                <a:r>
                  <a:rPr lang="en-IN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IN" dirty="0"/>
                  <a:t> or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 err="1"/>
                  <a:t>hyperparameter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/>
                  <a:t>Basic idea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(diminishing)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(infinite travel)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Simple, for “nice” convex functions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Details (e.g. what is “nice”) beyond scope of CS771 (see CS77X, X = 3,4,7)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 powerful but expensive technique is the </a:t>
                </a:r>
                <a:r>
                  <a:rPr lang="en-IN" i="1" dirty="0"/>
                  <a:t>Newton method</a:t>
                </a:r>
                <a:endParaRPr lang="en-I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  <a:p>
                <a:pPr lvl="2"/>
                <a:r>
                  <a:rPr lang="en-IN" dirty="0"/>
                  <a:t>“</a:t>
                </a:r>
                <a:r>
                  <a:rPr lang="en-IN" dirty="0" err="1"/>
                  <a:t>Autotunes</a:t>
                </a:r>
                <a:r>
                  <a:rPr lang="en-IN" dirty="0"/>
                  <a:t>” the step length so that we may directly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Offers extremely rapid convergence for “nice” convex problems: roughly, it offers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/>
              </a:p>
              <a:p>
                <a:pPr lvl="2"/>
                <a:r>
                  <a:rPr lang="en-IN" dirty="0"/>
                  <a:t>However, computation of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often expensive</a:t>
                </a:r>
              </a:p>
              <a:p>
                <a:pPr lvl="2"/>
                <a:r>
                  <a:rPr lang="en-IN" dirty="0"/>
                  <a:t>Workaround: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using a diagonal or a low-rank matrix</a:t>
                </a:r>
              </a:p>
              <a:p>
                <a:pPr lvl="2"/>
                <a:endParaRPr lang="en-IN" dirty="0"/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For not so well behaved convex functions and non-convex functions, there exist several heuristics – no guarantee they will always work </a:t>
                </a:r>
              </a:p>
              <a:p>
                <a:pPr lvl="1"/>
                <a:r>
                  <a:rPr lang="en-IN" b="1" dirty="0">
                    <a:sym typeface="Wingdings" panose="05000000000000000000" pitchFamily="2" charset="2"/>
                  </a:rPr>
                  <a:t>Line-search Techniques</a:t>
                </a:r>
                <a:r>
                  <a:rPr lang="en-IN" dirty="0">
                    <a:sym typeface="Wingdings" panose="05000000000000000000" pitchFamily="2" charset="2"/>
                  </a:rPr>
                  <a:t>: find the best step length every time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b="1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E.g. Armijo Rule: start by using with a decently large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if objective function value does not reduce sufficiently, then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try again</a:t>
                </a:r>
              </a:p>
              <a:p>
                <a:pPr lvl="2"/>
                <a:r>
                  <a:rPr lang="en-IN" dirty="0"/>
                  <a:t>Line search can be expensive as it involves multiple GD steps, </a:t>
                </a:r>
                <a:r>
                  <a:rPr lang="en-IN" dirty="0" err="1"/>
                  <a:t>fn</a:t>
                </a:r>
                <a:r>
                  <a:rPr lang="en-IN" dirty="0"/>
                  <a:t> evaluations</a:t>
                </a:r>
              </a:p>
              <a:p>
                <a:r>
                  <a:rPr lang="en-IN" dirty="0"/>
                  <a:t>Cheaper “adaptive” techniques exist – these employ several tricks</a:t>
                </a:r>
              </a:p>
              <a:p>
                <a:pPr lvl="2"/>
                <a:r>
                  <a:rPr lang="en-IN" dirty="0"/>
                  <a:t>U</a:t>
                </a:r>
                <a:r>
                  <a:rPr lang="en-IN" dirty="0">
                    <a:sym typeface="Wingdings" panose="05000000000000000000" pitchFamily="2" charset="2"/>
                  </a:rPr>
                  <a:t>se a different step length for each dimension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(e.g. </a:t>
                </a:r>
                <a:r>
                  <a:rPr lang="en-IN" dirty="0" err="1">
                    <a:sym typeface="Wingdings" panose="05000000000000000000" pitchFamily="2" charset="2"/>
                  </a:rPr>
                  <a:t>Adagrad</a:t>
                </a:r>
                <a:r>
                  <a:rPr lang="en-IN" dirty="0">
                    <a:sym typeface="Wingdings" panose="05000000000000000000" pitchFamily="2" charset="2"/>
                  </a:rPr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replaced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Use “momentum” methods (e.g. NAG, Adam) which essentially infuses previous gradients into the current gradient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AD64-8CDA-E03E-C2DC-259E2E0B0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7D194-5AB4-6B83-6CFE-94F8AAE59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80671"/>
      </p:ext>
    </p:extLst>
  </p:cSld>
  <p:clrMapOvr>
    <a:masterClrMapping/>
  </p:clrMapOvr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407</TotalTime>
  <Words>1143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Microsoft YaHei UI Light</vt:lpstr>
      <vt:lpstr>Arial</vt:lpstr>
      <vt:lpstr>Calibri</vt:lpstr>
      <vt:lpstr>Calibri Light</vt:lpstr>
      <vt:lpstr>Cambria Math</vt:lpstr>
      <vt:lpstr>Wingdings</vt:lpstr>
      <vt:lpstr>MLC-gold</vt:lpstr>
      <vt:lpstr>My first Solver</vt:lpstr>
      <vt:lpstr>Use Calculus for Optimization</vt:lpstr>
      <vt:lpstr>Practical Issues with GD Variants</vt:lpstr>
      <vt:lpstr>How to Initialize?</vt:lpstr>
      <vt:lpstr>How to decide Convergence?</vt:lpstr>
      <vt:lpstr>How to detect convergence</vt:lpstr>
      <vt:lpstr>How to choose Step Length?</vt:lpstr>
      <vt:lpstr>How to choose Step Length?</vt:lpstr>
      <vt:lpstr>Decision Trees</vt:lpstr>
      <vt:lpstr>Decision Trees</vt:lpstr>
      <vt:lpstr>Decision Trees for Classification</vt:lpstr>
      <vt:lpstr>Building Decision Trees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Solver</dc:title>
  <dc:creator>Purushottam Kar</dc:creator>
  <cp:lastModifiedBy>Purushottam Kar</cp:lastModifiedBy>
  <cp:revision>5</cp:revision>
  <dcterms:created xsi:type="dcterms:W3CDTF">2024-02-09T05:55:56Z</dcterms:created>
  <dcterms:modified xsi:type="dcterms:W3CDTF">2024-02-09T16:55:23Z</dcterms:modified>
</cp:coreProperties>
</file>