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312" r:id="rId3"/>
    <p:sldId id="314" r:id="rId4"/>
    <p:sldId id="263" r:id="rId5"/>
    <p:sldId id="264" r:id="rId6"/>
    <p:sldId id="286" r:id="rId7"/>
    <p:sldId id="266" r:id="rId8"/>
    <p:sldId id="287" r:id="rId9"/>
    <p:sldId id="315" r:id="rId10"/>
    <p:sldId id="270" r:id="rId11"/>
    <p:sldId id="289" r:id="rId12"/>
    <p:sldId id="291" r:id="rId13"/>
    <p:sldId id="274" r:id="rId14"/>
    <p:sldId id="316" r:id="rId15"/>
    <p:sldId id="317" r:id="rId16"/>
    <p:sldId id="318" r:id="rId17"/>
    <p:sldId id="304" r:id="rId18"/>
    <p:sldId id="305" r:id="rId19"/>
    <p:sldId id="307" r:id="rId20"/>
    <p:sldId id="306" r:id="rId21"/>
    <p:sldId id="308" r:id="rId22"/>
    <p:sldId id="309" r:id="rId23"/>
    <p:sldId id="310" r:id="rId24"/>
    <p:sldId id="31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CB7BB-52E2-4085-B1A7-18BEDBDA5109}" type="datetimeFigureOut">
              <a:rPr lang="en-IN" smtClean="0"/>
              <a:t>16-02-2024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177CC-7EE7-4F39-B018-F4E509A99610}" type="slidenum">
              <a:rPr lang="en-IN" smtClean="0"/>
              <a:t>‹#›</a:t>
            </a:fld>
            <a:endParaRPr lang="en-IN"/>
          </a:p>
        </p:txBody>
      </p:sp>
    </p:spTree>
    <p:extLst>
      <p:ext uri="{BB962C8B-B14F-4D97-AF65-F5344CB8AC3E}">
        <p14:creationId xmlns:p14="http://schemas.microsoft.com/office/powerpoint/2010/main" val="2765959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6E7B1E-ABB1-46B6-B8A6-8D4F0CECF6C4}" type="slidenum">
              <a:rPr lang="en-US" smtClean="0"/>
              <a:t>7</a:t>
            </a:fld>
            <a:endParaRPr lang="en-US"/>
          </a:p>
        </p:txBody>
      </p:sp>
    </p:spTree>
    <p:extLst>
      <p:ext uri="{BB962C8B-B14F-4D97-AF65-F5344CB8AC3E}">
        <p14:creationId xmlns:p14="http://schemas.microsoft.com/office/powerpoint/2010/main" val="1529442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6E7B1E-ABB1-46B6-B8A6-8D4F0CECF6C4}" type="slidenum">
              <a:rPr lang="en-US" smtClean="0"/>
              <a:t>9</a:t>
            </a:fld>
            <a:endParaRPr lang="en-US"/>
          </a:p>
        </p:txBody>
      </p:sp>
    </p:spTree>
    <p:extLst>
      <p:ext uri="{BB962C8B-B14F-4D97-AF65-F5344CB8AC3E}">
        <p14:creationId xmlns:p14="http://schemas.microsoft.com/office/powerpoint/2010/main" val="232697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16ED1A9-725C-488B-9A87-5176C6BB9562}" type="datetimeFigureOut">
              <a:rPr lang="en-IN" smtClean="0"/>
              <a:t>16-02-2024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0211DD88-C163-48D6-9126-A31A3E704DE5}" type="slidenum">
              <a:rPr lang="en-IN" smtClean="0"/>
              <a:t>‹#›</a:t>
            </a:fld>
            <a:endParaRPr lang="en-IN"/>
          </a:p>
        </p:txBody>
      </p:sp>
    </p:spTree>
    <p:extLst>
      <p:ext uri="{BB962C8B-B14F-4D97-AF65-F5344CB8AC3E}">
        <p14:creationId xmlns:p14="http://schemas.microsoft.com/office/powerpoint/2010/main" val="3643339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92BA360-9028-CAFD-7CC9-7324784D2F72}"/>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rgbClr val="181818"/>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916ED1A9-725C-488B-9A87-5176C6BB9562}" type="datetimeFigureOut">
              <a:rPr lang="en-IN" smtClean="0"/>
              <a:t>16-02-2024</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0211DD88-C163-48D6-9126-A31A3E704DE5}" type="slidenum">
              <a:rPr lang="en-IN" smtClean="0"/>
              <a:t>‹#›</a:t>
            </a:fld>
            <a:endParaRPr lang="en-IN"/>
          </a:p>
        </p:txBody>
      </p:sp>
    </p:spTree>
    <p:extLst>
      <p:ext uri="{BB962C8B-B14F-4D97-AF65-F5344CB8AC3E}">
        <p14:creationId xmlns:p14="http://schemas.microsoft.com/office/powerpoint/2010/main" val="286227634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554426D-A57D-2872-1A9B-D0880F57D575}"/>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ED1A9-725C-488B-9A87-5176C6BB9562}"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11DD88-C163-48D6-9126-A31A3E704DE5}" type="slidenum">
              <a:rPr lang="en-IN" smtClean="0"/>
              <a:t>‹#›</a:t>
            </a:fld>
            <a:endParaRPr lang="en-IN"/>
          </a:p>
        </p:txBody>
      </p:sp>
    </p:spTree>
    <p:extLst>
      <p:ext uri="{BB962C8B-B14F-4D97-AF65-F5344CB8AC3E}">
        <p14:creationId xmlns:p14="http://schemas.microsoft.com/office/powerpoint/2010/main" val="112161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067CA42-BE57-73B7-7104-58F79FB47D27}"/>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Vertical Title 1"/>
          <p:cNvSpPr>
            <a:spLocks noGrp="1"/>
          </p:cNvSpPr>
          <p:nvPr>
            <p:ph type="title" orient="vert"/>
          </p:nvPr>
        </p:nvSpPr>
        <p:spPr>
          <a:xfrm>
            <a:off x="8927602" y="695325"/>
            <a:ext cx="2926080" cy="57171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ED1A9-725C-488B-9A87-5176C6BB9562}"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11DD88-C163-48D6-9126-A31A3E704DE5}" type="slidenum">
              <a:rPr lang="en-IN" smtClean="0"/>
              <a:t>‹#›</a:t>
            </a:fld>
            <a:endParaRPr lang="en-IN"/>
          </a:p>
        </p:txBody>
      </p:sp>
    </p:spTree>
    <p:extLst>
      <p:ext uri="{BB962C8B-B14F-4D97-AF65-F5344CB8AC3E}">
        <p14:creationId xmlns:p14="http://schemas.microsoft.com/office/powerpoint/2010/main" val="232427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3008D5E-0784-C123-828D-9F77964573E8}"/>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ED1A9-725C-488B-9A87-5176C6BB9562}"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11DD88-C163-48D6-9126-A31A3E704DE5}" type="slidenum">
              <a:rPr lang="en-IN" smtClean="0"/>
              <a:t>‹#›</a:t>
            </a:fld>
            <a:endParaRPr lang="en-IN"/>
          </a:p>
        </p:txBody>
      </p:sp>
    </p:spTree>
    <p:extLst>
      <p:ext uri="{BB962C8B-B14F-4D97-AF65-F5344CB8AC3E}">
        <p14:creationId xmlns:p14="http://schemas.microsoft.com/office/powerpoint/2010/main" val="116810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7AA87C3-328D-727B-F67B-1E92C26B11D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5"/>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603504" y="1975389"/>
            <a:ext cx="11250178" cy="4437058"/>
          </a:xfrm>
        </p:spPr>
        <p:txBody>
          <a:bodyPr anchor="t">
            <a:normAutofit/>
          </a:bodyPr>
          <a:lstStyle>
            <a:lvl1pPr marL="457200" indent="-457200">
              <a:buFont typeface="Wingdings" panose="05000000000000000000" pitchFamily="2" charset="2"/>
              <a:buChar char="v"/>
              <a:defRPr sz="3200">
                <a:solidFill>
                  <a:schemeClr val="bg1"/>
                </a:solidFill>
                <a:latin typeface="Calibri Light" panose="020F0302020204030204" pitchFamily="34" charset="0"/>
                <a:cs typeface="Calibri Light" panose="020F0302020204030204" pitchFamily="34" charset="0"/>
              </a:defRPr>
            </a:lvl1pPr>
            <a:lvl2pPr marL="742950" marR="0" indent="-285750" algn="l" defTabSz="914400" rtl="0" eaLnBrk="1" fontAlgn="auto" latinLnBrk="0" hangingPunct="1">
              <a:lnSpc>
                <a:spcPct val="85000"/>
              </a:lnSpc>
              <a:spcBef>
                <a:spcPts val="600"/>
              </a:spcBef>
              <a:spcAft>
                <a:spcPts val="0"/>
              </a:spcAft>
              <a:buClrTx/>
              <a:buSzTx/>
              <a:buFont typeface="Wingdings" panose="05000000000000000000" pitchFamily="2" charset="2"/>
              <a:buChar char="v"/>
              <a:tabLst/>
              <a:defRPr sz="2800" i="0">
                <a:solidFill>
                  <a:schemeClr val="bg1"/>
                </a:solidFill>
              </a:defRPr>
            </a:lvl2pPr>
            <a:lvl3pPr marL="1257300" marR="0" indent="-342900" algn="l" defTabSz="914400" rtl="0" eaLnBrk="1" fontAlgn="auto" latinLnBrk="0" hangingPunct="1">
              <a:lnSpc>
                <a:spcPct val="85000"/>
              </a:lnSpc>
              <a:spcBef>
                <a:spcPts val="600"/>
              </a:spcBef>
              <a:spcAft>
                <a:spcPts val="0"/>
              </a:spcAft>
              <a:buClrTx/>
              <a:buSzTx/>
              <a:buFont typeface="Wingdings" panose="05000000000000000000" pitchFamily="2" charset="2"/>
              <a:buChar char="v"/>
              <a:tabLst/>
              <a:defRPr sz="2400">
                <a:solidFill>
                  <a:schemeClr val="bg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a:p>
            <a:pPr lvl="1"/>
            <a:endParaRPr lang="en-US" dirty="0"/>
          </a:p>
          <a:p>
            <a:pPr lvl="2"/>
            <a:endParaRPr lang="en-US" dirty="0"/>
          </a:p>
        </p:txBody>
      </p:sp>
      <p:sp>
        <p:nvSpPr>
          <p:cNvPr id="4" name="Date Placeholder 3"/>
          <p:cNvSpPr>
            <a:spLocks noGrp="1"/>
          </p:cNvSpPr>
          <p:nvPr>
            <p:ph type="dt" sz="half" idx="10"/>
          </p:nvPr>
        </p:nvSpPr>
        <p:spPr/>
        <p:txBody>
          <a:bodyPr/>
          <a:lstStyle/>
          <a:p>
            <a:fld id="{916ED1A9-725C-488B-9A87-5176C6BB9562}"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11DD88-C163-48D6-9126-A31A3E704DE5}" type="slidenum">
              <a:rPr lang="en-IN" smtClean="0"/>
              <a:t>‹#›</a:t>
            </a:fld>
            <a:endParaRPr lang="en-IN"/>
          </a:p>
        </p:txBody>
      </p:sp>
      <p:sp>
        <p:nvSpPr>
          <p:cNvPr id="7" name="Rectangle 6"/>
          <p:cNvSpPr/>
          <p:nvPr/>
        </p:nvSpPr>
        <p:spPr>
          <a:xfrm>
            <a:off x="253353" y="466165"/>
            <a:ext cx="259977" cy="5946282"/>
          </a:xfrm>
          <a:prstGeom prst="rect">
            <a:avLst/>
          </a:prstGeom>
          <a:solidFill>
            <a:srgbClr val="138BEA"/>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4448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F07FC2-A655-A2A7-54E6-0A7D9258F47B}"/>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53351" y="1111623"/>
            <a:ext cx="5852160"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5511" y="1111624"/>
            <a:ext cx="5852160"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6ED1A9-725C-488B-9A87-5176C6BB9562}"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11DD88-C163-48D6-9126-A31A3E704DE5}" type="slidenum">
              <a:rPr lang="en-IN" smtClean="0"/>
              <a:t>‹#›</a:t>
            </a:fld>
            <a:endParaRPr lang="en-IN"/>
          </a:p>
        </p:txBody>
      </p:sp>
    </p:spTree>
    <p:extLst>
      <p:ext uri="{BB962C8B-B14F-4D97-AF65-F5344CB8AC3E}">
        <p14:creationId xmlns:p14="http://schemas.microsoft.com/office/powerpoint/2010/main" val="342334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F4C456E-7040-95FE-B22F-C17CC21C8A6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53353" y="1143997"/>
            <a:ext cx="5852159" cy="723400"/>
          </a:xfrm>
        </p:spPr>
        <p:txBody>
          <a:bodyPr anchor="ctr">
            <a:normAutofit/>
          </a:bodyPr>
          <a:lstStyle>
            <a:lvl1pPr marL="0" indent="0">
              <a:buNone/>
              <a:defRPr sz="2800" b="0" cap="all" baseline="0">
                <a:solidFill>
                  <a:schemeClr val="bg1"/>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3352" y="1879044"/>
            <a:ext cx="5852160" cy="4521756"/>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8112" y="1143997"/>
            <a:ext cx="5860740" cy="722376"/>
          </a:xfrm>
        </p:spPr>
        <p:txBody>
          <a:bodyPr anchor="ctr">
            <a:normAutofit/>
          </a:bodyPr>
          <a:lstStyle>
            <a:lvl1pPr marL="0" indent="0">
              <a:buNone/>
              <a:defRPr sz="2800" b="0" cap="all" baseline="0">
                <a:solidFill>
                  <a:schemeClr val="bg1"/>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18112" y="1866373"/>
            <a:ext cx="5852160" cy="453442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6ED1A9-725C-488B-9A87-5176C6BB9562}" type="datetimeFigureOut">
              <a:rPr lang="en-IN" smtClean="0"/>
              <a:t>16-02-2024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11DD88-C163-48D6-9126-A31A3E704DE5}" type="slidenum">
              <a:rPr lang="en-IN" smtClean="0"/>
              <a:t>‹#›</a:t>
            </a:fld>
            <a:endParaRPr lang="en-IN"/>
          </a:p>
        </p:txBody>
      </p:sp>
    </p:spTree>
    <p:extLst>
      <p:ext uri="{BB962C8B-B14F-4D97-AF65-F5344CB8AC3E}">
        <p14:creationId xmlns:p14="http://schemas.microsoft.com/office/powerpoint/2010/main" val="86351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Outro">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4850" y="4424515"/>
            <a:ext cx="10782300" cy="894735"/>
          </a:xfrm>
        </p:spPr>
        <p:txBody>
          <a:bodyPr anchor="b">
            <a:noAutofit/>
          </a:bodyPr>
          <a:lstStyle>
            <a:lvl1pPr algn="ctr">
              <a:lnSpc>
                <a:spcPct val="80000"/>
              </a:lnSpc>
              <a:defRPr sz="54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704850" y="5319252"/>
            <a:ext cx="10782300" cy="533544"/>
          </a:xfrm>
        </p:spPr>
        <p:txBody>
          <a:bodyPr>
            <a:normAutofit/>
          </a:bodyPr>
          <a:lstStyle>
            <a:lvl1pPr marL="0" indent="0" algn="ctr">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16ED1A9-725C-488B-9A87-5176C6BB9562}" type="datetimeFigureOut">
              <a:rPr lang="en-IN" smtClean="0"/>
              <a:t>16-02-2024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0211DD88-C163-48D6-9126-A31A3E704DE5}" type="slidenum">
              <a:rPr lang="en-IN" smtClean="0"/>
              <a:t>‹#›</a:t>
            </a:fld>
            <a:endParaRPr lang="en-IN"/>
          </a:p>
        </p:txBody>
      </p:sp>
      <p:sp>
        <p:nvSpPr>
          <p:cNvPr id="10" name="Freeform: Shape 9">
            <a:extLst>
              <a:ext uri="{FF2B5EF4-FFF2-40B4-BE49-F238E27FC236}">
                <a16:creationId xmlns:a16="http://schemas.microsoft.com/office/drawing/2014/main" id="{0DE5A13E-6B39-5EB9-018F-9DA365B4DF33}"/>
              </a:ext>
            </a:extLst>
          </p:cNvPr>
          <p:cNvSpPr>
            <a:spLocks noChangeAspect="1"/>
          </p:cNvSpPr>
          <p:nvPr/>
        </p:nvSpPr>
        <p:spPr>
          <a:xfrm>
            <a:off x="5181601" y="1446182"/>
            <a:ext cx="1828799" cy="18288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002060"/>
              </a:solidFill>
            </a:endParaRPr>
          </a:p>
        </p:txBody>
      </p:sp>
      <p:sp>
        <p:nvSpPr>
          <p:cNvPr id="11" name="Rectangle 10">
            <a:extLst>
              <a:ext uri="{FF2B5EF4-FFF2-40B4-BE49-F238E27FC236}">
                <a16:creationId xmlns:a16="http://schemas.microsoft.com/office/drawing/2014/main" id="{03C8EEE6-8976-851D-F510-207FC6D4CF21}"/>
              </a:ext>
            </a:extLst>
          </p:cNvPr>
          <p:cNvSpPr>
            <a:spLocks noChangeAspect="1"/>
          </p:cNvSpPr>
          <p:nvPr/>
        </p:nvSpPr>
        <p:spPr>
          <a:xfrm>
            <a:off x="778573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848510-2F64-4D88-22C1-3FF7F2533D22}"/>
              </a:ext>
            </a:extLst>
          </p:cNvPr>
          <p:cNvSpPr>
            <a:spLocks noChangeAspect="1"/>
          </p:cNvSpPr>
          <p:nvPr/>
        </p:nvSpPr>
        <p:spPr>
          <a:xfrm>
            <a:off x="118758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317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6F2899-BB1A-C8A9-12B0-A07F6B33176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6ED1A9-725C-488B-9A87-5176C6BB9562}" type="datetimeFigureOut">
              <a:rPr lang="en-IN" smtClean="0"/>
              <a:t>16-02-2024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11DD88-C163-48D6-9126-A31A3E704DE5}" type="slidenum">
              <a:rPr lang="en-IN" smtClean="0"/>
              <a:t>‹#›</a:t>
            </a:fld>
            <a:endParaRPr lang="en-IN"/>
          </a:p>
        </p:txBody>
      </p:sp>
    </p:spTree>
    <p:extLst>
      <p:ext uri="{BB962C8B-B14F-4D97-AF65-F5344CB8AC3E}">
        <p14:creationId xmlns:p14="http://schemas.microsoft.com/office/powerpoint/2010/main" val="158896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D07AB90-9728-28A7-0C31-273BFC645DF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Date Placeholder 1"/>
          <p:cNvSpPr>
            <a:spLocks noGrp="1"/>
          </p:cNvSpPr>
          <p:nvPr>
            <p:ph type="dt" sz="half" idx="10"/>
          </p:nvPr>
        </p:nvSpPr>
        <p:spPr/>
        <p:txBody>
          <a:bodyPr/>
          <a:lstStyle/>
          <a:p>
            <a:fld id="{916ED1A9-725C-488B-9A87-5176C6BB9562}" type="datetimeFigureOut">
              <a:rPr lang="en-IN" smtClean="0"/>
              <a:t>16-02-2024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11DD88-C163-48D6-9126-A31A3E704DE5}" type="slidenum">
              <a:rPr lang="en-IN" smtClean="0"/>
              <a:t>‹#›</a:t>
            </a:fld>
            <a:endParaRPr lang="en-IN"/>
          </a:p>
        </p:txBody>
      </p:sp>
    </p:spTree>
    <p:extLst>
      <p:ext uri="{BB962C8B-B14F-4D97-AF65-F5344CB8AC3E}">
        <p14:creationId xmlns:p14="http://schemas.microsoft.com/office/powerpoint/2010/main" val="240833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916ED1A9-725C-488B-9A87-5176C6BB9562}"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211DD88-C163-48D6-9126-A31A3E704DE5}" type="slidenum">
              <a:rPr lang="en-IN" smtClean="0"/>
              <a:t>‹#›</a:t>
            </a:fld>
            <a:endParaRPr lang="en-IN"/>
          </a:p>
        </p:txBody>
      </p:sp>
      <p:sp>
        <p:nvSpPr>
          <p:cNvPr id="10" name="Freeform: Shape 9">
            <a:extLst>
              <a:ext uri="{FF2B5EF4-FFF2-40B4-BE49-F238E27FC236}">
                <a16:creationId xmlns:a16="http://schemas.microsoft.com/office/drawing/2014/main" id="{0E906DB1-8C12-010E-62DB-3FD29C5810E0}"/>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Tree>
    <p:extLst>
      <p:ext uri="{BB962C8B-B14F-4D97-AF65-F5344CB8AC3E}">
        <p14:creationId xmlns:p14="http://schemas.microsoft.com/office/powerpoint/2010/main" val="124553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53353" y="6412447"/>
            <a:ext cx="10217797" cy="370850"/>
          </a:xfrm>
          <a:prstGeom prst="rect">
            <a:avLst/>
          </a:prstGeom>
        </p:spPr>
        <p:txBody>
          <a:bodyPr vert="horz" lIns="91440" tIns="45720" rIns="91440" bIns="45720" rtlCol="0" anchor="ctr"/>
          <a:lstStyle>
            <a:lvl1pPr algn="l">
              <a:defRPr sz="1400" cap="none" baseline="0">
                <a:solidFill>
                  <a:schemeClr val="bg1"/>
                </a:solidFill>
              </a:defRPr>
            </a:lvl1pPr>
          </a:lstStyle>
          <a:p>
            <a:endParaRPr lang="en-IN"/>
          </a:p>
        </p:txBody>
      </p:sp>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71150" y="6412447"/>
            <a:ext cx="1382532" cy="370850"/>
          </a:xfrm>
          <a:prstGeom prst="rect">
            <a:avLst/>
          </a:prstGeom>
        </p:spPr>
        <p:txBody>
          <a:bodyPr vert="horz" lIns="91440" tIns="45720" rIns="91440" bIns="45720" rtlCol="0" anchor="ctr"/>
          <a:lstStyle>
            <a:lvl1pPr algn="r">
              <a:defRPr sz="1400">
                <a:solidFill>
                  <a:schemeClr val="bg1"/>
                </a:solidFill>
              </a:defRPr>
            </a:lvl1pPr>
          </a:lstStyle>
          <a:p>
            <a:fld id="{916ED1A9-725C-488B-9A87-5176C6BB9562}" type="datetimeFigureOut">
              <a:rPr lang="en-IN" smtClean="0"/>
              <a:t>16-02-2024</a:t>
            </a:fld>
            <a:endParaRPr lang="en-IN"/>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bg1">
                    <a:lumMod val="50000"/>
                  </a:schemeClr>
                </a:solidFill>
                <a:latin typeface="Calibri Light" panose="020F0302020204030204" pitchFamily="34" charset="0"/>
                <a:cs typeface="Calibri Light" panose="020F0302020204030204" pitchFamily="34" charset="0"/>
              </a:defRPr>
            </a:lvl1pPr>
          </a:lstStyle>
          <a:p>
            <a:fld id="{0211DD88-C163-48D6-9126-A31A3E704DE5}" type="slidenum">
              <a:rPr lang="en-IN" smtClean="0"/>
              <a:t>‹#›</a:t>
            </a:fld>
            <a:endParaRPr lang="en-IN"/>
          </a:p>
        </p:txBody>
      </p:sp>
    </p:spTree>
    <p:extLst>
      <p:ext uri="{BB962C8B-B14F-4D97-AF65-F5344CB8AC3E}">
        <p14:creationId xmlns:p14="http://schemas.microsoft.com/office/powerpoint/2010/main" val="2434855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5400" kern="1200" spc="-120" baseline="0">
          <a:solidFill>
            <a:schemeClr val="accent5"/>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cse.iitk.ac.in/users/purushot/courses/ml/2023-24-w/discussion.html" TargetMode="External"/><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90.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0.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7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AD64-8CDA-E03E-C2DC-259E2E0B0CEF}"/>
              </a:ext>
            </a:extLst>
          </p:cNvPr>
          <p:cNvSpPr>
            <a:spLocks noGrp="1"/>
          </p:cNvSpPr>
          <p:nvPr>
            <p:ph type="ctrTitle"/>
          </p:nvPr>
        </p:nvSpPr>
        <p:spPr/>
        <p:txBody>
          <a:bodyPr/>
          <a:lstStyle/>
          <a:p>
            <a:r>
              <a:rPr lang="en-US" dirty="0"/>
              <a:t>Decision Trees</a:t>
            </a:r>
            <a:endParaRPr lang="en-IN" dirty="0"/>
          </a:p>
        </p:txBody>
      </p:sp>
      <p:sp>
        <p:nvSpPr>
          <p:cNvPr id="3" name="Subtitle 2">
            <a:extLst>
              <a:ext uri="{FF2B5EF4-FFF2-40B4-BE49-F238E27FC236}">
                <a16:creationId xmlns:a16="http://schemas.microsoft.com/office/drawing/2014/main" id="{72F7D194-5AB4-6B83-6CFE-94F8AAE59AE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55180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86D0A684-1C69-32FA-C64F-4EF6FA1390CA}"/>
              </a:ext>
            </a:extLst>
          </p:cNvPr>
          <p:cNvGrpSpPr/>
          <p:nvPr/>
        </p:nvGrpSpPr>
        <p:grpSpPr>
          <a:xfrm>
            <a:off x="253353" y="5715000"/>
            <a:ext cx="1143000" cy="1143000"/>
            <a:chOff x="2379643" y="355681"/>
            <a:chExt cx="1143000" cy="1143000"/>
          </a:xfrm>
        </p:grpSpPr>
        <p:sp>
          <p:nvSpPr>
            <p:cNvPr id="21" name="Oval 20">
              <a:extLst>
                <a:ext uri="{FF2B5EF4-FFF2-40B4-BE49-F238E27FC236}">
                  <a16:creationId xmlns:a16="http://schemas.microsoft.com/office/drawing/2014/main" id="{6D2F87D4-1801-1149-6903-89DBAF0E72CD}"/>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6DD9CF90-40DC-B27E-CB98-2BFEB6716AA4}"/>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23" name="Group 22">
              <a:extLst>
                <a:ext uri="{FF2B5EF4-FFF2-40B4-BE49-F238E27FC236}">
                  <a16:creationId xmlns:a16="http://schemas.microsoft.com/office/drawing/2014/main" id="{A6073BB3-F2BE-0F1E-F7CA-AE20C7736FE2}"/>
                </a:ext>
              </a:extLst>
            </p:cNvPr>
            <p:cNvGrpSpPr/>
            <p:nvPr/>
          </p:nvGrpSpPr>
          <p:grpSpPr>
            <a:xfrm>
              <a:off x="2676823" y="704523"/>
              <a:ext cx="548640" cy="320040"/>
              <a:chOff x="8209190" y="1852901"/>
              <a:chExt cx="2194560" cy="1280160"/>
            </a:xfrm>
          </p:grpSpPr>
          <p:sp>
            <p:nvSpPr>
              <p:cNvPr id="24" name="Freeform: Shape 23">
                <a:extLst>
                  <a:ext uri="{FF2B5EF4-FFF2-40B4-BE49-F238E27FC236}">
                    <a16:creationId xmlns:a16="http://schemas.microsoft.com/office/drawing/2014/main" id="{FFC4152F-73F1-5A15-78F4-E191D48766AA}"/>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5" name="Freeform: Shape 24">
                <a:extLst>
                  <a:ext uri="{FF2B5EF4-FFF2-40B4-BE49-F238E27FC236}">
                    <a16:creationId xmlns:a16="http://schemas.microsoft.com/office/drawing/2014/main" id="{938C2DAF-3B2F-3FEA-9877-AB16DEE18098}"/>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 name="Title 1"/>
          <p:cNvSpPr>
            <a:spLocks noGrp="1"/>
          </p:cNvSpPr>
          <p:nvPr>
            <p:ph type="title"/>
          </p:nvPr>
        </p:nvSpPr>
        <p:spPr/>
        <p:txBody>
          <a:bodyPr/>
          <a:lstStyle/>
          <a:p>
            <a:r>
              <a:rPr lang="en-IN" dirty="0"/>
              <a:t>Splitting a Node – some lessons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Node splitting algorithm must be fast else DT predictions will be slow</a:t>
                </a:r>
              </a:p>
              <a:p>
                <a:r>
                  <a:rPr lang="en-IN" dirty="0"/>
                  <a:t>Often people carefully choose just a single feature and split a node based on that e.g. (age </a:t>
                </a:r>
                <a14:m>
                  <m:oMath xmlns:m="http://schemas.openxmlformats.org/officeDocument/2006/math">
                    <m:r>
                      <a:rPr lang="en-IN" i="1" dirty="0" smtClean="0">
                        <a:latin typeface="Cambria Math" panose="02040503050406030204" pitchFamily="18" charset="0"/>
                      </a:rPr>
                      <m:t>&lt;</m:t>
                    </m:r>
                  </m:oMath>
                </a14:m>
                <a:r>
                  <a:rPr lang="en-IN" dirty="0"/>
                  <a:t> 25 go left, age </a:t>
                </a:r>
                <a14:m>
                  <m:oMath xmlns:m="http://schemas.openxmlformats.org/officeDocument/2006/math">
                    <m:r>
                      <a:rPr lang="en-IN" i="1" dirty="0" smtClean="0">
                        <a:latin typeface="Cambria Math" panose="02040503050406030204" pitchFamily="18" charset="0"/>
                      </a:rPr>
                      <m:t>≥</m:t>
                    </m:r>
                  </m:oMath>
                </a14:m>
                <a:r>
                  <a:rPr lang="en-IN" dirty="0"/>
                  <a:t> 25 go right)</a:t>
                </a:r>
              </a:p>
              <a:p>
                <a:r>
                  <a:rPr lang="en-IN" dirty="0"/>
                  <a:t>Such “simple classifiers” are often called </a:t>
                </a:r>
                <a:r>
                  <a:rPr lang="en-IN" i="1" dirty="0"/>
                  <a:t>decision stumps</a:t>
                </a:r>
                <a:endParaRPr lang="en-IN" dirty="0"/>
              </a:p>
              <a:p>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525"/>
                </a:stretch>
              </a:blipFill>
            </p:spPr>
            <p:txBody>
              <a:bodyPr/>
              <a:lstStyle/>
              <a:p>
                <a:r>
                  <a:rPr lang="en-IN">
                    <a:noFill/>
                  </a:rPr>
                  <a:t> </a:t>
                </a:r>
              </a:p>
            </p:txBody>
          </p:sp>
        </mc:Fallback>
      </mc:AlternateContent>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4671" y="3735039"/>
            <a:ext cx="1787723" cy="1787723"/>
          </a:xfrm>
          <a:prstGeom prst="rect">
            <a:avLst/>
          </a:prstGeom>
        </p:spPr>
      </p:pic>
      <p:sp>
        <p:nvSpPr>
          <p:cNvPr id="6" name="Rectangular Callout 5"/>
          <p:cNvSpPr/>
          <p:nvPr/>
        </p:nvSpPr>
        <p:spPr>
          <a:xfrm>
            <a:off x="5337313" y="4272858"/>
            <a:ext cx="5201367" cy="1232832"/>
          </a:xfrm>
          <a:prstGeom prst="wedgeRectCallout">
            <a:avLst>
              <a:gd name="adj1" fmla="val 64902"/>
              <a:gd name="adj2" fmla="val 152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How do I decide whether to use age or gender? Even if using age, how do I decide whether to threshold at 25 or 65? </a:t>
            </a:r>
          </a:p>
        </p:txBody>
      </p:sp>
      <p:sp>
        <p:nvSpPr>
          <p:cNvPr id="13" name="Rectangular Callout 12"/>
          <p:cNvSpPr/>
          <p:nvPr/>
        </p:nvSpPr>
        <p:spPr>
          <a:xfrm>
            <a:off x="1994608" y="5591684"/>
            <a:ext cx="9859074" cy="1133671"/>
          </a:xfrm>
          <a:prstGeom prst="wedgeRectCallout">
            <a:avLst>
              <a:gd name="adj1" fmla="val -58554"/>
              <a:gd name="adj2" fmla="val 5375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Usually, people go over all available features and all possible thresholds (can be slow if not done cleverly) and choose a feature and a threshold for that feature so that the child nodes that are created are as </a:t>
            </a:r>
            <a:r>
              <a:rPr lang="en-US" sz="2400" i="1" dirty="0">
                <a:solidFill>
                  <a:schemeClr val="bg1"/>
                </a:solidFill>
                <a:latin typeface="+mj-lt"/>
              </a:rPr>
              <a:t>pure</a:t>
            </a:r>
            <a:r>
              <a:rPr lang="en-US" sz="2400" dirty="0">
                <a:solidFill>
                  <a:schemeClr val="bg1"/>
                </a:solidFill>
                <a:latin typeface="+mj-lt"/>
              </a:rPr>
              <a:t> as possible</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77102" y="170223"/>
            <a:ext cx="1664279" cy="1664279"/>
          </a:xfrm>
          <a:prstGeom prst="rect">
            <a:avLst/>
          </a:prstGeom>
        </p:spPr>
      </p:pic>
      <p:sp>
        <p:nvSpPr>
          <p:cNvPr id="16" name="Rectangular Callout 15"/>
          <p:cNvSpPr/>
          <p:nvPr/>
        </p:nvSpPr>
        <p:spPr>
          <a:xfrm>
            <a:off x="5229546" y="362940"/>
            <a:ext cx="5297056" cy="1185017"/>
          </a:xfrm>
          <a:prstGeom prst="wedgeRectCallout">
            <a:avLst>
              <a:gd name="adj1" fmla="val 64192"/>
              <a:gd name="adj2" fmla="val 3076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Various notions of purity exist – entropy and Gini index for classification problems, variance for regression problems</a:t>
            </a: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94671" y="1877499"/>
            <a:ext cx="1720892" cy="1720892"/>
          </a:xfrm>
          <a:prstGeom prst="rect">
            <a:avLst/>
          </a:prstGeom>
        </p:spPr>
      </p:pic>
      <p:sp>
        <p:nvSpPr>
          <p:cNvPr id="18" name="Rectangular Callout 17"/>
          <p:cNvSpPr/>
          <p:nvPr/>
        </p:nvSpPr>
        <p:spPr>
          <a:xfrm>
            <a:off x="5229546" y="2104469"/>
            <a:ext cx="5297056" cy="1185017"/>
          </a:xfrm>
          <a:prstGeom prst="wedgeRectCallout">
            <a:avLst>
              <a:gd name="adj1" fmla="val 63998"/>
              <a:gd name="adj2" fmla="val 3423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Pure nodes are very convenient. We can make them leaves right away and not have to worry about splitting them </a:t>
            </a:r>
            <a:r>
              <a:rPr lang="en-IN" sz="2400" dirty="0">
                <a:solidFill>
                  <a:schemeClr val="bg1"/>
                </a:solidFill>
                <a:latin typeface="+mj-lt"/>
                <a:sym typeface="Wingdings" panose="05000000000000000000" pitchFamily="2" charset="2"/>
              </a:rPr>
              <a:t></a:t>
            </a:r>
            <a:endParaRPr lang="en-IN" sz="2400" dirty="0">
              <a:solidFill>
                <a:schemeClr val="bg1"/>
              </a:solidFill>
              <a:latin typeface="+mj-lt"/>
            </a:endParaRPr>
          </a:p>
        </p:txBody>
      </p:sp>
      <p:sp>
        <p:nvSpPr>
          <p:cNvPr id="19" name="Rectangular Callout 18"/>
          <p:cNvSpPr/>
          <p:nvPr/>
        </p:nvSpPr>
        <p:spPr>
          <a:xfrm>
            <a:off x="1135392" y="1877500"/>
            <a:ext cx="4002545" cy="2257634"/>
          </a:xfrm>
          <a:prstGeom prst="wedgeRectCallout">
            <a:avLst>
              <a:gd name="adj1" fmla="val -56080"/>
              <a:gd name="adj2" fmla="val 12302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Making sure that the split is balanced (e.g. roughly half the data points go left and right) is also important to ensure that the tree is balanced. However, ensuring balance is often tricky</a:t>
            </a:r>
          </a:p>
        </p:txBody>
      </p:sp>
      <p:sp>
        <p:nvSpPr>
          <p:cNvPr id="14" name="Rectangular Callout 13"/>
          <p:cNvSpPr/>
          <p:nvPr/>
        </p:nvSpPr>
        <p:spPr>
          <a:xfrm>
            <a:off x="1043785" y="4330629"/>
            <a:ext cx="4185761" cy="1133671"/>
          </a:xfrm>
          <a:prstGeom prst="wedgeRectCallout">
            <a:avLst>
              <a:gd name="adj1" fmla="val -52172"/>
              <a:gd name="adj2" fmla="val 77318"/>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A child node is completely pure if it contains training data of only one class. </a:t>
            </a:r>
          </a:p>
        </p:txBody>
      </p:sp>
    </p:spTree>
    <p:extLst>
      <p:ext uri="{BB962C8B-B14F-4D97-AF65-F5344CB8AC3E}">
        <p14:creationId xmlns:p14="http://schemas.microsoft.com/office/powerpoint/2010/main" val="177833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righ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par>
                          <p:cTn id="45" fill="hold">
                            <p:stCondLst>
                              <p:cond delay="0"/>
                            </p:stCondLst>
                            <p:childTnLst>
                              <p:par>
                                <p:cTn id="46" presetID="22" presetClass="entr" presetSubtype="2"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right)">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par>
                          <p:cTn id="53" fill="hold">
                            <p:stCondLst>
                              <p:cond delay="0"/>
                            </p:stCondLst>
                            <p:childTnLst>
                              <p:par>
                                <p:cTn id="54" presetID="22" presetClass="entr" presetSubtype="2"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right)">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down)">
                                      <p:cBhvr>
                                        <p:cTn id="6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3" grpId="0" animBg="1"/>
      <p:bldP spid="16" grpId="0" animBg="1"/>
      <p:bldP spid="18" grpId="0" animBg="1"/>
      <p:bldP spid="19"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6D7CEB4-73AC-3DF4-67F7-06E7359B1AC4}"/>
              </a:ext>
            </a:extLst>
          </p:cNvPr>
          <p:cNvGrpSpPr/>
          <p:nvPr/>
        </p:nvGrpSpPr>
        <p:grpSpPr>
          <a:xfrm>
            <a:off x="376980" y="5678809"/>
            <a:ext cx="1143000" cy="1143000"/>
            <a:chOff x="2379643" y="355681"/>
            <a:chExt cx="1143000" cy="1143000"/>
          </a:xfrm>
        </p:grpSpPr>
        <p:sp>
          <p:nvSpPr>
            <p:cNvPr id="44" name="Oval 43">
              <a:extLst>
                <a:ext uri="{FF2B5EF4-FFF2-40B4-BE49-F238E27FC236}">
                  <a16:creationId xmlns:a16="http://schemas.microsoft.com/office/drawing/2014/main" id="{F8DCC34B-F428-735E-73F4-944EB04739F8}"/>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A5210D10-6C4D-0964-BE59-534745671695}"/>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55" name="Group 54">
              <a:extLst>
                <a:ext uri="{FF2B5EF4-FFF2-40B4-BE49-F238E27FC236}">
                  <a16:creationId xmlns:a16="http://schemas.microsoft.com/office/drawing/2014/main" id="{4B86EBC1-AFE9-E4D9-CB1D-75FF24216427}"/>
                </a:ext>
              </a:extLst>
            </p:cNvPr>
            <p:cNvGrpSpPr/>
            <p:nvPr/>
          </p:nvGrpSpPr>
          <p:grpSpPr>
            <a:xfrm>
              <a:off x="2676823" y="704523"/>
              <a:ext cx="548640" cy="320040"/>
              <a:chOff x="8209190" y="1852901"/>
              <a:chExt cx="2194560" cy="1280160"/>
            </a:xfrm>
          </p:grpSpPr>
          <p:sp>
            <p:nvSpPr>
              <p:cNvPr id="56" name="Freeform: Shape 55">
                <a:extLst>
                  <a:ext uri="{FF2B5EF4-FFF2-40B4-BE49-F238E27FC236}">
                    <a16:creationId xmlns:a16="http://schemas.microsoft.com/office/drawing/2014/main" id="{300E5A31-6B0D-E297-8A6C-35A21CDC5936}"/>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7" name="Freeform: Shape 56">
                <a:extLst>
                  <a:ext uri="{FF2B5EF4-FFF2-40B4-BE49-F238E27FC236}">
                    <a16:creationId xmlns:a16="http://schemas.microsoft.com/office/drawing/2014/main" id="{6794B64B-C11E-F475-32D7-03ABC8FBA8D1}"/>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 name="Title 1"/>
          <p:cNvSpPr>
            <a:spLocks noGrp="1"/>
          </p:cNvSpPr>
          <p:nvPr>
            <p:ph type="title"/>
          </p:nvPr>
        </p:nvSpPr>
        <p:spPr/>
        <p:txBody>
          <a:bodyPr/>
          <a:lstStyle/>
          <a:p>
            <a:r>
              <a:rPr lang="en-IN" dirty="0"/>
              <a:t>Purifying Decision Stumps</a:t>
            </a:r>
          </a:p>
        </p:txBody>
      </p:sp>
      <p:sp>
        <p:nvSpPr>
          <p:cNvPr id="5" name="Freeform 4"/>
          <p:cNvSpPr/>
          <p:nvPr/>
        </p:nvSpPr>
        <p:spPr>
          <a:xfrm>
            <a:off x="6374465" y="1373107"/>
            <a:ext cx="1481044" cy="2040500"/>
          </a:xfrm>
          <a:custGeom>
            <a:avLst/>
            <a:gdLst>
              <a:gd name="connsiteX0" fmla="*/ 0 w 1481044"/>
              <a:gd name="connsiteY0" fmla="*/ 0 h 2040500"/>
              <a:gd name="connsiteX1" fmla="*/ 1140954 w 1481044"/>
              <a:gd name="connsiteY1" fmla="*/ 0 h 2040500"/>
              <a:gd name="connsiteX2" fmla="*/ 1481044 w 1481044"/>
              <a:gd name="connsiteY2" fmla="*/ 340090 h 2040500"/>
              <a:gd name="connsiteX3" fmla="*/ 1481044 w 1481044"/>
              <a:gd name="connsiteY3" fmla="*/ 1700410 h 2040500"/>
              <a:gd name="connsiteX4" fmla="*/ 1140954 w 1481044"/>
              <a:gd name="connsiteY4" fmla="*/ 2040500 h 2040500"/>
              <a:gd name="connsiteX5" fmla="*/ 0 w 1481044"/>
              <a:gd name="connsiteY5" fmla="*/ 2040500 h 204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1044" h="2040500">
                <a:moveTo>
                  <a:pt x="0" y="0"/>
                </a:moveTo>
                <a:lnTo>
                  <a:pt x="1140954" y="0"/>
                </a:lnTo>
                <a:cubicBezTo>
                  <a:pt x="1328781" y="0"/>
                  <a:pt x="1481044" y="152263"/>
                  <a:pt x="1481044" y="340090"/>
                </a:cubicBezTo>
                <a:lnTo>
                  <a:pt x="1481044" y="1700410"/>
                </a:lnTo>
                <a:cubicBezTo>
                  <a:pt x="1481044" y="1888237"/>
                  <a:pt x="1328781" y="2040500"/>
                  <a:pt x="1140954" y="2040500"/>
                </a:cubicBezTo>
                <a:lnTo>
                  <a:pt x="0" y="2040500"/>
                </a:lnTo>
                <a:close/>
              </a:path>
            </a:pathLst>
          </a:custGeom>
          <a:solidFill>
            <a:srgbClr val="FFFF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Freeform 5"/>
          <p:cNvSpPr/>
          <p:nvPr/>
        </p:nvSpPr>
        <p:spPr>
          <a:xfrm>
            <a:off x="4342601" y="1373107"/>
            <a:ext cx="2031864" cy="2040500"/>
          </a:xfrm>
          <a:custGeom>
            <a:avLst/>
            <a:gdLst>
              <a:gd name="connsiteX0" fmla="*/ 340090 w 2031864"/>
              <a:gd name="connsiteY0" fmla="*/ 0 h 2040500"/>
              <a:gd name="connsiteX1" fmla="*/ 2031864 w 2031864"/>
              <a:gd name="connsiteY1" fmla="*/ 0 h 2040500"/>
              <a:gd name="connsiteX2" fmla="*/ 2031864 w 2031864"/>
              <a:gd name="connsiteY2" fmla="*/ 2040500 h 2040500"/>
              <a:gd name="connsiteX3" fmla="*/ 340090 w 2031864"/>
              <a:gd name="connsiteY3" fmla="*/ 2040500 h 2040500"/>
              <a:gd name="connsiteX4" fmla="*/ 0 w 2031864"/>
              <a:gd name="connsiteY4" fmla="*/ 1700410 h 2040500"/>
              <a:gd name="connsiteX5" fmla="*/ 0 w 2031864"/>
              <a:gd name="connsiteY5" fmla="*/ 340090 h 2040500"/>
              <a:gd name="connsiteX6" fmla="*/ 340090 w 2031864"/>
              <a:gd name="connsiteY6" fmla="*/ 0 h 204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1864" h="2040500">
                <a:moveTo>
                  <a:pt x="340090" y="0"/>
                </a:moveTo>
                <a:lnTo>
                  <a:pt x="2031864" y="0"/>
                </a:lnTo>
                <a:lnTo>
                  <a:pt x="2031864" y="2040500"/>
                </a:lnTo>
                <a:lnTo>
                  <a:pt x="340090" y="2040500"/>
                </a:lnTo>
                <a:cubicBezTo>
                  <a:pt x="152263" y="2040500"/>
                  <a:pt x="0" y="1888237"/>
                  <a:pt x="0" y="1700410"/>
                </a:cubicBezTo>
                <a:lnTo>
                  <a:pt x="0" y="340090"/>
                </a:lnTo>
                <a:cubicBezTo>
                  <a:pt x="0" y="152263"/>
                  <a:pt x="152263" y="0"/>
                  <a:pt x="340090" y="0"/>
                </a:cubicBezTo>
                <a:close/>
              </a:path>
            </a:pathLst>
          </a:custGeom>
          <a:solidFill>
            <a:srgbClr val="ED7D3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ounded Rectangle 6"/>
          <p:cNvSpPr>
            <a:spLocks noChangeAspect="1"/>
          </p:cNvSpPr>
          <p:nvPr/>
        </p:nvSpPr>
        <p:spPr>
          <a:xfrm>
            <a:off x="4339546" y="1379249"/>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p:cNvGrpSpPr/>
          <p:nvPr/>
        </p:nvGrpSpPr>
        <p:grpSpPr>
          <a:xfrm>
            <a:off x="3505436" y="2524998"/>
            <a:ext cx="5181128" cy="1527979"/>
            <a:chOff x="3505436" y="2399499"/>
            <a:chExt cx="5181128" cy="1527979"/>
          </a:xfrm>
        </p:grpSpPr>
        <p:cxnSp>
          <p:nvCxnSpPr>
            <p:cNvPr id="9" name="Straight Arrow Connector 8"/>
            <p:cNvCxnSpPr>
              <a:stCxn id="7" idx="1"/>
            </p:cNvCxnSpPr>
            <p:nvPr/>
          </p:nvCxnSpPr>
          <p:spPr>
            <a:xfrm flipH="1">
              <a:off x="3505436" y="2399499"/>
              <a:ext cx="834110" cy="1527979"/>
            </a:xfrm>
            <a:prstGeom prst="straightConnector1">
              <a:avLst/>
            </a:prstGeom>
            <a:noFill/>
            <a:ln w="57150" cap="flat" cmpd="sng" algn="ctr">
              <a:solidFill>
                <a:schemeClr val="bg1"/>
              </a:solidFill>
              <a:prstDash val="solid"/>
              <a:miter lim="800000"/>
              <a:tailEnd type="triangle"/>
            </a:ln>
            <a:effectLst/>
          </p:spPr>
        </p:cxnSp>
        <p:cxnSp>
          <p:nvCxnSpPr>
            <p:cNvPr id="10" name="Straight Arrow Connector 9"/>
            <p:cNvCxnSpPr>
              <a:cxnSpLocks/>
              <a:stCxn id="7" idx="3"/>
            </p:cNvCxnSpPr>
            <p:nvPr/>
          </p:nvCxnSpPr>
          <p:spPr>
            <a:xfrm>
              <a:off x="7852454" y="2399499"/>
              <a:ext cx="834110" cy="1527979"/>
            </a:xfrm>
            <a:prstGeom prst="straightConnector1">
              <a:avLst/>
            </a:prstGeom>
            <a:noFill/>
            <a:ln w="57150" cap="flat" cmpd="sng" algn="ctr">
              <a:solidFill>
                <a:schemeClr val="bg1"/>
              </a:solidFill>
              <a:prstDash val="solid"/>
              <a:miter lim="800000"/>
              <a:tailEnd type="triangle"/>
            </a:ln>
            <a:effectLst/>
          </p:spPr>
        </p:cxnSp>
      </p:grpSp>
      <p:grpSp>
        <p:nvGrpSpPr>
          <p:cNvPr id="11" name="Group 10"/>
          <p:cNvGrpSpPr/>
          <p:nvPr/>
        </p:nvGrpSpPr>
        <p:grpSpPr>
          <a:xfrm>
            <a:off x="4674843" y="1675936"/>
            <a:ext cx="1373938" cy="1531682"/>
            <a:chOff x="4674843" y="1550437"/>
            <a:chExt cx="1373938" cy="1531682"/>
          </a:xfrm>
        </p:grpSpPr>
        <p:sp>
          <p:nvSpPr>
            <p:cNvPr id="12" name="Oval 11"/>
            <p:cNvSpPr/>
            <p:nvPr/>
          </p:nvSpPr>
          <p:spPr>
            <a:xfrm>
              <a:off x="4674843" y="155043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Oval 12"/>
            <p:cNvSpPr/>
            <p:nvPr/>
          </p:nvSpPr>
          <p:spPr>
            <a:xfrm>
              <a:off x="5122994" y="1826384"/>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Oval 13"/>
            <p:cNvSpPr/>
            <p:nvPr/>
          </p:nvSpPr>
          <p:spPr>
            <a:xfrm>
              <a:off x="5513246" y="1660318"/>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Oval 14"/>
            <p:cNvSpPr/>
            <p:nvPr/>
          </p:nvSpPr>
          <p:spPr>
            <a:xfrm>
              <a:off x="5737696" y="211845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p:cNvSpPr/>
            <p:nvPr/>
          </p:nvSpPr>
          <p:spPr>
            <a:xfrm>
              <a:off x="4803220" y="2771034"/>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486735" y="1675936"/>
            <a:ext cx="1135302" cy="1483566"/>
            <a:chOff x="6486735" y="1550437"/>
            <a:chExt cx="1135302" cy="1483566"/>
          </a:xfrm>
        </p:grpSpPr>
        <p:sp>
          <p:nvSpPr>
            <p:cNvPr id="18" name="Oval 17"/>
            <p:cNvSpPr/>
            <p:nvPr/>
          </p:nvSpPr>
          <p:spPr>
            <a:xfrm>
              <a:off x="6628506" y="1861522"/>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Oval 18"/>
            <p:cNvSpPr/>
            <p:nvPr/>
          </p:nvSpPr>
          <p:spPr>
            <a:xfrm>
              <a:off x="6486735" y="2468313"/>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Oval 19"/>
            <p:cNvSpPr/>
            <p:nvPr/>
          </p:nvSpPr>
          <p:spPr>
            <a:xfrm>
              <a:off x="7248459" y="2722918"/>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p:cNvSpPr/>
            <p:nvPr/>
          </p:nvSpPr>
          <p:spPr>
            <a:xfrm>
              <a:off x="7287294" y="2319700"/>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Oval 21"/>
            <p:cNvSpPr/>
            <p:nvPr/>
          </p:nvSpPr>
          <p:spPr>
            <a:xfrm>
              <a:off x="7310952" y="155043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3" name="Rounded Rectangle 22"/>
          <p:cNvSpPr>
            <a:spLocks noChangeAspect="1"/>
          </p:cNvSpPr>
          <p:nvPr/>
        </p:nvSpPr>
        <p:spPr>
          <a:xfrm>
            <a:off x="1288815" y="3933620"/>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a:spLocks noChangeAspect="1"/>
          </p:cNvSpPr>
          <p:nvPr/>
        </p:nvSpPr>
        <p:spPr>
          <a:xfrm>
            <a:off x="7598379" y="3933620"/>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Oval 24"/>
          <p:cNvSpPr/>
          <p:nvPr/>
        </p:nvSpPr>
        <p:spPr>
          <a:xfrm>
            <a:off x="5940456" y="918811"/>
            <a:ext cx="311085" cy="311085"/>
          </a:xfrm>
          <a:prstGeom prst="ellipse">
            <a:avLst/>
          </a:prstGeom>
          <a:solidFill>
            <a:schemeClr val="accent5"/>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6" name="Straight Connector 25"/>
          <p:cNvCxnSpPr/>
          <p:nvPr/>
        </p:nvCxnSpPr>
        <p:spPr>
          <a:xfrm>
            <a:off x="6371410" y="918811"/>
            <a:ext cx="0" cy="3241820"/>
          </a:xfrm>
          <a:prstGeom prst="line">
            <a:avLst/>
          </a:prstGeom>
          <a:noFill/>
          <a:ln w="38100" cap="flat" cmpd="sng" algn="ctr">
            <a:solidFill>
              <a:schemeClr val="bg1"/>
            </a:solidFill>
            <a:prstDash val="dash"/>
            <a:miter lim="800000"/>
          </a:ln>
          <a:effectLst/>
        </p:spPr>
      </p:cxnSp>
      <p:cxnSp>
        <p:nvCxnSpPr>
          <p:cNvPr id="27" name="Straight Connector 26"/>
          <p:cNvCxnSpPr/>
          <p:nvPr/>
        </p:nvCxnSpPr>
        <p:spPr>
          <a:xfrm flipH="1">
            <a:off x="3982565" y="2243956"/>
            <a:ext cx="4324037" cy="0"/>
          </a:xfrm>
          <a:prstGeom prst="line">
            <a:avLst/>
          </a:prstGeom>
          <a:noFill/>
          <a:ln w="38100" cap="flat" cmpd="sng" algn="ctr">
            <a:solidFill>
              <a:schemeClr val="bg1"/>
            </a:solidFill>
            <a:prstDash val="dash"/>
            <a:miter lim="800000"/>
          </a:ln>
          <a:effectLst/>
        </p:spPr>
      </p:cxnSp>
      <p:sp>
        <p:nvSpPr>
          <p:cNvPr id="28" name="Rectangle 27"/>
          <p:cNvSpPr/>
          <p:nvPr/>
        </p:nvSpPr>
        <p:spPr>
          <a:xfrm>
            <a:off x="1143106" y="2090266"/>
            <a:ext cx="149810" cy="108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p:cNvSpPr/>
          <p:nvPr/>
        </p:nvSpPr>
        <p:spPr>
          <a:xfrm>
            <a:off x="1506771" y="2450266"/>
            <a:ext cx="149810" cy="72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0" name="Straight Connector 29"/>
          <p:cNvCxnSpPr/>
          <p:nvPr/>
        </p:nvCxnSpPr>
        <p:spPr>
          <a:xfrm>
            <a:off x="906327" y="3159502"/>
            <a:ext cx="1039014" cy="0"/>
          </a:xfrm>
          <a:prstGeom prst="line">
            <a:avLst/>
          </a:prstGeom>
          <a:noFill/>
          <a:ln w="38100" cap="flat" cmpd="sng" algn="ctr">
            <a:solidFill>
              <a:schemeClr val="bg1"/>
            </a:solidFill>
            <a:prstDash val="solid"/>
            <a:miter lim="800000"/>
          </a:ln>
          <a:effectLst/>
        </p:spPr>
      </p:cxnSp>
      <p:sp>
        <p:nvSpPr>
          <p:cNvPr id="31" name="Rectangle 30"/>
          <p:cNvSpPr/>
          <p:nvPr/>
        </p:nvSpPr>
        <p:spPr>
          <a:xfrm>
            <a:off x="2394048" y="2433421"/>
            <a:ext cx="149810" cy="72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p:cNvSpPr/>
          <p:nvPr/>
        </p:nvSpPr>
        <p:spPr>
          <a:xfrm>
            <a:off x="2757713" y="2073421"/>
            <a:ext cx="149810" cy="108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p:cNvCxnSpPr/>
          <p:nvPr/>
        </p:nvCxnSpPr>
        <p:spPr>
          <a:xfrm>
            <a:off x="2157269" y="3159502"/>
            <a:ext cx="1039014" cy="0"/>
          </a:xfrm>
          <a:prstGeom prst="line">
            <a:avLst/>
          </a:prstGeom>
          <a:noFill/>
          <a:ln w="38100" cap="flat" cmpd="sng" algn="ctr">
            <a:solidFill>
              <a:schemeClr val="bg1"/>
            </a:solidFill>
            <a:prstDash val="solid"/>
            <a:miter lim="800000"/>
          </a:ln>
          <a:effectLst/>
        </p:spPr>
      </p:cxnSp>
      <p:sp>
        <p:nvSpPr>
          <p:cNvPr id="34" name="TextBox 33"/>
          <p:cNvSpPr txBox="1"/>
          <p:nvPr/>
        </p:nvSpPr>
        <p:spPr>
          <a:xfrm>
            <a:off x="339952" y="1137402"/>
            <a:ext cx="3358262" cy="523220"/>
          </a:xfrm>
          <a:prstGeom prst="rect">
            <a:avLst/>
          </a:prstGeom>
          <a:noFill/>
        </p:spPr>
        <p:txBody>
          <a:bodyPr wrap="square" rtlCol="0">
            <a:spAutoFit/>
          </a:bodyPr>
          <a:lstStyle/>
          <a:p>
            <a:pPr algn="ctr"/>
            <a:r>
              <a:rPr lang="en-IN" sz="2800" dirty="0">
                <a:solidFill>
                  <a:schemeClr val="bg1"/>
                </a:solidFill>
                <a:latin typeface="+mj-lt"/>
              </a:rPr>
              <a:t>Purest Horizontal Split</a:t>
            </a:r>
            <a:endParaRPr lang="en-US" sz="2800" dirty="0">
              <a:solidFill>
                <a:schemeClr val="bg1"/>
              </a:solidFill>
              <a:latin typeface="+mj-lt"/>
            </a:endParaRPr>
          </a:p>
        </p:txBody>
      </p:sp>
      <p:sp>
        <p:nvSpPr>
          <p:cNvPr id="35" name="Rectangle 34"/>
          <p:cNvSpPr/>
          <p:nvPr/>
        </p:nvSpPr>
        <p:spPr>
          <a:xfrm>
            <a:off x="9228137" y="1719502"/>
            <a:ext cx="149810" cy="144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p:cNvSpPr/>
          <p:nvPr/>
        </p:nvSpPr>
        <p:spPr>
          <a:xfrm>
            <a:off x="9591802" y="2799502"/>
            <a:ext cx="149810" cy="36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p:cNvCxnSpPr/>
          <p:nvPr/>
        </p:nvCxnSpPr>
        <p:spPr>
          <a:xfrm>
            <a:off x="8991358" y="3159502"/>
            <a:ext cx="1039014" cy="0"/>
          </a:xfrm>
          <a:prstGeom prst="line">
            <a:avLst/>
          </a:prstGeom>
          <a:noFill/>
          <a:ln w="38100" cap="flat" cmpd="sng" algn="ctr">
            <a:solidFill>
              <a:schemeClr val="bg1"/>
            </a:solidFill>
            <a:prstDash val="solid"/>
            <a:miter lim="800000"/>
          </a:ln>
          <a:effectLst/>
        </p:spPr>
      </p:cxnSp>
      <p:sp>
        <p:nvSpPr>
          <p:cNvPr id="38" name="Rectangle 37"/>
          <p:cNvSpPr/>
          <p:nvPr/>
        </p:nvSpPr>
        <p:spPr>
          <a:xfrm>
            <a:off x="10479079" y="2820111"/>
            <a:ext cx="149810" cy="36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p:cNvSpPr/>
          <p:nvPr/>
        </p:nvSpPr>
        <p:spPr>
          <a:xfrm>
            <a:off x="10842744" y="1740111"/>
            <a:ext cx="149810" cy="144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0" name="Straight Connector 39"/>
          <p:cNvCxnSpPr/>
          <p:nvPr/>
        </p:nvCxnSpPr>
        <p:spPr>
          <a:xfrm>
            <a:off x="10242300" y="3159502"/>
            <a:ext cx="1039014" cy="0"/>
          </a:xfrm>
          <a:prstGeom prst="line">
            <a:avLst/>
          </a:prstGeom>
          <a:noFill/>
          <a:ln w="38100" cap="flat" cmpd="sng" algn="ctr">
            <a:solidFill>
              <a:schemeClr val="bg1"/>
            </a:solidFill>
            <a:prstDash val="solid"/>
            <a:miter lim="800000"/>
          </a:ln>
          <a:effectLst/>
        </p:spPr>
      </p:cxnSp>
      <p:sp>
        <p:nvSpPr>
          <p:cNvPr id="41" name="TextBox 40"/>
          <p:cNvSpPr txBox="1"/>
          <p:nvPr/>
        </p:nvSpPr>
        <p:spPr>
          <a:xfrm>
            <a:off x="8577681" y="1137402"/>
            <a:ext cx="3094710" cy="523220"/>
          </a:xfrm>
          <a:prstGeom prst="rect">
            <a:avLst/>
          </a:prstGeom>
          <a:noFill/>
        </p:spPr>
        <p:txBody>
          <a:bodyPr wrap="square" rtlCol="0">
            <a:spAutoFit/>
          </a:bodyPr>
          <a:lstStyle/>
          <a:p>
            <a:pPr algn="ctr"/>
            <a:r>
              <a:rPr lang="en-IN" sz="2800" dirty="0">
                <a:solidFill>
                  <a:schemeClr val="bg1"/>
                </a:solidFill>
                <a:latin typeface="+mj-lt"/>
              </a:rPr>
              <a:t>Purest Vertical Split</a:t>
            </a:r>
            <a:endParaRPr lang="en-US" sz="2800" dirty="0">
              <a:solidFill>
                <a:schemeClr val="bg1"/>
              </a:solidFill>
              <a:latin typeface="+mj-lt"/>
            </a:endParaRPr>
          </a:p>
        </p:txBody>
      </p:sp>
      <p:sp>
        <p:nvSpPr>
          <p:cNvPr id="42" name="TextBox 41"/>
          <p:cNvSpPr txBox="1"/>
          <p:nvPr/>
        </p:nvSpPr>
        <p:spPr>
          <a:xfrm>
            <a:off x="656702" y="3245148"/>
            <a:ext cx="2880762" cy="523220"/>
          </a:xfrm>
          <a:prstGeom prst="rect">
            <a:avLst/>
          </a:prstGeom>
          <a:noFill/>
        </p:spPr>
        <p:txBody>
          <a:bodyPr wrap="square" rtlCol="0">
            <a:spAutoFit/>
          </a:bodyPr>
          <a:lstStyle/>
          <a:p>
            <a:pPr algn="ctr"/>
            <a:r>
              <a:rPr lang="en-IN" sz="2800" dirty="0">
                <a:solidFill>
                  <a:schemeClr val="bg1"/>
                </a:solidFill>
                <a:latin typeface="+mj-lt"/>
              </a:rPr>
              <a:t>Left        Right</a:t>
            </a:r>
            <a:endParaRPr lang="en-US" sz="2800" dirty="0">
              <a:solidFill>
                <a:schemeClr val="bg1"/>
              </a:solidFill>
              <a:latin typeface="+mj-lt"/>
            </a:endParaRPr>
          </a:p>
        </p:txBody>
      </p:sp>
      <p:sp>
        <p:nvSpPr>
          <p:cNvPr id="43" name="TextBox 42"/>
          <p:cNvSpPr txBox="1"/>
          <p:nvPr/>
        </p:nvSpPr>
        <p:spPr>
          <a:xfrm>
            <a:off x="8760691" y="3245148"/>
            <a:ext cx="2880762" cy="523220"/>
          </a:xfrm>
          <a:prstGeom prst="rect">
            <a:avLst/>
          </a:prstGeom>
          <a:noFill/>
        </p:spPr>
        <p:txBody>
          <a:bodyPr wrap="square" rtlCol="0">
            <a:spAutoFit/>
          </a:bodyPr>
          <a:lstStyle/>
          <a:p>
            <a:pPr algn="ctr"/>
            <a:r>
              <a:rPr lang="en-IN" sz="2800" dirty="0">
                <a:solidFill>
                  <a:schemeClr val="bg1"/>
                </a:solidFill>
                <a:latin typeface="+mj-lt"/>
              </a:rPr>
              <a:t>Left        Right</a:t>
            </a:r>
            <a:endParaRPr lang="en-US" sz="2800" dirty="0">
              <a:solidFill>
                <a:schemeClr val="bg1"/>
              </a:solidFill>
              <a:latin typeface="+mj-lt"/>
            </a:endParaRPr>
          </a:p>
        </p:txBody>
      </p:sp>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1635" y="5211417"/>
            <a:ext cx="1664279" cy="1664279"/>
          </a:xfrm>
          <a:prstGeom prst="rect">
            <a:avLst/>
          </a:prstGeom>
        </p:spPr>
      </p:pic>
      <p:sp>
        <p:nvSpPr>
          <p:cNvPr id="54" name="Rectangular Callout 53"/>
          <p:cNvSpPr/>
          <p:nvPr/>
        </p:nvSpPr>
        <p:spPr>
          <a:xfrm>
            <a:off x="7931649" y="6058425"/>
            <a:ext cx="2799485" cy="736904"/>
          </a:xfrm>
          <a:prstGeom prst="wedgeRectCallout">
            <a:avLst>
              <a:gd name="adj1" fmla="val 64192"/>
              <a:gd name="adj2" fmla="val 3076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Purest vertical split is more pure – use it!</a:t>
            </a:r>
          </a:p>
        </p:txBody>
      </p:sp>
      <p:sp>
        <p:nvSpPr>
          <p:cNvPr id="117" name="Rectangular Callout 116"/>
          <p:cNvSpPr/>
          <p:nvPr/>
        </p:nvSpPr>
        <p:spPr>
          <a:xfrm>
            <a:off x="2363070" y="5193717"/>
            <a:ext cx="5489384" cy="736904"/>
          </a:xfrm>
          <a:prstGeom prst="wedgeRectCallout">
            <a:avLst>
              <a:gd name="adj1" fmla="val -71047"/>
              <a:gd name="adj2" fmla="val 12465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Search purest horizontal split by going over all possible thresholds and checking</a:t>
            </a:r>
          </a:p>
        </p:txBody>
      </p:sp>
      <p:sp>
        <p:nvSpPr>
          <p:cNvPr id="52" name="Rectangular Callout 51"/>
          <p:cNvSpPr/>
          <p:nvPr/>
        </p:nvSpPr>
        <p:spPr>
          <a:xfrm>
            <a:off x="2363070" y="6058425"/>
            <a:ext cx="5489384" cy="736904"/>
          </a:xfrm>
          <a:prstGeom prst="wedgeRectCallout">
            <a:avLst>
              <a:gd name="adj1" fmla="val -74603"/>
              <a:gd name="adj2" fmla="val 39604"/>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Two possible splitting directions. Let us choose the one that gives us purer children</a:t>
            </a:r>
          </a:p>
        </p:txBody>
      </p:sp>
    </p:spTree>
    <p:extLst>
      <p:ext uri="{BB962C8B-B14F-4D97-AF65-F5344CB8AC3E}">
        <p14:creationId xmlns:p14="http://schemas.microsoft.com/office/powerpoint/2010/main" val="136914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up)">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7"/>
                                        </p:tgtEl>
                                        <p:attrNameLst>
                                          <p:attrName>style.visibility</p:attrName>
                                        </p:attrNameLst>
                                      </p:cBhvr>
                                      <p:to>
                                        <p:strVal val="visible"/>
                                      </p:to>
                                    </p:set>
                                    <p:animEffect transition="in" filter="wipe(left)">
                                      <p:cBhvr>
                                        <p:cTn id="40" dur="500"/>
                                        <p:tgtEl>
                                          <p:spTgt spid="11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1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3.54167E-6 -4.81481E-6 L -0.00105 0.15579 " pathEditMode="relative" rAng="0" ptsTypes="AA">
                                      <p:cBhvr>
                                        <p:cTn id="48" dur="1000" fill="hold"/>
                                        <p:tgtEl>
                                          <p:spTgt spid="27"/>
                                        </p:tgtEl>
                                        <p:attrNameLst>
                                          <p:attrName>ppt_x</p:attrName>
                                          <p:attrName>ppt_y</p:attrName>
                                        </p:attrNameLst>
                                      </p:cBhvr>
                                      <p:rCtr x="-52" y="7778"/>
                                    </p:animMotion>
                                  </p:childTnLst>
                                </p:cTn>
                              </p:par>
                            </p:childTnLst>
                          </p:cTn>
                        </p:par>
                        <p:par>
                          <p:cTn id="49" fill="hold">
                            <p:stCondLst>
                              <p:cond delay="1000"/>
                            </p:stCondLst>
                            <p:childTnLst>
                              <p:par>
                                <p:cTn id="50" presetID="64" presetClass="path" presetSubtype="0" accel="50000" decel="50000" fill="hold" nodeType="afterEffect">
                                  <p:stCondLst>
                                    <p:cond delay="0"/>
                                  </p:stCondLst>
                                  <p:childTnLst>
                                    <p:animMotion origin="layout" path="M -0.00105 0.15579 L -0.00039 -0.10995 " pathEditMode="relative" rAng="0" ptsTypes="AA">
                                      <p:cBhvr>
                                        <p:cTn id="51" dur="1000" fill="hold"/>
                                        <p:tgtEl>
                                          <p:spTgt spid="27"/>
                                        </p:tgtEl>
                                        <p:attrNameLst>
                                          <p:attrName>ppt_x</p:attrName>
                                          <p:attrName>ppt_y</p:attrName>
                                        </p:attrNameLst>
                                      </p:cBhvr>
                                      <p:rCtr x="26" y="-13287"/>
                                    </p:animMotion>
                                  </p:childTnLst>
                                </p:cTn>
                              </p:par>
                            </p:childTnLst>
                          </p:cTn>
                        </p:par>
                        <p:par>
                          <p:cTn id="52" fill="hold">
                            <p:stCondLst>
                              <p:cond delay="2000"/>
                            </p:stCondLst>
                            <p:childTnLst>
                              <p:par>
                                <p:cTn id="53" presetID="42" presetClass="path" presetSubtype="0" accel="50000" decel="50000" fill="hold" nodeType="afterEffect">
                                  <p:stCondLst>
                                    <p:cond delay="0"/>
                                  </p:stCondLst>
                                  <p:childTnLst>
                                    <p:animMotion origin="layout" path="M -0.00039 -0.10995 L 4.16667E-6 2.96296E-6 " pathEditMode="relative" rAng="0" ptsTypes="AA">
                                      <p:cBhvr>
                                        <p:cTn id="54" dur="1000" fill="hold"/>
                                        <p:tgtEl>
                                          <p:spTgt spid="27"/>
                                        </p:tgtEl>
                                        <p:attrNameLst>
                                          <p:attrName>ppt_x</p:attrName>
                                          <p:attrName>ppt_y</p:attrName>
                                        </p:attrNameLst>
                                      </p:cBhvr>
                                      <p:rCtr x="0" y="5347"/>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par>
                                <p:cTn id="64" presetID="10" presetClass="entr" presetSubtype="0" fill="hold"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down)">
                                      <p:cBhvr>
                                        <p:cTn id="74" dur="500"/>
                                        <p:tgtEl>
                                          <p:spTgt spid="28"/>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down)">
                                      <p:cBhvr>
                                        <p:cTn id="77" dur="500"/>
                                        <p:tgtEl>
                                          <p:spTgt spid="29"/>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ipe(down)">
                                      <p:cBhvr>
                                        <p:cTn id="80" dur="500"/>
                                        <p:tgtEl>
                                          <p:spTgt spid="31"/>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down)">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27"/>
                                        </p:tgtEl>
                                      </p:cBhvr>
                                    </p:animEffect>
                                    <p:set>
                                      <p:cBhvr>
                                        <p:cTn id="88" dur="1" fill="hold">
                                          <p:stCondLst>
                                            <p:cond delay="499"/>
                                          </p:stCondLst>
                                        </p:cTn>
                                        <p:tgtEl>
                                          <p:spTgt spid="27"/>
                                        </p:tgtEl>
                                        <p:attrNameLst>
                                          <p:attrName>style.visibility</p:attrName>
                                        </p:attrNameLst>
                                      </p:cBhvr>
                                      <p:to>
                                        <p:strVal val="hidden"/>
                                      </p:to>
                                    </p:set>
                                  </p:childTnLst>
                                </p:cTn>
                              </p:par>
                            </p:childTnLst>
                          </p:cTn>
                        </p:par>
                        <p:par>
                          <p:cTn id="89" fill="hold">
                            <p:stCondLst>
                              <p:cond delay="500"/>
                            </p:stCondLst>
                            <p:childTnLst>
                              <p:par>
                                <p:cTn id="90" presetID="22" presetClass="entr" presetSubtype="1" fill="hold" nodeType="after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up)">
                                      <p:cBhvr>
                                        <p:cTn id="92" dur="5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35" presetClass="path" presetSubtype="0" accel="50000" decel="50000" fill="hold" nodeType="clickEffect">
                                  <p:stCondLst>
                                    <p:cond delay="0"/>
                                  </p:stCondLst>
                                  <p:childTnLst>
                                    <p:animMotion origin="layout" path="M 3.95833E-6 -3.7037E-7 L -0.15612 0.00208 " pathEditMode="relative" rAng="0" ptsTypes="AA">
                                      <p:cBhvr>
                                        <p:cTn id="96" dur="1000" fill="hold"/>
                                        <p:tgtEl>
                                          <p:spTgt spid="26"/>
                                        </p:tgtEl>
                                        <p:attrNameLst>
                                          <p:attrName>ppt_x</p:attrName>
                                          <p:attrName>ppt_y</p:attrName>
                                        </p:attrNameLst>
                                      </p:cBhvr>
                                      <p:rCtr x="-7813" y="93"/>
                                    </p:animMotion>
                                  </p:childTnLst>
                                </p:cTn>
                              </p:par>
                            </p:childTnLst>
                          </p:cTn>
                        </p:par>
                        <p:par>
                          <p:cTn id="97" fill="hold">
                            <p:stCondLst>
                              <p:cond delay="1000"/>
                            </p:stCondLst>
                            <p:childTnLst>
                              <p:par>
                                <p:cTn id="98" presetID="63" presetClass="path" presetSubtype="0" accel="50000" decel="50000" fill="hold" nodeType="afterEffect">
                                  <p:stCondLst>
                                    <p:cond delay="0"/>
                                  </p:stCondLst>
                                  <p:childTnLst>
                                    <p:animMotion origin="layout" path="M -0.15612 0.00208 L 0.11289 0.00208 " pathEditMode="relative" rAng="0" ptsTypes="AA">
                                      <p:cBhvr>
                                        <p:cTn id="99" dur="1000" fill="hold"/>
                                        <p:tgtEl>
                                          <p:spTgt spid="26"/>
                                        </p:tgtEl>
                                        <p:attrNameLst>
                                          <p:attrName>ppt_x</p:attrName>
                                          <p:attrName>ppt_y</p:attrName>
                                        </p:attrNameLst>
                                      </p:cBhvr>
                                      <p:rCtr x="13451" y="0"/>
                                    </p:animMotion>
                                  </p:childTnLst>
                                </p:cTn>
                              </p:par>
                            </p:childTnLst>
                          </p:cTn>
                        </p:par>
                        <p:par>
                          <p:cTn id="100" fill="hold">
                            <p:stCondLst>
                              <p:cond delay="2000"/>
                            </p:stCondLst>
                            <p:childTnLst>
                              <p:par>
                                <p:cTn id="101" presetID="35" presetClass="path" presetSubtype="0" accel="50000" decel="50000" fill="hold" nodeType="afterEffect">
                                  <p:stCondLst>
                                    <p:cond delay="0"/>
                                  </p:stCondLst>
                                  <p:childTnLst>
                                    <p:animMotion origin="layout" path="M 0.11289 0.00208 L 4.16667E-6 -3.7037E-6 " pathEditMode="relative" rAng="0" ptsTypes="AA">
                                      <p:cBhvr>
                                        <p:cTn id="102" dur="1000" fill="hold"/>
                                        <p:tgtEl>
                                          <p:spTgt spid="26"/>
                                        </p:tgtEl>
                                        <p:attrNameLst>
                                          <p:attrName>ppt_x</p:attrName>
                                          <p:attrName>ppt_y</p:attrName>
                                        </p:attrNameLst>
                                      </p:cBhvr>
                                      <p:rCtr x="-5651" y="0"/>
                                    </p:animMotion>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500"/>
                                        <p:tgtEl>
                                          <p:spTgt spid="41"/>
                                        </p:tgtEl>
                                      </p:cBhvr>
                                    </p:animEffect>
                                  </p:childTnLst>
                                </p:cTn>
                              </p:par>
                            </p:childTnLst>
                          </p:cTn>
                        </p:par>
                        <p:par>
                          <p:cTn id="108" fill="hold">
                            <p:stCondLst>
                              <p:cond delay="500"/>
                            </p:stCondLst>
                            <p:childTnLst>
                              <p:par>
                                <p:cTn id="109" presetID="10" presetClass="entr" presetSubtype="0" fill="hold" grpId="0" nodeType="afterEffect">
                                  <p:stCondLst>
                                    <p:cond delay="0"/>
                                  </p:stCondLst>
                                  <p:childTnLst>
                                    <p:set>
                                      <p:cBhvr>
                                        <p:cTn id="110" dur="1" fill="hold">
                                          <p:stCondLst>
                                            <p:cond delay="0"/>
                                          </p:stCondLst>
                                        </p:cTn>
                                        <p:tgtEl>
                                          <p:spTgt spid="43"/>
                                        </p:tgtEl>
                                        <p:attrNameLst>
                                          <p:attrName>style.visibility</p:attrName>
                                        </p:attrNameLst>
                                      </p:cBhvr>
                                      <p:to>
                                        <p:strVal val="visible"/>
                                      </p:to>
                                    </p:set>
                                    <p:animEffect transition="in" filter="fade">
                                      <p:cBhvr>
                                        <p:cTn id="111" dur="500"/>
                                        <p:tgtEl>
                                          <p:spTgt spid="43"/>
                                        </p:tgtEl>
                                      </p:cBhvr>
                                    </p:animEffect>
                                  </p:childTnLst>
                                </p:cTn>
                              </p:par>
                              <p:par>
                                <p:cTn id="112" presetID="10" presetClass="entr" presetSubtype="0" fill="hold"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fade">
                                      <p:cBhvr>
                                        <p:cTn id="114" dur="500"/>
                                        <p:tgtEl>
                                          <p:spTgt spid="37"/>
                                        </p:tgtEl>
                                      </p:cBhvr>
                                    </p:animEffect>
                                  </p:childTnLst>
                                </p:cTn>
                              </p:par>
                              <p:par>
                                <p:cTn id="115" presetID="10" presetClass="entr" presetSubtype="0" fill="hold"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wipe(down)">
                                      <p:cBhvr>
                                        <p:cTn id="122" dur="500"/>
                                        <p:tgtEl>
                                          <p:spTgt spid="35"/>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36"/>
                                        </p:tgtEl>
                                        <p:attrNameLst>
                                          <p:attrName>style.visibility</p:attrName>
                                        </p:attrNameLst>
                                      </p:cBhvr>
                                      <p:to>
                                        <p:strVal val="visible"/>
                                      </p:to>
                                    </p:set>
                                    <p:animEffect transition="in" filter="wipe(down)">
                                      <p:cBhvr>
                                        <p:cTn id="125" dur="500"/>
                                        <p:tgtEl>
                                          <p:spTgt spid="36"/>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38"/>
                                        </p:tgtEl>
                                        <p:attrNameLst>
                                          <p:attrName>style.visibility</p:attrName>
                                        </p:attrNameLst>
                                      </p:cBhvr>
                                      <p:to>
                                        <p:strVal val="visible"/>
                                      </p:to>
                                    </p:set>
                                    <p:animEffect transition="in" filter="wipe(down)">
                                      <p:cBhvr>
                                        <p:cTn id="128" dur="500"/>
                                        <p:tgtEl>
                                          <p:spTgt spid="38"/>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down)">
                                      <p:cBhvr>
                                        <p:cTn id="131" dur="500"/>
                                        <p:tgtEl>
                                          <p:spTgt spid="39"/>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3"/>
                                        </p:tgtEl>
                                        <p:attrNameLst>
                                          <p:attrName>style.visibility</p:attrName>
                                        </p:attrNameLst>
                                      </p:cBhvr>
                                      <p:to>
                                        <p:strVal val="visible"/>
                                      </p:to>
                                    </p:set>
                                  </p:childTnLst>
                                </p:cTn>
                              </p:par>
                            </p:childTnLst>
                          </p:cTn>
                        </p:par>
                        <p:par>
                          <p:cTn id="136" fill="hold">
                            <p:stCondLst>
                              <p:cond delay="0"/>
                            </p:stCondLst>
                            <p:childTnLst>
                              <p:par>
                                <p:cTn id="137" presetID="22" presetClass="entr" presetSubtype="2" fill="hold" grpId="0" nodeType="afterEffect">
                                  <p:stCondLst>
                                    <p:cond delay="0"/>
                                  </p:stCondLst>
                                  <p:childTnLst>
                                    <p:set>
                                      <p:cBhvr>
                                        <p:cTn id="138" dur="1" fill="hold">
                                          <p:stCondLst>
                                            <p:cond delay="0"/>
                                          </p:stCondLst>
                                        </p:cTn>
                                        <p:tgtEl>
                                          <p:spTgt spid="54"/>
                                        </p:tgtEl>
                                        <p:attrNameLst>
                                          <p:attrName>style.visibility</p:attrName>
                                        </p:attrNameLst>
                                      </p:cBhvr>
                                      <p:to>
                                        <p:strVal val="visible"/>
                                      </p:to>
                                    </p:set>
                                    <p:animEffect transition="in" filter="wipe(right)">
                                      <p:cBhvr>
                                        <p:cTn id="139" dur="500"/>
                                        <p:tgtEl>
                                          <p:spTgt spid="54"/>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
                                        </p:tgtEl>
                                        <p:attrNameLst>
                                          <p:attrName>style.visibility</p:attrName>
                                        </p:attrNameLst>
                                      </p:cBhvr>
                                      <p:to>
                                        <p:strVal val="visible"/>
                                      </p:to>
                                    </p:set>
                                    <p:animEffect transition="in" filter="fade">
                                      <p:cBhvr>
                                        <p:cTn id="144" dur="500"/>
                                        <p:tgtEl>
                                          <p:spTgt spid="5"/>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fade">
                                      <p:cBhvr>
                                        <p:cTn id="147" dur="500"/>
                                        <p:tgtEl>
                                          <p:spTgt spid="6"/>
                                        </p:tgtEl>
                                      </p:cBhvr>
                                    </p:animEffect>
                                  </p:childTnLst>
                                </p:cTn>
                              </p:par>
                            </p:childTnLst>
                          </p:cTn>
                        </p:par>
                      </p:childTnLst>
                    </p:cTn>
                  </p:par>
                  <p:par>
                    <p:cTn id="148" fill="hold">
                      <p:stCondLst>
                        <p:cond delay="indefinite"/>
                      </p:stCondLst>
                      <p:childTnLst>
                        <p:par>
                          <p:cTn id="149" fill="hold">
                            <p:stCondLst>
                              <p:cond delay="0"/>
                            </p:stCondLst>
                            <p:childTnLst>
                              <p:par>
                                <p:cTn id="150" presetID="42" presetClass="path" presetSubtype="0" accel="50000" decel="50000" fill="hold" nodeType="clickEffect">
                                  <p:stCondLst>
                                    <p:cond delay="0"/>
                                  </p:stCondLst>
                                  <p:childTnLst>
                                    <p:animMotion origin="layout" path="M -3.54167E-6 1.48148E-6 L -0.08372 -0.00625 " pathEditMode="relative" rAng="0" ptsTypes="AA">
                                      <p:cBhvr>
                                        <p:cTn id="151" dur="500" fill="hold"/>
                                        <p:tgtEl>
                                          <p:spTgt spid="11"/>
                                        </p:tgtEl>
                                        <p:attrNameLst>
                                          <p:attrName>ppt_x</p:attrName>
                                          <p:attrName>ppt_y</p:attrName>
                                        </p:attrNameLst>
                                      </p:cBhvr>
                                      <p:rCtr x="-4193" y="-324"/>
                                    </p:animMotion>
                                  </p:childTnLst>
                                </p:cTn>
                              </p:par>
                              <p:par>
                                <p:cTn id="152" presetID="42" presetClass="path" presetSubtype="0" accel="50000" decel="50000" fill="hold" nodeType="withEffect">
                                  <p:stCondLst>
                                    <p:cond delay="0"/>
                                  </p:stCondLst>
                                  <p:childTnLst>
                                    <p:animMotion origin="layout" path="M 4.375E-6 3.7037E-6 L 0.06666 -0.00278 " pathEditMode="relative" rAng="0" ptsTypes="AA">
                                      <p:cBhvr>
                                        <p:cTn id="153" dur="500" fill="hold"/>
                                        <p:tgtEl>
                                          <p:spTgt spid="17"/>
                                        </p:tgtEl>
                                        <p:attrNameLst>
                                          <p:attrName>ppt_x</p:attrName>
                                          <p:attrName>ppt_y</p:attrName>
                                        </p:attrNameLst>
                                      </p:cBhvr>
                                      <p:rCtr x="3333" y="-139"/>
                                    </p:animMotion>
                                  </p:childTnLst>
                                </p:cTn>
                              </p:par>
                            </p:childTnLst>
                          </p:cTn>
                        </p:par>
                        <p:par>
                          <p:cTn id="154" fill="hold">
                            <p:stCondLst>
                              <p:cond delay="500"/>
                            </p:stCondLst>
                            <p:childTnLst>
                              <p:par>
                                <p:cTn id="155" presetID="42" presetClass="path" presetSubtype="0" accel="50000" decel="50000" fill="hold" nodeType="afterEffect">
                                  <p:stCondLst>
                                    <p:cond delay="0"/>
                                  </p:stCondLst>
                                  <p:childTnLst>
                                    <p:animMotion origin="layout" path="M -0.08372 -0.00625 L -0.19817 0.35139 " pathEditMode="relative" rAng="0" ptsTypes="AA">
                                      <p:cBhvr>
                                        <p:cTn id="156" dur="1000" fill="hold"/>
                                        <p:tgtEl>
                                          <p:spTgt spid="11"/>
                                        </p:tgtEl>
                                        <p:attrNameLst>
                                          <p:attrName>ppt_x</p:attrName>
                                          <p:attrName>ppt_y</p:attrName>
                                        </p:attrNameLst>
                                      </p:cBhvr>
                                      <p:rCtr x="-5729" y="17870"/>
                                    </p:animMotion>
                                  </p:childTnLst>
                                </p:cTn>
                              </p:par>
                              <p:par>
                                <p:cTn id="157" presetID="42" presetClass="path" presetSubtype="0" accel="50000" decel="50000" fill="hold" nodeType="withEffect">
                                  <p:stCondLst>
                                    <p:cond delay="0"/>
                                  </p:stCondLst>
                                  <p:childTnLst>
                                    <p:animMotion origin="layout" path="M 0.06666 -0.00278 L 0.1763 0.3618 " pathEditMode="relative" rAng="0" ptsTypes="AA">
                                      <p:cBhvr>
                                        <p:cTn id="158" dur="1000" fill="hold"/>
                                        <p:tgtEl>
                                          <p:spTgt spid="17"/>
                                        </p:tgtEl>
                                        <p:attrNameLst>
                                          <p:attrName>ppt_x</p:attrName>
                                          <p:attrName>ppt_y</p:attrName>
                                        </p:attrNameLst>
                                      </p:cBhvr>
                                      <p:rCtr x="5482" y="18218"/>
                                    </p:animMotion>
                                  </p:childTnLst>
                                </p:cTn>
                              </p:par>
                            </p:childTnLst>
                          </p:cTn>
                        </p:par>
                        <p:par>
                          <p:cTn id="159" fill="hold">
                            <p:stCondLst>
                              <p:cond delay="1500"/>
                            </p:stCondLst>
                            <p:childTnLst>
                              <p:par>
                                <p:cTn id="160" presetID="10" presetClass="entr" presetSubtype="0" fill="hold" grpId="0" nodeType="after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fade">
                                      <p:cBhvr>
                                        <p:cTn id="162" dur="500"/>
                                        <p:tgtEl>
                                          <p:spTgt spid="23"/>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24"/>
                                        </p:tgtEl>
                                        <p:attrNameLst>
                                          <p:attrName>style.visibility</p:attrName>
                                        </p:attrNameLst>
                                      </p:cBhvr>
                                      <p:to>
                                        <p:strVal val="visible"/>
                                      </p:to>
                                    </p:set>
                                    <p:animEffect transition="in" filter="fade">
                                      <p:cBhvr>
                                        <p:cTn id="165" dur="500"/>
                                        <p:tgtEl>
                                          <p:spTgt spid="24"/>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25"/>
                                        </p:tgtEl>
                                        <p:attrNameLst>
                                          <p:attrName>style.visibility</p:attrName>
                                        </p:attrNameLst>
                                      </p:cBhvr>
                                      <p:to>
                                        <p:strVal val="visible"/>
                                      </p:to>
                                    </p:set>
                                    <p:animEffect transition="in" filter="fade">
                                      <p:cBhvr>
                                        <p:cTn id="170" dur="500"/>
                                        <p:tgtEl>
                                          <p:spTgt spid="25"/>
                                        </p:tgtEl>
                                      </p:cBhvr>
                                    </p:animEffect>
                                  </p:childTnLst>
                                </p:cTn>
                              </p:par>
                            </p:childTnLst>
                          </p:cTn>
                        </p:par>
                        <p:par>
                          <p:cTn id="171" fill="hold">
                            <p:stCondLst>
                              <p:cond delay="500"/>
                            </p:stCondLst>
                            <p:childTnLst>
                              <p:par>
                                <p:cTn id="172" presetID="42" presetClass="path" presetSubtype="0" accel="50000" decel="50000" fill="hold" grpId="1" nodeType="afterEffect">
                                  <p:stCondLst>
                                    <p:cond delay="0"/>
                                  </p:stCondLst>
                                  <p:childTnLst>
                                    <p:animMotion origin="layout" path="M 0 -2.96296E-6 L 0 0.12385 " pathEditMode="relative" rAng="0" ptsTypes="AA">
                                      <p:cBhvr>
                                        <p:cTn id="173" dur="1000" fill="hold"/>
                                        <p:tgtEl>
                                          <p:spTgt spid="25"/>
                                        </p:tgtEl>
                                        <p:attrNameLst>
                                          <p:attrName>ppt_x</p:attrName>
                                          <p:attrName>ppt_y</p:attrName>
                                        </p:attrNameLst>
                                      </p:cBhvr>
                                      <p:rCtr x="0" y="6181"/>
                                    </p:animMotion>
                                  </p:childTnLst>
                                </p:cTn>
                              </p:par>
                            </p:childTnLst>
                          </p:cTn>
                        </p:par>
                      </p:childTnLst>
                    </p:cTn>
                  </p:par>
                  <p:par>
                    <p:cTn id="174" fill="hold">
                      <p:stCondLst>
                        <p:cond delay="indefinite"/>
                      </p:stCondLst>
                      <p:childTnLst>
                        <p:par>
                          <p:cTn id="175" fill="hold">
                            <p:stCondLst>
                              <p:cond delay="0"/>
                            </p:stCondLst>
                            <p:childTnLst>
                              <p:par>
                                <p:cTn id="176" presetID="42" presetClass="path" presetSubtype="0" accel="50000" decel="50000" fill="hold" grpId="2" nodeType="clickEffect">
                                  <p:stCondLst>
                                    <p:cond delay="0"/>
                                  </p:stCondLst>
                                  <p:childTnLst>
                                    <p:animMotion origin="layout" path="M 0 0.12385 L -0.14401 0.19306 " pathEditMode="relative" rAng="0" ptsTypes="AA">
                                      <p:cBhvr>
                                        <p:cTn id="177" dur="1000" fill="hold"/>
                                        <p:tgtEl>
                                          <p:spTgt spid="25"/>
                                        </p:tgtEl>
                                        <p:attrNameLst>
                                          <p:attrName>ppt_x</p:attrName>
                                          <p:attrName>ppt_y</p:attrName>
                                        </p:attrNameLst>
                                      </p:cBhvr>
                                      <p:rCtr x="-7201" y="3449"/>
                                    </p:animMotion>
                                  </p:childTnLst>
                                </p:cTn>
                              </p:par>
                            </p:childTnLst>
                          </p:cTn>
                        </p:par>
                        <p:par>
                          <p:cTn id="178" fill="hold">
                            <p:stCondLst>
                              <p:cond delay="1000"/>
                            </p:stCondLst>
                            <p:childTnLst>
                              <p:par>
                                <p:cTn id="179" presetID="42" presetClass="path" presetSubtype="0" accel="50000" decel="50000" fill="hold" grpId="3" nodeType="afterEffect">
                                  <p:stCondLst>
                                    <p:cond delay="0"/>
                                  </p:stCondLst>
                                  <p:childTnLst>
                                    <p:animMotion origin="layout" path="M -0.14401 0.19306 L -0.27031 0.59144 " pathEditMode="relative" rAng="0" ptsTypes="AA">
                                      <p:cBhvr>
                                        <p:cTn id="180" dur="1000" fill="hold"/>
                                        <p:tgtEl>
                                          <p:spTgt spid="25"/>
                                        </p:tgtEl>
                                        <p:attrNameLst>
                                          <p:attrName>ppt_x</p:attrName>
                                          <p:attrName>ppt_y</p:attrName>
                                        </p:attrNameLst>
                                      </p:cBhvr>
                                      <p:rCtr x="-6315" y="199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3" grpId="0" animBg="1"/>
      <p:bldP spid="24" grpId="0" animBg="1"/>
      <p:bldP spid="25" grpId="0" animBg="1"/>
      <p:bldP spid="25" grpId="1" animBg="1"/>
      <p:bldP spid="25" grpId="2" animBg="1"/>
      <p:bldP spid="25" grpId="3" animBg="1"/>
      <p:bldP spid="28" grpId="0" animBg="1"/>
      <p:bldP spid="29" grpId="0" animBg="1"/>
      <p:bldP spid="31" grpId="0" animBg="1"/>
      <p:bldP spid="32" grpId="0" animBg="1"/>
      <p:bldP spid="34" grpId="0"/>
      <p:bldP spid="35" grpId="0" animBg="1"/>
      <p:bldP spid="36" grpId="0" animBg="1"/>
      <p:bldP spid="38" grpId="0" animBg="1"/>
      <p:bldP spid="39" grpId="0" animBg="1"/>
      <p:bldP spid="41" grpId="0"/>
      <p:bldP spid="42" grpId="0"/>
      <p:bldP spid="43" grpId="0"/>
      <p:bldP spid="54" grpId="0" animBg="1"/>
      <p:bldP spid="117" grpId="0" animBg="1"/>
      <p:bldP spid="117" grpId="1" animBg="1"/>
      <p:bldP spid="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splitting via linear classifiers</a:t>
            </a:r>
          </a:p>
        </p:txBody>
      </p:sp>
      <p:sp>
        <p:nvSpPr>
          <p:cNvPr id="48" name="Freeform 47"/>
          <p:cNvSpPr/>
          <p:nvPr/>
        </p:nvSpPr>
        <p:spPr>
          <a:xfrm rot="1800000">
            <a:off x="4214797" y="878910"/>
            <a:ext cx="2071247" cy="2910372"/>
          </a:xfrm>
          <a:custGeom>
            <a:avLst/>
            <a:gdLst>
              <a:gd name="connsiteX0" fmla="*/ 170102 w 2071247"/>
              <a:gd name="connsiteY0" fmla="*/ 1097627 h 2910372"/>
              <a:gd name="connsiteX1" fmla="*/ 2071247 w 2071247"/>
              <a:gd name="connsiteY1" fmla="*/ 0 h 2910372"/>
              <a:gd name="connsiteX2" fmla="*/ 2071247 w 2071247"/>
              <a:gd name="connsiteY2" fmla="*/ 2356167 h 2910372"/>
              <a:gd name="connsiteX3" fmla="*/ 1190352 w 2071247"/>
              <a:gd name="connsiteY3" fmla="*/ 2864752 h 2910372"/>
              <a:gd name="connsiteX4" fmla="*/ 725781 w 2071247"/>
              <a:gd name="connsiteY4" fmla="*/ 2740270 h 2910372"/>
              <a:gd name="connsiteX5" fmla="*/ 45621 w 2071247"/>
              <a:gd name="connsiteY5" fmla="*/ 1562198 h 2910372"/>
              <a:gd name="connsiteX6" fmla="*/ 170102 w 2071247"/>
              <a:gd name="connsiteY6" fmla="*/ 1097627 h 291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1247" h="2910372">
                <a:moveTo>
                  <a:pt x="170102" y="1097627"/>
                </a:moveTo>
                <a:lnTo>
                  <a:pt x="2071247" y="0"/>
                </a:lnTo>
                <a:lnTo>
                  <a:pt x="2071247" y="2356167"/>
                </a:lnTo>
                <a:lnTo>
                  <a:pt x="1190352" y="2864752"/>
                </a:lnTo>
                <a:cubicBezTo>
                  <a:pt x="1027689" y="2958665"/>
                  <a:pt x="819694" y="2902933"/>
                  <a:pt x="725781" y="2740270"/>
                </a:cubicBezTo>
                <a:lnTo>
                  <a:pt x="45621" y="1562198"/>
                </a:lnTo>
                <a:cubicBezTo>
                  <a:pt x="-48293" y="1399535"/>
                  <a:pt x="7439" y="1191540"/>
                  <a:pt x="170102" y="1097627"/>
                </a:cubicBezTo>
                <a:close/>
              </a:path>
            </a:pathLst>
          </a:custGeom>
          <a:solidFill>
            <a:srgbClr val="ED7D3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reeform 48"/>
          <p:cNvSpPr>
            <a:spLocks noChangeAspect="1"/>
          </p:cNvSpPr>
          <p:nvPr/>
        </p:nvSpPr>
        <p:spPr>
          <a:xfrm>
            <a:off x="5733314" y="1542699"/>
            <a:ext cx="2145658" cy="2040500"/>
          </a:xfrm>
          <a:custGeom>
            <a:avLst/>
            <a:gdLst>
              <a:gd name="connsiteX0" fmla="*/ 1178083 w 2145658"/>
              <a:gd name="connsiteY0" fmla="*/ 0 h 2040500"/>
              <a:gd name="connsiteX1" fmla="*/ 1805568 w 2145658"/>
              <a:gd name="connsiteY1" fmla="*/ 0 h 2040500"/>
              <a:gd name="connsiteX2" fmla="*/ 2145658 w 2145658"/>
              <a:gd name="connsiteY2" fmla="*/ 340090 h 2040500"/>
              <a:gd name="connsiteX3" fmla="*/ 2145658 w 2145658"/>
              <a:gd name="connsiteY3" fmla="*/ 1700410 h 2040500"/>
              <a:gd name="connsiteX4" fmla="*/ 1805568 w 2145658"/>
              <a:gd name="connsiteY4" fmla="*/ 2040500 h 2040500"/>
              <a:gd name="connsiteX5" fmla="*/ 0 w 2145658"/>
              <a:gd name="connsiteY5" fmla="*/ 2040500 h 204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5658" h="2040500">
                <a:moveTo>
                  <a:pt x="1178083" y="0"/>
                </a:moveTo>
                <a:lnTo>
                  <a:pt x="1805568" y="0"/>
                </a:lnTo>
                <a:cubicBezTo>
                  <a:pt x="1993395" y="0"/>
                  <a:pt x="2145658" y="152263"/>
                  <a:pt x="2145658" y="340090"/>
                </a:cubicBezTo>
                <a:lnTo>
                  <a:pt x="2145658" y="1700410"/>
                </a:lnTo>
                <a:cubicBezTo>
                  <a:pt x="2145658" y="1888237"/>
                  <a:pt x="1993395" y="2040500"/>
                  <a:pt x="1805568" y="2040500"/>
                </a:cubicBezTo>
                <a:lnTo>
                  <a:pt x="0" y="2040500"/>
                </a:lnTo>
                <a:close/>
              </a:path>
            </a:pathLst>
          </a:custGeom>
          <a:solidFill>
            <a:srgbClr val="FFFF00">
              <a:alpha val="50000"/>
            </a:srgbClr>
          </a:solidFill>
          <a:ln w="381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 name="Rounded Rectangle 49"/>
          <p:cNvSpPr>
            <a:spLocks noChangeAspect="1"/>
          </p:cNvSpPr>
          <p:nvPr/>
        </p:nvSpPr>
        <p:spPr>
          <a:xfrm>
            <a:off x="4339546" y="1572062"/>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1" name="Group 50"/>
          <p:cNvGrpSpPr/>
          <p:nvPr/>
        </p:nvGrpSpPr>
        <p:grpSpPr>
          <a:xfrm>
            <a:off x="3505436" y="2910624"/>
            <a:ext cx="5181128" cy="1527979"/>
            <a:chOff x="3505436" y="2592312"/>
            <a:chExt cx="5181128" cy="1527979"/>
          </a:xfrm>
        </p:grpSpPr>
        <p:cxnSp>
          <p:nvCxnSpPr>
            <p:cNvPr id="52" name="Straight Arrow Connector 51"/>
            <p:cNvCxnSpPr>
              <a:stCxn id="50" idx="1"/>
            </p:cNvCxnSpPr>
            <p:nvPr/>
          </p:nvCxnSpPr>
          <p:spPr>
            <a:xfrm flipH="1">
              <a:off x="3505436" y="2592312"/>
              <a:ext cx="834110" cy="1527979"/>
            </a:xfrm>
            <a:prstGeom prst="straightConnector1">
              <a:avLst/>
            </a:prstGeom>
            <a:noFill/>
            <a:ln w="57150" cap="flat" cmpd="sng" algn="ctr">
              <a:solidFill>
                <a:schemeClr val="bg1"/>
              </a:solidFill>
              <a:prstDash val="solid"/>
              <a:miter lim="800000"/>
              <a:tailEnd type="triangle"/>
            </a:ln>
            <a:effectLst/>
          </p:spPr>
        </p:cxnSp>
        <p:cxnSp>
          <p:nvCxnSpPr>
            <p:cNvPr id="53" name="Straight Arrow Connector 52"/>
            <p:cNvCxnSpPr>
              <a:stCxn id="50" idx="3"/>
            </p:cNvCxnSpPr>
            <p:nvPr/>
          </p:nvCxnSpPr>
          <p:spPr>
            <a:xfrm>
              <a:off x="7852454" y="2592312"/>
              <a:ext cx="834110" cy="1527979"/>
            </a:xfrm>
            <a:prstGeom prst="straightConnector1">
              <a:avLst/>
            </a:prstGeom>
            <a:noFill/>
            <a:ln w="57150" cap="flat" cmpd="sng" algn="ctr">
              <a:solidFill>
                <a:schemeClr val="bg1"/>
              </a:solidFill>
              <a:prstDash val="solid"/>
              <a:miter lim="800000"/>
              <a:tailEnd type="triangle"/>
            </a:ln>
            <a:effectLst/>
          </p:spPr>
        </p:cxnSp>
      </p:grpSp>
      <p:grpSp>
        <p:nvGrpSpPr>
          <p:cNvPr id="54" name="Group 53"/>
          <p:cNvGrpSpPr/>
          <p:nvPr/>
        </p:nvGrpSpPr>
        <p:grpSpPr>
          <a:xfrm>
            <a:off x="4674843" y="1868749"/>
            <a:ext cx="1373938" cy="1531682"/>
            <a:chOff x="4674843" y="1550437"/>
            <a:chExt cx="1373938" cy="1531682"/>
          </a:xfrm>
        </p:grpSpPr>
        <p:sp>
          <p:nvSpPr>
            <p:cNvPr id="55" name="Oval 54"/>
            <p:cNvSpPr/>
            <p:nvPr/>
          </p:nvSpPr>
          <p:spPr>
            <a:xfrm>
              <a:off x="4674843" y="155043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 name="Oval 55"/>
            <p:cNvSpPr/>
            <p:nvPr/>
          </p:nvSpPr>
          <p:spPr>
            <a:xfrm>
              <a:off x="5122994" y="1826384"/>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 name="Oval 56"/>
            <p:cNvSpPr/>
            <p:nvPr/>
          </p:nvSpPr>
          <p:spPr>
            <a:xfrm>
              <a:off x="5513246" y="1660318"/>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Oval 57"/>
            <p:cNvSpPr/>
            <p:nvPr/>
          </p:nvSpPr>
          <p:spPr>
            <a:xfrm>
              <a:off x="5737696" y="211845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Oval 58"/>
            <p:cNvSpPr/>
            <p:nvPr/>
          </p:nvSpPr>
          <p:spPr>
            <a:xfrm>
              <a:off x="4803220" y="2771034"/>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0" name="Group 59"/>
          <p:cNvGrpSpPr/>
          <p:nvPr/>
        </p:nvGrpSpPr>
        <p:grpSpPr>
          <a:xfrm>
            <a:off x="6486735" y="1868749"/>
            <a:ext cx="1135302" cy="1483566"/>
            <a:chOff x="6486735" y="1550437"/>
            <a:chExt cx="1135302" cy="1483566"/>
          </a:xfrm>
        </p:grpSpPr>
        <p:sp>
          <p:nvSpPr>
            <p:cNvPr id="61" name="Oval 60"/>
            <p:cNvSpPr/>
            <p:nvPr/>
          </p:nvSpPr>
          <p:spPr>
            <a:xfrm>
              <a:off x="6628506" y="1861522"/>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Oval 61"/>
            <p:cNvSpPr/>
            <p:nvPr/>
          </p:nvSpPr>
          <p:spPr>
            <a:xfrm>
              <a:off x="6486735" y="2468313"/>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Oval 62"/>
            <p:cNvSpPr/>
            <p:nvPr/>
          </p:nvSpPr>
          <p:spPr>
            <a:xfrm>
              <a:off x="7248459" y="2722918"/>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4" name="Oval 63"/>
            <p:cNvSpPr/>
            <p:nvPr/>
          </p:nvSpPr>
          <p:spPr>
            <a:xfrm>
              <a:off x="7287294" y="2319700"/>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Oval 64"/>
            <p:cNvSpPr/>
            <p:nvPr/>
          </p:nvSpPr>
          <p:spPr>
            <a:xfrm>
              <a:off x="7310952" y="155043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66" name="Rounded Rectangle 65"/>
          <p:cNvSpPr>
            <a:spLocks noChangeAspect="1"/>
          </p:cNvSpPr>
          <p:nvPr/>
        </p:nvSpPr>
        <p:spPr>
          <a:xfrm>
            <a:off x="1288815" y="4126433"/>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Rounded Rectangle 66"/>
          <p:cNvSpPr>
            <a:spLocks noChangeAspect="1"/>
          </p:cNvSpPr>
          <p:nvPr/>
        </p:nvSpPr>
        <p:spPr>
          <a:xfrm>
            <a:off x="7598379" y="4126433"/>
            <a:ext cx="3512908" cy="204050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Oval 67"/>
          <p:cNvSpPr/>
          <p:nvPr/>
        </p:nvSpPr>
        <p:spPr>
          <a:xfrm>
            <a:off x="5940456" y="1111624"/>
            <a:ext cx="311085" cy="311085"/>
          </a:xfrm>
          <a:prstGeom prst="ellipse">
            <a:avLst/>
          </a:prstGeom>
          <a:solidFill>
            <a:schemeClr val="accent5"/>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69" name="Straight Connector 68"/>
          <p:cNvCxnSpPr/>
          <p:nvPr/>
        </p:nvCxnSpPr>
        <p:spPr>
          <a:xfrm rot="1800000">
            <a:off x="6246282" y="1050006"/>
            <a:ext cx="0" cy="3241820"/>
          </a:xfrm>
          <a:prstGeom prst="line">
            <a:avLst/>
          </a:prstGeom>
          <a:noFill/>
          <a:ln w="38100" cap="flat" cmpd="sng" algn="ctr">
            <a:solidFill>
              <a:schemeClr val="bg1"/>
            </a:solidFill>
            <a:prstDash val="dash"/>
            <a:miter lim="800000"/>
          </a:ln>
          <a:effectLst/>
        </p:spPr>
      </p:cxnSp>
    </p:spTree>
    <p:extLst>
      <p:ext uri="{BB962C8B-B14F-4D97-AF65-F5344CB8AC3E}">
        <p14:creationId xmlns:p14="http://schemas.microsoft.com/office/powerpoint/2010/main" val="235353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3.54167E-6 2.22222E-6 L -0.08372 -0.00625 " pathEditMode="relative" rAng="0" ptsTypes="AA">
                                      <p:cBhvr>
                                        <p:cTn id="27" dur="500" fill="hold"/>
                                        <p:tgtEl>
                                          <p:spTgt spid="54"/>
                                        </p:tgtEl>
                                        <p:attrNameLst>
                                          <p:attrName>ppt_x</p:attrName>
                                          <p:attrName>ppt_y</p:attrName>
                                        </p:attrNameLst>
                                      </p:cBhvr>
                                      <p:rCtr x="-4193" y="-324"/>
                                    </p:animMotion>
                                  </p:childTnLst>
                                </p:cTn>
                              </p:par>
                              <p:par>
                                <p:cTn id="28" presetID="42" presetClass="path" presetSubtype="0" accel="50000" decel="50000" fill="hold" nodeType="withEffect">
                                  <p:stCondLst>
                                    <p:cond delay="0"/>
                                  </p:stCondLst>
                                  <p:childTnLst>
                                    <p:animMotion origin="layout" path="M 4.375E-6 4.44444E-6 L 0.06666 -0.00278 " pathEditMode="relative" rAng="0" ptsTypes="AA">
                                      <p:cBhvr>
                                        <p:cTn id="29" dur="500" fill="hold"/>
                                        <p:tgtEl>
                                          <p:spTgt spid="60"/>
                                        </p:tgtEl>
                                        <p:attrNameLst>
                                          <p:attrName>ppt_x</p:attrName>
                                          <p:attrName>ppt_y</p:attrName>
                                        </p:attrNameLst>
                                      </p:cBhvr>
                                      <p:rCtr x="3333" y="-139"/>
                                    </p:animMotion>
                                  </p:childTnLst>
                                </p:cTn>
                              </p:par>
                            </p:childTnLst>
                          </p:cTn>
                        </p:par>
                        <p:par>
                          <p:cTn id="30" fill="hold">
                            <p:stCondLst>
                              <p:cond delay="500"/>
                            </p:stCondLst>
                            <p:childTnLst>
                              <p:par>
                                <p:cTn id="31" presetID="42" presetClass="path" presetSubtype="0" accel="50000" decel="50000" fill="hold" nodeType="afterEffect">
                                  <p:stCondLst>
                                    <p:cond delay="0"/>
                                  </p:stCondLst>
                                  <p:childTnLst>
                                    <p:animMotion origin="layout" path="M -0.08372 -0.00625 L -0.19817 0.35139 " pathEditMode="relative" rAng="0" ptsTypes="AA">
                                      <p:cBhvr>
                                        <p:cTn id="32" dur="1000" fill="hold"/>
                                        <p:tgtEl>
                                          <p:spTgt spid="54"/>
                                        </p:tgtEl>
                                        <p:attrNameLst>
                                          <p:attrName>ppt_x</p:attrName>
                                          <p:attrName>ppt_y</p:attrName>
                                        </p:attrNameLst>
                                      </p:cBhvr>
                                      <p:rCtr x="-5729" y="17870"/>
                                    </p:animMotion>
                                  </p:childTnLst>
                                </p:cTn>
                              </p:par>
                              <p:par>
                                <p:cTn id="33" presetID="42" presetClass="path" presetSubtype="0" accel="50000" decel="50000" fill="hold" nodeType="withEffect">
                                  <p:stCondLst>
                                    <p:cond delay="0"/>
                                  </p:stCondLst>
                                  <p:childTnLst>
                                    <p:animMotion origin="layout" path="M 0.06666 -0.00278 L 0.1763 0.3618 " pathEditMode="relative" rAng="0" ptsTypes="AA">
                                      <p:cBhvr>
                                        <p:cTn id="34" dur="1000" fill="hold"/>
                                        <p:tgtEl>
                                          <p:spTgt spid="60"/>
                                        </p:tgtEl>
                                        <p:attrNameLst>
                                          <p:attrName>ppt_x</p:attrName>
                                          <p:attrName>ppt_y</p:attrName>
                                        </p:attrNameLst>
                                      </p:cBhvr>
                                      <p:rCtr x="5482" y="18218"/>
                                    </p:animMotion>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500"/>
                                        <p:tgtEl>
                                          <p:spTgt spid="6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fade">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childTnLst>
                                </p:cTn>
                              </p:par>
                            </p:childTnLst>
                          </p:cTn>
                        </p:par>
                        <p:par>
                          <p:cTn id="47" fill="hold">
                            <p:stCondLst>
                              <p:cond delay="500"/>
                            </p:stCondLst>
                            <p:childTnLst>
                              <p:par>
                                <p:cTn id="48" presetID="42" presetClass="path" presetSubtype="0" accel="50000" decel="50000" fill="hold" grpId="1" nodeType="afterEffect">
                                  <p:stCondLst>
                                    <p:cond delay="0"/>
                                  </p:stCondLst>
                                  <p:childTnLst>
                                    <p:animMotion origin="layout" path="M 0 -2.22222E-6 L 0 0.12384 " pathEditMode="relative" rAng="0" ptsTypes="AA">
                                      <p:cBhvr>
                                        <p:cTn id="49" dur="1000" fill="hold"/>
                                        <p:tgtEl>
                                          <p:spTgt spid="68"/>
                                        </p:tgtEl>
                                        <p:attrNameLst>
                                          <p:attrName>ppt_x</p:attrName>
                                          <p:attrName>ppt_y</p:attrName>
                                        </p:attrNameLst>
                                      </p:cBhvr>
                                      <p:rCtr x="0" y="6181"/>
                                    </p:animMotion>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2" nodeType="clickEffect">
                                  <p:stCondLst>
                                    <p:cond delay="0"/>
                                  </p:stCondLst>
                                  <p:childTnLst>
                                    <p:animMotion origin="layout" path="M 0 0.12384 L -0.14401 0.19306 " pathEditMode="relative" rAng="0" ptsTypes="AA">
                                      <p:cBhvr>
                                        <p:cTn id="53" dur="1000" fill="hold"/>
                                        <p:tgtEl>
                                          <p:spTgt spid="68"/>
                                        </p:tgtEl>
                                        <p:attrNameLst>
                                          <p:attrName>ppt_x</p:attrName>
                                          <p:attrName>ppt_y</p:attrName>
                                        </p:attrNameLst>
                                      </p:cBhvr>
                                      <p:rCtr x="-7201" y="3449"/>
                                    </p:animMotion>
                                  </p:childTnLst>
                                </p:cTn>
                              </p:par>
                            </p:childTnLst>
                          </p:cTn>
                        </p:par>
                        <p:par>
                          <p:cTn id="54" fill="hold">
                            <p:stCondLst>
                              <p:cond delay="1000"/>
                            </p:stCondLst>
                            <p:childTnLst>
                              <p:par>
                                <p:cTn id="55" presetID="42" presetClass="path" presetSubtype="0" accel="50000" decel="50000" fill="hold" grpId="3" nodeType="afterEffect">
                                  <p:stCondLst>
                                    <p:cond delay="0"/>
                                  </p:stCondLst>
                                  <p:childTnLst>
                                    <p:animMotion origin="layout" path="M -0.14401 0.19306 L -0.27031 0.59144 " pathEditMode="relative" rAng="0" ptsTypes="AA">
                                      <p:cBhvr>
                                        <p:cTn id="56" dur="1000" fill="hold"/>
                                        <p:tgtEl>
                                          <p:spTgt spid="68"/>
                                        </p:tgtEl>
                                        <p:attrNameLst>
                                          <p:attrName>ppt_x</p:attrName>
                                          <p:attrName>ppt_y</p:attrName>
                                        </p:attrNameLst>
                                      </p:cBhvr>
                                      <p:rCtr x="-6315" y="199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66" grpId="0" animBg="1"/>
      <p:bldP spid="67" grpId="0" animBg="1"/>
      <p:bldP spid="68" grpId="0" animBg="1"/>
      <p:bldP spid="68" grpId="1" animBg="1"/>
      <p:bldP spid="68" grpId="2" animBg="1"/>
      <p:bldP spid="68"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One Final Recap</a:t>
            </a:r>
          </a:p>
        </p:txBody>
      </p:sp>
      <p:sp>
        <p:nvSpPr>
          <p:cNvPr id="157" name="Rounded Rectangle 156"/>
          <p:cNvSpPr/>
          <p:nvPr/>
        </p:nvSpPr>
        <p:spPr>
          <a:xfrm>
            <a:off x="5585315" y="1007209"/>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Rounded Rectangle 157"/>
          <p:cNvSpPr/>
          <p:nvPr/>
        </p:nvSpPr>
        <p:spPr>
          <a:xfrm>
            <a:off x="3342969" y="2422735"/>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9" name="Rounded Rectangle 158"/>
          <p:cNvSpPr/>
          <p:nvPr/>
        </p:nvSpPr>
        <p:spPr>
          <a:xfrm>
            <a:off x="7827661" y="2422735"/>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0" name="Rounded Rectangle 159"/>
          <p:cNvSpPr/>
          <p:nvPr/>
        </p:nvSpPr>
        <p:spPr>
          <a:xfrm>
            <a:off x="8948834" y="3838260"/>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1" name="Rounded Rectangle 160"/>
          <p:cNvSpPr/>
          <p:nvPr/>
        </p:nvSpPr>
        <p:spPr>
          <a:xfrm>
            <a:off x="9504841" y="5253788"/>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2" name="Rounded Rectangle 161"/>
          <p:cNvSpPr/>
          <p:nvPr/>
        </p:nvSpPr>
        <p:spPr>
          <a:xfrm>
            <a:off x="8392829" y="5257519"/>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3" name="Rounded Rectangle 162"/>
          <p:cNvSpPr/>
          <p:nvPr/>
        </p:nvSpPr>
        <p:spPr>
          <a:xfrm>
            <a:off x="6706488" y="3838260"/>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4" name="Rounded Rectangle 163"/>
          <p:cNvSpPr/>
          <p:nvPr/>
        </p:nvSpPr>
        <p:spPr>
          <a:xfrm>
            <a:off x="7262494" y="5253788"/>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5" name="Rounded Rectangle 164"/>
          <p:cNvSpPr/>
          <p:nvPr/>
        </p:nvSpPr>
        <p:spPr>
          <a:xfrm>
            <a:off x="6150483" y="5257519"/>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6" name="Rounded Rectangle 165"/>
          <p:cNvSpPr/>
          <p:nvPr/>
        </p:nvSpPr>
        <p:spPr>
          <a:xfrm>
            <a:off x="4464142" y="3838260"/>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7" name="Rounded Rectangle 166"/>
          <p:cNvSpPr/>
          <p:nvPr/>
        </p:nvSpPr>
        <p:spPr>
          <a:xfrm>
            <a:off x="5020149" y="5253788"/>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8" name="Rounded Rectangle 167"/>
          <p:cNvSpPr/>
          <p:nvPr/>
        </p:nvSpPr>
        <p:spPr>
          <a:xfrm>
            <a:off x="3908136" y="5257519"/>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9" name="Rounded Rectangle 168"/>
          <p:cNvSpPr/>
          <p:nvPr/>
        </p:nvSpPr>
        <p:spPr>
          <a:xfrm>
            <a:off x="2221798" y="3838260"/>
            <a:ext cx="1021368" cy="593270"/>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0" name="Rounded Rectangle 169"/>
          <p:cNvSpPr/>
          <p:nvPr/>
        </p:nvSpPr>
        <p:spPr>
          <a:xfrm>
            <a:off x="2777802" y="5253788"/>
            <a:ext cx="1021368" cy="593270"/>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1" name="Rounded Rectangle 170"/>
          <p:cNvSpPr/>
          <p:nvPr/>
        </p:nvSpPr>
        <p:spPr>
          <a:xfrm>
            <a:off x="1665791" y="5257520"/>
            <a:ext cx="1021368" cy="593271"/>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72" name="Straight Arrow Connector 171"/>
          <p:cNvCxnSpPr>
            <a:stCxn id="157" idx="1"/>
            <a:endCxn id="158" idx="0"/>
          </p:cNvCxnSpPr>
          <p:nvPr/>
        </p:nvCxnSpPr>
        <p:spPr>
          <a:xfrm flipH="1">
            <a:off x="3853655" y="1303844"/>
            <a:ext cx="1731661" cy="1118889"/>
          </a:xfrm>
          <a:prstGeom prst="straightConnector1">
            <a:avLst/>
          </a:prstGeom>
          <a:noFill/>
          <a:ln w="38100" cap="flat" cmpd="sng" algn="ctr">
            <a:solidFill>
              <a:schemeClr val="bg1"/>
            </a:solidFill>
            <a:prstDash val="solid"/>
            <a:miter lim="800000"/>
            <a:tailEnd type="triangle" w="lg" len="lg"/>
          </a:ln>
          <a:effectLst/>
        </p:spPr>
      </p:cxnSp>
      <p:cxnSp>
        <p:nvCxnSpPr>
          <p:cNvPr id="173" name="Straight Arrow Connector 172"/>
          <p:cNvCxnSpPr>
            <a:stCxn id="157" idx="3"/>
            <a:endCxn id="159" idx="0"/>
          </p:cNvCxnSpPr>
          <p:nvPr/>
        </p:nvCxnSpPr>
        <p:spPr>
          <a:xfrm>
            <a:off x="6606685" y="1303844"/>
            <a:ext cx="1731661" cy="1118889"/>
          </a:xfrm>
          <a:prstGeom prst="straightConnector1">
            <a:avLst/>
          </a:prstGeom>
          <a:noFill/>
          <a:ln w="38100" cap="flat" cmpd="sng" algn="ctr">
            <a:solidFill>
              <a:schemeClr val="bg1"/>
            </a:solidFill>
            <a:prstDash val="solid"/>
            <a:miter lim="800000"/>
            <a:tailEnd type="triangle" w="lg" len="lg"/>
          </a:ln>
          <a:effectLst/>
        </p:spPr>
      </p:cxnSp>
      <p:cxnSp>
        <p:nvCxnSpPr>
          <p:cNvPr id="174" name="Straight Arrow Connector 173"/>
          <p:cNvCxnSpPr>
            <a:stCxn id="158" idx="1"/>
            <a:endCxn id="169" idx="0"/>
          </p:cNvCxnSpPr>
          <p:nvPr/>
        </p:nvCxnSpPr>
        <p:spPr>
          <a:xfrm flipH="1">
            <a:off x="2732481" y="2719370"/>
            <a:ext cx="610487" cy="1118889"/>
          </a:xfrm>
          <a:prstGeom prst="straightConnector1">
            <a:avLst/>
          </a:prstGeom>
          <a:noFill/>
          <a:ln w="38100" cap="flat" cmpd="sng" algn="ctr">
            <a:solidFill>
              <a:schemeClr val="bg1"/>
            </a:solidFill>
            <a:prstDash val="solid"/>
            <a:miter lim="800000"/>
            <a:tailEnd type="triangle" w="lg" len="lg"/>
          </a:ln>
          <a:effectLst/>
        </p:spPr>
      </p:cxnSp>
      <p:cxnSp>
        <p:nvCxnSpPr>
          <p:cNvPr id="175" name="Straight Arrow Connector 174"/>
          <p:cNvCxnSpPr>
            <a:stCxn id="158" idx="3"/>
            <a:endCxn id="166" idx="0"/>
          </p:cNvCxnSpPr>
          <p:nvPr/>
        </p:nvCxnSpPr>
        <p:spPr>
          <a:xfrm>
            <a:off x="4364339" y="2719370"/>
            <a:ext cx="610489" cy="1118889"/>
          </a:xfrm>
          <a:prstGeom prst="straightConnector1">
            <a:avLst/>
          </a:prstGeom>
          <a:noFill/>
          <a:ln w="38100" cap="flat" cmpd="sng" algn="ctr">
            <a:solidFill>
              <a:schemeClr val="bg1"/>
            </a:solidFill>
            <a:prstDash val="solid"/>
            <a:miter lim="800000"/>
            <a:tailEnd type="triangle" w="lg" len="lg"/>
          </a:ln>
          <a:effectLst/>
        </p:spPr>
      </p:cxnSp>
      <p:cxnSp>
        <p:nvCxnSpPr>
          <p:cNvPr id="176" name="Straight Arrow Connector 175"/>
          <p:cNvCxnSpPr>
            <a:stCxn id="159" idx="3"/>
            <a:endCxn id="160" idx="0"/>
          </p:cNvCxnSpPr>
          <p:nvPr/>
        </p:nvCxnSpPr>
        <p:spPr>
          <a:xfrm>
            <a:off x="8849032" y="2719370"/>
            <a:ext cx="610489" cy="1118889"/>
          </a:xfrm>
          <a:prstGeom prst="straightConnector1">
            <a:avLst/>
          </a:prstGeom>
          <a:noFill/>
          <a:ln w="38100" cap="flat" cmpd="sng" algn="ctr">
            <a:solidFill>
              <a:schemeClr val="bg1"/>
            </a:solidFill>
            <a:prstDash val="solid"/>
            <a:miter lim="800000"/>
            <a:tailEnd type="triangle" w="lg" len="lg"/>
          </a:ln>
          <a:effectLst/>
        </p:spPr>
      </p:cxnSp>
      <p:cxnSp>
        <p:nvCxnSpPr>
          <p:cNvPr id="177" name="Straight Arrow Connector 176"/>
          <p:cNvCxnSpPr>
            <a:stCxn id="159" idx="1"/>
            <a:endCxn id="163" idx="0"/>
          </p:cNvCxnSpPr>
          <p:nvPr/>
        </p:nvCxnSpPr>
        <p:spPr>
          <a:xfrm flipH="1">
            <a:off x="7217174" y="2719370"/>
            <a:ext cx="610487" cy="1118889"/>
          </a:xfrm>
          <a:prstGeom prst="straightConnector1">
            <a:avLst/>
          </a:prstGeom>
          <a:noFill/>
          <a:ln w="38100" cap="flat" cmpd="sng" algn="ctr">
            <a:solidFill>
              <a:schemeClr val="bg1"/>
            </a:solidFill>
            <a:prstDash val="solid"/>
            <a:miter lim="800000"/>
            <a:tailEnd type="triangle" w="lg" len="lg"/>
          </a:ln>
          <a:effectLst/>
        </p:spPr>
      </p:cxnSp>
      <p:cxnSp>
        <p:nvCxnSpPr>
          <p:cNvPr id="178" name="Straight Arrow Connector 177"/>
          <p:cNvCxnSpPr>
            <a:stCxn id="169" idx="2"/>
            <a:endCxn id="171" idx="0"/>
          </p:cNvCxnSpPr>
          <p:nvPr/>
        </p:nvCxnSpPr>
        <p:spPr>
          <a:xfrm flipH="1">
            <a:off x="2176477" y="4431531"/>
            <a:ext cx="556007" cy="825987"/>
          </a:xfrm>
          <a:prstGeom prst="straightConnector1">
            <a:avLst/>
          </a:prstGeom>
          <a:noFill/>
          <a:ln w="38100" cap="flat" cmpd="sng" algn="ctr">
            <a:solidFill>
              <a:schemeClr val="bg1"/>
            </a:solidFill>
            <a:prstDash val="solid"/>
            <a:miter lim="800000"/>
            <a:tailEnd type="triangle" w="lg" len="lg"/>
          </a:ln>
          <a:effectLst/>
        </p:spPr>
      </p:cxnSp>
      <p:cxnSp>
        <p:nvCxnSpPr>
          <p:cNvPr id="179" name="Straight Arrow Connector 178"/>
          <p:cNvCxnSpPr>
            <a:stCxn id="166" idx="2"/>
            <a:endCxn id="168" idx="0"/>
          </p:cNvCxnSpPr>
          <p:nvPr/>
        </p:nvCxnSpPr>
        <p:spPr>
          <a:xfrm flipH="1">
            <a:off x="4418822" y="4431531"/>
            <a:ext cx="556007" cy="825987"/>
          </a:xfrm>
          <a:prstGeom prst="straightConnector1">
            <a:avLst/>
          </a:prstGeom>
          <a:noFill/>
          <a:ln w="38100" cap="flat" cmpd="sng" algn="ctr">
            <a:solidFill>
              <a:schemeClr val="bg1"/>
            </a:solidFill>
            <a:prstDash val="solid"/>
            <a:miter lim="800000"/>
            <a:tailEnd type="triangle" w="lg" len="lg"/>
          </a:ln>
          <a:effectLst/>
        </p:spPr>
      </p:cxnSp>
      <p:cxnSp>
        <p:nvCxnSpPr>
          <p:cNvPr id="180" name="Straight Arrow Connector 179"/>
          <p:cNvCxnSpPr>
            <a:stCxn id="163" idx="2"/>
            <a:endCxn id="165" idx="0"/>
          </p:cNvCxnSpPr>
          <p:nvPr/>
        </p:nvCxnSpPr>
        <p:spPr>
          <a:xfrm flipH="1">
            <a:off x="6661167" y="4431531"/>
            <a:ext cx="556007" cy="825987"/>
          </a:xfrm>
          <a:prstGeom prst="straightConnector1">
            <a:avLst/>
          </a:prstGeom>
          <a:noFill/>
          <a:ln w="38100" cap="flat" cmpd="sng" algn="ctr">
            <a:solidFill>
              <a:schemeClr val="bg1"/>
            </a:solidFill>
            <a:prstDash val="solid"/>
            <a:miter lim="800000"/>
            <a:tailEnd type="triangle" w="lg" len="lg"/>
          </a:ln>
          <a:effectLst/>
        </p:spPr>
      </p:cxnSp>
      <p:cxnSp>
        <p:nvCxnSpPr>
          <p:cNvPr id="181" name="Straight Arrow Connector 180"/>
          <p:cNvCxnSpPr>
            <a:stCxn id="160" idx="2"/>
            <a:endCxn id="162" idx="0"/>
          </p:cNvCxnSpPr>
          <p:nvPr/>
        </p:nvCxnSpPr>
        <p:spPr>
          <a:xfrm flipH="1">
            <a:off x="8903514" y="4431527"/>
            <a:ext cx="556007" cy="825987"/>
          </a:xfrm>
          <a:prstGeom prst="straightConnector1">
            <a:avLst/>
          </a:prstGeom>
          <a:noFill/>
          <a:ln w="38100" cap="flat" cmpd="sng" algn="ctr">
            <a:solidFill>
              <a:schemeClr val="bg1"/>
            </a:solidFill>
            <a:prstDash val="solid"/>
            <a:miter lim="800000"/>
            <a:tailEnd type="triangle" w="lg" len="lg"/>
          </a:ln>
          <a:effectLst/>
        </p:spPr>
      </p:cxnSp>
      <p:cxnSp>
        <p:nvCxnSpPr>
          <p:cNvPr id="182" name="Straight Arrow Connector 181"/>
          <p:cNvCxnSpPr>
            <a:stCxn id="169" idx="2"/>
            <a:endCxn id="170" idx="0"/>
          </p:cNvCxnSpPr>
          <p:nvPr/>
        </p:nvCxnSpPr>
        <p:spPr>
          <a:xfrm>
            <a:off x="2732481" y="4431527"/>
            <a:ext cx="556007" cy="822255"/>
          </a:xfrm>
          <a:prstGeom prst="straightConnector1">
            <a:avLst/>
          </a:prstGeom>
          <a:noFill/>
          <a:ln w="38100" cap="flat" cmpd="sng" algn="ctr">
            <a:solidFill>
              <a:schemeClr val="bg1"/>
            </a:solidFill>
            <a:prstDash val="solid"/>
            <a:miter lim="800000"/>
            <a:tailEnd type="triangle" w="lg" len="lg"/>
          </a:ln>
          <a:effectLst/>
        </p:spPr>
      </p:cxnSp>
      <p:cxnSp>
        <p:nvCxnSpPr>
          <p:cNvPr id="183" name="Straight Arrow Connector 182"/>
          <p:cNvCxnSpPr>
            <a:stCxn id="166" idx="2"/>
            <a:endCxn id="167" idx="0"/>
          </p:cNvCxnSpPr>
          <p:nvPr/>
        </p:nvCxnSpPr>
        <p:spPr>
          <a:xfrm>
            <a:off x="4974828" y="4431527"/>
            <a:ext cx="556007" cy="822255"/>
          </a:xfrm>
          <a:prstGeom prst="straightConnector1">
            <a:avLst/>
          </a:prstGeom>
          <a:noFill/>
          <a:ln w="38100" cap="flat" cmpd="sng" algn="ctr">
            <a:solidFill>
              <a:schemeClr val="bg1"/>
            </a:solidFill>
            <a:prstDash val="solid"/>
            <a:miter lim="800000"/>
            <a:tailEnd type="triangle" w="lg" len="lg"/>
          </a:ln>
          <a:effectLst/>
        </p:spPr>
      </p:cxnSp>
      <p:cxnSp>
        <p:nvCxnSpPr>
          <p:cNvPr id="184" name="Straight Arrow Connector 183"/>
          <p:cNvCxnSpPr>
            <a:stCxn id="163" idx="2"/>
            <a:endCxn id="164" idx="0"/>
          </p:cNvCxnSpPr>
          <p:nvPr/>
        </p:nvCxnSpPr>
        <p:spPr>
          <a:xfrm>
            <a:off x="7217175" y="4431524"/>
            <a:ext cx="556007" cy="822255"/>
          </a:xfrm>
          <a:prstGeom prst="straightConnector1">
            <a:avLst/>
          </a:prstGeom>
          <a:noFill/>
          <a:ln w="38100" cap="flat" cmpd="sng" algn="ctr">
            <a:solidFill>
              <a:schemeClr val="bg1"/>
            </a:solidFill>
            <a:prstDash val="solid"/>
            <a:miter lim="800000"/>
            <a:tailEnd type="triangle" w="lg" len="lg"/>
          </a:ln>
          <a:effectLst/>
        </p:spPr>
      </p:cxnSp>
      <p:cxnSp>
        <p:nvCxnSpPr>
          <p:cNvPr id="185" name="Straight Arrow Connector 184"/>
          <p:cNvCxnSpPr>
            <a:stCxn id="160" idx="2"/>
            <a:endCxn id="161" idx="0"/>
          </p:cNvCxnSpPr>
          <p:nvPr/>
        </p:nvCxnSpPr>
        <p:spPr>
          <a:xfrm>
            <a:off x="9459526" y="4431521"/>
            <a:ext cx="556007" cy="822255"/>
          </a:xfrm>
          <a:prstGeom prst="straightConnector1">
            <a:avLst/>
          </a:prstGeom>
          <a:noFill/>
          <a:ln w="38100" cap="flat" cmpd="sng" algn="ctr">
            <a:solidFill>
              <a:schemeClr val="bg1"/>
            </a:solidFill>
            <a:prstDash val="solid"/>
            <a:miter lim="800000"/>
            <a:tailEnd type="triangle" w="lg" len="lg"/>
          </a:ln>
          <a:effectLst/>
        </p:spPr>
      </p:cxnSp>
      <p:grpSp>
        <p:nvGrpSpPr>
          <p:cNvPr id="186" name="Group 185"/>
          <p:cNvGrpSpPr/>
          <p:nvPr/>
        </p:nvGrpSpPr>
        <p:grpSpPr>
          <a:xfrm>
            <a:off x="5606000" y="1056864"/>
            <a:ext cx="238692" cy="246980"/>
            <a:chOff x="1164658" y="1087656"/>
            <a:chExt cx="178424" cy="184619"/>
          </a:xfrm>
        </p:grpSpPr>
        <p:sp>
          <p:nvSpPr>
            <p:cNvPr id="187" name="Oval 186"/>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Oval 187"/>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Oval 188"/>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0" name="Oval 189"/>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91" name="Group 190"/>
          <p:cNvGrpSpPr/>
          <p:nvPr/>
        </p:nvGrpSpPr>
        <p:grpSpPr>
          <a:xfrm>
            <a:off x="6346012" y="1056864"/>
            <a:ext cx="238692" cy="246980"/>
            <a:chOff x="1164658" y="1087656"/>
            <a:chExt cx="178424" cy="184619"/>
          </a:xfrm>
        </p:grpSpPr>
        <p:sp>
          <p:nvSpPr>
            <p:cNvPr id="192" name="Oval 191"/>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3" name="Oval 192"/>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4" name="Oval 193"/>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5" name="Oval 194"/>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96" name="Group 195"/>
          <p:cNvGrpSpPr/>
          <p:nvPr/>
        </p:nvGrpSpPr>
        <p:grpSpPr>
          <a:xfrm>
            <a:off x="5852671" y="1056864"/>
            <a:ext cx="238692" cy="246980"/>
            <a:chOff x="1164658" y="1087656"/>
            <a:chExt cx="178424" cy="184619"/>
          </a:xfrm>
        </p:grpSpPr>
        <p:sp>
          <p:nvSpPr>
            <p:cNvPr id="197" name="Oval 196"/>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8" name="Oval 197"/>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9" name="Oval 198"/>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0" name="Oval 199"/>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01" name="Group 200"/>
          <p:cNvGrpSpPr/>
          <p:nvPr/>
        </p:nvGrpSpPr>
        <p:grpSpPr>
          <a:xfrm>
            <a:off x="6099342" y="1056864"/>
            <a:ext cx="238692" cy="246980"/>
            <a:chOff x="1164658" y="1087656"/>
            <a:chExt cx="178424" cy="184619"/>
          </a:xfrm>
        </p:grpSpPr>
        <p:sp>
          <p:nvSpPr>
            <p:cNvPr id="202" name="Oval 201"/>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3" name="Oval 202"/>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4" name="Oval 203"/>
            <p:cNvSpPr/>
            <p:nvPr/>
          </p:nvSpPr>
          <p:spPr>
            <a:xfrm>
              <a:off x="1164658" y="1183063"/>
              <a:ext cx="89212" cy="89212"/>
            </a:xfrm>
            <a:prstGeom prst="ellipse">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5" name="Oval 204"/>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06" name="Group 205"/>
          <p:cNvGrpSpPr/>
          <p:nvPr/>
        </p:nvGrpSpPr>
        <p:grpSpPr>
          <a:xfrm>
            <a:off x="5606000" y="1303844"/>
            <a:ext cx="238692" cy="246980"/>
            <a:chOff x="1164658" y="1087656"/>
            <a:chExt cx="178424" cy="184619"/>
          </a:xfrm>
          <a:solidFill>
            <a:srgbClr val="2ECC71"/>
          </a:solidFill>
        </p:grpSpPr>
        <p:sp>
          <p:nvSpPr>
            <p:cNvPr id="207" name="Oval 206"/>
            <p:cNvSpPr/>
            <p:nvPr/>
          </p:nvSpPr>
          <p:spPr>
            <a:xfrm>
              <a:off x="1164658"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8" name="Oval 207"/>
            <p:cNvSpPr/>
            <p:nvPr/>
          </p:nvSpPr>
          <p:spPr>
            <a:xfrm>
              <a:off x="1253870"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9" name="Oval 208"/>
            <p:cNvSpPr/>
            <p:nvPr/>
          </p:nvSpPr>
          <p:spPr>
            <a:xfrm>
              <a:off x="1164658"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0" name="Oval 209"/>
            <p:cNvSpPr/>
            <p:nvPr/>
          </p:nvSpPr>
          <p:spPr>
            <a:xfrm>
              <a:off x="1253870"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11" name="Group 210"/>
          <p:cNvGrpSpPr/>
          <p:nvPr/>
        </p:nvGrpSpPr>
        <p:grpSpPr>
          <a:xfrm>
            <a:off x="6346012" y="1303844"/>
            <a:ext cx="238692" cy="246980"/>
            <a:chOff x="1164658" y="1087656"/>
            <a:chExt cx="178424" cy="184619"/>
          </a:xfrm>
        </p:grpSpPr>
        <p:sp>
          <p:nvSpPr>
            <p:cNvPr id="212" name="Oval 211"/>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3" name="Oval 212"/>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4" name="Oval 213"/>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5" name="Oval 214"/>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16" name="Group 215"/>
          <p:cNvGrpSpPr/>
          <p:nvPr/>
        </p:nvGrpSpPr>
        <p:grpSpPr>
          <a:xfrm>
            <a:off x="5852671" y="1303844"/>
            <a:ext cx="238692" cy="246980"/>
            <a:chOff x="1164658" y="1087656"/>
            <a:chExt cx="178424" cy="184619"/>
          </a:xfrm>
        </p:grpSpPr>
        <p:sp>
          <p:nvSpPr>
            <p:cNvPr id="217" name="Oval 216"/>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8" name="Oval 217"/>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9" name="Oval 218"/>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0" name="Oval 219"/>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21" name="Group 220"/>
          <p:cNvGrpSpPr/>
          <p:nvPr/>
        </p:nvGrpSpPr>
        <p:grpSpPr>
          <a:xfrm>
            <a:off x="6099342" y="1303844"/>
            <a:ext cx="238692" cy="246980"/>
            <a:chOff x="1164658" y="1087656"/>
            <a:chExt cx="178424" cy="184619"/>
          </a:xfrm>
        </p:grpSpPr>
        <p:sp>
          <p:nvSpPr>
            <p:cNvPr id="222" name="Oval 221"/>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3" name="Oval 222"/>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4" name="Oval 223"/>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5" name="Oval 224"/>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5" name="Picture 4">
            <a:extLst>
              <a:ext uri="{FF2B5EF4-FFF2-40B4-BE49-F238E27FC236}">
                <a16:creationId xmlns:a16="http://schemas.microsoft.com/office/drawing/2014/main" id="{A2AE86D6-4A67-D3FF-BC72-F479C7EEC889}"/>
              </a:ext>
            </a:extLst>
          </p:cNvPr>
          <p:cNvPicPr>
            <a:picLocks noChangeAspect="1"/>
          </p:cNvPicPr>
          <p:nvPr/>
        </p:nvPicPr>
        <p:blipFill>
          <a:blip r:embed="rId2"/>
          <a:stretch>
            <a:fillRect/>
          </a:stretch>
        </p:blipFill>
        <p:spPr>
          <a:xfrm>
            <a:off x="5972015" y="1155171"/>
            <a:ext cx="304510" cy="306138"/>
          </a:xfrm>
          <a:prstGeom prst="rect">
            <a:avLst/>
          </a:prstGeom>
        </p:spPr>
      </p:pic>
      <p:pic>
        <p:nvPicPr>
          <p:cNvPr id="6" name="Picture 5">
            <a:extLst>
              <a:ext uri="{FF2B5EF4-FFF2-40B4-BE49-F238E27FC236}">
                <a16:creationId xmlns:a16="http://schemas.microsoft.com/office/drawing/2014/main" id="{07D4B10E-3E00-EF8A-05B6-B1F2D0CE7833}"/>
              </a:ext>
            </a:extLst>
          </p:cNvPr>
          <p:cNvPicPr>
            <a:picLocks noChangeAspect="1"/>
          </p:cNvPicPr>
          <p:nvPr/>
        </p:nvPicPr>
        <p:blipFill>
          <a:blip r:embed="rId2"/>
          <a:stretch>
            <a:fillRect/>
          </a:stretch>
        </p:blipFill>
        <p:spPr>
          <a:xfrm>
            <a:off x="3685689" y="2566301"/>
            <a:ext cx="304510" cy="306138"/>
          </a:xfrm>
          <a:prstGeom prst="rect">
            <a:avLst/>
          </a:prstGeom>
        </p:spPr>
      </p:pic>
      <p:pic>
        <p:nvPicPr>
          <p:cNvPr id="7" name="Picture 6">
            <a:extLst>
              <a:ext uri="{FF2B5EF4-FFF2-40B4-BE49-F238E27FC236}">
                <a16:creationId xmlns:a16="http://schemas.microsoft.com/office/drawing/2014/main" id="{2E5E7E86-FD47-2F22-3FDD-85E060BE14EE}"/>
              </a:ext>
            </a:extLst>
          </p:cNvPr>
          <p:cNvPicPr>
            <a:picLocks noChangeAspect="1"/>
          </p:cNvPicPr>
          <p:nvPr/>
        </p:nvPicPr>
        <p:blipFill>
          <a:blip r:embed="rId2"/>
          <a:stretch>
            <a:fillRect/>
          </a:stretch>
        </p:blipFill>
        <p:spPr>
          <a:xfrm>
            <a:off x="8186090" y="2528723"/>
            <a:ext cx="304510" cy="306138"/>
          </a:xfrm>
          <a:prstGeom prst="rect">
            <a:avLst/>
          </a:prstGeom>
        </p:spPr>
      </p:pic>
      <p:pic>
        <p:nvPicPr>
          <p:cNvPr id="8" name="Picture 7">
            <a:extLst>
              <a:ext uri="{FF2B5EF4-FFF2-40B4-BE49-F238E27FC236}">
                <a16:creationId xmlns:a16="http://schemas.microsoft.com/office/drawing/2014/main" id="{38605F91-38F0-9D18-3FC7-721983E088F7}"/>
              </a:ext>
            </a:extLst>
          </p:cNvPr>
          <p:cNvPicPr>
            <a:picLocks noChangeAspect="1"/>
          </p:cNvPicPr>
          <p:nvPr/>
        </p:nvPicPr>
        <p:blipFill>
          <a:blip r:embed="rId2"/>
          <a:stretch>
            <a:fillRect/>
          </a:stretch>
        </p:blipFill>
        <p:spPr>
          <a:xfrm>
            <a:off x="2580225" y="3981825"/>
            <a:ext cx="304510" cy="306138"/>
          </a:xfrm>
          <a:prstGeom prst="rect">
            <a:avLst/>
          </a:prstGeom>
        </p:spPr>
      </p:pic>
      <p:pic>
        <p:nvPicPr>
          <p:cNvPr id="9" name="Picture 8">
            <a:extLst>
              <a:ext uri="{FF2B5EF4-FFF2-40B4-BE49-F238E27FC236}">
                <a16:creationId xmlns:a16="http://schemas.microsoft.com/office/drawing/2014/main" id="{A3CB5BCA-1AD5-9A43-0A90-0125CA9C2DA6}"/>
              </a:ext>
            </a:extLst>
          </p:cNvPr>
          <p:cNvPicPr>
            <a:picLocks noChangeAspect="1"/>
          </p:cNvPicPr>
          <p:nvPr/>
        </p:nvPicPr>
        <p:blipFill>
          <a:blip r:embed="rId2"/>
          <a:stretch>
            <a:fillRect/>
          </a:stretch>
        </p:blipFill>
        <p:spPr>
          <a:xfrm>
            <a:off x="4822571" y="3981825"/>
            <a:ext cx="304510" cy="306138"/>
          </a:xfrm>
          <a:prstGeom prst="rect">
            <a:avLst/>
          </a:prstGeom>
        </p:spPr>
      </p:pic>
      <p:pic>
        <p:nvPicPr>
          <p:cNvPr id="10" name="Picture 9">
            <a:extLst>
              <a:ext uri="{FF2B5EF4-FFF2-40B4-BE49-F238E27FC236}">
                <a16:creationId xmlns:a16="http://schemas.microsoft.com/office/drawing/2014/main" id="{21287E54-74D5-5057-500C-0E72C904354A}"/>
              </a:ext>
            </a:extLst>
          </p:cNvPr>
          <p:cNvPicPr>
            <a:picLocks noChangeAspect="1"/>
          </p:cNvPicPr>
          <p:nvPr/>
        </p:nvPicPr>
        <p:blipFill>
          <a:blip r:embed="rId2"/>
          <a:stretch>
            <a:fillRect/>
          </a:stretch>
        </p:blipFill>
        <p:spPr>
          <a:xfrm>
            <a:off x="7064917" y="3981825"/>
            <a:ext cx="304510" cy="306138"/>
          </a:xfrm>
          <a:prstGeom prst="rect">
            <a:avLst/>
          </a:prstGeom>
        </p:spPr>
      </p:pic>
      <p:pic>
        <p:nvPicPr>
          <p:cNvPr id="11" name="Picture 10">
            <a:extLst>
              <a:ext uri="{FF2B5EF4-FFF2-40B4-BE49-F238E27FC236}">
                <a16:creationId xmlns:a16="http://schemas.microsoft.com/office/drawing/2014/main" id="{31BE3B08-7C3F-FFAF-FA7D-2169BFFE64F7}"/>
              </a:ext>
            </a:extLst>
          </p:cNvPr>
          <p:cNvPicPr>
            <a:picLocks noChangeAspect="1"/>
          </p:cNvPicPr>
          <p:nvPr/>
        </p:nvPicPr>
        <p:blipFill>
          <a:blip r:embed="rId2"/>
          <a:stretch>
            <a:fillRect/>
          </a:stretch>
        </p:blipFill>
        <p:spPr>
          <a:xfrm>
            <a:off x="9311709" y="3981825"/>
            <a:ext cx="304510" cy="306138"/>
          </a:xfrm>
          <a:prstGeom prst="rect">
            <a:avLst/>
          </a:prstGeom>
        </p:spPr>
      </p:pic>
    </p:spTree>
    <p:extLst>
      <p:ext uri="{BB962C8B-B14F-4D97-AF65-F5344CB8AC3E}">
        <p14:creationId xmlns:p14="http://schemas.microsoft.com/office/powerpoint/2010/main" val="54120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
                                        <p:tgtEl>
                                          <p:spTgt spid="1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fade">
                                      <p:cBhvr>
                                        <p:cTn id="12" dur="500"/>
                                        <p:tgtEl>
                                          <p:spTgt spid="191"/>
                                        </p:tgtEl>
                                      </p:cBhvr>
                                    </p:animEffect>
                                  </p:childTnLst>
                                </p:cTn>
                              </p:par>
                              <p:par>
                                <p:cTn id="13" presetID="10" presetClass="entr" presetSubtype="0" fill="hold" nodeType="withEffect">
                                  <p:stCondLst>
                                    <p:cond delay="0"/>
                                  </p:stCondLst>
                                  <p:childTnLst>
                                    <p:set>
                                      <p:cBhvr>
                                        <p:cTn id="14" dur="1" fill="hold">
                                          <p:stCondLst>
                                            <p:cond delay="0"/>
                                          </p:stCondLst>
                                        </p:cTn>
                                        <p:tgtEl>
                                          <p:spTgt spid="211"/>
                                        </p:tgtEl>
                                        <p:attrNameLst>
                                          <p:attrName>style.visibility</p:attrName>
                                        </p:attrNameLst>
                                      </p:cBhvr>
                                      <p:to>
                                        <p:strVal val="visible"/>
                                      </p:to>
                                    </p:set>
                                    <p:animEffect transition="in" filter="fade">
                                      <p:cBhvr>
                                        <p:cTn id="15" dur="500"/>
                                        <p:tgtEl>
                                          <p:spTgt spid="211"/>
                                        </p:tgtEl>
                                      </p:cBhvr>
                                    </p:animEffect>
                                  </p:childTnLst>
                                </p:cTn>
                              </p:par>
                              <p:par>
                                <p:cTn id="16" presetID="10" presetClass="entr" presetSubtype="0" fill="hold" nodeType="withEffect">
                                  <p:stCondLst>
                                    <p:cond delay="0"/>
                                  </p:stCondLst>
                                  <p:childTnLst>
                                    <p:set>
                                      <p:cBhvr>
                                        <p:cTn id="17" dur="1" fill="hold">
                                          <p:stCondLst>
                                            <p:cond delay="0"/>
                                          </p:stCondLst>
                                        </p:cTn>
                                        <p:tgtEl>
                                          <p:spTgt spid="201"/>
                                        </p:tgtEl>
                                        <p:attrNameLst>
                                          <p:attrName>style.visibility</p:attrName>
                                        </p:attrNameLst>
                                      </p:cBhvr>
                                      <p:to>
                                        <p:strVal val="visible"/>
                                      </p:to>
                                    </p:set>
                                    <p:animEffect transition="in" filter="fade">
                                      <p:cBhvr>
                                        <p:cTn id="18" dur="500"/>
                                        <p:tgtEl>
                                          <p:spTgt spid="201"/>
                                        </p:tgtEl>
                                      </p:cBhvr>
                                    </p:animEffect>
                                  </p:childTnLst>
                                </p:cTn>
                              </p:par>
                              <p:par>
                                <p:cTn id="19" presetID="10" presetClass="entr" presetSubtype="0" fill="hold" nodeType="withEffect">
                                  <p:stCondLst>
                                    <p:cond delay="0"/>
                                  </p:stCondLst>
                                  <p:childTnLst>
                                    <p:set>
                                      <p:cBhvr>
                                        <p:cTn id="20" dur="1" fill="hold">
                                          <p:stCondLst>
                                            <p:cond delay="0"/>
                                          </p:stCondLst>
                                        </p:cTn>
                                        <p:tgtEl>
                                          <p:spTgt spid="221"/>
                                        </p:tgtEl>
                                        <p:attrNameLst>
                                          <p:attrName>style.visibility</p:attrName>
                                        </p:attrNameLst>
                                      </p:cBhvr>
                                      <p:to>
                                        <p:strVal val="visible"/>
                                      </p:to>
                                    </p:set>
                                    <p:animEffect transition="in" filter="fade">
                                      <p:cBhvr>
                                        <p:cTn id="21" dur="500"/>
                                        <p:tgtEl>
                                          <p:spTgt spid="221"/>
                                        </p:tgtEl>
                                      </p:cBhvr>
                                    </p:animEffect>
                                  </p:childTnLst>
                                </p:cTn>
                              </p:par>
                              <p:par>
                                <p:cTn id="22" presetID="10" presetClass="entr" presetSubtype="0" fill="hold" nodeType="withEffect">
                                  <p:stCondLst>
                                    <p:cond delay="0"/>
                                  </p:stCondLst>
                                  <p:childTnLst>
                                    <p:set>
                                      <p:cBhvr>
                                        <p:cTn id="23" dur="1" fill="hold">
                                          <p:stCondLst>
                                            <p:cond delay="0"/>
                                          </p:stCondLst>
                                        </p:cTn>
                                        <p:tgtEl>
                                          <p:spTgt spid="186"/>
                                        </p:tgtEl>
                                        <p:attrNameLst>
                                          <p:attrName>style.visibility</p:attrName>
                                        </p:attrNameLst>
                                      </p:cBhvr>
                                      <p:to>
                                        <p:strVal val="visible"/>
                                      </p:to>
                                    </p:set>
                                    <p:animEffect transition="in" filter="fade">
                                      <p:cBhvr>
                                        <p:cTn id="24" dur="500"/>
                                        <p:tgtEl>
                                          <p:spTgt spid="186"/>
                                        </p:tgtEl>
                                      </p:cBhvr>
                                    </p:animEffect>
                                  </p:childTnLst>
                                </p:cTn>
                              </p:par>
                              <p:par>
                                <p:cTn id="25" presetID="10" presetClass="entr" presetSubtype="0" fill="hold" nodeType="withEffect">
                                  <p:stCondLst>
                                    <p:cond delay="0"/>
                                  </p:stCondLst>
                                  <p:childTnLst>
                                    <p:set>
                                      <p:cBhvr>
                                        <p:cTn id="26" dur="1" fill="hold">
                                          <p:stCondLst>
                                            <p:cond delay="0"/>
                                          </p:stCondLst>
                                        </p:cTn>
                                        <p:tgtEl>
                                          <p:spTgt spid="206"/>
                                        </p:tgtEl>
                                        <p:attrNameLst>
                                          <p:attrName>style.visibility</p:attrName>
                                        </p:attrNameLst>
                                      </p:cBhvr>
                                      <p:to>
                                        <p:strVal val="visible"/>
                                      </p:to>
                                    </p:set>
                                    <p:animEffect transition="in" filter="fade">
                                      <p:cBhvr>
                                        <p:cTn id="27" dur="500"/>
                                        <p:tgtEl>
                                          <p:spTgt spid="206"/>
                                        </p:tgtEl>
                                      </p:cBhvr>
                                    </p:animEffect>
                                  </p:childTnLst>
                                </p:cTn>
                              </p:par>
                              <p:par>
                                <p:cTn id="28" presetID="10" presetClass="entr" presetSubtype="0" fill="hold" nodeType="withEffect">
                                  <p:stCondLst>
                                    <p:cond delay="0"/>
                                  </p:stCondLst>
                                  <p:childTnLst>
                                    <p:set>
                                      <p:cBhvr>
                                        <p:cTn id="29" dur="1" fill="hold">
                                          <p:stCondLst>
                                            <p:cond delay="0"/>
                                          </p:stCondLst>
                                        </p:cTn>
                                        <p:tgtEl>
                                          <p:spTgt spid="196"/>
                                        </p:tgtEl>
                                        <p:attrNameLst>
                                          <p:attrName>style.visibility</p:attrName>
                                        </p:attrNameLst>
                                      </p:cBhvr>
                                      <p:to>
                                        <p:strVal val="visible"/>
                                      </p:to>
                                    </p:set>
                                    <p:animEffect transition="in" filter="fade">
                                      <p:cBhvr>
                                        <p:cTn id="30" dur="500"/>
                                        <p:tgtEl>
                                          <p:spTgt spid="196"/>
                                        </p:tgtEl>
                                      </p:cBhvr>
                                    </p:animEffect>
                                  </p:childTnLst>
                                </p:cTn>
                              </p:par>
                              <p:par>
                                <p:cTn id="31" presetID="10"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animEffect transition="in" filter="fade">
                                      <p:cBhvr>
                                        <p:cTn id="33" dur="500"/>
                                        <p:tgtEl>
                                          <p:spTgt spid="2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73"/>
                                        </p:tgtEl>
                                        <p:attrNameLst>
                                          <p:attrName>style.visibility</p:attrName>
                                        </p:attrNameLst>
                                      </p:cBhvr>
                                      <p:to>
                                        <p:strVal val="visible"/>
                                      </p:to>
                                    </p:set>
                                    <p:animEffect transition="in" filter="wipe(up)">
                                      <p:cBhvr>
                                        <p:cTn id="38" dur="500"/>
                                        <p:tgtEl>
                                          <p:spTgt spid="173"/>
                                        </p:tgtEl>
                                      </p:cBhvr>
                                    </p:animEffect>
                                  </p:childTnLst>
                                </p:cTn>
                              </p:par>
                              <p:par>
                                <p:cTn id="39" presetID="22" presetClass="entr" presetSubtype="1" fill="hold" nodeType="withEffect">
                                  <p:stCondLst>
                                    <p:cond delay="0"/>
                                  </p:stCondLst>
                                  <p:childTnLst>
                                    <p:set>
                                      <p:cBhvr>
                                        <p:cTn id="40" dur="1" fill="hold">
                                          <p:stCondLst>
                                            <p:cond delay="0"/>
                                          </p:stCondLst>
                                        </p:cTn>
                                        <p:tgtEl>
                                          <p:spTgt spid="172"/>
                                        </p:tgtEl>
                                        <p:attrNameLst>
                                          <p:attrName>style.visibility</p:attrName>
                                        </p:attrNameLst>
                                      </p:cBhvr>
                                      <p:to>
                                        <p:strVal val="visible"/>
                                      </p:to>
                                    </p:set>
                                    <p:animEffect transition="in" filter="wipe(up)">
                                      <p:cBhvr>
                                        <p:cTn id="41" dur="500"/>
                                        <p:tgtEl>
                                          <p:spTgt spid="172"/>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58"/>
                                        </p:tgtEl>
                                        <p:attrNameLst>
                                          <p:attrName>style.visibility</p:attrName>
                                        </p:attrNameLst>
                                      </p:cBhvr>
                                      <p:to>
                                        <p:strVal val="visible"/>
                                      </p:to>
                                    </p:set>
                                    <p:animEffect transition="in" filter="fade">
                                      <p:cBhvr>
                                        <p:cTn id="45" dur="500"/>
                                        <p:tgtEl>
                                          <p:spTgt spid="15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9"/>
                                        </p:tgtEl>
                                        <p:attrNameLst>
                                          <p:attrName>style.visibility</p:attrName>
                                        </p:attrNameLst>
                                      </p:cBhvr>
                                      <p:to>
                                        <p:strVal val="visible"/>
                                      </p:to>
                                    </p:set>
                                    <p:animEffect transition="in" filter="fade">
                                      <p:cBhvr>
                                        <p:cTn id="48" dur="500"/>
                                        <p:tgtEl>
                                          <p:spTgt spid="15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par>
                          <p:cTn id="54" fill="hold">
                            <p:stCondLst>
                              <p:cond delay="500"/>
                            </p:stCondLst>
                            <p:childTnLst>
                              <p:par>
                                <p:cTn id="55" presetID="42" presetClass="path" presetSubtype="0" accel="50000" decel="50000" fill="hold" nodeType="afterEffect">
                                  <p:stCondLst>
                                    <p:cond delay="0"/>
                                  </p:stCondLst>
                                  <p:childTnLst>
                                    <p:animMotion origin="layout" path="M 1.66667E-6 -7.40741E-7 L 0.17344 0.20602 " pathEditMode="relative" rAng="0" ptsTypes="AA">
                                      <p:cBhvr>
                                        <p:cTn id="56" dur="1000" fill="hold"/>
                                        <p:tgtEl>
                                          <p:spTgt spid="191"/>
                                        </p:tgtEl>
                                        <p:attrNameLst>
                                          <p:attrName>ppt_x</p:attrName>
                                          <p:attrName>ppt_y</p:attrName>
                                        </p:attrNameLst>
                                      </p:cBhvr>
                                      <p:rCtr x="8672" y="10301"/>
                                    </p:animMotion>
                                  </p:childTnLst>
                                </p:cTn>
                              </p:par>
                              <p:par>
                                <p:cTn id="57" presetID="42" presetClass="path" presetSubtype="0" accel="50000" decel="50000" fill="hold" nodeType="withEffect">
                                  <p:stCondLst>
                                    <p:cond delay="0"/>
                                  </p:stCondLst>
                                  <p:childTnLst>
                                    <p:animMotion origin="layout" path="M 1.66667E-6 -1.85185E-6 L 0.13307 0.20579 " pathEditMode="relative" rAng="0" ptsTypes="AA">
                                      <p:cBhvr>
                                        <p:cTn id="58" dur="1000" fill="hold"/>
                                        <p:tgtEl>
                                          <p:spTgt spid="211"/>
                                        </p:tgtEl>
                                        <p:attrNameLst>
                                          <p:attrName>ppt_x</p:attrName>
                                          <p:attrName>ppt_y</p:attrName>
                                        </p:attrNameLst>
                                      </p:cBhvr>
                                      <p:rCtr x="6654" y="10278"/>
                                    </p:animMotion>
                                  </p:childTnLst>
                                </p:cTn>
                              </p:par>
                              <p:par>
                                <p:cTn id="59" presetID="42" presetClass="path" presetSubtype="0" accel="50000" decel="50000" fill="hold" nodeType="withEffect">
                                  <p:stCondLst>
                                    <p:cond delay="0"/>
                                  </p:stCondLst>
                                  <p:childTnLst>
                                    <p:animMotion origin="layout" path="M 2.91667E-6 2.22222E-6 L 0.15338 0.20602 " pathEditMode="relative" rAng="0" ptsTypes="AA">
                                      <p:cBhvr>
                                        <p:cTn id="60" dur="1000" fill="hold"/>
                                        <p:tgtEl>
                                          <p:spTgt spid="201"/>
                                        </p:tgtEl>
                                        <p:attrNameLst>
                                          <p:attrName>ppt_x</p:attrName>
                                          <p:attrName>ppt_y</p:attrName>
                                        </p:attrNameLst>
                                      </p:cBhvr>
                                      <p:rCtr x="7630" y="10324"/>
                                    </p:animMotion>
                                  </p:childTnLst>
                                </p:cTn>
                              </p:par>
                              <p:par>
                                <p:cTn id="61" presetID="42" presetClass="path" presetSubtype="0" accel="50000" decel="50000" fill="hold" nodeType="withEffect">
                                  <p:stCondLst>
                                    <p:cond delay="0"/>
                                  </p:stCondLst>
                                  <p:childTnLst>
                                    <p:animMotion origin="layout" path="M 3.95833E-6 -1.85185E-6 L 0.19283 0.20579 " pathEditMode="relative" rAng="0" ptsTypes="AA">
                                      <p:cBhvr>
                                        <p:cTn id="62" dur="1000" fill="hold"/>
                                        <p:tgtEl>
                                          <p:spTgt spid="221"/>
                                        </p:tgtEl>
                                        <p:attrNameLst>
                                          <p:attrName>ppt_x</p:attrName>
                                          <p:attrName>ppt_y</p:attrName>
                                        </p:attrNameLst>
                                      </p:cBhvr>
                                      <p:rCtr x="9635" y="10278"/>
                                    </p:animMotion>
                                  </p:childTnLst>
                                </p:cTn>
                              </p:par>
                              <p:par>
                                <p:cTn id="63" presetID="42" presetClass="path" presetSubtype="0" accel="50000" decel="50000" fill="hold" nodeType="withEffect">
                                  <p:stCondLst>
                                    <p:cond delay="0"/>
                                  </p:stCondLst>
                                  <p:childTnLst>
                                    <p:animMotion origin="layout" path="M -1.25E-6 -7.40741E-7 L -0.12943 0.20602 " pathEditMode="relative" rAng="0" ptsTypes="AA">
                                      <p:cBhvr>
                                        <p:cTn id="64" dur="1000" fill="hold"/>
                                        <p:tgtEl>
                                          <p:spTgt spid="186"/>
                                        </p:tgtEl>
                                        <p:attrNameLst>
                                          <p:attrName>ppt_x</p:attrName>
                                          <p:attrName>ppt_y</p:attrName>
                                        </p:attrNameLst>
                                      </p:cBhvr>
                                      <p:rCtr x="-6471" y="10301"/>
                                    </p:animMotion>
                                  </p:childTnLst>
                                </p:cTn>
                              </p:par>
                              <p:par>
                                <p:cTn id="65" presetID="42" presetClass="path" presetSubtype="0" accel="50000" decel="50000" fill="hold" nodeType="withEffect">
                                  <p:stCondLst>
                                    <p:cond delay="0"/>
                                  </p:stCondLst>
                                  <p:childTnLst>
                                    <p:animMotion origin="layout" path="M -1.25E-6 -1.85185E-6 L -0.12956 0.20579 " pathEditMode="relative" rAng="0" ptsTypes="AA">
                                      <p:cBhvr>
                                        <p:cTn id="66" dur="1000" fill="hold"/>
                                        <p:tgtEl>
                                          <p:spTgt spid="206"/>
                                        </p:tgtEl>
                                        <p:attrNameLst>
                                          <p:attrName>ppt_x</p:attrName>
                                          <p:attrName>ppt_y</p:attrName>
                                        </p:attrNameLst>
                                      </p:cBhvr>
                                      <p:rCtr x="-6484" y="10278"/>
                                    </p:animMotion>
                                  </p:childTnLst>
                                </p:cTn>
                              </p:par>
                              <p:par>
                                <p:cTn id="67" presetID="42" presetClass="path" presetSubtype="0" accel="50000" decel="50000" fill="hold" nodeType="withEffect">
                                  <p:stCondLst>
                                    <p:cond delay="0"/>
                                  </p:stCondLst>
                                  <p:childTnLst>
                                    <p:animMotion origin="layout" path="M -3.75E-6 -7.40741E-7 L -0.19674 0.20602 " pathEditMode="relative" rAng="0" ptsTypes="AA">
                                      <p:cBhvr>
                                        <p:cTn id="68" dur="1000" fill="hold"/>
                                        <p:tgtEl>
                                          <p:spTgt spid="196"/>
                                        </p:tgtEl>
                                        <p:attrNameLst>
                                          <p:attrName>ppt_x</p:attrName>
                                          <p:attrName>ppt_y</p:attrName>
                                        </p:attrNameLst>
                                      </p:cBhvr>
                                      <p:rCtr x="-9844" y="10301"/>
                                    </p:animMotion>
                                  </p:childTnLst>
                                </p:cTn>
                              </p:par>
                              <p:par>
                                <p:cTn id="69" presetID="42" presetClass="path" presetSubtype="0" accel="50000" decel="50000" fill="hold" nodeType="withEffect">
                                  <p:stCondLst>
                                    <p:cond delay="0"/>
                                  </p:stCondLst>
                                  <p:childTnLst>
                                    <p:animMotion origin="layout" path="M -3.75E-6 -1.85185E-6 L -0.19609 0.20579 " pathEditMode="relative" rAng="0" ptsTypes="AA">
                                      <p:cBhvr>
                                        <p:cTn id="70" dur="1000" fill="hold"/>
                                        <p:tgtEl>
                                          <p:spTgt spid="216"/>
                                        </p:tgtEl>
                                        <p:attrNameLst>
                                          <p:attrName>ppt_x</p:attrName>
                                          <p:attrName>ppt_y</p:attrName>
                                        </p:attrNameLst>
                                      </p:cBhvr>
                                      <p:rCtr x="-9805" y="10278"/>
                                    </p:animMotion>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174"/>
                                        </p:tgtEl>
                                        <p:attrNameLst>
                                          <p:attrName>style.visibility</p:attrName>
                                        </p:attrNameLst>
                                      </p:cBhvr>
                                      <p:to>
                                        <p:strVal val="visible"/>
                                      </p:to>
                                    </p:set>
                                    <p:animEffect transition="in" filter="wipe(up)">
                                      <p:cBhvr>
                                        <p:cTn id="75" dur="500"/>
                                        <p:tgtEl>
                                          <p:spTgt spid="174"/>
                                        </p:tgtEl>
                                      </p:cBhvr>
                                    </p:animEffect>
                                  </p:childTnLst>
                                </p:cTn>
                              </p:par>
                              <p:par>
                                <p:cTn id="76" presetID="22" presetClass="entr" presetSubtype="1" fill="hold" nodeType="withEffect">
                                  <p:stCondLst>
                                    <p:cond delay="0"/>
                                  </p:stCondLst>
                                  <p:childTnLst>
                                    <p:set>
                                      <p:cBhvr>
                                        <p:cTn id="77" dur="1" fill="hold">
                                          <p:stCondLst>
                                            <p:cond delay="0"/>
                                          </p:stCondLst>
                                        </p:cTn>
                                        <p:tgtEl>
                                          <p:spTgt spid="175"/>
                                        </p:tgtEl>
                                        <p:attrNameLst>
                                          <p:attrName>style.visibility</p:attrName>
                                        </p:attrNameLst>
                                      </p:cBhvr>
                                      <p:to>
                                        <p:strVal val="visible"/>
                                      </p:to>
                                    </p:set>
                                    <p:animEffect transition="in" filter="wipe(up)">
                                      <p:cBhvr>
                                        <p:cTn id="78" dur="500"/>
                                        <p:tgtEl>
                                          <p:spTgt spid="175"/>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169"/>
                                        </p:tgtEl>
                                        <p:attrNameLst>
                                          <p:attrName>style.visibility</p:attrName>
                                        </p:attrNameLst>
                                      </p:cBhvr>
                                      <p:to>
                                        <p:strVal val="visible"/>
                                      </p:to>
                                    </p:set>
                                    <p:animEffect transition="in" filter="fade">
                                      <p:cBhvr>
                                        <p:cTn id="82" dur="500"/>
                                        <p:tgtEl>
                                          <p:spTgt spid="16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66"/>
                                        </p:tgtEl>
                                        <p:attrNameLst>
                                          <p:attrName>style.visibility</p:attrName>
                                        </p:attrNameLst>
                                      </p:cBhvr>
                                      <p:to>
                                        <p:strVal val="visible"/>
                                      </p:to>
                                    </p:set>
                                    <p:animEffect transition="in" filter="fade">
                                      <p:cBhvr>
                                        <p:cTn id="85" dur="500"/>
                                        <p:tgtEl>
                                          <p:spTgt spid="16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fade">
                                      <p:cBhvr>
                                        <p:cTn id="90" dur="500"/>
                                        <p:tgtEl>
                                          <p:spTgt spid="6"/>
                                        </p:tgtEl>
                                      </p:cBhvr>
                                    </p:animEffect>
                                  </p:childTnLst>
                                </p:cTn>
                              </p:par>
                            </p:childTnLst>
                          </p:cTn>
                        </p:par>
                        <p:par>
                          <p:cTn id="91" fill="hold">
                            <p:stCondLst>
                              <p:cond delay="500"/>
                            </p:stCondLst>
                            <p:childTnLst>
                              <p:par>
                                <p:cTn id="92" presetID="42" presetClass="path" presetSubtype="0" accel="50000" decel="50000" fill="hold" nodeType="afterEffect">
                                  <p:stCondLst>
                                    <p:cond delay="0"/>
                                  </p:stCondLst>
                                  <p:childTnLst>
                                    <p:animMotion origin="layout" path="M -0.19674 0.20602 L -0.28841 0.42685 " pathEditMode="relative" rAng="0" ptsTypes="AA">
                                      <p:cBhvr>
                                        <p:cTn id="93" dur="1000" fill="hold"/>
                                        <p:tgtEl>
                                          <p:spTgt spid="196"/>
                                        </p:tgtEl>
                                        <p:attrNameLst>
                                          <p:attrName>ppt_x</p:attrName>
                                          <p:attrName>ppt_y</p:attrName>
                                        </p:attrNameLst>
                                      </p:cBhvr>
                                      <p:rCtr x="-4622" y="11134"/>
                                    </p:animMotion>
                                  </p:childTnLst>
                                </p:cTn>
                              </p:par>
                              <p:par>
                                <p:cTn id="94" presetID="42" presetClass="path" presetSubtype="0" accel="50000" decel="50000" fill="hold" nodeType="withEffect">
                                  <p:stCondLst>
                                    <p:cond delay="0"/>
                                  </p:stCondLst>
                                  <p:childTnLst>
                                    <p:animMotion origin="layout" path="M -0.1961 0.20579 L -0.25078 0.39491 " pathEditMode="relative" rAng="0" ptsTypes="AA">
                                      <p:cBhvr>
                                        <p:cTn id="95" dur="1000" fill="hold"/>
                                        <p:tgtEl>
                                          <p:spTgt spid="216"/>
                                        </p:tgtEl>
                                        <p:attrNameLst>
                                          <p:attrName>ppt_x</p:attrName>
                                          <p:attrName>ppt_y</p:attrName>
                                        </p:attrNameLst>
                                      </p:cBhvr>
                                      <p:rCtr x="-2773" y="9375"/>
                                    </p:animMotion>
                                  </p:childTnLst>
                                </p:cTn>
                              </p:par>
                              <p:par>
                                <p:cTn id="96" presetID="42" presetClass="path" presetSubtype="0" accel="50000" decel="50000" fill="hold" nodeType="withEffect">
                                  <p:stCondLst>
                                    <p:cond delay="0"/>
                                  </p:stCondLst>
                                  <p:childTnLst>
                                    <p:animMotion origin="layout" path="M -0.12943 0.20602 L -0.08203 0.42801 " pathEditMode="relative" rAng="0" ptsTypes="AA">
                                      <p:cBhvr>
                                        <p:cTn id="97" dur="1000" fill="hold"/>
                                        <p:tgtEl>
                                          <p:spTgt spid="186"/>
                                        </p:tgtEl>
                                        <p:attrNameLst>
                                          <p:attrName>ppt_x</p:attrName>
                                          <p:attrName>ppt_y</p:attrName>
                                        </p:attrNameLst>
                                      </p:cBhvr>
                                      <p:rCtr x="2370" y="11088"/>
                                    </p:animMotion>
                                  </p:childTnLst>
                                </p:cTn>
                              </p:par>
                              <p:par>
                                <p:cTn id="98" presetID="42" presetClass="path" presetSubtype="0" accel="50000" decel="50000" fill="hold" nodeType="withEffect">
                                  <p:stCondLst>
                                    <p:cond delay="0"/>
                                  </p:stCondLst>
                                  <p:childTnLst>
                                    <p:animMotion origin="layout" path="M -0.12956 0.20579 L -0.04544 0.39491 " pathEditMode="relative" rAng="0" ptsTypes="AA">
                                      <p:cBhvr>
                                        <p:cTn id="99" dur="1000" fill="hold"/>
                                        <p:tgtEl>
                                          <p:spTgt spid="206"/>
                                        </p:tgtEl>
                                        <p:attrNameLst>
                                          <p:attrName>ppt_x</p:attrName>
                                          <p:attrName>ppt_y</p:attrName>
                                        </p:attrNameLst>
                                      </p:cBhvr>
                                      <p:rCtr x="4193" y="9468"/>
                                    </p:animMotion>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177"/>
                                        </p:tgtEl>
                                        <p:attrNameLst>
                                          <p:attrName>style.visibility</p:attrName>
                                        </p:attrNameLst>
                                      </p:cBhvr>
                                      <p:to>
                                        <p:strVal val="visible"/>
                                      </p:to>
                                    </p:set>
                                    <p:animEffect transition="in" filter="wipe(up)">
                                      <p:cBhvr>
                                        <p:cTn id="104" dur="500"/>
                                        <p:tgtEl>
                                          <p:spTgt spid="177"/>
                                        </p:tgtEl>
                                      </p:cBhvr>
                                    </p:animEffect>
                                  </p:childTnLst>
                                </p:cTn>
                              </p:par>
                              <p:par>
                                <p:cTn id="105" presetID="22" presetClass="entr" presetSubtype="1" fill="hold" nodeType="withEffect">
                                  <p:stCondLst>
                                    <p:cond delay="0"/>
                                  </p:stCondLst>
                                  <p:childTnLst>
                                    <p:set>
                                      <p:cBhvr>
                                        <p:cTn id="106" dur="1" fill="hold">
                                          <p:stCondLst>
                                            <p:cond delay="0"/>
                                          </p:stCondLst>
                                        </p:cTn>
                                        <p:tgtEl>
                                          <p:spTgt spid="176"/>
                                        </p:tgtEl>
                                        <p:attrNameLst>
                                          <p:attrName>style.visibility</p:attrName>
                                        </p:attrNameLst>
                                      </p:cBhvr>
                                      <p:to>
                                        <p:strVal val="visible"/>
                                      </p:to>
                                    </p:set>
                                    <p:animEffect transition="in" filter="wipe(up)">
                                      <p:cBhvr>
                                        <p:cTn id="107" dur="500"/>
                                        <p:tgtEl>
                                          <p:spTgt spid="176"/>
                                        </p:tgtEl>
                                      </p:cBhvr>
                                    </p:animEffect>
                                  </p:childTnLst>
                                </p:cTn>
                              </p:par>
                            </p:childTnLst>
                          </p:cTn>
                        </p:par>
                        <p:par>
                          <p:cTn id="108" fill="hold">
                            <p:stCondLst>
                              <p:cond delay="500"/>
                            </p:stCondLst>
                            <p:childTnLst>
                              <p:par>
                                <p:cTn id="109" presetID="10" presetClass="entr" presetSubtype="0" fill="hold" grpId="0" nodeType="afterEffect">
                                  <p:stCondLst>
                                    <p:cond delay="0"/>
                                  </p:stCondLst>
                                  <p:childTnLst>
                                    <p:set>
                                      <p:cBhvr>
                                        <p:cTn id="110" dur="1" fill="hold">
                                          <p:stCondLst>
                                            <p:cond delay="0"/>
                                          </p:stCondLst>
                                        </p:cTn>
                                        <p:tgtEl>
                                          <p:spTgt spid="163"/>
                                        </p:tgtEl>
                                        <p:attrNameLst>
                                          <p:attrName>style.visibility</p:attrName>
                                        </p:attrNameLst>
                                      </p:cBhvr>
                                      <p:to>
                                        <p:strVal val="visible"/>
                                      </p:to>
                                    </p:set>
                                    <p:animEffect transition="in" filter="fade">
                                      <p:cBhvr>
                                        <p:cTn id="111" dur="500"/>
                                        <p:tgtEl>
                                          <p:spTgt spid="16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60"/>
                                        </p:tgtEl>
                                        <p:attrNameLst>
                                          <p:attrName>style.visibility</p:attrName>
                                        </p:attrNameLst>
                                      </p:cBhvr>
                                      <p:to>
                                        <p:strVal val="visible"/>
                                      </p:to>
                                    </p:set>
                                    <p:animEffect transition="in" filter="fade">
                                      <p:cBhvr>
                                        <p:cTn id="114" dur="500"/>
                                        <p:tgtEl>
                                          <p:spTgt spid="160"/>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fade">
                                      <p:cBhvr>
                                        <p:cTn id="119" dur="500"/>
                                        <p:tgtEl>
                                          <p:spTgt spid="7"/>
                                        </p:tgtEl>
                                      </p:cBhvr>
                                    </p:animEffect>
                                  </p:childTnLst>
                                </p:cTn>
                              </p:par>
                            </p:childTnLst>
                          </p:cTn>
                        </p:par>
                        <p:par>
                          <p:cTn id="120" fill="hold">
                            <p:stCondLst>
                              <p:cond delay="500"/>
                            </p:stCondLst>
                            <p:childTnLst>
                              <p:par>
                                <p:cTn id="121" presetID="42" presetClass="path" presetSubtype="0" accel="50000" decel="50000" fill="hold" nodeType="afterEffect">
                                  <p:stCondLst>
                                    <p:cond delay="0"/>
                                  </p:stCondLst>
                                  <p:childTnLst>
                                    <p:animMotion origin="layout" path="M 0.15338 0.20602 L 0.06328 0.42801 " pathEditMode="relative" rAng="0" ptsTypes="AA">
                                      <p:cBhvr>
                                        <p:cTn id="122" dur="1000" fill="hold"/>
                                        <p:tgtEl>
                                          <p:spTgt spid="201"/>
                                        </p:tgtEl>
                                        <p:attrNameLst>
                                          <p:attrName>ppt_x</p:attrName>
                                          <p:attrName>ppt_y</p:attrName>
                                        </p:attrNameLst>
                                      </p:cBhvr>
                                      <p:rCtr x="-4518" y="11042"/>
                                    </p:animMotion>
                                  </p:childTnLst>
                                </p:cTn>
                              </p:par>
                              <p:par>
                                <p:cTn id="123" presetID="42" presetClass="path" presetSubtype="0" accel="50000" decel="50000" fill="hold" nodeType="withEffect">
                                  <p:stCondLst>
                                    <p:cond delay="0"/>
                                  </p:stCondLst>
                                  <p:childTnLst>
                                    <p:animMotion origin="layout" path="M 0.13307 0.20578 L 0.07877 0.3919 " pathEditMode="relative" rAng="0" ptsTypes="AA">
                                      <p:cBhvr>
                                        <p:cTn id="124" dur="1000" fill="hold"/>
                                        <p:tgtEl>
                                          <p:spTgt spid="211"/>
                                        </p:tgtEl>
                                        <p:attrNameLst>
                                          <p:attrName>ppt_x</p:attrName>
                                          <p:attrName>ppt_y</p:attrName>
                                        </p:attrNameLst>
                                      </p:cBhvr>
                                      <p:rCtr x="-2708" y="9259"/>
                                    </p:animMotion>
                                  </p:childTnLst>
                                </p:cTn>
                              </p:par>
                              <p:par>
                                <p:cTn id="125" presetID="42" presetClass="path" presetSubtype="0" accel="50000" decel="50000" fill="hold" nodeType="withEffect">
                                  <p:stCondLst>
                                    <p:cond delay="0"/>
                                  </p:stCondLst>
                                  <p:childTnLst>
                                    <p:animMotion origin="layout" path="M 0.19283 0.20578 L 0.24362 0.39491 " pathEditMode="relative" rAng="0" ptsTypes="AA">
                                      <p:cBhvr>
                                        <p:cTn id="126" dur="1000" fill="hold"/>
                                        <p:tgtEl>
                                          <p:spTgt spid="221"/>
                                        </p:tgtEl>
                                        <p:attrNameLst>
                                          <p:attrName>ppt_x</p:attrName>
                                          <p:attrName>ppt_y</p:attrName>
                                        </p:attrNameLst>
                                      </p:cBhvr>
                                      <p:rCtr x="2539" y="9398"/>
                                    </p:animMotion>
                                  </p:childTnLst>
                                </p:cTn>
                              </p:par>
                              <p:par>
                                <p:cTn id="127" presetID="42" presetClass="path" presetSubtype="0" accel="50000" decel="50000" fill="hold" nodeType="withEffect">
                                  <p:stCondLst>
                                    <p:cond delay="0"/>
                                  </p:stCondLst>
                                  <p:childTnLst>
                                    <p:animMotion origin="layout" path="M 0.17344 0.20602 L 0.26627 0.42801 " pathEditMode="relative" rAng="0" ptsTypes="AA">
                                      <p:cBhvr>
                                        <p:cTn id="128" dur="1000" fill="hold"/>
                                        <p:tgtEl>
                                          <p:spTgt spid="191"/>
                                        </p:tgtEl>
                                        <p:attrNameLst>
                                          <p:attrName>ppt_x</p:attrName>
                                          <p:attrName>ppt_y</p:attrName>
                                        </p:attrNameLst>
                                      </p:cBhvr>
                                      <p:rCtr x="4635" y="11088"/>
                                    </p:animMotion>
                                  </p:childTnLst>
                                </p:cTn>
                              </p:par>
                            </p:childTnLst>
                          </p:cTn>
                        </p:par>
                      </p:childTnLst>
                    </p:cTn>
                  </p:par>
                  <p:par>
                    <p:cTn id="129" fill="hold">
                      <p:stCondLst>
                        <p:cond delay="indefinite"/>
                      </p:stCondLst>
                      <p:childTnLst>
                        <p:par>
                          <p:cTn id="130" fill="hold">
                            <p:stCondLst>
                              <p:cond delay="0"/>
                            </p:stCondLst>
                            <p:childTnLst>
                              <p:par>
                                <p:cTn id="131" presetID="22" presetClass="entr" presetSubtype="1" fill="hold" nodeType="clickEffect">
                                  <p:stCondLst>
                                    <p:cond delay="0"/>
                                  </p:stCondLst>
                                  <p:childTnLst>
                                    <p:set>
                                      <p:cBhvr>
                                        <p:cTn id="132" dur="1" fill="hold">
                                          <p:stCondLst>
                                            <p:cond delay="0"/>
                                          </p:stCondLst>
                                        </p:cTn>
                                        <p:tgtEl>
                                          <p:spTgt spid="178"/>
                                        </p:tgtEl>
                                        <p:attrNameLst>
                                          <p:attrName>style.visibility</p:attrName>
                                        </p:attrNameLst>
                                      </p:cBhvr>
                                      <p:to>
                                        <p:strVal val="visible"/>
                                      </p:to>
                                    </p:set>
                                    <p:animEffect transition="in" filter="wipe(up)">
                                      <p:cBhvr>
                                        <p:cTn id="133" dur="500"/>
                                        <p:tgtEl>
                                          <p:spTgt spid="178"/>
                                        </p:tgtEl>
                                      </p:cBhvr>
                                    </p:animEffect>
                                  </p:childTnLst>
                                </p:cTn>
                              </p:par>
                              <p:par>
                                <p:cTn id="134" presetID="22" presetClass="entr" presetSubtype="1" fill="hold" nodeType="withEffect">
                                  <p:stCondLst>
                                    <p:cond delay="0"/>
                                  </p:stCondLst>
                                  <p:childTnLst>
                                    <p:set>
                                      <p:cBhvr>
                                        <p:cTn id="135" dur="1" fill="hold">
                                          <p:stCondLst>
                                            <p:cond delay="0"/>
                                          </p:stCondLst>
                                        </p:cTn>
                                        <p:tgtEl>
                                          <p:spTgt spid="182"/>
                                        </p:tgtEl>
                                        <p:attrNameLst>
                                          <p:attrName>style.visibility</p:attrName>
                                        </p:attrNameLst>
                                      </p:cBhvr>
                                      <p:to>
                                        <p:strVal val="visible"/>
                                      </p:to>
                                    </p:set>
                                    <p:animEffect transition="in" filter="wipe(up)">
                                      <p:cBhvr>
                                        <p:cTn id="136" dur="500"/>
                                        <p:tgtEl>
                                          <p:spTgt spid="182"/>
                                        </p:tgtEl>
                                      </p:cBhvr>
                                    </p:animEffect>
                                  </p:childTnLst>
                                </p:cTn>
                              </p:par>
                            </p:childTnLst>
                          </p:cTn>
                        </p:par>
                        <p:par>
                          <p:cTn id="137" fill="hold">
                            <p:stCondLst>
                              <p:cond delay="500"/>
                            </p:stCondLst>
                            <p:childTnLst>
                              <p:par>
                                <p:cTn id="138" presetID="10" presetClass="entr" presetSubtype="0" fill="hold" grpId="0" nodeType="afterEffect">
                                  <p:stCondLst>
                                    <p:cond delay="0"/>
                                  </p:stCondLst>
                                  <p:childTnLst>
                                    <p:set>
                                      <p:cBhvr>
                                        <p:cTn id="139" dur="1" fill="hold">
                                          <p:stCondLst>
                                            <p:cond delay="0"/>
                                          </p:stCondLst>
                                        </p:cTn>
                                        <p:tgtEl>
                                          <p:spTgt spid="171"/>
                                        </p:tgtEl>
                                        <p:attrNameLst>
                                          <p:attrName>style.visibility</p:attrName>
                                        </p:attrNameLst>
                                      </p:cBhvr>
                                      <p:to>
                                        <p:strVal val="visible"/>
                                      </p:to>
                                    </p:set>
                                    <p:animEffect transition="in" filter="fade">
                                      <p:cBhvr>
                                        <p:cTn id="140" dur="500"/>
                                        <p:tgtEl>
                                          <p:spTgt spid="171"/>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70"/>
                                        </p:tgtEl>
                                        <p:attrNameLst>
                                          <p:attrName>style.visibility</p:attrName>
                                        </p:attrNameLst>
                                      </p:cBhvr>
                                      <p:to>
                                        <p:strVal val="visible"/>
                                      </p:to>
                                    </p:set>
                                    <p:animEffect transition="in" filter="fade">
                                      <p:cBhvr>
                                        <p:cTn id="143" dur="500"/>
                                        <p:tgtEl>
                                          <p:spTgt spid="170"/>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8"/>
                                        </p:tgtEl>
                                        <p:attrNameLst>
                                          <p:attrName>style.visibility</p:attrName>
                                        </p:attrNameLst>
                                      </p:cBhvr>
                                      <p:to>
                                        <p:strVal val="visible"/>
                                      </p:to>
                                    </p:set>
                                    <p:animEffect transition="in" filter="fade">
                                      <p:cBhvr>
                                        <p:cTn id="148" dur="500"/>
                                        <p:tgtEl>
                                          <p:spTgt spid="8"/>
                                        </p:tgtEl>
                                      </p:cBhvr>
                                    </p:animEffect>
                                  </p:childTnLst>
                                </p:cTn>
                              </p:par>
                            </p:childTnLst>
                          </p:cTn>
                        </p:par>
                        <p:par>
                          <p:cTn id="149" fill="hold">
                            <p:stCondLst>
                              <p:cond delay="500"/>
                            </p:stCondLst>
                            <p:childTnLst>
                              <p:par>
                                <p:cTn id="150" presetID="42" presetClass="path" presetSubtype="0" accel="50000" decel="50000" fill="hold" nodeType="afterEffect">
                                  <p:stCondLst>
                                    <p:cond delay="0"/>
                                  </p:stCondLst>
                                  <p:childTnLst>
                                    <p:animMotion origin="layout" path="M -0.28841 0.42685 L -0.31132 0.6382 " pathEditMode="relative" rAng="0" ptsTypes="AA">
                                      <p:cBhvr>
                                        <p:cTn id="151" dur="1000" fill="hold"/>
                                        <p:tgtEl>
                                          <p:spTgt spid="196"/>
                                        </p:tgtEl>
                                        <p:attrNameLst>
                                          <p:attrName>ppt_x</p:attrName>
                                          <p:attrName>ppt_y</p:attrName>
                                        </p:attrNameLst>
                                      </p:cBhvr>
                                      <p:rCtr x="-1081" y="10602"/>
                                    </p:animMotion>
                                  </p:childTnLst>
                                </p:cTn>
                              </p:par>
                              <p:par>
                                <p:cTn id="152" presetID="42" presetClass="path" presetSubtype="0" accel="50000" decel="50000" fill="hold" nodeType="withEffect">
                                  <p:stCondLst>
                                    <p:cond delay="0"/>
                                  </p:stCondLst>
                                  <p:childTnLst>
                                    <p:animMotion origin="layout" path="M -0.25079 0.39491 L -0.22018 0.60139 " pathEditMode="relative" rAng="0" ptsTypes="AA">
                                      <p:cBhvr>
                                        <p:cTn id="153" dur="1000" fill="hold"/>
                                        <p:tgtEl>
                                          <p:spTgt spid="216"/>
                                        </p:tgtEl>
                                        <p:attrNameLst>
                                          <p:attrName>ppt_x</p:attrName>
                                          <p:attrName>ppt_y</p:attrName>
                                        </p:attrNameLst>
                                      </p:cBhvr>
                                      <p:rCtr x="1484" y="10324"/>
                                    </p:animMotion>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nodeType="clickEffect">
                                  <p:stCondLst>
                                    <p:cond delay="0"/>
                                  </p:stCondLst>
                                  <p:childTnLst>
                                    <p:set>
                                      <p:cBhvr>
                                        <p:cTn id="157" dur="1" fill="hold">
                                          <p:stCondLst>
                                            <p:cond delay="0"/>
                                          </p:stCondLst>
                                        </p:cTn>
                                        <p:tgtEl>
                                          <p:spTgt spid="179"/>
                                        </p:tgtEl>
                                        <p:attrNameLst>
                                          <p:attrName>style.visibility</p:attrName>
                                        </p:attrNameLst>
                                      </p:cBhvr>
                                      <p:to>
                                        <p:strVal val="visible"/>
                                      </p:to>
                                    </p:set>
                                    <p:animEffect transition="in" filter="wipe(up)">
                                      <p:cBhvr>
                                        <p:cTn id="158" dur="500"/>
                                        <p:tgtEl>
                                          <p:spTgt spid="179"/>
                                        </p:tgtEl>
                                      </p:cBhvr>
                                    </p:animEffect>
                                  </p:childTnLst>
                                </p:cTn>
                              </p:par>
                              <p:par>
                                <p:cTn id="159" presetID="22" presetClass="entr" presetSubtype="1" fill="hold" nodeType="withEffect">
                                  <p:stCondLst>
                                    <p:cond delay="0"/>
                                  </p:stCondLst>
                                  <p:childTnLst>
                                    <p:set>
                                      <p:cBhvr>
                                        <p:cTn id="160" dur="1" fill="hold">
                                          <p:stCondLst>
                                            <p:cond delay="0"/>
                                          </p:stCondLst>
                                        </p:cTn>
                                        <p:tgtEl>
                                          <p:spTgt spid="183"/>
                                        </p:tgtEl>
                                        <p:attrNameLst>
                                          <p:attrName>style.visibility</p:attrName>
                                        </p:attrNameLst>
                                      </p:cBhvr>
                                      <p:to>
                                        <p:strVal val="visible"/>
                                      </p:to>
                                    </p:set>
                                    <p:animEffect transition="in" filter="wipe(up)">
                                      <p:cBhvr>
                                        <p:cTn id="161" dur="500"/>
                                        <p:tgtEl>
                                          <p:spTgt spid="183"/>
                                        </p:tgtEl>
                                      </p:cBhvr>
                                    </p:animEffect>
                                  </p:childTnLst>
                                </p:cTn>
                              </p:par>
                            </p:childTnLst>
                          </p:cTn>
                        </p:par>
                        <p:par>
                          <p:cTn id="162" fill="hold">
                            <p:stCondLst>
                              <p:cond delay="500"/>
                            </p:stCondLst>
                            <p:childTnLst>
                              <p:par>
                                <p:cTn id="163" presetID="10" presetClass="entr" presetSubtype="0" fill="hold" grpId="0" nodeType="afterEffect">
                                  <p:stCondLst>
                                    <p:cond delay="0"/>
                                  </p:stCondLst>
                                  <p:childTnLst>
                                    <p:set>
                                      <p:cBhvr>
                                        <p:cTn id="164" dur="1" fill="hold">
                                          <p:stCondLst>
                                            <p:cond delay="0"/>
                                          </p:stCondLst>
                                        </p:cTn>
                                        <p:tgtEl>
                                          <p:spTgt spid="168"/>
                                        </p:tgtEl>
                                        <p:attrNameLst>
                                          <p:attrName>style.visibility</p:attrName>
                                        </p:attrNameLst>
                                      </p:cBhvr>
                                      <p:to>
                                        <p:strVal val="visible"/>
                                      </p:to>
                                    </p:set>
                                    <p:animEffect transition="in" filter="fade">
                                      <p:cBhvr>
                                        <p:cTn id="165" dur="500"/>
                                        <p:tgtEl>
                                          <p:spTgt spid="168"/>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67"/>
                                        </p:tgtEl>
                                        <p:attrNameLst>
                                          <p:attrName>style.visibility</p:attrName>
                                        </p:attrNameLst>
                                      </p:cBhvr>
                                      <p:to>
                                        <p:strVal val="visible"/>
                                      </p:to>
                                    </p:set>
                                    <p:animEffect transition="in" filter="fade">
                                      <p:cBhvr>
                                        <p:cTn id="168" dur="500"/>
                                        <p:tgtEl>
                                          <p:spTgt spid="167"/>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9"/>
                                        </p:tgtEl>
                                        <p:attrNameLst>
                                          <p:attrName>style.visibility</p:attrName>
                                        </p:attrNameLst>
                                      </p:cBhvr>
                                      <p:to>
                                        <p:strVal val="visible"/>
                                      </p:to>
                                    </p:set>
                                    <p:animEffect transition="in" filter="fade">
                                      <p:cBhvr>
                                        <p:cTn id="173" dur="500"/>
                                        <p:tgtEl>
                                          <p:spTgt spid="9"/>
                                        </p:tgtEl>
                                      </p:cBhvr>
                                    </p:animEffect>
                                  </p:childTnLst>
                                </p:cTn>
                              </p:par>
                            </p:childTnLst>
                          </p:cTn>
                        </p:par>
                        <p:par>
                          <p:cTn id="174" fill="hold">
                            <p:stCondLst>
                              <p:cond delay="500"/>
                            </p:stCondLst>
                            <p:childTnLst>
                              <p:par>
                                <p:cTn id="175" presetID="42" presetClass="path" presetSubtype="0" accel="50000" decel="50000" fill="hold" nodeType="afterEffect">
                                  <p:stCondLst>
                                    <p:cond delay="0"/>
                                  </p:stCondLst>
                                  <p:childTnLst>
                                    <p:animMotion origin="layout" path="M -0.08203 0.42801 L -0.10859 0.63449 " pathEditMode="relative" rAng="0" ptsTypes="AA">
                                      <p:cBhvr>
                                        <p:cTn id="176" dur="1000" fill="hold"/>
                                        <p:tgtEl>
                                          <p:spTgt spid="186"/>
                                        </p:tgtEl>
                                        <p:attrNameLst>
                                          <p:attrName>ppt_x</p:attrName>
                                          <p:attrName>ppt_y</p:attrName>
                                        </p:attrNameLst>
                                      </p:cBhvr>
                                      <p:rCtr x="-1328" y="10324"/>
                                    </p:animMotion>
                                  </p:childTnLst>
                                </p:cTn>
                              </p:par>
                              <p:par>
                                <p:cTn id="177" presetID="42" presetClass="path" presetSubtype="0" accel="50000" decel="50000" fill="hold" nodeType="withEffect">
                                  <p:stCondLst>
                                    <p:cond delay="0"/>
                                  </p:stCondLst>
                                  <p:childTnLst>
                                    <p:animMotion origin="layout" path="M -0.04544 0.3949 L -0.01588 0.60486 " pathEditMode="relative" rAng="0" ptsTypes="AA">
                                      <p:cBhvr>
                                        <p:cTn id="178" dur="1000" fill="hold"/>
                                        <p:tgtEl>
                                          <p:spTgt spid="206"/>
                                        </p:tgtEl>
                                        <p:attrNameLst>
                                          <p:attrName>ppt_x</p:attrName>
                                          <p:attrName>ppt_y</p:attrName>
                                        </p:attrNameLst>
                                      </p:cBhvr>
                                      <p:rCtr x="1497" y="10602"/>
                                    </p:animMotion>
                                  </p:childTnLst>
                                </p:cTn>
                              </p:par>
                            </p:childTnLst>
                          </p:cTn>
                        </p:par>
                      </p:childTnLst>
                    </p:cTn>
                  </p:par>
                  <p:par>
                    <p:cTn id="179" fill="hold">
                      <p:stCondLst>
                        <p:cond delay="indefinite"/>
                      </p:stCondLst>
                      <p:childTnLst>
                        <p:par>
                          <p:cTn id="180" fill="hold">
                            <p:stCondLst>
                              <p:cond delay="0"/>
                            </p:stCondLst>
                            <p:childTnLst>
                              <p:par>
                                <p:cTn id="181" presetID="22" presetClass="entr" presetSubtype="1" fill="hold" nodeType="clickEffect">
                                  <p:stCondLst>
                                    <p:cond delay="0"/>
                                  </p:stCondLst>
                                  <p:childTnLst>
                                    <p:set>
                                      <p:cBhvr>
                                        <p:cTn id="182" dur="1" fill="hold">
                                          <p:stCondLst>
                                            <p:cond delay="0"/>
                                          </p:stCondLst>
                                        </p:cTn>
                                        <p:tgtEl>
                                          <p:spTgt spid="180"/>
                                        </p:tgtEl>
                                        <p:attrNameLst>
                                          <p:attrName>style.visibility</p:attrName>
                                        </p:attrNameLst>
                                      </p:cBhvr>
                                      <p:to>
                                        <p:strVal val="visible"/>
                                      </p:to>
                                    </p:set>
                                    <p:animEffect transition="in" filter="wipe(up)">
                                      <p:cBhvr>
                                        <p:cTn id="183" dur="500"/>
                                        <p:tgtEl>
                                          <p:spTgt spid="180"/>
                                        </p:tgtEl>
                                      </p:cBhvr>
                                    </p:animEffect>
                                  </p:childTnLst>
                                </p:cTn>
                              </p:par>
                              <p:par>
                                <p:cTn id="184" presetID="22" presetClass="entr" presetSubtype="1" fill="hold" nodeType="withEffect">
                                  <p:stCondLst>
                                    <p:cond delay="0"/>
                                  </p:stCondLst>
                                  <p:childTnLst>
                                    <p:set>
                                      <p:cBhvr>
                                        <p:cTn id="185" dur="1" fill="hold">
                                          <p:stCondLst>
                                            <p:cond delay="0"/>
                                          </p:stCondLst>
                                        </p:cTn>
                                        <p:tgtEl>
                                          <p:spTgt spid="184"/>
                                        </p:tgtEl>
                                        <p:attrNameLst>
                                          <p:attrName>style.visibility</p:attrName>
                                        </p:attrNameLst>
                                      </p:cBhvr>
                                      <p:to>
                                        <p:strVal val="visible"/>
                                      </p:to>
                                    </p:set>
                                    <p:animEffect transition="in" filter="wipe(up)">
                                      <p:cBhvr>
                                        <p:cTn id="186" dur="500"/>
                                        <p:tgtEl>
                                          <p:spTgt spid="184"/>
                                        </p:tgtEl>
                                      </p:cBhvr>
                                    </p:animEffect>
                                  </p:childTnLst>
                                </p:cTn>
                              </p:par>
                            </p:childTnLst>
                          </p:cTn>
                        </p:par>
                        <p:par>
                          <p:cTn id="187" fill="hold">
                            <p:stCondLst>
                              <p:cond delay="500"/>
                            </p:stCondLst>
                            <p:childTnLst>
                              <p:par>
                                <p:cTn id="188" presetID="10" presetClass="entr" presetSubtype="0" fill="hold" grpId="0" nodeType="afterEffect">
                                  <p:stCondLst>
                                    <p:cond delay="0"/>
                                  </p:stCondLst>
                                  <p:childTnLst>
                                    <p:set>
                                      <p:cBhvr>
                                        <p:cTn id="189" dur="1" fill="hold">
                                          <p:stCondLst>
                                            <p:cond delay="0"/>
                                          </p:stCondLst>
                                        </p:cTn>
                                        <p:tgtEl>
                                          <p:spTgt spid="165"/>
                                        </p:tgtEl>
                                        <p:attrNameLst>
                                          <p:attrName>style.visibility</p:attrName>
                                        </p:attrNameLst>
                                      </p:cBhvr>
                                      <p:to>
                                        <p:strVal val="visible"/>
                                      </p:to>
                                    </p:set>
                                    <p:animEffect transition="in" filter="fade">
                                      <p:cBhvr>
                                        <p:cTn id="190" dur="500"/>
                                        <p:tgtEl>
                                          <p:spTgt spid="16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64"/>
                                        </p:tgtEl>
                                        <p:attrNameLst>
                                          <p:attrName>style.visibility</p:attrName>
                                        </p:attrNameLst>
                                      </p:cBhvr>
                                      <p:to>
                                        <p:strVal val="visible"/>
                                      </p:to>
                                    </p:set>
                                    <p:animEffect transition="in" filter="fade">
                                      <p:cBhvr>
                                        <p:cTn id="193" dur="500"/>
                                        <p:tgtEl>
                                          <p:spTgt spid="164"/>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nodeType="clickEffect">
                                  <p:stCondLst>
                                    <p:cond delay="0"/>
                                  </p:stCondLst>
                                  <p:childTnLst>
                                    <p:set>
                                      <p:cBhvr>
                                        <p:cTn id="197" dur="1" fill="hold">
                                          <p:stCondLst>
                                            <p:cond delay="0"/>
                                          </p:stCondLst>
                                        </p:cTn>
                                        <p:tgtEl>
                                          <p:spTgt spid="10"/>
                                        </p:tgtEl>
                                        <p:attrNameLst>
                                          <p:attrName>style.visibility</p:attrName>
                                        </p:attrNameLst>
                                      </p:cBhvr>
                                      <p:to>
                                        <p:strVal val="visible"/>
                                      </p:to>
                                    </p:set>
                                    <p:animEffect transition="in" filter="fade">
                                      <p:cBhvr>
                                        <p:cTn id="198" dur="500"/>
                                        <p:tgtEl>
                                          <p:spTgt spid="10"/>
                                        </p:tgtEl>
                                      </p:cBhvr>
                                    </p:animEffect>
                                  </p:childTnLst>
                                </p:cTn>
                              </p:par>
                            </p:childTnLst>
                          </p:cTn>
                        </p:par>
                        <p:par>
                          <p:cTn id="199" fill="hold">
                            <p:stCondLst>
                              <p:cond delay="500"/>
                            </p:stCondLst>
                            <p:childTnLst>
                              <p:par>
                                <p:cTn id="200" presetID="42" presetClass="path" presetSubtype="0" accel="50000" decel="50000" fill="hold" nodeType="afterEffect">
                                  <p:stCondLst>
                                    <p:cond delay="0"/>
                                  </p:stCondLst>
                                  <p:childTnLst>
                                    <p:animMotion origin="layout" path="M 0.07877 0.3919 L 0.10885 0.59838 " pathEditMode="relative" rAng="0" ptsTypes="AA">
                                      <p:cBhvr>
                                        <p:cTn id="201" dur="1000" fill="hold"/>
                                        <p:tgtEl>
                                          <p:spTgt spid="211"/>
                                        </p:tgtEl>
                                        <p:attrNameLst>
                                          <p:attrName>ppt_x</p:attrName>
                                          <p:attrName>ppt_y</p:attrName>
                                        </p:attrNameLst>
                                      </p:cBhvr>
                                      <p:rCtr x="1497" y="10324"/>
                                    </p:animMotion>
                                  </p:childTnLst>
                                </p:cTn>
                              </p:par>
                              <p:par>
                                <p:cTn id="202" presetID="42" presetClass="path" presetSubtype="0" accel="50000" decel="50000" fill="hold" nodeType="withEffect">
                                  <p:stCondLst>
                                    <p:cond delay="0"/>
                                  </p:stCondLst>
                                  <p:childTnLst>
                                    <p:animMotion origin="layout" path="M 0.06328 0.42801 L 0.03632 0.63449 " pathEditMode="relative" rAng="0" ptsTypes="AA">
                                      <p:cBhvr>
                                        <p:cTn id="203" dur="1000" fill="hold"/>
                                        <p:tgtEl>
                                          <p:spTgt spid="201"/>
                                        </p:tgtEl>
                                        <p:attrNameLst>
                                          <p:attrName>ppt_x</p:attrName>
                                          <p:attrName>ppt_y</p:attrName>
                                        </p:attrNameLst>
                                      </p:cBhvr>
                                      <p:rCtr x="-1354" y="10324"/>
                                    </p:animMotion>
                                  </p:childTnLst>
                                </p:cTn>
                              </p:par>
                            </p:childTnLst>
                          </p:cTn>
                        </p:par>
                      </p:childTnLst>
                    </p:cTn>
                  </p:par>
                  <p:par>
                    <p:cTn id="204" fill="hold">
                      <p:stCondLst>
                        <p:cond delay="indefinite"/>
                      </p:stCondLst>
                      <p:childTnLst>
                        <p:par>
                          <p:cTn id="205" fill="hold">
                            <p:stCondLst>
                              <p:cond delay="0"/>
                            </p:stCondLst>
                            <p:childTnLst>
                              <p:par>
                                <p:cTn id="206" presetID="22" presetClass="entr" presetSubtype="1" fill="hold" nodeType="clickEffect">
                                  <p:stCondLst>
                                    <p:cond delay="0"/>
                                  </p:stCondLst>
                                  <p:childTnLst>
                                    <p:set>
                                      <p:cBhvr>
                                        <p:cTn id="207" dur="1" fill="hold">
                                          <p:stCondLst>
                                            <p:cond delay="0"/>
                                          </p:stCondLst>
                                        </p:cTn>
                                        <p:tgtEl>
                                          <p:spTgt spid="181"/>
                                        </p:tgtEl>
                                        <p:attrNameLst>
                                          <p:attrName>style.visibility</p:attrName>
                                        </p:attrNameLst>
                                      </p:cBhvr>
                                      <p:to>
                                        <p:strVal val="visible"/>
                                      </p:to>
                                    </p:set>
                                    <p:animEffect transition="in" filter="wipe(up)">
                                      <p:cBhvr>
                                        <p:cTn id="208" dur="500"/>
                                        <p:tgtEl>
                                          <p:spTgt spid="181"/>
                                        </p:tgtEl>
                                      </p:cBhvr>
                                    </p:animEffect>
                                  </p:childTnLst>
                                </p:cTn>
                              </p:par>
                              <p:par>
                                <p:cTn id="209" presetID="22" presetClass="entr" presetSubtype="1" fill="hold" nodeType="withEffect">
                                  <p:stCondLst>
                                    <p:cond delay="0"/>
                                  </p:stCondLst>
                                  <p:childTnLst>
                                    <p:set>
                                      <p:cBhvr>
                                        <p:cTn id="210" dur="1" fill="hold">
                                          <p:stCondLst>
                                            <p:cond delay="0"/>
                                          </p:stCondLst>
                                        </p:cTn>
                                        <p:tgtEl>
                                          <p:spTgt spid="185"/>
                                        </p:tgtEl>
                                        <p:attrNameLst>
                                          <p:attrName>style.visibility</p:attrName>
                                        </p:attrNameLst>
                                      </p:cBhvr>
                                      <p:to>
                                        <p:strVal val="visible"/>
                                      </p:to>
                                    </p:set>
                                    <p:animEffect transition="in" filter="wipe(up)">
                                      <p:cBhvr>
                                        <p:cTn id="211" dur="500"/>
                                        <p:tgtEl>
                                          <p:spTgt spid="185"/>
                                        </p:tgtEl>
                                      </p:cBhvr>
                                    </p:animEffect>
                                  </p:childTnLst>
                                </p:cTn>
                              </p:par>
                            </p:childTnLst>
                          </p:cTn>
                        </p:par>
                        <p:par>
                          <p:cTn id="212" fill="hold">
                            <p:stCondLst>
                              <p:cond delay="500"/>
                            </p:stCondLst>
                            <p:childTnLst>
                              <p:par>
                                <p:cTn id="213" presetID="10" presetClass="entr" presetSubtype="0" fill="hold" grpId="0" nodeType="afterEffect">
                                  <p:stCondLst>
                                    <p:cond delay="0"/>
                                  </p:stCondLst>
                                  <p:childTnLst>
                                    <p:set>
                                      <p:cBhvr>
                                        <p:cTn id="214" dur="1" fill="hold">
                                          <p:stCondLst>
                                            <p:cond delay="0"/>
                                          </p:stCondLst>
                                        </p:cTn>
                                        <p:tgtEl>
                                          <p:spTgt spid="162"/>
                                        </p:tgtEl>
                                        <p:attrNameLst>
                                          <p:attrName>style.visibility</p:attrName>
                                        </p:attrNameLst>
                                      </p:cBhvr>
                                      <p:to>
                                        <p:strVal val="visible"/>
                                      </p:to>
                                    </p:set>
                                    <p:animEffect transition="in" filter="fade">
                                      <p:cBhvr>
                                        <p:cTn id="215" dur="500"/>
                                        <p:tgtEl>
                                          <p:spTgt spid="162"/>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161"/>
                                        </p:tgtEl>
                                        <p:attrNameLst>
                                          <p:attrName>style.visibility</p:attrName>
                                        </p:attrNameLst>
                                      </p:cBhvr>
                                      <p:to>
                                        <p:strVal val="visible"/>
                                      </p:to>
                                    </p:set>
                                    <p:animEffect transition="in" filter="fade">
                                      <p:cBhvr>
                                        <p:cTn id="218" dur="500"/>
                                        <p:tgtEl>
                                          <p:spTgt spid="161"/>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11"/>
                                        </p:tgtEl>
                                        <p:attrNameLst>
                                          <p:attrName>style.visibility</p:attrName>
                                        </p:attrNameLst>
                                      </p:cBhvr>
                                      <p:to>
                                        <p:strVal val="visible"/>
                                      </p:to>
                                    </p:set>
                                    <p:animEffect transition="in" filter="fade">
                                      <p:cBhvr>
                                        <p:cTn id="223" dur="500"/>
                                        <p:tgtEl>
                                          <p:spTgt spid="11"/>
                                        </p:tgtEl>
                                      </p:cBhvr>
                                    </p:animEffect>
                                  </p:childTnLst>
                                </p:cTn>
                              </p:par>
                            </p:childTnLst>
                          </p:cTn>
                        </p:par>
                        <p:par>
                          <p:cTn id="224" fill="hold">
                            <p:stCondLst>
                              <p:cond delay="500"/>
                            </p:stCondLst>
                            <p:childTnLst>
                              <p:par>
                                <p:cTn id="225" presetID="42" presetClass="path" presetSubtype="0" accel="50000" decel="50000" fill="hold" nodeType="afterEffect">
                                  <p:stCondLst>
                                    <p:cond delay="0"/>
                                  </p:stCondLst>
                                  <p:childTnLst>
                                    <p:animMotion origin="layout" path="M 0.26627 0.42801 L 0.29127 0.63449 " pathEditMode="relative" rAng="0" ptsTypes="AA">
                                      <p:cBhvr>
                                        <p:cTn id="226" dur="1000" fill="hold"/>
                                        <p:tgtEl>
                                          <p:spTgt spid="191"/>
                                        </p:tgtEl>
                                        <p:attrNameLst>
                                          <p:attrName>ppt_x</p:attrName>
                                          <p:attrName>ppt_y</p:attrName>
                                        </p:attrNameLst>
                                      </p:cBhvr>
                                      <p:rCtr x="1250" y="10324"/>
                                    </p:animMotion>
                                  </p:childTnLst>
                                </p:cTn>
                              </p:par>
                              <p:par>
                                <p:cTn id="227" presetID="42" presetClass="path" presetSubtype="0" accel="50000" decel="50000" fill="hold" nodeType="withEffect">
                                  <p:stCondLst>
                                    <p:cond delay="0"/>
                                  </p:stCondLst>
                                  <p:childTnLst>
                                    <p:animMotion origin="layout" path="M 0.24362 0.39491 L 0.22031 0.60185 " pathEditMode="relative" rAng="0" ptsTypes="AA">
                                      <p:cBhvr>
                                        <p:cTn id="228" dur="1000" fill="hold"/>
                                        <p:tgtEl>
                                          <p:spTgt spid="221"/>
                                        </p:tgtEl>
                                        <p:attrNameLst>
                                          <p:attrName>ppt_x</p:attrName>
                                          <p:attrName>ppt_y</p:attrName>
                                        </p:attrNameLst>
                                      </p:cBhvr>
                                      <p:rCtr x="-1146" y="10347"/>
                                    </p:animMotion>
                                  </p:childTnLst>
                                </p:cTn>
                              </p:par>
                            </p:childTnLst>
                          </p:cTn>
                        </p:par>
                      </p:childTnLst>
                    </p:cTn>
                  </p:par>
                  <p:par>
                    <p:cTn id="229" fill="hold">
                      <p:stCondLst>
                        <p:cond delay="indefinite"/>
                      </p:stCondLst>
                      <p:childTnLst>
                        <p:par>
                          <p:cTn id="230" fill="hold">
                            <p:stCondLst>
                              <p:cond delay="0"/>
                            </p:stCondLst>
                            <p:childTnLst>
                              <p:par>
                                <p:cTn id="231" presetID="19" presetClass="emph" presetSubtype="0" fill="hold" grpId="1" nodeType="clickEffect">
                                  <p:stCondLst>
                                    <p:cond delay="0"/>
                                  </p:stCondLst>
                                  <p:childTnLst>
                                    <p:animClr clrSpc="rgb" dir="cw">
                                      <p:cBhvr override="childStyle">
                                        <p:cTn id="232" dur="500" fill="hold"/>
                                        <p:tgtEl>
                                          <p:spTgt spid="171"/>
                                        </p:tgtEl>
                                        <p:attrNameLst>
                                          <p:attrName>style.color</p:attrName>
                                        </p:attrNameLst>
                                      </p:cBhvr>
                                      <p:to>
                                        <a:srgbClr val="2ECC71"/>
                                      </p:to>
                                    </p:animClr>
                                    <p:animClr clrSpc="rgb" dir="cw">
                                      <p:cBhvr>
                                        <p:cTn id="233" dur="500" fill="hold"/>
                                        <p:tgtEl>
                                          <p:spTgt spid="171"/>
                                        </p:tgtEl>
                                        <p:attrNameLst>
                                          <p:attrName>fillcolor</p:attrName>
                                        </p:attrNameLst>
                                      </p:cBhvr>
                                      <p:to>
                                        <a:srgbClr val="2ECC71"/>
                                      </p:to>
                                    </p:animClr>
                                    <p:set>
                                      <p:cBhvr>
                                        <p:cTn id="234" dur="500" fill="hold"/>
                                        <p:tgtEl>
                                          <p:spTgt spid="171"/>
                                        </p:tgtEl>
                                        <p:attrNameLst>
                                          <p:attrName>fill.type</p:attrName>
                                        </p:attrNameLst>
                                      </p:cBhvr>
                                      <p:to>
                                        <p:strVal val="solid"/>
                                      </p:to>
                                    </p:set>
                                    <p:set>
                                      <p:cBhvr>
                                        <p:cTn id="235" dur="500" fill="hold"/>
                                        <p:tgtEl>
                                          <p:spTgt spid="171"/>
                                        </p:tgtEl>
                                        <p:attrNameLst>
                                          <p:attrName>fill.on</p:attrName>
                                        </p:attrNameLst>
                                      </p:cBhvr>
                                      <p:to>
                                        <p:strVal val="true"/>
                                      </p:to>
                                    </p:set>
                                  </p:childTnLst>
                                </p:cTn>
                              </p:par>
                              <p:par>
                                <p:cTn id="236" presetID="19" presetClass="emph" presetSubtype="0" fill="hold" grpId="1" nodeType="withEffect">
                                  <p:stCondLst>
                                    <p:cond delay="0"/>
                                  </p:stCondLst>
                                  <p:childTnLst>
                                    <p:animClr clrSpc="rgb" dir="cw">
                                      <p:cBhvr override="childStyle">
                                        <p:cTn id="237" dur="500" fill="hold"/>
                                        <p:tgtEl>
                                          <p:spTgt spid="170"/>
                                        </p:tgtEl>
                                        <p:attrNameLst>
                                          <p:attrName>style.color</p:attrName>
                                        </p:attrNameLst>
                                      </p:cBhvr>
                                      <p:to>
                                        <a:srgbClr val="FF0000"/>
                                      </p:to>
                                    </p:animClr>
                                    <p:animClr clrSpc="rgb" dir="cw">
                                      <p:cBhvr>
                                        <p:cTn id="238" dur="500" fill="hold"/>
                                        <p:tgtEl>
                                          <p:spTgt spid="170"/>
                                        </p:tgtEl>
                                        <p:attrNameLst>
                                          <p:attrName>fillcolor</p:attrName>
                                        </p:attrNameLst>
                                      </p:cBhvr>
                                      <p:to>
                                        <a:srgbClr val="FF0000"/>
                                      </p:to>
                                    </p:animClr>
                                    <p:set>
                                      <p:cBhvr>
                                        <p:cTn id="239" dur="500" fill="hold"/>
                                        <p:tgtEl>
                                          <p:spTgt spid="170"/>
                                        </p:tgtEl>
                                        <p:attrNameLst>
                                          <p:attrName>fill.type</p:attrName>
                                        </p:attrNameLst>
                                      </p:cBhvr>
                                      <p:to>
                                        <p:strVal val="solid"/>
                                      </p:to>
                                    </p:set>
                                    <p:set>
                                      <p:cBhvr>
                                        <p:cTn id="240" dur="500" fill="hold"/>
                                        <p:tgtEl>
                                          <p:spTgt spid="170"/>
                                        </p:tgtEl>
                                        <p:attrNameLst>
                                          <p:attrName>fill.on</p:attrName>
                                        </p:attrNameLst>
                                      </p:cBhvr>
                                      <p:to>
                                        <p:strVal val="true"/>
                                      </p:to>
                                    </p:set>
                                  </p:childTnLst>
                                </p:cTn>
                              </p:par>
                              <p:par>
                                <p:cTn id="241" presetID="19" presetClass="emph" presetSubtype="0" fill="hold" grpId="1" nodeType="withEffect">
                                  <p:stCondLst>
                                    <p:cond delay="0"/>
                                  </p:stCondLst>
                                  <p:childTnLst>
                                    <p:animClr clrSpc="rgb" dir="cw">
                                      <p:cBhvr override="childStyle">
                                        <p:cTn id="242" dur="500" fill="hold"/>
                                        <p:tgtEl>
                                          <p:spTgt spid="168"/>
                                        </p:tgtEl>
                                        <p:attrNameLst>
                                          <p:attrName>style.color</p:attrName>
                                        </p:attrNameLst>
                                      </p:cBhvr>
                                      <p:to>
                                        <a:srgbClr val="00B0F0"/>
                                      </p:to>
                                    </p:animClr>
                                    <p:animClr clrSpc="rgb" dir="cw">
                                      <p:cBhvr>
                                        <p:cTn id="243" dur="500" fill="hold"/>
                                        <p:tgtEl>
                                          <p:spTgt spid="168"/>
                                        </p:tgtEl>
                                        <p:attrNameLst>
                                          <p:attrName>fillcolor</p:attrName>
                                        </p:attrNameLst>
                                      </p:cBhvr>
                                      <p:to>
                                        <a:srgbClr val="00B0F0"/>
                                      </p:to>
                                    </p:animClr>
                                    <p:set>
                                      <p:cBhvr>
                                        <p:cTn id="244" dur="500" fill="hold"/>
                                        <p:tgtEl>
                                          <p:spTgt spid="168"/>
                                        </p:tgtEl>
                                        <p:attrNameLst>
                                          <p:attrName>fill.type</p:attrName>
                                        </p:attrNameLst>
                                      </p:cBhvr>
                                      <p:to>
                                        <p:strVal val="solid"/>
                                      </p:to>
                                    </p:set>
                                    <p:set>
                                      <p:cBhvr>
                                        <p:cTn id="245" dur="500" fill="hold"/>
                                        <p:tgtEl>
                                          <p:spTgt spid="168"/>
                                        </p:tgtEl>
                                        <p:attrNameLst>
                                          <p:attrName>fill.on</p:attrName>
                                        </p:attrNameLst>
                                      </p:cBhvr>
                                      <p:to>
                                        <p:strVal val="true"/>
                                      </p:to>
                                    </p:set>
                                  </p:childTnLst>
                                </p:cTn>
                              </p:par>
                              <p:par>
                                <p:cTn id="246" presetID="19" presetClass="emph" presetSubtype="0" fill="hold" grpId="1" nodeType="withEffect">
                                  <p:stCondLst>
                                    <p:cond delay="0"/>
                                  </p:stCondLst>
                                  <p:childTnLst>
                                    <p:animClr clrSpc="rgb" dir="cw">
                                      <p:cBhvr override="childStyle">
                                        <p:cTn id="247" dur="500" fill="hold"/>
                                        <p:tgtEl>
                                          <p:spTgt spid="167"/>
                                        </p:tgtEl>
                                        <p:attrNameLst>
                                          <p:attrName>style.color</p:attrName>
                                        </p:attrNameLst>
                                      </p:cBhvr>
                                      <p:to>
                                        <a:srgbClr val="2ECC71"/>
                                      </p:to>
                                    </p:animClr>
                                    <p:animClr clrSpc="rgb" dir="cw">
                                      <p:cBhvr>
                                        <p:cTn id="248" dur="500" fill="hold"/>
                                        <p:tgtEl>
                                          <p:spTgt spid="167"/>
                                        </p:tgtEl>
                                        <p:attrNameLst>
                                          <p:attrName>fillcolor</p:attrName>
                                        </p:attrNameLst>
                                      </p:cBhvr>
                                      <p:to>
                                        <a:srgbClr val="2ECC71"/>
                                      </p:to>
                                    </p:animClr>
                                    <p:set>
                                      <p:cBhvr>
                                        <p:cTn id="249" dur="500" fill="hold"/>
                                        <p:tgtEl>
                                          <p:spTgt spid="167"/>
                                        </p:tgtEl>
                                        <p:attrNameLst>
                                          <p:attrName>fill.type</p:attrName>
                                        </p:attrNameLst>
                                      </p:cBhvr>
                                      <p:to>
                                        <p:strVal val="solid"/>
                                      </p:to>
                                    </p:set>
                                    <p:set>
                                      <p:cBhvr>
                                        <p:cTn id="250" dur="500" fill="hold"/>
                                        <p:tgtEl>
                                          <p:spTgt spid="167"/>
                                        </p:tgtEl>
                                        <p:attrNameLst>
                                          <p:attrName>fill.on</p:attrName>
                                        </p:attrNameLst>
                                      </p:cBhvr>
                                      <p:to>
                                        <p:strVal val="true"/>
                                      </p:to>
                                    </p:set>
                                  </p:childTnLst>
                                </p:cTn>
                              </p:par>
                              <p:par>
                                <p:cTn id="251" presetID="19" presetClass="emph" presetSubtype="0" fill="hold" grpId="1" nodeType="withEffect">
                                  <p:stCondLst>
                                    <p:cond delay="0"/>
                                  </p:stCondLst>
                                  <p:childTnLst>
                                    <p:animClr clrSpc="rgb" dir="cw">
                                      <p:cBhvr override="childStyle">
                                        <p:cTn id="252" dur="500" fill="hold"/>
                                        <p:tgtEl>
                                          <p:spTgt spid="165"/>
                                        </p:tgtEl>
                                        <p:attrNameLst>
                                          <p:attrName>style.color</p:attrName>
                                        </p:attrNameLst>
                                      </p:cBhvr>
                                      <p:to>
                                        <a:srgbClr val="FF0000"/>
                                      </p:to>
                                    </p:animClr>
                                    <p:animClr clrSpc="rgb" dir="cw">
                                      <p:cBhvr>
                                        <p:cTn id="253" dur="500" fill="hold"/>
                                        <p:tgtEl>
                                          <p:spTgt spid="165"/>
                                        </p:tgtEl>
                                        <p:attrNameLst>
                                          <p:attrName>fillcolor</p:attrName>
                                        </p:attrNameLst>
                                      </p:cBhvr>
                                      <p:to>
                                        <a:srgbClr val="FF0000"/>
                                      </p:to>
                                    </p:animClr>
                                    <p:set>
                                      <p:cBhvr>
                                        <p:cTn id="254" dur="500" fill="hold"/>
                                        <p:tgtEl>
                                          <p:spTgt spid="165"/>
                                        </p:tgtEl>
                                        <p:attrNameLst>
                                          <p:attrName>fill.type</p:attrName>
                                        </p:attrNameLst>
                                      </p:cBhvr>
                                      <p:to>
                                        <p:strVal val="solid"/>
                                      </p:to>
                                    </p:set>
                                    <p:set>
                                      <p:cBhvr>
                                        <p:cTn id="255" dur="500" fill="hold"/>
                                        <p:tgtEl>
                                          <p:spTgt spid="165"/>
                                        </p:tgtEl>
                                        <p:attrNameLst>
                                          <p:attrName>fill.on</p:attrName>
                                        </p:attrNameLst>
                                      </p:cBhvr>
                                      <p:to>
                                        <p:strVal val="true"/>
                                      </p:to>
                                    </p:set>
                                  </p:childTnLst>
                                </p:cTn>
                              </p:par>
                              <p:par>
                                <p:cTn id="256" presetID="19" presetClass="emph" presetSubtype="0" fill="hold" grpId="1" nodeType="withEffect">
                                  <p:stCondLst>
                                    <p:cond delay="0"/>
                                  </p:stCondLst>
                                  <p:childTnLst>
                                    <p:animClr clrSpc="rgb" dir="cw">
                                      <p:cBhvr override="childStyle">
                                        <p:cTn id="257" dur="500" fill="hold"/>
                                        <p:tgtEl>
                                          <p:spTgt spid="164"/>
                                        </p:tgtEl>
                                        <p:attrNameLst>
                                          <p:attrName>style.color</p:attrName>
                                        </p:attrNameLst>
                                      </p:cBhvr>
                                      <p:to>
                                        <a:srgbClr val="2ECC71"/>
                                      </p:to>
                                    </p:animClr>
                                    <p:animClr clrSpc="rgb" dir="cw">
                                      <p:cBhvr>
                                        <p:cTn id="258" dur="500" fill="hold"/>
                                        <p:tgtEl>
                                          <p:spTgt spid="164"/>
                                        </p:tgtEl>
                                        <p:attrNameLst>
                                          <p:attrName>fillcolor</p:attrName>
                                        </p:attrNameLst>
                                      </p:cBhvr>
                                      <p:to>
                                        <a:srgbClr val="2ECC71"/>
                                      </p:to>
                                    </p:animClr>
                                    <p:set>
                                      <p:cBhvr>
                                        <p:cTn id="259" dur="500" fill="hold"/>
                                        <p:tgtEl>
                                          <p:spTgt spid="164"/>
                                        </p:tgtEl>
                                        <p:attrNameLst>
                                          <p:attrName>fill.type</p:attrName>
                                        </p:attrNameLst>
                                      </p:cBhvr>
                                      <p:to>
                                        <p:strVal val="solid"/>
                                      </p:to>
                                    </p:set>
                                    <p:set>
                                      <p:cBhvr>
                                        <p:cTn id="260" dur="500" fill="hold"/>
                                        <p:tgtEl>
                                          <p:spTgt spid="164"/>
                                        </p:tgtEl>
                                        <p:attrNameLst>
                                          <p:attrName>fill.on</p:attrName>
                                        </p:attrNameLst>
                                      </p:cBhvr>
                                      <p:to>
                                        <p:strVal val="true"/>
                                      </p:to>
                                    </p:set>
                                  </p:childTnLst>
                                </p:cTn>
                              </p:par>
                              <p:par>
                                <p:cTn id="261" presetID="19" presetClass="emph" presetSubtype="0" fill="hold" grpId="1" nodeType="withEffect">
                                  <p:stCondLst>
                                    <p:cond delay="0"/>
                                  </p:stCondLst>
                                  <p:childTnLst>
                                    <p:animClr clrSpc="rgb" dir="cw">
                                      <p:cBhvr override="childStyle">
                                        <p:cTn id="262" dur="500" fill="hold"/>
                                        <p:tgtEl>
                                          <p:spTgt spid="162"/>
                                        </p:tgtEl>
                                        <p:attrNameLst>
                                          <p:attrName>style.color</p:attrName>
                                        </p:attrNameLst>
                                      </p:cBhvr>
                                      <p:to>
                                        <a:srgbClr val="00B0F0"/>
                                      </p:to>
                                    </p:animClr>
                                    <p:animClr clrSpc="rgb" dir="cw">
                                      <p:cBhvr>
                                        <p:cTn id="263" dur="500" fill="hold"/>
                                        <p:tgtEl>
                                          <p:spTgt spid="162"/>
                                        </p:tgtEl>
                                        <p:attrNameLst>
                                          <p:attrName>fillcolor</p:attrName>
                                        </p:attrNameLst>
                                      </p:cBhvr>
                                      <p:to>
                                        <a:srgbClr val="00B0F0"/>
                                      </p:to>
                                    </p:animClr>
                                    <p:set>
                                      <p:cBhvr>
                                        <p:cTn id="264" dur="500" fill="hold"/>
                                        <p:tgtEl>
                                          <p:spTgt spid="162"/>
                                        </p:tgtEl>
                                        <p:attrNameLst>
                                          <p:attrName>fill.type</p:attrName>
                                        </p:attrNameLst>
                                      </p:cBhvr>
                                      <p:to>
                                        <p:strVal val="solid"/>
                                      </p:to>
                                    </p:set>
                                    <p:set>
                                      <p:cBhvr>
                                        <p:cTn id="265" dur="500" fill="hold"/>
                                        <p:tgtEl>
                                          <p:spTgt spid="162"/>
                                        </p:tgtEl>
                                        <p:attrNameLst>
                                          <p:attrName>fill.on</p:attrName>
                                        </p:attrNameLst>
                                      </p:cBhvr>
                                      <p:to>
                                        <p:strVal val="true"/>
                                      </p:to>
                                    </p:set>
                                  </p:childTnLst>
                                </p:cTn>
                              </p:par>
                              <p:par>
                                <p:cTn id="266" presetID="19" presetClass="emph" presetSubtype="0" fill="hold" grpId="1" nodeType="withEffect">
                                  <p:stCondLst>
                                    <p:cond delay="0"/>
                                  </p:stCondLst>
                                  <p:childTnLst>
                                    <p:animClr clrSpc="rgb" dir="cw">
                                      <p:cBhvr override="childStyle">
                                        <p:cTn id="267" dur="500" fill="hold"/>
                                        <p:tgtEl>
                                          <p:spTgt spid="161"/>
                                        </p:tgtEl>
                                        <p:attrNameLst>
                                          <p:attrName>style.color</p:attrName>
                                        </p:attrNameLst>
                                      </p:cBhvr>
                                      <p:to>
                                        <a:srgbClr val="FF0000"/>
                                      </p:to>
                                    </p:animClr>
                                    <p:animClr clrSpc="rgb" dir="cw">
                                      <p:cBhvr>
                                        <p:cTn id="268" dur="500" fill="hold"/>
                                        <p:tgtEl>
                                          <p:spTgt spid="161"/>
                                        </p:tgtEl>
                                        <p:attrNameLst>
                                          <p:attrName>fillcolor</p:attrName>
                                        </p:attrNameLst>
                                      </p:cBhvr>
                                      <p:to>
                                        <a:srgbClr val="FF0000"/>
                                      </p:to>
                                    </p:animClr>
                                    <p:set>
                                      <p:cBhvr>
                                        <p:cTn id="269" dur="500" fill="hold"/>
                                        <p:tgtEl>
                                          <p:spTgt spid="161"/>
                                        </p:tgtEl>
                                        <p:attrNameLst>
                                          <p:attrName>fill.type</p:attrName>
                                        </p:attrNameLst>
                                      </p:cBhvr>
                                      <p:to>
                                        <p:strVal val="solid"/>
                                      </p:to>
                                    </p:set>
                                    <p:set>
                                      <p:cBhvr>
                                        <p:cTn id="270" dur="500" fill="hold"/>
                                        <p:tgtEl>
                                          <p:spTgt spid="16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58" grpId="0" animBg="1"/>
      <p:bldP spid="159" grpId="0" animBg="1"/>
      <p:bldP spid="160" grpId="0" animBg="1"/>
      <p:bldP spid="161" grpId="0" animBg="1"/>
      <p:bldP spid="161" grpId="1" animBg="1"/>
      <p:bldP spid="162" grpId="0" animBg="1"/>
      <p:bldP spid="162" grpId="1" animBg="1"/>
      <p:bldP spid="163" grpId="0" animBg="1"/>
      <p:bldP spid="164" grpId="0" animBg="1"/>
      <p:bldP spid="164" grpId="1" animBg="1"/>
      <p:bldP spid="165" grpId="0" animBg="1"/>
      <p:bldP spid="165" grpId="1" animBg="1"/>
      <p:bldP spid="166" grpId="0" animBg="1"/>
      <p:bldP spid="167" grpId="0" animBg="1"/>
      <p:bldP spid="167" grpId="1" animBg="1"/>
      <p:bldP spid="168" grpId="0" animBg="1"/>
      <p:bldP spid="168" grpId="1" animBg="1"/>
      <p:bldP spid="169" grpId="0" animBg="1"/>
      <p:bldP spid="170" grpId="0" animBg="1"/>
      <p:bldP spid="170" grpId="1" animBg="1"/>
      <p:bldP spid="171" grpId="0" animBg="1"/>
      <p:bldP spid="17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Pruning Strategies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Stop if node is pure or almost pure</a:t>
                </a:r>
              </a:p>
              <a:p>
                <a:r>
                  <a:rPr lang="en-US" dirty="0"/>
                  <a:t>Stop if all features exhausted – avoid using a feature twice on a path</a:t>
                </a:r>
              </a:p>
              <a:p>
                <a:pPr lvl="1"/>
                <a:r>
                  <a:rPr lang="en-US" dirty="0"/>
                  <a:t>Limits depth of tree to </a:t>
                </a:r>
                <a14:m>
                  <m:oMath xmlns:m="http://schemas.openxmlformats.org/officeDocument/2006/math">
                    <m:r>
                      <a:rPr lang="en-IN" b="0" i="1" smtClean="0">
                        <a:latin typeface="Cambria Math" panose="02040503050406030204" pitchFamily="18" charset="0"/>
                      </a:rPr>
                      <m:t>𝑑</m:t>
                    </m:r>
                  </m:oMath>
                </a14:m>
                <a:r>
                  <a:rPr lang="en-US" dirty="0"/>
                  <a:t> (</a:t>
                </a:r>
                <a:r>
                  <a:rPr lang="en-US" dirty="0" err="1"/>
                  <a:t>num</a:t>
                </a:r>
                <a:r>
                  <a:rPr lang="en-US" dirty="0"/>
                  <a:t> of dimensions)  </a:t>
                </a:r>
              </a:p>
              <a:p>
                <a:r>
                  <a:rPr lang="en-US" dirty="0"/>
                  <a:t>Can stop if a node is ill-populated i.e. has few training points</a:t>
                </a:r>
              </a:p>
              <a:p>
                <a:r>
                  <a:rPr lang="en-US" dirty="0"/>
                  <a:t>Can also (over) grow a tree and then merge nodes to shrink it</a:t>
                </a:r>
              </a:p>
              <a:p>
                <a:r>
                  <a:rPr lang="en-US" dirty="0"/>
                  <a:t>Merge two leaves and see if it worsens performance on the validation set or not – rinse and repeat</a:t>
                </a:r>
              </a:p>
              <a:p>
                <a:r>
                  <a:rPr lang="en-US" dirty="0"/>
                  <a:t>Use a validation set to make these decisions (never touch test set)</a:t>
                </a:r>
              </a:p>
              <a:p>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a:stretch>
              </a:blipFill>
            </p:spPr>
            <p:txBody>
              <a:bodyPr/>
              <a:lstStyle/>
              <a:p>
                <a:r>
                  <a:rPr lang="en-IN">
                    <a:noFill/>
                  </a:rPr>
                  <a:t> </a:t>
                </a:r>
              </a:p>
            </p:txBody>
          </p:sp>
        </mc:Fallback>
      </mc:AlternateContent>
    </p:spTree>
    <p:extLst>
      <p:ext uri="{BB962C8B-B14F-4D97-AF65-F5344CB8AC3E}">
        <p14:creationId xmlns:p14="http://schemas.microsoft.com/office/powerpoint/2010/main" val="370296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Trees - Lessons</a:t>
            </a:r>
          </a:p>
        </p:txBody>
      </p:sp>
      <p:sp>
        <p:nvSpPr>
          <p:cNvPr id="3" name="Content Placeholder 2"/>
          <p:cNvSpPr>
            <a:spLocks noGrp="1"/>
          </p:cNvSpPr>
          <p:nvPr>
            <p:ph idx="1"/>
          </p:nvPr>
        </p:nvSpPr>
        <p:spPr>
          <a:xfrm>
            <a:off x="253354" y="1111624"/>
            <a:ext cx="11600328" cy="5746376"/>
          </a:xfrm>
        </p:spPr>
        <p:txBody>
          <a:bodyPr/>
          <a:lstStyle/>
          <a:p>
            <a:r>
              <a:rPr lang="en-IN" dirty="0"/>
              <a:t>Very fast at making predictions (if tree is reasonably balanced)</a:t>
            </a:r>
          </a:p>
          <a:p>
            <a:r>
              <a:rPr lang="en-IN" dirty="0"/>
              <a:t>Can handle discrete data (even non numeric data) as well – e.g. can have a stump as: blood group AB or O go left, else go right</a:t>
            </a:r>
          </a:p>
          <a:p>
            <a:r>
              <a:rPr lang="en-IN" dirty="0"/>
              <a:t>SVM, RR etc have difficulty with such non-numeric and discrete data since difficult to define distance and averages with them (however, there are workarounds to do SVM etc with discrete data as well)</a:t>
            </a:r>
          </a:p>
          <a:p>
            <a:r>
              <a:rPr lang="en-IN" dirty="0"/>
              <a:t>Tons of DT algorithms – both classical (ID3, C4.5) as well </a:t>
            </a:r>
            <a:r>
              <a:rPr lang="en-IN"/>
              <a:t>as recent </a:t>
            </a:r>
            <a:r>
              <a:rPr lang="en-IN" dirty="0"/>
              <a:t>(GBDT, LPSR, </a:t>
            </a:r>
            <a:r>
              <a:rPr lang="en-IN" dirty="0" err="1"/>
              <a:t>Parabel</a:t>
            </a:r>
            <a:r>
              <a:rPr lang="en-IN" dirty="0"/>
              <a:t>) – DTs are versatile and very useful</a:t>
            </a:r>
          </a:p>
          <a:p>
            <a:r>
              <a:rPr lang="en-IN" b="1" dirty="0"/>
              <a:t>Reason</a:t>
            </a:r>
            <a:r>
              <a:rPr lang="en-IN" dirty="0"/>
              <a:t>: DT learning is an NP hard problem </a:t>
            </a:r>
            <a:r>
              <a:rPr lang="en-IN" dirty="0">
                <a:sym typeface="Wingdings" panose="05000000000000000000" pitchFamily="2" charset="2"/>
              </a:rPr>
              <a:t></a:t>
            </a:r>
            <a:endParaRPr lang="en-IN" dirty="0"/>
          </a:p>
          <a:p>
            <a:r>
              <a:rPr lang="en-IN" dirty="0"/>
              <a:t>If you think you have a better way of splitting nodes or handling leaf nodes, it might be the next big thing in DT learning </a:t>
            </a:r>
            <a:r>
              <a:rPr lang="en-IN" dirty="0">
                <a:sym typeface="Wingdings" panose="05000000000000000000" pitchFamily="2" charset="2"/>
              </a:rPr>
              <a:t></a:t>
            </a:r>
            <a:endParaRPr lang="en-IN" dirty="0"/>
          </a:p>
          <a:p>
            <a:endParaRPr lang="en-IN" dirty="0"/>
          </a:p>
        </p:txBody>
      </p:sp>
    </p:spTree>
    <p:extLst>
      <p:ext uri="{BB962C8B-B14F-4D97-AF65-F5344CB8AC3E}">
        <p14:creationId xmlns:p14="http://schemas.microsoft.com/office/powerpoint/2010/main" val="232046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D683-11F6-C402-A13C-644A06E55DA5}"/>
              </a:ext>
            </a:extLst>
          </p:cNvPr>
          <p:cNvSpPr>
            <a:spLocks noGrp="1"/>
          </p:cNvSpPr>
          <p:nvPr>
            <p:ph type="ctrTitle"/>
          </p:nvPr>
        </p:nvSpPr>
        <p:spPr/>
        <p:txBody>
          <a:bodyPr/>
          <a:lstStyle/>
          <a:p>
            <a:r>
              <a:rPr lang="en-US" dirty="0"/>
              <a:t>Playing Hangman</a:t>
            </a:r>
            <a:endParaRPr lang="en-IN" dirty="0"/>
          </a:p>
        </p:txBody>
      </p:sp>
      <p:sp>
        <p:nvSpPr>
          <p:cNvPr id="3" name="Subtitle 2">
            <a:extLst>
              <a:ext uri="{FF2B5EF4-FFF2-40B4-BE49-F238E27FC236}">
                <a16:creationId xmlns:a16="http://schemas.microsoft.com/office/drawing/2014/main" id="{2B89DC7C-513C-0C5B-C2D7-B81AAC445F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09241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6D4D-6998-0F51-15AB-2ED4F18AE88E}"/>
              </a:ext>
            </a:extLst>
          </p:cNvPr>
          <p:cNvSpPr>
            <a:spLocks noGrp="1"/>
          </p:cNvSpPr>
          <p:nvPr>
            <p:ph type="title"/>
          </p:nvPr>
        </p:nvSpPr>
        <p:spPr/>
        <p:txBody>
          <a:bodyPr/>
          <a:lstStyle/>
          <a:p>
            <a:r>
              <a:rPr lang="en-US" dirty="0"/>
              <a:t>Uncertainty</a:t>
            </a:r>
            <a:endParaRPr lang="en-IN" dirty="0"/>
          </a:p>
        </p:txBody>
      </p:sp>
      <p:sp>
        <p:nvSpPr>
          <p:cNvPr id="4" name="Rectangle 3">
            <a:extLst>
              <a:ext uri="{FF2B5EF4-FFF2-40B4-BE49-F238E27FC236}">
                <a16:creationId xmlns:a16="http://schemas.microsoft.com/office/drawing/2014/main" id="{4329AE6A-DB26-BB81-B857-DB31A76FABE2}"/>
              </a:ext>
            </a:extLst>
          </p:cNvPr>
          <p:cNvSpPr/>
          <p:nvPr/>
        </p:nvSpPr>
        <p:spPr>
          <a:xfrm>
            <a:off x="4846674" y="1111624"/>
            <a:ext cx="2498651"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4096</a:t>
            </a:r>
            <a:endParaRPr lang="en-IN" dirty="0"/>
          </a:p>
        </p:txBody>
      </p:sp>
      <p:sp>
        <p:nvSpPr>
          <p:cNvPr id="5" name="Rectangle 4">
            <a:extLst>
              <a:ext uri="{FF2B5EF4-FFF2-40B4-BE49-F238E27FC236}">
                <a16:creationId xmlns:a16="http://schemas.microsoft.com/office/drawing/2014/main" id="{234D286D-12EC-99CB-A190-45CF1D2A94A1}"/>
              </a:ext>
            </a:extLst>
          </p:cNvPr>
          <p:cNvSpPr>
            <a:spLocks/>
          </p:cNvSpPr>
          <p:nvPr/>
        </p:nvSpPr>
        <p:spPr>
          <a:xfrm>
            <a:off x="2707758" y="2275367"/>
            <a:ext cx="173487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2048</a:t>
            </a:r>
            <a:endParaRPr lang="en-IN" dirty="0"/>
          </a:p>
        </p:txBody>
      </p:sp>
      <p:cxnSp>
        <p:nvCxnSpPr>
          <p:cNvPr id="8" name="Straight Arrow Connector 7">
            <a:extLst>
              <a:ext uri="{FF2B5EF4-FFF2-40B4-BE49-F238E27FC236}">
                <a16:creationId xmlns:a16="http://schemas.microsoft.com/office/drawing/2014/main" id="{A2456560-DF11-EFD6-8589-5F566126BCBD}"/>
              </a:ext>
            </a:extLst>
          </p:cNvPr>
          <p:cNvCxnSpPr>
            <a:cxnSpLocks/>
            <a:stCxn id="4" idx="1"/>
            <a:endCxn id="5" idx="0"/>
          </p:cNvCxnSpPr>
          <p:nvPr/>
        </p:nvCxnSpPr>
        <p:spPr>
          <a:xfrm flipH="1">
            <a:off x="3575198" y="1693496"/>
            <a:ext cx="1271476" cy="58187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0E9B391-4B55-16C0-B720-1A2D99AE1EDB}"/>
              </a:ext>
            </a:extLst>
          </p:cNvPr>
          <p:cNvCxnSpPr>
            <a:cxnSpLocks/>
            <a:stCxn id="4" idx="3"/>
            <a:endCxn id="20" idx="0"/>
          </p:cNvCxnSpPr>
          <p:nvPr/>
        </p:nvCxnSpPr>
        <p:spPr>
          <a:xfrm>
            <a:off x="7345325" y="1693496"/>
            <a:ext cx="1271478" cy="58187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0604404-F2E0-C914-B2F2-E0CB78C6C38D}"/>
              </a:ext>
            </a:extLst>
          </p:cNvPr>
          <p:cNvSpPr>
            <a:spLocks/>
          </p:cNvSpPr>
          <p:nvPr/>
        </p:nvSpPr>
        <p:spPr>
          <a:xfrm>
            <a:off x="7749363" y="2275366"/>
            <a:ext cx="173487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2048</a:t>
            </a:r>
            <a:endParaRPr lang="en-IN" dirty="0"/>
          </a:p>
        </p:txBody>
      </p:sp>
      <p:sp>
        <p:nvSpPr>
          <p:cNvPr id="26" name="Rectangle 25">
            <a:extLst>
              <a:ext uri="{FF2B5EF4-FFF2-40B4-BE49-F238E27FC236}">
                <a16:creationId xmlns:a16="http://schemas.microsoft.com/office/drawing/2014/main" id="{E33C7AF1-89C2-2D01-89C0-F7E2F0FF141B}"/>
              </a:ext>
            </a:extLst>
          </p:cNvPr>
          <p:cNvSpPr>
            <a:spLocks/>
          </p:cNvSpPr>
          <p:nvPr/>
        </p:nvSpPr>
        <p:spPr>
          <a:xfrm>
            <a:off x="1362739" y="3285460"/>
            <a:ext cx="134501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1024</a:t>
            </a:r>
            <a:endParaRPr lang="en-IN" dirty="0"/>
          </a:p>
        </p:txBody>
      </p:sp>
      <p:sp>
        <p:nvSpPr>
          <p:cNvPr id="29" name="Rectangle 28">
            <a:extLst>
              <a:ext uri="{FF2B5EF4-FFF2-40B4-BE49-F238E27FC236}">
                <a16:creationId xmlns:a16="http://schemas.microsoft.com/office/drawing/2014/main" id="{DE98D997-8D39-AC96-18DF-ADF382BE802D}"/>
              </a:ext>
            </a:extLst>
          </p:cNvPr>
          <p:cNvSpPr>
            <a:spLocks/>
          </p:cNvSpPr>
          <p:nvPr/>
        </p:nvSpPr>
        <p:spPr>
          <a:xfrm>
            <a:off x="4442637" y="3285460"/>
            <a:ext cx="134501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1024</a:t>
            </a:r>
            <a:endParaRPr lang="en-IN" dirty="0"/>
          </a:p>
        </p:txBody>
      </p:sp>
      <p:sp>
        <p:nvSpPr>
          <p:cNvPr id="30" name="Rectangle 29">
            <a:extLst>
              <a:ext uri="{FF2B5EF4-FFF2-40B4-BE49-F238E27FC236}">
                <a16:creationId xmlns:a16="http://schemas.microsoft.com/office/drawing/2014/main" id="{8C833F98-E689-09AA-E698-81AF4F0F622A}"/>
              </a:ext>
            </a:extLst>
          </p:cNvPr>
          <p:cNvSpPr>
            <a:spLocks/>
          </p:cNvSpPr>
          <p:nvPr/>
        </p:nvSpPr>
        <p:spPr>
          <a:xfrm>
            <a:off x="6404344" y="3285460"/>
            <a:ext cx="134501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1024</a:t>
            </a:r>
            <a:endParaRPr lang="en-IN" dirty="0"/>
          </a:p>
        </p:txBody>
      </p:sp>
      <p:sp>
        <p:nvSpPr>
          <p:cNvPr id="31" name="Rectangle 30">
            <a:extLst>
              <a:ext uri="{FF2B5EF4-FFF2-40B4-BE49-F238E27FC236}">
                <a16:creationId xmlns:a16="http://schemas.microsoft.com/office/drawing/2014/main" id="{AB9BCCE0-D585-86EA-49A0-F01380B62EC3}"/>
              </a:ext>
            </a:extLst>
          </p:cNvPr>
          <p:cNvSpPr>
            <a:spLocks/>
          </p:cNvSpPr>
          <p:nvPr/>
        </p:nvSpPr>
        <p:spPr>
          <a:xfrm>
            <a:off x="9503735" y="3285460"/>
            <a:ext cx="134501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1024</a:t>
            </a:r>
            <a:endParaRPr lang="en-IN" dirty="0"/>
          </a:p>
        </p:txBody>
      </p:sp>
      <p:cxnSp>
        <p:nvCxnSpPr>
          <p:cNvPr id="32" name="Straight Arrow Connector 31">
            <a:extLst>
              <a:ext uri="{FF2B5EF4-FFF2-40B4-BE49-F238E27FC236}">
                <a16:creationId xmlns:a16="http://schemas.microsoft.com/office/drawing/2014/main" id="{24F09FE7-8701-20CF-DB41-B036999222DE}"/>
              </a:ext>
            </a:extLst>
          </p:cNvPr>
          <p:cNvCxnSpPr>
            <a:cxnSpLocks/>
            <a:stCxn id="5" idx="1"/>
            <a:endCxn id="26" idx="0"/>
          </p:cNvCxnSpPr>
          <p:nvPr/>
        </p:nvCxnSpPr>
        <p:spPr>
          <a:xfrm flipH="1">
            <a:off x="2035249" y="2680864"/>
            <a:ext cx="672509" cy="60459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9274E08-7E12-7BC0-7A3D-C3B44524C3AB}"/>
              </a:ext>
            </a:extLst>
          </p:cNvPr>
          <p:cNvCxnSpPr>
            <a:cxnSpLocks/>
            <a:stCxn id="5" idx="3"/>
            <a:endCxn id="29" idx="0"/>
          </p:cNvCxnSpPr>
          <p:nvPr/>
        </p:nvCxnSpPr>
        <p:spPr>
          <a:xfrm>
            <a:off x="4442637" y="2680864"/>
            <a:ext cx="672510" cy="60459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86D0868-CC8E-E700-2DC2-57F1BF5BCC57}"/>
              </a:ext>
            </a:extLst>
          </p:cNvPr>
          <p:cNvCxnSpPr>
            <a:cxnSpLocks/>
            <a:stCxn id="20" idx="1"/>
            <a:endCxn id="30" idx="0"/>
          </p:cNvCxnSpPr>
          <p:nvPr/>
        </p:nvCxnSpPr>
        <p:spPr>
          <a:xfrm flipH="1">
            <a:off x="7076854" y="2680863"/>
            <a:ext cx="672509" cy="60459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48D4C03-8E36-C24C-F90D-C2AA74AF73B2}"/>
              </a:ext>
            </a:extLst>
          </p:cNvPr>
          <p:cNvCxnSpPr>
            <a:cxnSpLocks/>
            <a:stCxn id="20" idx="3"/>
            <a:endCxn id="31" idx="0"/>
          </p:cNvCxnSpPr>
          <p:nvPr/>
        </p:nvCxnSpPr>
        <p:spPr>
          <a:xfrm>
            <a:off x="9484242" y="2680863"/>
            <a:ext cx="692003" cy="60459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1F0F5A4F-73B6-923B-4A30-3060478E626E}"/>
              </a:ext>
            </a:extLst>
          </p:cNvPr>
          <p:cNvGrpSpPr/>
          <p:nvPr/>
        </p:nvGrpSpPr>
        <p:grpSpPr>
          <a:xfrm>
            <a:off x="520108" y="5762847"/>
            <a:ext cx="11151784" cy="646331"/>
            <a:chOff x="520108" y="5762847"/>
            <a:chExt cx="11151784" cy="646331"/>
          </a:xfrm>
        </p:grpSpPr>
        <p:sp>
          <p:nvSpPr>
            <p:cNvPr id="45" name="Rectangle 44">
              <a:extLst>
                <a:ext uri="{FF2B5EF4-FFF2-40B4-BE49-F238E27FC236}">
                  <a16:creationId xmlns:a16="http://schemas.microsoft.com/office/drawing/2014/main" id="{1B12D319-8C22-3AE4-B639-8C8E8F712C2B}"/>
                </a:ext>
              </a:extLst>
            </p:cNvPr>
            <p:cNvSpPr>
              <a:spLocks/>
            </p:cNvSpPr>
            <p:nvPr/>
          </p:nvSpPr>
          <p:spPr>
            <a:xfrm>
              <a:off x="520108"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46" name="Rectangle 45">
              <a:extLst>
                <a:ext uri="{FF2B5EF4-FFF2-40B4-BE49-F238E27FC236}">
                  <a16:creationId xmlns:a16="http://schemas.microsoft.com/office/drawing/2014/main" id="{99F41FA3-1F7A-920E-9077-FA7EA20784E6}"/>
                </a:ext>
              </a:extLst>
            </p:cNvPr>
            <p:cNvSpPr>
              <a:spLocks/>
            </p:cNvSpPr>
            <p:nvPr/>
          </p:nvSpPr>
          <p:spPr>
            <a:xfrm>
              <a:off x="1154960"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47" name="Rectangle 46">
              <a:extLst>
                <a:ext uri="{FF2B5EF4-FFF2-40B4-BE49-F238E27FC236}">
                  <a16:creationId xmlns:a16="http://schemas.microsoft.com/office/drawing/2014/main" id="{9E5C8755-4578-7404-2FC3-258C2B27E56F}"/>
                </a:ext>
              </a:extLst>
            </p:cNvPr>
            <p:cNvSpPr>
              <a:spLocks/>
            </p:cNvSpPr>
            <p:nvPr/>
          </p:nvSpPr>
          <p:spPr>
            <a:xfrm>
              <a:off x="1827470"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48" name="Rectangle 47">
              <a:extLst>
                <a:ext uri="{FF2B5EF4-FFF2-40B4-BE49-F238E27FC236}">
                  <a16:creationId xmlns:a16="http://schemas.microsoft.com/office/drawing/2014/main" id="{62349DA9-5CD5-258C-44B7-66A4204BFD5B}"/>
                </a:ext>
              </a:extLst>
            </p:cNvPr>
            <p:cNvSpPr>
              <a:spLocks/>
            </p:cNvSpPr>
            <p:nvPr/>
          </p:nvSpPr>
          <p:spPr>
            <a:xfrm>
              <a:off x="2462322"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49" name="Rectangle 48">
              <a:extLst>
                <a:ext uri="{FF2B5EF4-FFF2-40B4-BE49-F238E27FC236}">
                  <a16:creationId xmlns:a16="http://schemas.microsoft.com/office/drawing/2014/main" id="{C1904264-393E-E1BC-7223-B8971E4A494E}"/>
                </a:ext>
              </a:extLst>
            </p:cNvPr>
            <p:cNvSpPr>
              <a:spLocks/>
            </p:cNvSpPr>
            <p:nvPr/>
          </p:nvSpPr>
          <p:spPr>
            <a:xfrm>
              <a:off x="3134832"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0" name="Rectangle 49">
              <a:extLst>
                <a:ext uri="{FF2B5EF4-FFF2-40B4-BE49-F238E27FC236}">
                  <a16:creationId xmlns:a16="http://schemas.microsoft.com/office/drawing/2014/main" id="{D1CF6200-D33A-C064-C085-94BBA7F3D6E4}"/>
                </a:ext>
              </a:extLst>
            </p:cNvPr>
            <p:cNvSpPr>
              <a:spLocks/>
            </p:cNvSpPr>
            <p:nvPr/>
          </p:nvSpPr>
          <p:spPr>
            <a:xfrm>
              <a:off x="3769684"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1" name="Rectangle 50">
              <a:extLst>
                <a:ext uri="{FF2B5EF4-FFF2-40B4-BE49-F238E27FC236}">
                  <a16:creationId xmlns:a16="http://schemas.microsoft.com/office/drawing/2014/main" id="{662C4CD5-73A3-5183-E6EB-E270ED8EC9BA}"/>
                </a:ext>
              </a:extLst>
            </p:cNvPr>
            <p:cNvSpPr>
              <a:spLocks/>
            </p:cNvSpPr>
            <p:nvPr/>
          </p:nvSpPr>
          <p:spPr>
            <a:xfrm>
              <a:off x="4442194"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2" name="Rectangle 51">
              <a:extLst>
                <a:ext uri="{FF2B5EF4-FFF2-40B4-BE49-F238E27FC236}">
                  <a16:creationId xmlns:a16="http://schemas.microsoft.com/office/drawing/2014/main" id="{5F12F531-2C0F-4E77-704F-E801A9356033}"/>
                </a:ext>
              </a:extLst>
            </p:cNvPr>
            <p:cNvSpPr>
              <a:spLocks/>
            </p:cNvSpPr>
            <p:nvPr/>
          </p:nvSpPr>
          <p:spPr>
            <a:xfrm>
              <a:off x="5077046"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3" name="Rectangle 52">
              <a:extLst>
                <a:ext uri="{FF2B5EF4-FFF2-40B4-BE49-F238E27FC236}">
                  <a16:creationId xmlns:a16="http://schemas.microsoft.com/office/drawing/2014/main" id="{E6D0934A-7EA4-FBCB-70CB-76B54A2117A0}"/>
                </a:ext>
              </a:extLst>
            </p:cNvPr>
            <p:cNvSpPr>
              <a:spLocks/>
            </p:cNvSpPr>
            <p:nvPr/>
          </p:nvSpPr>
          <p:spPr>
            <a:xfrm>
              <a:off x="5711898"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4" name="Rectangle 53">
              <a:extLst>
                <a:ext uri="{FF2B5EF4-FFF2-40B4-BE49-F238E27FC236}">
                  <a16:creationId xmlns:a16="http://schemas.microsoft.com/office/drawing/2014/main" id="{8FC2AD98-18F5-F98D-CC74-92748ACBF693}"/>
                </a:ext>
              </a:extLst>
            </p:cNvPr>
            <p:cNvSpPr>
              <a:spLocks/>
            </p:cNvSpPr>
            <p:nvPr/>
          </p:nvSpPr>
          <p:spPr>
            <a:xfrm>
              <a:off x="6346750"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5" name="Rectangle 54">
              <a:extLst>
                <a:ext uri="{FF2B5EF4-FFF2-40B4-BE49-F238E27FC236}">
                  <a16:creationId xmlns:a16="http://schemas.microsoft.com/office/drawing/2014/main" id="{CB1F2043-CB82-428A-C344-3644536E4DE7}"/>
                </a:ext>
              </a:extLst>
            </p:cNvPr>
            <p:cNvSpPr>
              <a:spLocks/>
            </p:cNvSpPr>
            <p:nvPr/>
          </p:nvSpPr>
          <p:spPr>
            <a:xfrm>
              <a:off x="7019260"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6" name="Rectangle 55">
              <a:extLst>
                <a:ext uri="{FF2B5EF4-FFF2-40B4-BE49-F238E27FC236}">
                  <a16:creationId xmlns:a16="http://schemas.microsoft.com/office/drawing/2014/main" id="{6CF2209F-59D5-BDD0-D830-F099F74AD4D5}"/>
                </a:ext>
              </a:extLst>
            </p:cNvPr>
            <p:cNvSpPr>
              <a:spLocks/>
            </p:cNvSpPr>
            <p:nvPr/>
          </p:nvSpPr>
          <p:spPr>
            <a:xfrm>
              <a:off x="7654112"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7" name="Rectangle 56">
              <a:extLst>
                <a:ext uri="{FF2B5EF4-FFF2-40B4-BE49-F238E27FC236}">
                  <a16:creationId xmlns:a16="http://schemas.microsoft.com/office/drawing/2014/main" id="{1DE0C598-E047-1B9F-9CB6-DF2B889326F5}"/>
                </a:ext>
              </a:extLst>
            </p:cNvPr>
            <p:cNvSpPr>
              <a:spLocks/>
            </p:cNvSpPr>
            <p:nvPr/>
          </p:nvSpPr>
          <p:spPr>
            <a:xfrm>
              <a:off x="8326622"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8" name="Rectangle 57">
              <a:extLst>
                <a:ext uri="{FF2B5EF4-FFF2-40B4-BE49-F238E27FC236}">
                  <a16:creationId xmlns:a16="http://schemas.microsoft.com/office/drawing/2014/main" id="{F0564C28-8360-20CE-0AD9-E6587111E014}"/>
                </a:ext>
              </a:extLst>
            </p:cNvPr>
            <p:cNvSpPr>
              <a:spLocks/>
            </p:cNvSpPr>
            <p:nvPr/>
          </p:nvSpPr>
          <p:spPr>
            <a:xfrm>
              <a:off x="8961474"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9" name="Rectangle 58">
              <a:extLst>
                <a:ext uri="{FF2B5EF4-FFF2-40B4-BE49-F238E27FC236}">
                  <a16:creationId xmlns:a16="http://schemas.microsoft.com/office/drawing/2014/main" id="{C3FD571B-F724-B598-3046-2E898A582FED}"/>
                </a:ext>
              </a:extLst>
            </p:cNvPr>
            <p:cNvSpPr>
              <a:spLocks/>
            </p:cNvSpPr>
            <p:nvPr/>
          </p:nvSpPr>
          <p:spPr>
            <a:xfrm>
              <a:off x="10621483"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60" name="Rectangle 59">
              <a:extLst>
                <a:ext uri="{FF2B5EF4-FFF2-40B4-BE49-F238E27FC236}">
                  <a16:creationId xmlns:a16="http://schemas.microsoft.com/office/drawing/2014/main" id="{65781E99-B028-2E8F-C0C5-E725A5834976}"/>
                </a:ext>
              </a:extLst>
            </p:cNvPr>
            <p:cNvSpPr>
              <a:spLocks/>
            </p:cNvSpPr>
            <p:nvPr/>
          </p:nvSpPr>
          <p:spPr>
            <a:xfrm>
              <a:off x="11256335"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61" name="TextBox 60">
              <a:extLst>
                <a:ext uri="{FF2B5EF4-FFF2-40B4-BE49-F238E27FC236}">
                  <a16:creationId xmlns:a16="http://schemas.microsoft.com/office/drawing/2014/main" id="{DE1A5604-5C7B-7C29-02B5-902E9B6EBF14}"/>
                </a:ext>
              </a:extLst>
            </p:cNvPr>
            <p:cNvSpPr txBox="1"/>
            <p:nvPr/>
          </p:nvSpPr>
          <p:spPr>
            <a:xfrm>
              <a:off x="9031694" y="5762847"/>
              <a:ext cx="1935126" cy="646331"/>
            </a:xfrm>
            <a:prstGeom prst="rect">
              <a:avLst/>
            </a:prstGeom>
            <a:noFill/>
          </p:spPr>
          <p:txBody>
            <a:bodyPr wrap="square" rtlCol="0">
              <a:spAutoFit/>
            </a:bodyPr>
            <a:lstStyle/>
            <a:p>
              <a:pPr algn="ctr"/>
              <a:r>
                <a:rPr lang="en-US" sz="3600" dirty="0">
                  <a:solidFill>
                    <a:schemeClr val="bg1"/>
                  </a:solidFill>
                </a:rPr>
                <a:t>…</a:t>
              </a:r>
              <a:endParaRPr lang="en-IN" sz="3600" dirty="0">
                <a:solidFill>
                  <a:schemeClr val="bg1"/>
                </a:solidFill>
              </a:endParaRPr>
            </a:p>
          </p:txBody>
        </p:sp>
      </p:grpSp>
      <p:pic>
        <p:nvPicPr>
          <p:cNvPr id="63" name="Picture 62">
            <a:extLst>
              <a:ext uri="{FF2B5EF4-FFF2-40B4-BE49-F238E27FC236}">
                <a16:creationId xmlns:a16="http://schemas.microsoft.com/office/drawing/2014/main" id="{FE7BAED9-01AB-9BE1-3C7A-A09D9FF40F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2874" y="232849"/>
            <a:ext cx="1371600" cy="1371600"/>
          </a:xfrm>
          <a:prstGeom prst="rect">
            <a:avLst/>
          </a:prstGeom>
        </p:spPr>
      </p:pic>
      <p:sp>
        <p:nvSpPr>
          <p:cNvPr id="64" name="Rectangular Callout 15">
            <a:extLst>
              <a:ext uri="{FF2B5EF4-FFF2-40B4-BE49-F238E27FC236}">
                <a16:creationId xmlns:a16="http://schemas.microsoft.com/office/drawing/2014/main" id="{ACA8414D-2E71-CFE9-6278-A865F27BBFCF}"/>
              </a:ext>
            </a:extLst>
          </p:cNvPr>
          <p:cNvSpPr/>
          <p:nvPr/>
        </p:nvSpPr>
        <p:spPr>
          <a:xfrm>
            <a:off x="7778142" y="181173"/>
            <a:ext cx="2856292" cy="912523"/>
          </a:xfrm>
          <a:prstGeom prst="wedgeRectCallout">
            <a:avLst>
              <a:gd name="adj1" fmla="val 62211"/>
              <a:gd name="adj2" fmla="val 4845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To win at hangman, we must ask questions that eliminate wrong answers quickly</a:t>
            </a:r>
            <a:endParaRPr lang="en-US" i="1" dirty="0">
              <a:solidFill>
                <a:schemeClr val="bg1"/>
              </a:solidFill>
              <a:latin typeface="+mj-lt"/>
            </a:endParaRPr>
          </a:p>
        </p:txBody>
      </p:sp>
      <p:pic>
        <p:nvPicPr>
          <p:cNvPr id="65" name="Picture 64">
            <a:extLst>
              <a:ext uri="{FF2B5EF4-FFF2-40B4-BE49-F238E27FC236}">
                <a16:creationId xmlns:a16="http://schemas.microsoft.com/office/drawing/2014/main" id="{7D36E3B5-A93F-366A-DC0B-9123B42DB3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8" y="355420"/>
            <a:ext cx="1371600" cy="1371600"/>
          </a:xfrm>
          <a:prstGeom prst="rect">
            <a:avLst/>
          </a:prstGeom>
        </p:spPr>
      </p:pic>
      <p:sp>
        <p:nvSpPr>
          <p:cNvPr id="66" name="Rectangular Callout 5">
            <a:extLst>
              <a:ext uri="{FF2B5EF4-FFF2-40B4-BE49-F238E27FC236}">
                <a16:creationId xmlns:a16="http://schemas.microsoft.com/office/drawing/2014/main" id="{CDF70C19-983C-73B4-133F-3C363DC742C0}"/>
              </a:ext>
            </a:extLst>
          </p:cNvPr>
          <p:cNvSpPr/>
          <p:nvPr/>
        </p:nvSpPr>
        <p:spPr>
          <a:xfrm>
            <a:off x="1045565" y="180373"/>
            <a:ext cx="3546831" cy="912523"/>
          </a:xfrm>
          <a:prstGeom prst="wedgeRectCallout">
            <a:avLst>
              <a:gd name="adj1" fmla="val -56879"/>
              <a:gd name="adj2" fmla="val 69828"/>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Imagine a language where the letter “#” appears in every word. Guessing # gives us no useful information</a:t>
            </a:r>
            <a:endParaRPr lang="en-US" i="1" dirty="0">
              <a:solidFill>
                <a:schemeClr val="bg1"/>
              </a:solidFill>
              <a:latin typeface="+mj-lt"/>
            </a:endParaRPr>
          </a:p>
        </p:txBody>
      </p:sp>
      <p:grpSp>
        <p:nvGrpSpPr>
          <p:cNvPr id="67" name="Group 66">
            <a:extLst>
              <a:ext uri="{FF2B5EF4-FFF2-40B4-BE49-F238E27FC236}">
                <a16:creationId xmlns:a16="http://schemas.microsoft.com/office/drawing/2014/main" id="{FEDD04F3-BB45-B640-3D4E-2C80C22EF381}"/>
              </a:ext>
            </a:extLst>
          </p:cNvPr>
          <p:cNvGrpSpPr/>
          <p:nvPr/>
        </p:nvGrpSpPr>
        <p:grpSpPr>
          <a:xfrm>
            <a:off x="10909607" y="4724944"/>
            <a:ext cx="1143000" cy="1143000"/>
            <a:chOff x="2379643" y="355681"/>
            <a:chExt cx="1143000" cy="1143000"/>
          </a:xfrm>
        </p:grpSpPr>
        <p:sp>
          <p:nvSpPr>
            <p:cNvPr id="68" name="Oval 67">
              <a:extLst>
                <a:ext uri="{FF2B5EF4-FFF2-40B4-BE49-F238E27FC236}">
                  <a16:creationId xmlns:a16="http://schemas.microsoft.com/office/drawing/2014/main" id="{AFC10722-5F47-CD75-45D8-2869C94713E4}"/>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69" name="Freeform: Shape 68">
              <a:extLst>
                <a:ext uri="{FF2B5EF4-FFF2-40B4-BE49-F238E27FC236}">
                  <a16:creationId xmlns:a16="http://schemas.microsoft.com/office/drawing/2014/main" id="{4EDC0849-21E7-EF36-4DF8-5EB8000EA435}"/>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70" name="Group 69">
              <a:extLst>
                <a:ext uri="{FF2B5EF4-FFF2-40B4-BE49-F238E27FC236}">
                  <a16:creationId xmlns:a16="http://schemas.microsoft.com/office/drawing/2014/main" id="{E23C5D85-ECB0-9BE7-C79B-600E00A21FCB}"/>
                </a:ext>
              </a:extLst>
            </p:cNvPr>
            <p:cNvGrpSpPr/>
            <p:nvPr/>
          </p:nvGrpSpPr>
          <p:grpSpPr>
            <a:xfrm>
              <a:off x="2676823" y="704523"/>
              <a:ext cx="548640" cy="320040"/>
              <a:chOff x="8209190" y="1852901"/>
              <a:chExt cx="2194560" cy="1280160"/>
            </a:xfrm>
          </p:grpSpPr>
          <p:sp>
            <p:nvSpPr>
              <p:cNvPr id="71" name="Freeform: Shape 70">
                <a:extLst>
                  <a:ext uri="{FF2B5EF4-FFF2-40B4-BE49-F238E27FC236}">
                    <a16:creationId xmlns:a16="http://schemas.microsoft.com/office/drawing/2014/main" id="{50336EC5-9FB1-2141-F542-EA83B8839452}"/>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72" name="Freeform: Shape 71">
                <a:extLst>
                  <a:ext uri="{FF2B5EF4-FFF2-40B4-BE49-F238E27FC236}">
                    <a16:creationId xmlns:a16="http://schemas.microsoft.com/office/drawing/2014/main" id="{89E320BC-1576-C352-82CB-10691D1FFFDD}"/>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73" name="Rectangular Callout 13">
            <a:extLst>
              <a:ext uri="{FF2B5EF4-FFF2-40B4-BE49-F238E27FC236}">
                <a16:creationId xmlns:a16="http://schemas.microsoft.com/office/drawing/2014/main" id="{44B5BBD0-7AE3-CBA3-6536-D7BE63DD9A1E}"/>
              </a:ext>
            </a:extLst>
          </p:cNvPr>
          <p:cNvSpPr/>
          <p:nvPr/>
        </p:nvSpPr>
        <p:spPr>
          <a:xfrm>
            <a:off x="5787656" y="4724944"/>
            <a:ext cx="5037236" cy="942643"/>
          </a:xfrm>
          <a:prstGeom prst="wedgeRectCallout">
            <a:avLst>
              <a:gd name="adj1" fmla="val 63237"/>
              <a:gd name="adj2" fmla="val 5173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Similarly, very rare letters are not very good either – they will occasionally help us identify the word very quickly but will mostly cause us to make a mistake.</a:t>
            </a:r>
            <a:endParaRPr lang="en-US" i="1" dirty="0">
              <a:solidFill>
                <a:schemeClr val="bg1"/>
              </a:solidFill>
              <a:latin typeface="+mj-lt"/>
            </a:endParaRPr>
          </a:p>
        </p:txBody>
      </p:sp>
      <p:sp>
        <p:nvSpPr>
          <p:cNvPr id="77" name="TextBox 76">
            <a:extLst>
              <a:ext uri="{FF2B5EF4-FFF2-40B4-BE49-F238E27FC236}">
                <a16:creationId xmlns:a16="http://schemas.microsoft.com/office/drawing/2014/main" id="{5C17514C-3DC2-B304-B103-D9947C1CE2EB}"/>
              </a:ext>
            </a:extLst>
          </p:cNvPr>
          <p:cNvSpPr txBox="1"/>
          <p:nvPr/>
        </p:nvSpPr>
        <p:spPr>
          <a:xfrm>
            <a:off x="253353" y="4827615"/>
            <a:ext cx="2730754" cy="523220"/>
          </a:xfrm>
          <a:prstGeom prst="rect">
            <a:avLst/>
          </a:prstGeom>
          <a:noFill/>
          <a:ln>
            <a:noFill/>
          </a:ln>
        </p:spPr>
        <p:txBody>
          <a:bodyPr wrap="square" rtlCol="0">
            <a:spAutoFit/>
          </a:bodyPr>
          <a:lstStyle/>
          <a:p>
            <a:pPr algn="ctr"/>
            <a:r>
              <a:rPr lang="en-US" sz="2800" dirty="0">
                <a:solidFill>
                  <a:schemeClr val="bg1"/>
                </a:solidFill>
              </a:rPr>
              <a:t>10 levels later …</a:t>
            </a:r>
            <a:endParaRPr lang="en-IN" sz="2800" dirty="0">
              <a:solidFill>
                <a:schemeClr val="bg1"/>
              </a:solidFill>
            </a:endParaRPr>
          </a:p>
        </p:txBody>
      </p:sp>
    </p:spTree>
    <p:extLst>
      <p:ext uri="{BB962C8B-B14F-4D97-AF65-F5344CB8AC3E}">
        <p14:creationId xmlns:p14="http://schemas.microsoft.com/office/powerpoint/2010/main" val="107517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wipe(right)">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wipe(left)">
                                      <p:cBhvr>
                                        <p:cTn id="18" dur="500"/>
                                        <p:tgtEl>
                                          <p:spTgt spid="6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p:cTn id="23" dur="500" fill="hold"/>
                                        <p:tgtEl>
                                          <p:spTgt spid="67"/>
                                        </p:tgtEl>
                                        <p:attrNameLst>
                                          <p:attrName>ppt_w</p:attrName>
                                        </p:attrNameLst>
                                      </p:cBhvr>
                                      <p:tavLst>
                                        <p:tav tm="0">
                                          <p:val>
                                            <p:fltVal val="0"/>
                                          </p:val>
                                        </p:tav>
                                        <p:tav tm="100000">
                                          <p:val>
                                            <p:strVal val="#ppt_w"/>
                                          </p:val>
                                        </p:tav>
                                      </p:tavLst>
                                    </p:anim>
                                    <p:anim calcmode="lin" valueType="num">
                                      <p:cBhvr>
                                        <p:cTn id="24" dur="500" fill="hold"/>
                                        <p:tgtEl>
                                          <p:spTgt spid="67"/>
                                        </p:tgtEl>
                                        <p:attrNameLst>
                                          <p:attrName>ppt_h</p:attrName>
                                        </p:attrNameLst>
                                      </p:cBhvr>
                                      <p:tavLst>
                                        <p:tav tm="0">
                                          <p:val>
                                            <p:fltVal val="0"/>
                                          </p:val>
                                        </p:tav>
                                        <p:tav tm="100000">
                                          <p:val>
                                            <p:strVal val="#ppt_h"/>
                                          </p:val>
                                        </p:tav>
                                      </p:tavLst>
                                    </p:anim>
                                    <p:animEffect transition="in" filter="fade">
                                      <p:cBhvr>
                                        <p:cTn id="25" dur="500"/>
                                        <p:tgtEl>
                                          <p:spTgt spid="67"/>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right)">
                                      <p:cBhvr>
                                        <p:cTn id="29" dur="500"/>
                                        <p:tgtEl>
                                          <p:spTgt spid="7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right)">
                                      <p:cBhvr>
                                        <p:cTn id="39" dur="500"/>
                                        <p:tgtEl>
                                          <p:spTgt spid="8"/>
                                        </p:tgtEl>
                                      </p:cBhvr>
                                    </p:animEffect>
                                  </p:childTnLst>
                                </p:cTn>
                              </p:par>
                              <p:par>
                                <p:cTn id="40" presetID="22" presetClass="entr" presetSubtype="8"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right)">
                                      <p:cBhvr>
                                        <p:cTn id="54" dur="500"/>
                                        <p:tgtEl>
                                          <p:spTgt spid="32"/>
                                        </p:tgtEl>
                                      </p:cBhvr>
                                    </p:animEffect>
                                  </p:childTnLst>
                                </p:cTn>
                              </p:par>
                              <p:par>
                                <p:cTn id="55" presetID="22" presetClass="entr" presetSubtype="8"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500"/>
                                        <p:tgtEl>
                                          <p:spTgt spid="35"/>
                                        </p:tgtEl>
                                      </p:cBhvr>
                                    </p:animEffect>
                                  </p:childTnLst>
                                </p:cTn>
                              </p:par>
                              <p:par>
                                <p:cTn id="58" presetID="22" presetClass="entr" presetSubtype="2"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right)">
                                      <p:cBhvr>
                                        <p:cTn id="60" dur="500"/>
                                        <p:tgtEl>
                                          <p:spTgt spid="38"/>
                                        </p:tgtEl>
                                      </p:cBhvr>
                                    </p:animEffect>
                                  </p:childTnLst>
                                </p:cTn>
                              </p:par>
                              <p:par>
                                <p:cTn id="61" presetID="22" presetClass="entr" presetSubtype="8"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500"/>
                                        <p:tgtEl>
                                          <p:spTgt spid="41"/>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77"/>
                                        </p:tgtEl>
                                        <p:attrNameLst>
                                          <p:attrName>style.visibility</p:attrName>
                                        </p:attrNameLst>
                                      </p:cBhvr>
                                      <p:to>
                                        <p:strVal val="visible"/>
                                      </p:to>
                                    </p:set>
                                    <p:animEffect transition="in" filter="wipe(left)">
                                      <p:cBhvr>
                                        <p:cTn id="81" dur="500"/>
                                        <p:tgtEl>
                                          <p:spTgt spid="7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2"/>
                                        </p:tgtEl>
                                        <p:attrNameLst>
                                          <p:attrName>style.visibility</p:attrName>
                                        </p:attrNameLst>
                                      </p:cBhvr>
                                      <p:to>
                                        <p:strVal val="visible"/>
                                      </p:to>
                                    </p:set>
                                    <p:animEffect transition="in" filter="wipe(left)">
                                      <p:cBhvr>
                                        <p:cTn id="8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0" grpId="0" animBg="1"/>
      <p:bldP spid="26" grpId="0" animBg="1"/>
      <p:bldP spid="29" grpId="0" animBg="1"/>
      <p:bldP spid="30" grpId="0" animBg="1"/>
      <p:bldP spid="31" grpId="0" animBg="1"/>
      <p:bldP spid="64" grpId="0" animBg="1"/>
      <p:bldP spid="66" grpId="0" animBg="1"/>
      <p:bldP spid="73" grpId="0" animBg="1"/>
      <p:bldP spid="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ABD9-4115-45F8-C9FA-B260E6ED0BD7}"/>
              </a:ext>
            </a:extLst>
          </p:cNvPr>
          <p:cNvSpPr>
            <a:spLocks noGrp="1"/>
          </p:cNvSpPr>
          <p:nvPr>
            <p:ph type="title"/>
          </p:nvPr>
        </p:nvSpPr>
        <p:spPr/>
        <p:txBody>
          <a:bodyPr/>
          <a:lstStyle/>
          <a:p>
            <a:r>
              <a:rPr lang="en-US" dirty="0"/>
              <a:t>Uncertainty Reduction – Hangman</a:t>
            </a:r>
            <a:endParaRPr lang="en-IN" dirty="0"/>
          </a:p>
        </p:txBody>
      </p:sp>
      <p:sp>
        <p:nvSpPr>
          <p:cNvPr id="3" name="TextBox 2">
            <a:extLst>
              <a:ext uri="{FF2B5EF4-FFF2-40B4-BE49-F238E27FC236}">
                <a16:creationId xmlns:a16="http://schemas.microsoft.com/office/drawing/2014/main" id="{30E37F69-D410-A28A-2FF9-FCAB946FAAF7}"/>
              </a:ext>
            </a:extLst>
          </p:cNvPr>
          <p:cNvSpPr txBox="1"/>
          <p:nvPr/>
        </p:nvSpPr>
        <p:spPr>
          <a:xfrm>
            <a:off x="499730" y="1431885"/>
            <a:ext cx="2311203" cy="523220"/>
          </a:xfrm>
          <a:prstGeom prst="rect">
            <a:avLst/>
          </a:prstGeom>
          <a:noFill/>
        </p:spPr>
        <p:txBody>
          <a:bodyPr wrap="square" rtlCol="0">
            <a:spAutoFit/>
          </a:bodyPr>
          <a:lstStyle/>
          <a:p>
            <a:r>
              <a:rPr lang="en-US" sz="2800" dirty="0">
                <a:solidFill>
                  <a:schemeClr val="bg1"/>
                </a:solidFill>
              </a:rPr>
              <a:t>Start State</a:t>
            </a:r>
            <a:endParaRPr lang="en-IN" sz="2800" dirty="0">
              <a:solidFill>
                <a:schemeClr val="bg1"/>
              </a:solidFill>
            </a:endParaRPr>
          </a:p>
        </p:txBody>
      </p:sp>
      <p:sp>
        <p:nvSpPr>
          <p:cNvPr id="4" name="TextBox 3">
            <a:extLst>
              <a:ext uri="{FF2B5EF4-FFF2-40B4-BE49-F238E27FC236}">
                <a16:creationId xmlns:a16="http://schemas.microsoft.com/office/drawing/2014/main" id="{5FD7C12A-3401-4AA0-39C2-541F930F70C9}"/>
              </a:ext>
            </a:extLst>
          </p:cNvPr>
          <p:cNvSpPr txBox="1"/>
          <p:nvPr/>
        </p:nvSpPr>
        <p:spPr>
          <a:xfrm>
            <a:off x="499730" y="4372555"/>
            <a:ext cx="2473445" cy="523220"/>
          </a:xfrm>
          <a:prstGeom prst="rect">
            <a:avLst/>
          </a:prstGeom>
          <a:noFill/>
        </p:spPr>
        <p:txBody>
          <a:bodyPr wrap="square" rtlCol="0">
            <a:spAutoFit/>
          </a:bodyPr>
          <a:lstStyle/>
          <a:p>
            <a:r>
              <a:rPr lang="en-US" sz="2800" dirty="0">
                <a:solidFill>
                  <a:schemeClr val="bg1"/>
                </a:solidFill>
              </a:rPr>
              <a:t>Good Question</a:t>
            </a:r>
            <a:endParaRPr lang="en-IN" sz="2800" dirty="0">
              <a:solidFill>
                <a:schemeClr val="bg1"/>
              </a:solidFill>
            </a:endParaRPr>
          </a:p>
        </p:txBody>
      </p:sp>
      <p:sp>
        <p:nvSpPr>
          <p:cNvPr id="5" name="TextBox 4">
            <a:extLst>
              <a:ext uri="{FF2B5EF4-FFF2-40B4-BE49-F238E27FC236}">
                <a16:creationId xmlns:a16="http://schemas.microsoft.com/office/drawing/2014/main" id="{76A5E2EC-A67C-1C8D-181F-BCE3BD08E94E}"/>
              </a:ext>
            </a:extLst>
          </p:cNvPr>
          <p:cNvSpPr txBox="1"/>
          <p:nvPr/>
        </p:nvSpPr>
        <p:spPr>
          <a:xfrm>
            <a:off x="499730" y="5842890"/>
            <a:ext cx="2311203" cy="523220"/>
          </a:xfrm>
          <a:prstGeom prst="rect">
            <a:avLst/>
          </a:prstGeom>
          <a:noFill/>
        </p:spPr>
        <p:txBody>
          <a:bodyPr wrap="square" rtlCol="0">
            <a:spAutoFit/>
          </a:bodyPr>
          <a:lstStyle/>
          <a:p>
            <a:r>
              <a:rPr lang="en-US" sz="2800" dirty="0">
                <a:solidFill>
                  <a:schemeClr val="bg1"/>
                </a:solidFill>
              </a:rPr>
              <a:t>Bad Question</a:t>
            </a:r>
            <a:endParaRPr lang="en-IN" sz="2800" dirty="0">
              <a:solidFill>
                <a:schemeClr val="bg1"/>
              </a:solidFill>
            </a:endParaRPr>
          </a:p>
        </p:txBody>
      </p:sp>
      <p:sp>
        <p:nvSpPr>
          <p:cNvPr id="6" name="TextBox 5">
            <a:extLst>
              <a:ext uri="{FF2B5EF4-FFF2-40B4-BE49-F238E27FC236}">
                <a16:creationId xmlns:a16="http://schemas.microsoft.com/office/drawing/2014/main" id="{030C9C07-71AF-B682-49E5-F21BBB86F48D}"/>
              </a:ext>
            </a:extLst>
          </p:cNvPr>
          <p:cNvSpPr txBox="1"/>
          <p:nvPr/>
        </p:nvSpPr>
        <p:spPr>
          <a:xfrm>
            <a:off x="499730" y="2902220"/>
            <a:ext cx="2311203" cy="523220"/>
          </a:xfrm>
          <a:prstGeom prst="rect">
            <a:avLst/>
          </a:prstGeom>
          <a:noFill/>
        </p:spPr>
        <p:txBody>
          <a:bodyPr wrap="square" rtlCol="0">
            <a:spAutoFit/>
          </a:bodyPr>
          <a:lstStyle/>
          <a:p>
            <a:r>
              <a:rPr lang="en-US" sz="2800" dirty="0">
                <a:solidFill>
                  <a:schemeClr val="bg1"/>
                </a:solidFill>
              </a:rPr>
              <a:t>Goal States</a:t>
            </a:r>
            <a:endParaRPr lang="en-IN" sz="2800" dirty="0">
              <a:solidFill>
                <a:schemeClr val="bg1"/>
              </a:solidFill>
            </a:endParaRPr>
          </a:p>
        </p:txBody>
      </p:sp>
      <p:cxnSp>
        <p:nvCxnSpPr>
          <p:cNvPr id="8" name="Straight Connector 7">
            <a:extLst>
              <a:ext uri="{FF2B5EF4-FFF2-40B4-BE49-F238E27FC236}">
                <a16:creationId xmlns:a16="http://schemas.microsoft.com/office/drawing/2014/main" id="{97985FC9-D81B-C7C1-BA48-97FF5F63BD3D}"/>
              </a:ext>
            </a:extLst>
          </p:cNvPr>
          <p:cNvCxnSpPr>
            <a:cxnSpLocks/>
          </p:cNvCxnSpPr>
          <p:nvPr/>
        </p:nvCxnSpPr>
        <p:spPr>
          <a:xfrm>
            <a:off x="3689498" y="1058810"/>
            <a:ext cx="0" cy="53461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FA0B153-1E78-D29C-A7CD-ADD3EF858AA7}"/>
              </a:ext>
            </a:extLst>
          </p:cNvPr>
          <p:cNvSpPr/>
          <p:nvPr/>
        </p:nvSpPr>
        <p:spPr>
          <a:xfrm>
            <a:off x="4568064" y="1111624"/>
            <a:ext cx="409525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amid, baby, back, bake, bike, book, bump, burn, cave, chip, cook, damp, duck, dump, fade, good, have, high, hook, jazz, jump, kick, maid, many, mind, monk, much, must, paid, pain, park, pick, pine, pipe, pond, pony, pump, push, quick, quid, quit, sail, same, save, sight, size, stay, study, stuff, suffer, sway, tail, twin, wage, wake, wall, warn, wave, weak, wear, whip, wife, will, wind, wine, wing, wipe, wise, wish, with, wood, wound, year</a:t>
            </a:r>
            <a:endParaRPr lang="en-IN" sz="200" dirty="0"/>
          </a:p>
        </p:txBody>
      </p:sp>
      <p:sp>
        <p:nvSpPr>
          <p:cNvPr id="19" name="Rectangle 18">
            <a:extLst>
              <a:ext uri="{FF2B5EF4-FFF2-40B4-BE49-F238E27FC236}">
                <a16:creationId xmlns:a16="http://schemas.microsoft.com/office/drawing/2014/main" id="{43FE9FFC-A6DE-372D-9AC9-613A58A4FA48}"/>
              </a:ext>
            </a:extLst>
          </p:cNvPr>
          <p:cNvSpPr/>
          <p:nvPr/>
        </p:nvSpPr>
        <p:spPr>
          <a:xfrm>
            <a:off x="45680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amid</a:t>
            </a:r>
            <a:endParaRPr lang="en-IN" sz="1050" dirty="0"/>
          </a:p>
        </p:txBody>
      </p:sp>
      <p:sp>
        <p:nvSpPr>
          <p:cNvPr id="20" name="Rectangle 19">
            <a:extLst>
              <a:ext uri="{FF2B5EF4-FFF2-40B4-BE49-F238E27FC236}">
                <a16:creationId xmlns:a16="http://schemas.microsoft.com/office/drawing/2014/main" id="{D6AE4FBE-5040-CFC0-B539-97F4D872991F}"/>
              </a:ext>
            </a:extLst>
          </p:cNvPr>
          <p:cNvSpPr/>
          <p:nvPr/>
        </p:nvSpPr>
        <p:spPr>
          <a:xfrm>
            <a:off x="4568064" y="4052293"/>
            <a:ext cx="2849520"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amid, baby, back, bake, bike, book, bump, burn, cave, chip, cook, damp, duck, dump, fade, good, have, high, hook, jazz, jump, kick, maid, many, mind, monk, much, must, paid, pain, park, pick, pine, pipe, pond, pony,</a:t>
            </a:r>
            <a:endParaRPr lang="en-IN" sz="400" dirty="0"/>
          </a:p>
        </p:txBody>
      </p:sp>
      <p:sp>
        <p:nvSpPr>
          <p:cNvPr id="23" name="Rectangle 22">
            <a:extLst>
              <a:ext uri="{FF2B5EF4-FFF2-40B4-BE49-F238E27FC236}">
                <a16:creationId xmlns:a16="http://schemas.microsoft.com/office/drawing/2014/main" id="{B15A6C28-DF80-FF63-7919-D30CB2757F60}"/>
              </a:ext>
            </a:extLst>
          </p:cNvPr>
          <p:cNvSpPr/>
          <p:nvPr/>
        </p:nvSpPr>
        <p:spPr>
          <a:xfrm>
            <a:off x="7634177" y="4052293"/>
            <a:ext cx="2849523"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pump, push, quick, quid, quit, sail, same, save, sight, size, stay, study, stuff, suffer, sway, tail, twin, wage, wake, wall, warn, wave, weak, wear, whip, wife, will, wind, wine, wing, wipe, wise, wish, with, wood, wound, year</a:t>
            </a:r>
            <a:endParaRPr lang="en-IN" sz="400" dirty="0"/>
          </a:p>
        </p:txBody>
      </p:sp>
      <p:sp>
        <p:nvSpPr>
          <p:cNvPr id="26" name="Rectangle 25">
            <a:extLst>
              <a:ext uri="{FF2B5EF4-FFF2-40B4-BE49-F238E27FC236}">
                <a16:creationId xmlns:a16="http://schemas.microsoft.com/office/drawing/2014/main" id="{955460E2-460F-6FAA-588C-2A208B282604}"/>
              </a:ext>
            </a:extLst>
          </p:cNvPr>
          <p:cNvSpPr/>
          <p:nvPr/>
        </p:nvSpPr>
        <p:spPr>
          <a:xfrm>
            <a:off x="4568064" y="5417810"/>
            <a:ext cx="152792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amid</a:t>
            </a:r>
            <a:endParaRPr lang="en-IN" sz="200" dirty="0"/>
          </a:p>
        </p:txBody>
      </p:sp>
      <p:sp>
        <p:nvSpPr>
          <p:cNvPr id="27" name="Rectangle 26">
            <a:extLst>
              <a:ext uri="{FF2B5EF4-FFF2-40B4-BE49-F238E27FC236}">
                <a16:creationId xmlns:a16="http://schemas.microsoft.com/office/drawing/2014/main" id="{12855F3B-C3A0-851D-7D89-0BB14247F5A6}"/>
              </a:ext>
            </a:extLst>
          </p:cNvPr>
          <p:cNvSpPr/>
          <p:nvPr/>
        </p:nvSpPr>
        <p:spPr>
          <a:xfrm>
            <a:off x="6388441" y="5417810"/>
            <a:ext cx="409525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baby, back, bake, bike, book, bump, burn, cave, chip, cook, damp, duck, dump, fade, good, have, high, hook, jazz, jump, kick, maid, many, mind, monk, much, must, paid, pain, park, pick, pine, pipe, pond, pony, pump, push, quick, quid, quit, sail, same, save, sight, size, stay, study, stuff, suffer, sway, tail, twin, wage, wake, wall, warn, wave, weak, wear, whip, wife, will, wind, wine, wing, wipe, wise, wish, with, wood, wound, year</a:t>
            </a:r>
            <a:endParaRPr lang="en-IN" sz="200" dirty="0"/>
          </a:p>
        </p:txBody>
      </p:sp>
      <p:sp>
        <p:nvSpPr>
          <p:cNvPr id="28" name="Rectangle 27">
            <a:extLst>
              <a:ext uri="{FF2B5EF4-FFF2-40B4-BE49-F238E27FC236}">
                <a16:creationId xmlns:a16="http://schemas.microsoft.com/office/drawing/2014/main" id="{8BE3911A-7E76-3CF2-07C6-8F9CD172AD22}"/>
              </a:ext>
            </a:extLst>
          </p:cNvPr>
          <p:cNvSpPr/>
          <p:nvPr/>
        </p:nvSpPr>
        <p:spPr>
          <a:xfrm>
            <a:off x="61237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hook</a:t>
            </a:r>
            <a:endParaRPr lang="en-IN" sz="1050" dirty="0"/>
          </a:p>
        </p:txBody>
      </p:sp>
      <p:sp>
        <p:nvSpPr>
          <p:cNvPr id="29" name="Rectangle 28">
            <a:extLst>
              <a:ext uri="{FF2B5EF4-FFF2-40B4-BE49-F238E27FC236}">
                <a16:creationId xmlns:a16="http://schemas.microsoft.com/office/drawing/2014/main" id="{63379EE1-3A84-3F4F-D24B-C3F6C201296F}"/>
              </a:ext>
            </a:extLst>
          </p:cNvPr>
          <p:cNvSpPr/>
          <p:nvPr/>
        </p:nvSpPr>
        <p:spPr>
          <a:xfrm>
            <a:off x="7704669"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sail</a:t>
            </a:r>
            <a:endParaRPr lang="en-IN" sz="1050" dirty="0"/>
          </a:p>
        </p:txBody>
      </p:sp>
      <p:sp>
        <p:nvSpPr>
          <p:cNvPr id="30" name="Rectangle 29">
            <a:extLst>
              <a:ext uri="{FF2B5EF4-FFF2-40B4-BE49-F238E27FC236}">
                <a16:creationId xmlns:a16="http://schemas.microsoft.com/office/drawing/2014/main" id="{599BAA97-36EB-CBAC-6152-619378474E94}"/>
              </a:ext>
            </a:extLst>
          </p:cNvPr>
          <p:cNvSpPr/>
          <p:nvPr/>
        </p:nvSpPr>
        <p:spPr>
          <a:xfrm>
            <a:off x="98065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year</a:t>
            </a:r>
            <a:endParaRPr lang="en-IN" sz="1050" dirty="0"/>
          </a:p>
        </p:txBody>
      </p:sp>
      <p:sp>
        <p:nvSpPr>
          <p:cNvPr id="31" name="TextBox 30">
            <a:extLst>
              <a:ext uri="{FF2B5EF4-FFF2-40B4-BE49-F238E27FC236}">
                <a16:creationId xmlns:a16="http://schemas.microsoft.com/office/drawing/2014/main" id="{AE0FC9B9-1C44-9716-37F3-23A62D279F32}"/>
              </a:ext>
            </a:extLst>
          </p:cNvPr>
          <p:cNvSpPr txBox="1"/>
          <p:nvPr/>
        </p:nvSpPr>
        <p:spPr>
          <a:xfrm>
            <a:off x="8465189" y="2779109"/>
            <a:ext cx="1935126" cy="646331"/>
          </a:xfrm>
          <a:prstGeom prst="rect">
            <a:avLst/>
          </a:prstGeom>
          <a:noFill/>
        </p:spPr>
        <p:txBody>
          <a:bodyPr wrap="square" rtlCol="0">
            <a:spAutoFit/>
          </a:bodyPr>
          <a:lstStyle/>
          <a:p>
            <a:pPr algn="ctr"/>
            <a:r>
              <a:rPr lang="en-US" sz="3600" dirty="0">
                <a:solidFill>
                  <a:schemeClr val="bg1"/>
                </a:solidFill>
              </a:rPr>
              <a:t>…</a:t>
            </a:r>
            <a:endParaRPr lang="en-IN" sz="3600" dirty="0">
              <a:solidFill>
                <a:schemeClr val="bg1"/>
              </a:solidFill>
            </a:endParaRPr>
          </a:p>
        </p:txBody>
      </p:sp>
    </p:spTree>
    <p:extLst>
      <p:ext uri="{BB962C8B-B14F-4D97-AF65-F5344CB8AC3E}">
        <p14:creationId xmlns:p14="http://schemas.microsoft.com/office/powerpoint/2010/main" val="2519698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ABD9-4115-45F8-C9FA-B260E6ED0BD7}"/>
              </a:ext>
            </a:extLst>
          </p:cNvPr>
          <p:cNvSpPr>
            <a:spLocks noGrp="1"/>
          </p:cNvSpPr>
          <p:nvPr>
            <p:ph type="title"/>
          </p:nvPr>
        </p:nvSpPr>
        <p:spPr/>
        <p:txBody>
          <a:bodyPr/>
          <a:lstStyle/>
          <a:p>
            <a:r>
              <a:rPr lang="en-US" dirty="0"/>
              <a:t>Uncertainty Reduction – Classification</a:t>
            </a:r>
            <a:endParaRPr lang="en-IN" dirty="0"/>
          </a:p>
        </p:txBody>
      </p:sp>
      <p:sp>
        <p:nvSpPr>
          <p:cNvPr id="3" name="TextBox 2">
            <a:extLst>
              <a:ext uri="{FF2B5EF4-FFF2-40B4-BE49-F238E27FC236}">
                <a16:creationId xmlns:a16="http://schemas.microsoft.com/office/drawing/2014/main" id="{30E37F69-D410-A28A-2FF9-FCAB946FAAF7}"/>
              </a:ext>
            </a:extLst>
          </p:cNvPr>
          <p:cNvSpPr txBox="1"/>
          <p:nvPr/>
        </p:nvSpPr>
        <p:spPr>
          <a:xfrm>
            <a:off x="499730" y="1431885"/>
            <a:ext cx="2311203" cy="523220"/>
          </a:xfrm>
          <a:prstGeom prst="rect">
            <a:avLst/>
          </a:prstGeom>
          <a:noFill/>
        </p:spPr>
        <p:txBody>
          <a:bodyPr wrap="square" rtlCol="0">
            <a:spAutoFit/>
          </a:bodyPr>
          <a:lstStyle/>
          <a:p>
            <a:r>
              <a:rPr lang="en-US" sz="2800" dirty="0">
                <a:solidFill>
                  <a:schemeClr val="bg1"/>
                </a:solidFill>
              </a:rPr>
              <a:t>Start State</a:t>
            </a:r>
            <a:endParaRPr lang="en-IN" sz="2800" dirty="0">
              <a:solidFill>
                <a:schemeClr val="bg1"/>
              </a:solidFill>
            </a:endParaRPr>
          </a:p>
        </p:txBody>
      </p:sp>
      <p:sp>
        <p:nvSpPr>
          <p:cNvPr id="4" name="TextBox 3">
            <a:extLst>
              <a:ext uri="{FF2B5EF4-FFF2-40B4-BE49-F238E27FC236}">
                <a16:creationId xmlns:a16="http://schemas.microsoft.com/office/drawing/2014/main" id="{5FD7C12A-3401-4AA0-39C2-541F930F70C9}"/>
              </a:ext>
            </a:extLst>
          </p:cNvPr>
          <p:cNvSpPr txBox="1"/>
          <p:nvPr/>
        </p:nvSpPr>
        <p:spPr>
          <a:xfrm>
            <a:off x="499730" y="4372555"/>
            <a:ext cx="2473445" cy="523220"/>
          </a:xfrm>
          <a:prstGeom prst="rect">
            <a:avLst/>
          </a:prstGeom>
          <a:noFill/>
        </p:spPr>
        <p:txBody>
          <a:bodyPr wrap="square" rtlCol="0">
            <a:spAutoFit/>
          </a:bodyPr>
          <a:lstStyle/>
          <a:p>
            <a:r>
              <a:rPr lang="en-US" sz="2800" dirty="0">
                <a:solidFill>
                  <a:schemeClr val="bg1"/>
                </a:solidFill>
              </a:rPr>
              <a:t>Good Question</a:t>
            </a:r>
            <a:endParaRPr lang="en-IN" sz="2800" dirty="0">
              <a:solidFill>
                <a:schemeClr val="bg1"/>
              </a:solidFill>
            </a:endParaRPr>
          </a:p>
        </p:txBody>
      </p:sp>
      <p:sp>
        <p:nvSpPr>
          <p:cNvPr id="5" name="TextBox 4">
            <a:extLst>
              <a:ext uri="{FF2B5EF4-FFF2-40B4-BE49-F238E27FC236}">
                <a16:creationId xmlns:a16="http://schemas.microsoft.com/office/drawing/2014/main" id="{76A5E2EC-A67C-1C8D-181F-BCE3BD08E94E}"/>
              </a:ext>
            </a:extLst>
          </p:cNvPr>
          <p:cNvSpPr txBox="1"/>
          <p:nvPr/>
        </p:nvSpPr>
        <p:spPr>
          <a:xfrm>
            <a:off x="499730" y="5842890"/>
            <a:ext cx="2311203" cy="523220"/>
          </a:xfrm>
          <a:prstGeom prst="rect">
            <a:avLst/>
          </a:prstGeom>
          <a:noFill/>
        </p:spPr>
        <p:txBody>
          <a:bodyPr wrap="square" rtlCol="0">
            <a:spAutoFit/>
          </a:bodyPr>
          <a:lstStyle/>
          <a:p>
            <a:r>
              <a:rPr lang="en-US" sz="2800" dirty="0">
                <a:solidFill>
                  <a:schemeClr val="bg1"/>
                </a:solidFill>
              </a:rPr>
              <a:t>Bad Question</a:t>
            </a:r>
            <a:endParaRPr lang="en-IN" sz="2800" dirty="0">
              <a:solidFill>
                <a:schemeClr val="bg1"/>
              </a:solidFill>
            </a:endParaRPr>
          </a:p>
        </p:txBody>
      </p:sp>
      <p:sp>
        <p:nvSpPr>
          <p:cNvPr id="6" name="TextBox 5">
            <a:extLst>
              <a:ext uri="{FF2B5EF4-FFF2-40B4-BE49-F238E27FC236}">
                <a16:creationId xmlns:a16="http://schemas.microsoft.com/office/drawing/2014/main" id="{030C9C07-71AF-B682-49E5-F21BBB86F48D}"/>
              </a:ext>
            </a:extLst>
          </p:cNvPr>
          <p:cNvSpPr txBox="1"/>
          <p:nvPr/>
        </p:nvSpPr>
        <p:spPr>
          <a:xfrm>
            <a:off x="499730" y="2902220"/>
            <a:ext cx="2311203" cy="523220"/>
          </a:xfrm>
          <a:prstGeom prst="rect">
            <a:avLst/>
          </a:prstGeom>
          <a:noFill/>
        </p:spPr>
        <p:txBody>
          <a:bodyPr wrap="square" rtlCol="0">
            <a:spAutoFit/>
          </a:bodyPr>
          <a:lstStyle/>
          <a:p>
            <a:r>
              <a:rPr lang="en-US" sz="2800" dirty="0">
                <a:solidFill>
                  <a:schemeClr val="bg1"/>
                </a:solidFill>
              </a:rPr>
              <a:t>Goal States</a:t>
            </a:r>
            <a:endParaRPr lang="en-IN" sz="2800" dirty="0">
              <a:solidFill>
                <a:schemeClr val="bg1"/>
              </a:solidFill>
            </a:endParaRPr>
          </a:p>
        </p:txBody>
      </p:sp>
      <p:cxnSp>
        <p:nvCxnSpPr>
          <p:cNvPr id="8" name="Straight Connector 7">
            <a:extLst>
              <a:ext uri="{FF2B5EF4-FFF2-40B4-BE49-F238E27FC236}">
                <a16:creationId xmlns:a16="http://schemas.microsoft.com/office/drawing/2014/main" id="{97985FC9-D81B-C7C1-BA48-97FF5F63BD3D}"/>
              </a:ext>
            </a:extLst>
          </p:cNvPr>
          <p:cNvCxnSpPr>
            <a:cxnSpLocks/>
          </p:cNvCxnSpPr>
          <p:nvPr/>
        </p:nvCxnSpPr>
        <p:spPr>
          <a:xfrm>
            <a:off x="3689498" y="1058810"/>
            <a:ext cx="0" cy="53461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FA0B153-1E78-D29C-A7CD-ADD3EF858AA7}"/>
              </a:ext>
            </a:extLst>
          </p:cNvPr>
          <p:cNvSpPr/>
          <p:nvPr/>
        </p:nvSpPr>
        <p:spPr>
          <a:xfrm>
            <a:off x="4568065" y="1111624"/>
            <a:ext cx="2121494"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dirty="0"/>
          </a:p>
        </p:txBody>
      </p:sp>
      <p:sp>
        <p:nvSpPr>
          <p:cNvPr id="19" name="Rectangle 18">
            <a:extLst>
              <a:ext uri="{FF2B5EF4-FFF2-40B4-BE49-F238E27FC236}">
                <a16:creationId xmlns:a16="http://schemas.microsoft.com/office/drawing/2014/main" id="{43FE9FFC-A6DE-372D-9AC9-613A58A4FA48}"/>
              </a:ext>
            </a:extLst>
          </p:cNvPr>
          <p:cNvSpPr/>
          <p:nvPr/>
        </p:nvSpPr>
        <p:spPr>
          <a:xfrm>
            <a:off x="45680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20" name="Rectangle 19">
            <a:extLst>
              <a:ext uri="{FF2B5EF4-FFF2-40B4-BE49-F238E27FC236}">
                <a16:creationId xmlns:a16="http://schemas.microsoft.com/office/drawing/2014/main" id="{D6AE4FBE-5040-CFC0-B539-97F4D872991F}"/>
              </a:ext>
            </a:extLst>
          </p:cNvPr>
          <p:cNvSpPr/>
          <p:nvPr/>
        </p:nvSpPr>
        <p:spPr>
          <a:xfrm>
            <a:off x="4568065" y="4052293"/>
            <a:ext cx="1121852"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 dirty="0"/>
          </a:p>
        </p:txBody>
      </p:sp>
      <p:sp>
        <p:nvSpPr>
          <p:cNvPr id="23" name="Rectangle 22">
            <a:extLst>
              <a:ext uri="{FF2B5EF4-FFF2-40B4-BE49-F238E27FC236}">
                <a16:creationId xmlns:a16="http://schemas.microsoft.com/office/drawing/2014/main" id="{B15A6C28-DF80-FF63-7919-D30CB2757F60}"/>
              </a:ext>
            </a:extLst>
          </p:cNvPr>
          <p:cNvSpPr/>
          <p:nvPr/>
        </p:nvSpPr>
        <p:spPr>
          <a:xfrm>
            <a:off x="5980521" y="4052293"/>
            <a:ext cx="1145123"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 dirty="0"/>
          </a:p>
        </p:txBody>
      </p:sp>
      <p:sp>
        <p:nvSpPr>
          <p:cNvPr id="26" name="Rectangle 25">
            <a:extLst>
              <a:ext uri="{FF2B5EF4-FFF2-40B4-BE49-F238E27FC236}">
                <a16:creationId xmlns:a16="http://schemas.microsoft.com/office/drawing/2014/main" id="{955460E2-460F-6FAA-588C-2A208B282604}"/>
              </a:ext>
            </a:extLst>
          </p:cNvPr>
          <p:cNvSpPr/>
          <p:nvPr/>
        </p:nvSpPr>
        <p:spPr>
          <a:xfrm>
            <a:off x="4568065" y="5417810"/>
            <a:ext cx="1348764"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dirty="0"/>
          </a:p>
        </p:txBody>
      </p:sp>
      <p:sp>
        <p:nvSpPr>
          <p:cNvPr id="27" name="Rectangle 26">
            <a:extLst>
              <a:ext uri="{FF2B5EF4-FFF2-40B4-BE49-F238E27FC236}">
                <a16:creationId xmlns:a16="http://schemas.microsoft.com/office/drawing/2014/main" id="{12855F3B-C3A0-851D-7D89-0BB14247F5A6}"/>
              </a:ext>
            </a:extLst>
          </p:cNvPr>
          <p:cNvSpPr/>
          <p:nvPr/>
        </p:nvSpPr>
        <p:spPr>
          <a:xfrm>
            <a:off x="6123765" y="5417810"/>
            <a:ext cx="220075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dirty="0"/>
          </a:p>
        </p:txBody>
      </p:sp>
      <p:sp>
        <p:nvSpPr>
          <p:cNvPr id="28" name="Rectangle 27">
            <a:extLst>
              <a:ext uri="{FF2B5EF4-FFF2-40B4-BE49-F238E27FC236}">
                <a16:creationId xmlns:a16="http://schemas.microsoft.com/office/drawing/2014/main" id="{8BE3911A-7E76-3CF2-07C6-8F9CD172AD22}"/>
              </a:ext>
            </a:extLst>
          </p:cNvPr>
          <p:cNvSpPr/>
          <p:nvPr/>
        </p:nvSpPr>
        <p:spPr>
          <a:xfrm>
            <a:off x="61237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29" name="Rectangle 28">
            <a:extLst>
              <a:ext uri="{FF2B5EF4-FFF2-40B4-BE49-F238E27FC236}">
                <a16:creationId xmlns:a16="http://schemas.microsoft.com/office/drawing/2014/main" id="{63379EE1-3A84-3F4F-D24B-C3F6C201296F}"/>
              </a:ext>
            </a:extLst>
          </p:cNvPr>
          <p:cNvSpPr/>
          <p:nvPr/>
        </p:nvSpPr>
        <p:spPr>
          <a:xfrm>
            <a:off x="7704669"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30" name="Rectangle 29">
            <a:extLst>
              <a:ext uri="{FF2B5EF4-FFF2-40B4-BE49-F238E27FC236}">
                <a16:creationId xmlns:a16="http://schemas.microsoft.com/office/drawing/2014/main" id="{599BAA97-36EB-CBAC-6152-619378474E94}"/>
              </a:ext>
            </a:extLst>
          </p:cNvPr>
          <p:cNvSpPr/>
          <p:nvPr/>
        </p:nvSpPr>
        <p:spPr>
          <a:xfrm>
            <a:off x="98065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31" name="TextBox 30">
            <a:extLst>
              <a:ext uri="{FF2B5EF4-FFF2-40B4-BE49-F238E27FC236}">
                <a16:creationId xmlns:a16="http://schemas.microsoft.com/office/drawing/2014/main" id="{AE0FC9B9-1C44-9716-37F3-23A62D279F32}"/>
              </a:ext>
            </a:extLst>
          </p:cNvPr>
          <p:cNvSpPr txBox="1"/>
          <p:nvPr/>
        </p:nvSpPr>
        <p:spPr>
          <a:xfrm>
            <a:off x="8465189" y="2779109"/>
            <a:ext cx="1935126" cy="646331"/>
          </a:xfrm>
          <a:prstGeom prst="rect">
            <a:avLst/>
          </a:prstGeom>
          <a:noFill/>
        </p:spPr>
        <p:txBody>
          <a:bodyPr wrap="square" rtlCol="0">
            <a:spAutoFit/>
          </a:bodyPr>
          <a:lstStyle/>
          <a:p>
            <a:pPr algn="ctr"/>
            <a:r>
              <a:rPr lang="en-US" sz="3600" dirty="0">
                <a:solidFill>
                  <a:schemeClr val="bg1"/>
                </a:solidFill>
              </a:rPr>
              <a:t>…</a:t>
            </a:r>
            <a:endParaRPr lang="en-IN" sz="3600" dirty="0">
              <a:solidFill>
                <a:schemeClr val="bg1"/>
              </a:solidFill>
            </a:endParaRPr>
          </a:p>
        </p:txBody>
      </p:sp>
      <p:grpSp>
        <p:nvGrpSpPr>
          <p:cNvPr id="9" name="Group 8">
            <a:extLst>
              <a:ext uri="{FF2B5EF4-FFF2-40B4-BE49-F238E27FC236}">
                <a16:creationId xmlns:a16="http://schemas.microsoft.com/office/drawing/2014/main" id="{266FA4FC-2ED7-73DC-1014-250155D8DE97}"/>
              </a:ext>
            </a:extLst>
          </p:cNvPr>
          <p:cNvGrpSpPr/>
          <p:nvPr/>
        </p:nvGrpSpPr>
        <p:grpSpPr>
          <a:xfrm>
            <a:off x="4666182" y="1205120"/>
            <a:ext cx="414793" cy="429195"/>
            <a:chOff x="1164658" y="1087656"/>
            <a:chExt cx="178424" cy="184619"/>
          </a:xfrm>
        </p:grpSpPr>
        <p:sp>
          <p:nvSpPr>
            <p:cNvPr id="10" name="Oval 9">
              <a:extLst>
                <a:ext uri="{FF2B5EF4-FFF2-40B4-BE49-F238E27FC236}">
                  <a16:creationId xmlns:a16="http://schemas.microsoft.com/office/drawing/2014/main" id="{01C38D03-BF9A-9975-27FB-B6A9128C8F38}"/>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6B8983C4-776E-E33F-D6CC-03AEB6ACDB89}"/>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9AA8CE57-9DDA-13C1-EDDA-924346F48990}"/>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E72E32C0-0A55-9CE9-6F8F-F45A7E3A4AFF}"/>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 name="Group 13">
            <a:extLst>
              <a:ext uri="{FF2B5EF4-FFF2-40B4-BE49-F238E27FC236}">
                <a16:creationId xmlns:a16="http://schemas.microsoft.com/office/drawing/2014/main" id="{C3F191CC-244F-FA03-B02F-FC8214501F0D}"/>
              </a:ext>
            </a:extLst>
          </p:cNvPr>
          <p:cNvGrpSpPr/>
          <p:nvPr/>
        </p:nvGrpSpPr>
        <p:grpSpPr>
          <a:xfrm>
            <a:off x="6182421" y="1194086"/>
            <a:ext cx="414793" cy="429195"/>
            <a:chOff x="1164658" y="1087656"/>
            <a:chExt cx="178424" cy="184619"/>
          </a:xfrm>
        </p:grpSpPr>
        <p:sp>
          <p:nvSpPr>
            <p:cNvPr id="15" name="Oval 14">
              <a:extLst>
                <a:ext uri="{FF2B5EF4-FFF2-40B4-BE49-F238E27FC236}">
                  <a16:creationId xmlns:a16="http://schemas.microsoft.com/office/drawing/2014/main" id="{85BB1879-2850-B6D6-3658-A2EC09395841}"/>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CD0F12E2-B3FA-B7A6-912E-78ABFE21F021}"/>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2C2A2A04-037C-C217-36DD-3BF7247980A7}"/>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99290F5F-65DB-BCA5-CB94-408A7C7CF0E6}"/>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2" name="Group 21">
            <a:extLst>
              <a:ext uri="{FF2B5EF4-FFF2-40B4-BE49-F238E27FC236}">
                <a16:creationId xmlns:a16="http://schemas.microsoft.com/office/drawing/2014/main" id="{A7F30FEA-F5BC-B03E-7079-85D9F3241C38}"/>
              </a:ext>
            </a:extLst>
          </p:cNvPr>
          <p:cNvGrpSpPr/>
          <p:nvPr/>
        </p:nvGrpSpPr>
        <p:grpSpPr>
          <a:xfrm>
            <a:off x="4673052" y="1684153"/>
            <a:ext cx="414793" cy="429195"/>
            <a:chOff x="1164658" y="1087656"/>
            <a:chExt cx="178424" cy="184619"/>
          </a:xfrm>
        </p:grpSpPr>
        <p:sp>
          <p:nvSpPr>
            <p:cNvPr id="24" name="Oval 23">
              <a:extLst>
                <a:ext uri="{FF2B5EF4-FFF2-40B4-BE49-F238E27FC236}">
                  <a16:creationId xmlns:a16="http://schemas.microsoft.com/office/drawing/2014/main" id="{BB82D10B-4547-737A-5833-EC4738F1BF16}"/>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88DE822C-ABB4-D359-3302-C06D0E06FF28}"/>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B373D88D-854C-6735-5564-8693A1C2EF72}"/>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0ED068CC-F74E-AC5C-74E7-0D1635389AAB}"/>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4" name="Group 33">
            <a:extLst>
              <a:ext uri="{FF2B5EF4-FFF2-40B4-BE49-F238E27FC236}">
                <a16:creationId xmlns:a16="http://schemas.microsoft.com/office/drawing/2014/main" id="{2209C848-2675-000B-C18F-3177B7DDD7BD}"/>
              </a:ext>
            </a:extLst>
          </p:cNvPr>
          <p:cNvGrpSpPr/>
          <p:nvPr/>
        </p:nvGrpSpPr>
        <p:grpSpPr>
          <a:xfrm>
            <a:off x="5165332" y="1701480"/>
            <a:ext cx="414793" cy="429195"/>
            <a:chOff x="1164658" y="1087656"/>
            <a:chExt cx="178424" cy="184619"/>
          </a:xfrm>
        </p:grpSpPr>
        <p:sp>
          <p:nvSpPr>
            <p:cNvPr id="35" name="Oval 34">
              <a:extLst>
                <a:ext uri="{FF2B5EF4-FFF2-40B4-BE49-F238E27FC236}">
                  <a16:creationId xmlns:a16="http://schemas.microsoft.com/office/drawing/2014/main" id="{C166A193-D0B0-84AF-DFDC-9735BE2C9C79}"/>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7F2D2AA0-A910-6F37-52BF-390ADB4800BB}"/>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6F702973-96BE-9926-2A01-06B363C216DE}"/>
                </a:ext>
              </a:extLst>
            </p:cNvPr>
            <p:cNvSpPr/>
            <p:nvPr/>
          </p:nvSpPr>
          <p:spPr>
            <a:xfrm>
              <a:off x="1164658" y="1183063"/>
              <a:ext cx="89212" cy="89212"/>
            </a:xfrm>
            <a:prstGeom prst="ellipse">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85E9F2C9-D3B8-7701-A71B-C8C513D499D2}"/>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9" name="Group 38">
            <a:extLst>
              <a:ext uri="{FF2B5EF4-FFF2-40B4-BE49-F238E27FC236}">
                <a16:creationId xmlns:a16="http://schemas.microsoft.com/office/drawing/2014/main" id="{B32A3A5E-648A-B045-1A46-B12C09647966}"/>
              </a:ext>
            </a:extLst>
          </p:cNvPr>
          <p:cNvGrpSpPr/>
          <p:nvPr/>
        </p:nvGrpSpPr>
        <p:grpSpPr>
          <a:xfrm>
            <a:off x="5689917" y="1191689"/>
            <a:ext cx="414793" cy="429195"/>
            <a:chOff x="1164658" y="1087656"/>
            <a:chExt cx="178424" cy="184619"/>
          </a:xfrm>
          <a:solidFill>
            <a:srgbClr val="2ECC71"/>
          </a:solidFill>
        </p:grpSpPr>
        <p:sp>
          <p:nvSpPr>
            <p:cNvPr id="40" name="Oval 39">
              <a:extLst>
                <a:ext uri="{FF2B5EF4-FFF2-40B4-BE49-F238E27FC236}">
                  <a16:creationId xmlns:a16="http://schemas.microsoft.com/office/drawing/2014/main" id="{5E611439-D870-937E-0567-F1A6F89DB2B9}"/>
                </a:ext>
              </a:extLst>
            </p:cNvPr>
            <p:cNvSpPr/>
            <p:nvPr/>
          </p:nvSpPr>
          <p:spPr>
            <a:xfrm>
              <a:off x="1164658"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D74BC95B-9F80-7C76-529F-7A3180D77D41}"/>
                </a:ext>
              </a:extLst>
            </p:cNvPr>
            <p:cNvSpPr/>
            <p:nvPr/>
          </p:nvSpPr>
          <p:spPr>
            <a:xfrm>
              <a:off x="1253870"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3B193BA1-46CF-D847-26AB-00AA4606579E}"/>
                </a:ext>
              </a:extLst>
            </p:cNvPr>
            <p:cNvSpPr/>
            <p:nvPr/>
          </p:nvSpPr>
          <p:spPr>
            <a:xfrm>
              <a:off x="1164658"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5135D7B4-177D-2186-AC3F-C3712AC48518}"/>
                </a:ext>
              </a:extLst>
            </p:cNvPr>
            <p:cNvSpPr/>
            <p:nvPr/>
          </p:nvSpPr>
          <p:spPr>
            <a:xfrm>
              <a:off x="1253870"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4" name="Group 43">
            <a:extLst>
              <a:ext uri="{FF2B5EF4-FFF2-40B4-BE49-F238E27FC236}">
                <a16:creationId xmlns:a16="http://schemas.microsoft.com/office/drawing/2014/main" id="{F375D9F9-7024-742D-D4AB-7C055FEA3BE8}"/>
              </a:ext>
            </a:extLst>
          </p:cNvPr>
          <p:cNvGrpSpPr/>
          <p:nvPr/>
        </p:nvGrpSpPr>
        <p:grpSpPr>
          <a:xfrm>
            <a:off x="5699767" y="1681930"/>
            <a:ext cx="414793" cy="429195"/>
            <a:chOff x="1164658" y="1087656"/>
            <a:chExt cx="178424" cy="184619"/>
          </a:xfrm>
        </p:grpSpPr>
        <p:sp>
          <p:nvSpPr>
            <p:cNvPr id="45" name="Oval 44">
              <a:extLst>
                <a:ext uri="{FF2B5EF4-FFF2-40B4-BE49-F238E27FC236}">
                  <a16:creationId xmlns:a16="http://schemas.microsoft.com/office/drawing/2014/main" id="{A11762F6-7FF1-ABDF-154D-14271A60130C}"/>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5593542A-22F9-4190-CAD5-00515C3C438D}"/>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FDEDBB05-180D-56E6-221B-BEBBF9452D74}"/>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34AC72AE-4DF7-0381-18B6-4CE3B1043FAD}"/>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id="{4EF425F8-074A-8373-3AD9-43F10945FAE4}"/>
              </a:ext>
            </a:extLst>
          </p:cNvPr>
          <p:cNvGrpSpPr/>
          <p:nvPr/>
        </p:nvGrpSpPr>
        <p:grpSpPr>
          <a:xfrm>
            <a:off x="5165331" y="1194086"/>
            <a:ext cx="414793" cy="429195"/>
            <a:chOff x="1164658" y="1087656"/>
            <a:chExt cx="178424" cy="184619"/>
          </a:xfrm>
        </p:grpSpPr>
        <p:sp>
          <p:nvSpPr>
            <p:cNvPr id="50" name="Oval 49">
              <a:extLst>
                <a:ext uri="{FF2B5EF4-FFF2-40B4-BE49-F238E27FC236}">
                  <a16:creationId xmlns:a16="http://schemas.microsoft.com/office/drawing/2014/main" id="{C8C0B743-C79C-67A9-C32A-5A4B3C6CDA9F}"/>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75CE66E0-980E-DE45-CA20-D8A38CA89780}"/>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C4F06119-2729-7ABD-F1BA-83D511C3A667}"/>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E92B4077-C76F-19AB-87FC-0BB76B566C3F}"/>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BE0561EC-67D4-4EFE-1342-F12FB0175A0C}"/>
              </a:ext>
            </a:extLst>
          </p:cNvPr>
          <p:cNvGrpSpPr/>
          <p:nvPr/>
        </p:nvGrpSpPr>
        <p:grpSpPr>
          <a:xfrm>
            <a:off x="6192047" y="1688228"/>
            <a:ext cx="414793" cy="429195"/>
            <a:chOff x="1164658" y="1087656"/>
            <a:chExt cx="178424" cy="184619"/>
          </a:xfrm>
        </p:grpSpPr>
        <p:sp>
          <p:nvSpPr>
            <p:cNvPr id="55" name="Oval 54">
              <a:extLst>
                <a:ext uri="{FF2B5EF4-FFF2-40B4-BE49-F238E27FC236}">
                  <a16:creationId xmlns:a16="http://schemas.microsoft.com/office/drawing/2014/main" id="{3F0A4160-7D28-AB00-2D6F-DE6BD80E326A}"/>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 name="Oval 55">
              <a:extLst>
                <a:ext uri="{FF2B5EF4-FFF2-40B4-BE49-F238E27FC236}">
                  <a16:creationId xmlns:a16="http://schemas.microsoft.com/office/drawing/2014/main" id="{B01CEC0F-719C-F6F5-FFD2-2025C632DA08}"/>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 name="Oval 56">
              <a:extLst>
                <a:ext uri="{FF2B5EF4-FFF2-40B4-BE49-F238E27FC236}">
                  <a16:creationId xmlns:a16="http://schemas.microsoft.com/office/drawing/2014/main" id="{C12DC4FE-B51A-9D99-890F-88C0CF2782A6}"/>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B69AEF9E-45EB-D9DE-91BA-040A8E489183}"/>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6FED4AF7-9DAA-284A-CAC5-0A78AC405477}"/>
              </a:ext>
            </a:extLst>
          </p:cNvPr>
          <p:cNvGrpSpPr/>
          <p:nvPr/>
        </p:nvGrpSpPr>
        <p:grpSpPr>
          <a:xfrm>
            <a:off x="5039648" y="2940872"/>
            <a:ext cx="414793" cy="429195"/>
            <a:chOff x="1164658" y="1087656"/>
            <a:chExt cx="178424" cy="184619"/>
          </a:xfrm>
          <a:solidFill>
            <a:srgbClr val="2ECC71"/>
          </a:solidFill>
        </p:grpSpPr>
        <p:sp>
          <p:nvSpPr>
            <p:cNvPr id="61" name="Oval 60">
              <a:extLst>
                <a:ext uri="{FF2B5EF4-FFF2-40B4-BE49-F238E27FC236}">
                  <a16:creationId xmlns:a16="http://schemas.microsoft.com/office/drawing/2014/main" id="{EA47D17F-376C-3881-7784-E5128661B635}"/>
                </a:ext>
              </a:extLst>
            </p:cNvPr>
            <p:cNvSpPr/>
            <p:nvPr/>
          </p:nvSpPr>
          <p:spPr>
            <a:xfrm>
              <a:off x="1164658"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Oval 61">
              <a:extLst>
                <a:ext uri="{FF2B5EF4-FFF2-40B4-BE49-F238E27FC236}">
                  <a16:creationId xmlns:a16="http://schemas.microsoft.com/office/drawing/2014/main" id="{B7946A4C-C5E4-48FE-4BE2-7C6DF1BF61D0}"/>
                </a:ext>
              </a:extLst>
            </p:cNvPr>
            <p:cNvSpPr/>
            <p:nvPr/>
          </p:nvSpPr>
          <p:spPr>
            <a:xfrm>
              <a:off x="1253870"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A26DC27F-AB40-4C18-714C-BCFE7BF6B62E}"/>
                </a:ext>
              </a:extLst>
            </p:cNvPr>
            <p:cNvSpPr/>
            <p:nvPr/>
          </p:nvSpPr>
          <p:spPr>
            <a:xfrm>
              <a:off x="1164658"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B932A799-BF42-E7F5-F639-B57F1CED541E}"/>
                </a:ext>
              </a:extLst>
            </p:cNvPr>
            <p:cNvSpPr/>
            <p:nvPr/>
          </p:nvSpPr>
          <p:spPr>
            <a:xfrm>
              <a:off x="1253870"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5" name="Group 64">
            <a:extLst>
              <a:ext uri="{FF2B5EF4-FFF2-40B4-BE49-F238E27FC236}">
                <a16:creationId xmlns:a16="http://schemas.microsoft.com/office/drawing/2014/main" id="{76E14163-2FD7-5D4A-1DEC-1E73E137486E}"/>
              </a:ext>
            </a:extLst>
          </p:cNvPr>
          <p:cNvGrpSpPr/>
          <p:nvPr/>
        </p:nvGrpSpPr>
        <p:grpSpPr>
          <a:xfrm>
            <a:off x="6597215" y="2933671"/>
            <a:ext cx="414793" cy="429195"/>
            <a:chOff x="1164658" y="1087656"/>
            <a:chExt cx="178424" cy="184619"/>
          </a:xfrm>
        </p:grpSpPr>
        <p:sp>
          <p:nvSpPr>
            <p:cNvPr id="66" name="Oval 65">
              <a:extLst>
                <a:ext uri="{FF2B5EF4-FFF2-40B4-BE49-F238E27FC236}">
                  <a16:creationId xmlns:a16="http://schemas.microsoft.com/office/drawing/2014/main" id="{4E7D067D-4994-8325-0FBF-89221F6B5B5F}"/>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Oval 66">
              <a:extLst>
                <a:ext uri="{FF2B5EF4-FFF2-40B4-BE49-F238E27FC236}">
                  <a16:creationId xmlns:a16="http://schemas.microsoft.com/office/drawing/2014/main" id="{4F5551B3-01BC-571F-637A-DF746B0B074C}"/>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Oval 67">
              <a:extLst>
                <a:ext uri="{FF2B5EF4-FFF2-40B4-BE49-F238E27FC236}">
                  <a16:creationId xmlns:a16="http://schemas.microsoft.com/office/drawing/2014/main" id="{286B2F8E-3D88-C2C7-9691-1C9420B5A375}"/>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9" name="Oval 68">
              <a:extLst>
                <a:ext uri="{FF2B5EF4-FFF2-40B4-BE49-F238E27FC236}">
                  <a16:creationId xmlns:a16="http://schemas.microsoft.com/office/drawing/2014/main" id="{FD79C8A8-6E63-F329-B3FF-E39186F4C901}"/>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0" name="Group 69">
            <a:extLst>
              <a:ext uri="{FF2B5EF4-FFF2-40B4-BE49-F238E27FC236}">
                <a16:creationId xmlns:a16="http://schemas.microsoft.com/office/drawing/2014/main" id="{02A465F1-422D-9026-D497-CD369DE7B181}"/>
              </a:ext>
            </a:extLst>
          </p:cNvPr>
          <p:cNvGrpSpPr/>
          <p:nvPr/>
        </p:nvGrpSpPr>
        <p:grpSpPr>
          <a:xfrm>
            <a:off x="8174406" y="2902220"/>
            <a:ext cx="414793" cy="429195"/>
            <a:chOff x="1164658" y="1087656"/>
            <a:chExt cx="178424" cy="184619"/>
          </a:xfrm>
        </p:grpSpPr>
        <p:sp>
          <p:nvSpPr>
            <p:cNvPr id="71" name="Oval 70">
              <a:extLst>
                <a:ext uri="{FF2B5EF4-FFF2-40B4-BE49-F238E27FC236}">
                  <a16:creationId xmlns:a16="http://schemas.microsoft.com/office/drawing/2014/main" id="{BA85F986-5A3F-80A3-9A31-CB042881868B}"/>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2" name="Oval 71">
              <a:extLst>
                <a:ext uri="{FF2B5EF4-FFF2-40B4-BE49-F238E27FC236}">
                  <a16:creationId xmlns:a16="http://schemas.microsoft.com/office/drawing/2014/main" id="{7EF41078-4367-F50C-9AD3-1F347F72F017}"/>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3" name="Oval 72">
              <a:extLst>
                <a:ext uri="{FF2B5EF4-FFF2-40B4-BE49-F238E27FC236}">
                  <a16:creationId xmlns:a16="http://schemas.microsoft.com/office/drawing/2014/main" id="{0D93D6F9-4D8D-2ACC-0E90-49C17B035F73}"/>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4" name="Oval 73">
              <a:extLst>
                <a:ext uri="{FF2B5EF4-FFF2-40B4-BE49-F238E27FC236}">
                  <a16:creationId xmlns:a16="http://schemas.microsoft.com/office/drawing/2014/main" id="{13293B13-2269-849A-BE05-AB60AA284828}"/>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5" name="Group 74">
            <a:extLst>
              <a:ext uri="{FF2B5EF4-FFF2-40B4-BE49-F238E27FC236}">
                <a16:creationId xmlns:a16="http://schemas.microsoft.com/office/drawing/2014/main" id="{B31A31CB-49EA-BB68-02AF-C1996B41F9E2}"/>
              </a:ext>
            </a:extLst>
          </p:cNvPr>
          <p:cNvGrpSpPr/>
          <p:nvPr/>
        </p:nvGrpSpPr>
        <p:grpSpPr>
          <a:xfrm>
            <a:off x="10276302" y="2948072"/>
            <a:ext cx="414793" cy="429195"/>
            <a:chOff x="1164658" y="1087656"/>
            <a:chExt cx="178424" cy="184619"/>
          </a:xfrm>
        </p:grpSpPr>
        <p:sp>
          <p:nvSpPr>
            <p:cNvPr id="76" name="Oval 75">
              <a:extLst>
                <a:ext uri="{FF2B5EF4-FFF2-40B4-BE49-F238E27FC236}">
                  <a16:creationId xmlns:a16="http://schemas.microsoft.com/office/drawing/2014/main" id="{F250EEFE-0E73-810F-B408-2449CAAB75A0}"/>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7" name="Oval 76">
              <a:extLst>
                <a:ext uri="{FF2B5EF4-FFF2-40B4-BE49-F238E27FC236}">
                  <a16:creationId xmlns:a16="http://schemas.microsoft.com/office/drawing/2014/main" id="{3C16A1AD-E301-193D-D37C-A0185D3632E4}"/>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7C9CFCA1-1C9D-AE90-9563-1366DF1CF54A}"/>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78E43455-F8DC-A8BC-B29D-C08A5B9E2F67}"/>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1E24E167-9A88-B31B-1D42-4A223F31984C}"/>
              </a:ext>
            </a:extLst>
          </p:cNvPr>
          <p:cNvGrpSpPr/>
          <p:nvPr/>
        </p:nvGrpSpPr>
        <p:grpSpPr>
          <a:xfrm>
            <a:off x="4673288" y="4190917"/>
            <a:ext cx="414793" cy="429195"/>
            <a:chOff x="1164658" y="1087656"/>
            <a:chExt cx="178424" cy="184619"/>
          </a:xfrm>
        </p:grpSpPr>
        <p:sp>
          <p:nvSpPr>
            <p:cNvPr id="81" name="Oval 80">
              <a:extLst>
                <a:ext uri="{FF2B5EF4-FFF2-40B4-BE49-F238E27FC236}">
                  <a16:creationId xmlns:a16="http://schemas.microsoft.com/office/drawing/2014/main" id="{4205651F-A4A8-AC45-0727-BEE176D2B18C}"/>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E3332CCE-91AC-741D-277D-F0A28891563A}"/>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6AD65269-8BC0-9675-A583-B3FB5DDDB936}"/>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4" name="Oval 83">
              <a:extLst>
                <a:ext uri="{FF2B5EF4-FFF2-40B4-BE49-F238E27FC236}">
                  <a16:creationId xmlns:a16="http://schemas.microsoft.com/office/drawing/2014/main" id="{7A4A96DC-D4B3-548A-9A26-51F73683714C}"/>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85" name="Group 84">
            <a:extLst>
              <a:ext uri="{FF2B5EF4-FFF2-40B4-BE49-F238E27FC236}">
                <a16:creationId xmlns:a16="http://schemas.microsoft.com/office/drawing/2014/main" id="{4547378C-9B92-136E-ABD4-8F3BAB06B161}"/>
              </a:ext>
            </a:extLst>
          </p:cNvPr>
          <p:cNvGrpSpPr/>
          <p:nvPr/>
        </p:nvGrpSpPr>
        <p:grpSpPr>
          <a:xfrm>
            <a:off x="5151646" y="4183716"/>
            <a:ext cx="414793" cy="429195"/>
            <a:chOff x="1164658" y="1087656"/>
            <a:chExt cx="178424" cy="184619"/>
          </a:xfrm>
        </p:grpSpPr>
        <p:sp>
          <p:nvSpPr>
            <p:cNvPr id="86" name="Oval 85">
              <a:extLst>
                <a:ext uri="{FF2B5EF4-FFF2-40B4-BE49-F238E27FC236}">
                  <a16:creationId xmlns:a16="http://schemas.microsoft.com/office/drawing/2014/main" id="{ABBA8B63-CBCD-8333-1236-23C75B8227A9}"/>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6F07858E-7071-6A49-5871-C88C3915D48C}"/>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16524371-EED7-0A24-D923-D7F060C9ED50}"/>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74D70D30-A87C-F286-FB85-6EC268A833AE}"/>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90" name="Group 89">
            <a:extLst>
              <a:ext uri="{FF2B5EF4-FFF2-40B4-BE49-F238E27FC236}">
                <a16:creationId xmlns:a16="http://schemas.microsoft.com/office/drawing/2014/main" id="{CFFE768C-A150-1524-4044-24A99430F942}"/>
              </a:ext>
            </a:extLst>
          </p:cNvPr>
          <p:cNvGrpSpPr/>
          <p:nvPr/>
        </p:nvGrpSpPr>
        <p:grpSpPr>
          <a:xfrm>
            <a:off x="6123765" y="4673131"/>
            <a:ext cx="414793" cy="429195"/>
            <a:chOff x="1164658" y="1087656"/>
            <a:chExt cx="178424" cy="184619"/>
          </a:xfrm>
        </p:grpSpPr>
        <p:sp>
          <p:nvSpPr>
            <p:cNvPr id="91" name="Oval 90">
              <a:extLst>
                <a:ext uri="{FF2B5EF4-FFF2-40B4-BE49-F238E27FC236}">
                  <a16:creationId xmlns:a16="http://schemas.microsoft.com/office/drawing/2014/main" id="{673F8BA3-9E69-80CC-9D39-BD254EDBDDAC}"/>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DAE9FCFA-F9E5-5200-D5CD-760EC903CF4E}"/>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F130B7DF-D5FB-CD74-7F8B-38D63BFEC88C}"/>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4" name="Oval 93">
              <a:extLst>
                <a:ext uri="{FF2B5EF4-FFF2-40B4-BE49-F238E27FC236}">
                  <a16:creationId xmlns:a16="http://schemas.microsoft.com/office/drawing/2014/main" id="{FDBD09F2-CA65-5282-3B0A-063586A4993C}"/>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95" name="Group 94">
            <a:extLst>
              <a:ext uri="{FF2B5EF4-FFF2-40B4-BE49-F238E27FC236}">
                <a16:creationId xmlns:a16="http://schemas.microsoft.com/office/drawing/2014/main" id="{85FE111B-15B9-72F5-AA68-044F67506253}"/>
              </a:ext>
            </a:extLst>
          </p:cNvPr>
          <p:cNvGrpSpPr/>
          <p:nvPr/>
        </p:nvGrpSpPr>
        <p:grpSpPr>
          <a:xfrm>
            <a:off x="4673288" y="4681177"/>
            <a:ext cx="414793" cy="429195"/>
            <a:chOff x="1164658" y="1087656"/>
            <a:chExt cx="178424" cy="184619"/>
          </a:xfrm>
        </p:grpSpPr>
        <p:sp>
          <p:nvSpPr>
            <p:cNvPr id="96" name="Oval 95">
              <a:extLst>
                <a:ext uri="{FF2B5EF4-FFF2-40B4-BE49-F238E27FC236}">
                  <a16:creationId xmlns:a16="http://schemas.microsoft.com/office/drawing/2014/main" id="{B1D66B75-C227-66C2-85C3-72BB44B9BBC5}"/>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Oval 96">
              <a:extLst>
                <a:ext uri="{FF2B5EF4-FFF2-40B4-BE49-F238E27FC236}">
                  <a16:creationId xmlns:a16="http://schemas.microsoft.com/office/drawing/2014/main" id="{F2A21612-41DF-BACC-C2AB-5C35A692E964}"/>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8" name="Oval 97">
              <a:extLst>
                <a:ext uri="{FF2B5EF4-FFF2-40B4-BE49-F238E27FC236}">
                  <a16:creationId xmlns:a16="http://schemas.microsoft.com/office/drawing/2014/main" id="{D1DE04CA-AAFB-4D3D-3A08-9014732CA46A}"/>
                </a:ext>
              </a:extLst>
            </p:cNvPr>
            <p:cNvSpPr/>
            <p:nvPr/>
          </p:nvSpPr>
          <p:spPr>
            <a:xfrm>
              <a:off x="1164658" y="1183063"/>
              <a:ext cx="89212" cy="89212"/>
            </a:xfrm>
            <a:prstGeom prst="ellipse">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Oval 98">
              <a:extLst>
                <a:ext uri="{FF2B5EF4-FFF2-40B4-BE49-F238E27FC236}">
                  <a16:creationId xmlns:a16="http://schemas.microsoft.com/office/drawing/2014/main" id="{AEE32C7E-DF23-DF28-F258-C8160B396333}"/>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00" name="Group 99">
            <a:extLst>
              <a:ext uri="{FF2B5EF4-FFF2-40B4-BE49-F238E27FC236}">
                <a16:creationId xmlns:a16="http://schemas.microsoft.com/office/drawing/2014/main" id="{4532199B-F770-2D92-80FC-835D595DD67A}"/>
              </a:ext>
            </a:extLst>
          </p:cNvPr>
          <p:cNvGrpSpPr/>
          <p:nvPr/>
        </p:nvGrpSpPr>
        <p:grpSpPr>
          <a:xfrm>
            <a:off x="5171289" y="4699876"/>
            <a:ext cx="414793" cy="429195"/>
            <a:chOff x="1164658" y="1087656"/>
            <a:chExt cx="178424" cy="184619"/>
          </a:xfrm>
        </p:grpSpPr>
        <p:sp>
          <p:nvSpPr>
            <p:cNvPr id="101" name="Oval 100">
              <a:extLst>
                <a:ext uri="{FF2B5EF4-FFF2-40B4-BE49-F238E27FC236}">
                  <a16:creationId xmlns:a16="http://schemas.microsoft.com/office/drawing/2014/main" id="{27DCF638-0AA1-3E64-3BF6-2AEF8CE11166}"/>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2" name="Oval 101">
              <a:extLst>
                <a:ext uri="{FF2B5EF4-FFF2-40B4-BE49-F238E27FC236}">
                  <a16:creationId xmlns:a16="http://schemas.microsoft.com/office/drawing/2014/main" id="{1C074FDD-4DE1-1241-00E0-14ECA2387AE6}"/>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3" name="Oval 102">
              <a:extLst>
                <a:ext uri="{FF2B5EF4-FFF2-40B4-BE49-F238E27FC236}">
                  <a16:creationId xmlns:a16="http://schemas.microsoft.com/office/drawing/2014/main" id="{BFD07635-2679-6148-6A3A-18769EA87A55}"/>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4" name="Oval 103">
              <a:extLst>
                <a:ext uri="{FF2B5EF4-FFF2-40B4-BE49-F238E27FC236}">
                  <a16:creationId xmlns:a16="http://schemas.microsoft.com/office/drawing/2014/main" id="{AB154C37-99AD-F1AB-4835-943B9C88C93E}"/>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05" name="Group 104">
            <a:extLst>
              <a:ext uri="{FF2B5EF4-FFF2-40B4-BE49-F238E27FC236}">
                <a16:creationId xmlns:a16="http://schemas.microsoft.com/office/drawing/2014/main" id="{4BB32882-751E-527D-349C-737A270BD93D}"/>
              </a:ext>
            </a:extLst>
          </p:cNvPr>
          <p:cNvGrpSpPr/>
          <p:nvPr/>
        </p:nvGrpSpPr>
        <p:grpSpPr>
          <a:xfrm>
            <a:off x="6130866" y="4157957"/>
            <a:ext cx="414793" cy="429195"/>
            <a:chOff x="1164658" y="1087656"/>
            <a:chExt cx="178424" cy="184619"/>
          </a:xfrm>
          <a:solidFill>
            <a:srgbClr val="2ECC71"/>
          </a:solidFill>
        </p:grpSpPr>
        <p:sp>
          <p:nvSpPr>
            <p:cNvPr id="106" name="Oval 105">
              <a:extLst>
                <a:ext uri="{FF2B5EF4-FFF2-40B4-BE49-F238E27FC236}">
                  <a16:creationId xmlns:a16="http://schemas.microsoft.com/office/drawing/2014/main" id="{D4BA4C7F-DCA8-76B3-9595-67D95C4C233C}"/>
                </a:ext>
              </a:extLst>
            </p:cNvPr>
            <p:cNvSpPr/>
            <p:nvPr/>
          </p:nvSpPr>
          <p:spPr>
            <a:xfrm>
              <a:off x="1164658"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Oval 106">
              <a:extLst>
                <a:ext uri="{FF2B5EF4-FFF2-40B4-BE49-F238E27FC236}">
                  <a16:creationId xmlns:a16="http://schemas.microsoft.com/office/drawing/2014/main" id="{977E2582-084E-7C17-A225-0D07B72F3C48}"/>
                </a:ext>
              </a:extLst>
            </p:cNvPr>
            <p:cNvSpPr/>
            <p:nvPr/>
          </p:nvSpPr>
          <p:spPr>
            <a:xfrm>
              <a:off x="1253870"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8" name="Oval 107">
              <a:extLst>
                <a:ext uri="{FF2B5EF4-FFF2-40B4-BE49-F238E27FC236}">
                  <a16:creationId xmlns:a16="http://schemas.microsoft.com/office/drawing/2014/main" id="{BB3E6A99-9C37-3997-CC25-1FCF3125AA38}"/>
                </a:ext>
              </a:extLst>
            </p:cNvPr>
            <p:cNvSpPr/>
            <p:nvPr/>
          </p:nvSpPr>
          <p:spPr>
            <a:xfrm>
              <a:off x="1164658"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9" name="Oval 108">
              <a:extLst>
                <a:ext uri="{FF2B5EF4-FFF2-40B4-BE49-F238E27FC236}">
                  <a16:creationId xmlns:a16="http://schemas.microsoft.com/office/drawing/2014/main" id="{1AF785CB-EEE2-1E52-2962-07FE2CE271D6}"/>
                </a:ext>
              </a:extLst>
            </p:cNvPr>
            <p:cNvSpPr/>
            <p:nvPr/>
          </p:nvSpPr>
          <p:spPr>
            <a:xfrm>
              <a:off x="1253870"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10" name="Group 109">
            <a:extLst>
              <a:ext uri="{FF2B5EF4-FFF2-40B4-BE49-F238E27FC236}">
                <a16:creationId xmlns:a16="http://schemas.microsoft.com/office/drawing/2014/main" id="{5760463C-0DF7-C497-4EF8-1A6650F629B2}"/>
              </a:ext>
            </a:extLst>
          </p:cNvPr>
          <p:cNvGrpSpPr/>
          <p:nvPr/>
        </p:nvGrpSpPr>
        <p:grpSpPr>
          <a:xfrm>
            <a:off x="6621553" y="4146812"/>
            <a:ext cx="414793" cy="429195"/>
            <a:chOff x="1164658" y="1087656"/>
            <a:chExt cx="178424" cy="184619"/>
          </a:xfrm>
        </p:grpSpPr>
        <p:sp>
          <p:nvSpPr>
            <p:cNvPr id="111" name="Oval 110">
              <a:extLst>
                <a:ext uri="{FF2B5EF4-FFF2-40B4-BE49-F238E27FC236}">
                  <a16:creationId xmlns:a16="http://schemas.microsoft.com/office/drawing/2014/main" id="{1A368FC5-0766-67A4-4706-CD17C3512695}"/>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2" name="Oval 111">
              <a:extLst>
                <a:ext uri="{FF2B5EF4-FFF2-40B4-BE49-F238E27FC236}">
                  <a16:creationId xmlns:a16="http://schemas.microsoft.com/office/drawing/2014/main" id="{8D9AF3D2-3190-0FCC-B128-DE30E07315D1}"/>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3" name="Oval 112">
              <a:extLst>
                <a:ext uri="{FF2B5EF4-FFF2-40B4-BE49-F238E27FC236}">
                  <a16:creationId xmlns:a16="http://schemas.microsoft.com/office/drawing/2014/main" id="{6BCA7FDF-A4BC-5C09-95B3-F022678C28CD}"/>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4" name="Oval 113">
              <a:extLst>
                <a:ext uri="{FF2B5EF4-FFF2-40B4-BE49-F238E27FC236}">
                  <a16:creationId xmlns:a16="http://schemas.microsoft.com/office/drawing/2014/main" id="{72D88688-F721-1A84-3D93-A12610333AB9}"/>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15" name="Group 114">
            <a:extLst>
              <a:ext uri="{FF2B5EF4-FFF2-40B4-BE49-F238E27FC236}">
                <a16:creationId xmlns:a16="http://schemas.microsoft.com/office/drawing/2014/main" id="{081DD596-04E7-8DC6-744B-43F3C4A49691}"/>
              </a:ext>
            </a:extLst>
          </p:cNvPr>
          <p:cNvGrpSpPr/>
          <p:nvPr/>
        </p:nvGrpSpPr>
        <p:grpSpPr>
          <a:xfrm>
            <a:off x="6636790" y="4690858"/>
            <a:ext cx="414793" cy="429195"/>
            <a:chOff x="1164658" y="1087656"/>
            <a:chExt cx="178424" cy="184619"/>
          </a:xfrm>
        </p:grpSpPr>
        <p:sp>
          <p:nvSpPr>
            <p:cNvPr id="116" name="Oval 115">
              <a:extLst>
                <a:ext uri="{FF2B5EF4-FFF2-40B4-BE49-F238E27FC236}">
                  <a16:creationId xmlns:a16="http://schemas.microsoft.com/office/drawing/2014/main" id="{053E69E6-5320-F41C-CC97-4D006E8CD666}"/>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7" name="Oval 116">
              <a:extLst>
                <a:ext uri="{FF2B5EF4-FFF2-40B4-BE49-F238E27FC236}">
                  <a16:creationId xmlns:a16="http://schemas.microsoft.com/office/drawing/2014/main" id="{C67422BF-5F7B-3502-AC25-FE85A40DEC11}"/>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8" name="Oval 117">
              <a:extLst>
                <a:ext uri="{FF2B5EF4-FFF2-40B4-BE49-F238E27FC236}">
                  <a16:creationId xmlns:a16="http://schemas.microsoft.com/office/drawing/2014/main" id="{BC7233E0-A774-FE80-28C2-3ACA29FC5C22}"/>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62CD47E4-8395-DDCE-237F-E9DD680905D3}"/>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20" name="Group 119">
            <a:extLst>
              <a:ext uri="{FF2B5EF4-FFF2-40B4-BE49-F238E27FC236}">
                <a16:creationId xmlns:a16="http://schemas.microsoft.com/office/drawing/2014/main" id="{611CDEE4-D5F1-4B54-D159-36753BF94483}"/>
              </a:ext>
            </a:extLst>
          </p:cNvPr>
          <p:cNvGrpSpPr/>
          <p:nvPr/>
        </p:nvGrpSpPr>
        <p:grpSpPr>
          <a:xfrm>
            <a:off x="5047022" y="5793088"/>
            <a:ext cx="414793" cy="429195"/>
            <a:chOff x="1164658" y="1087656"/>
            <a:chExt cx="178424" cy="184619"/>
          </a:xfrm>
        </p:grpSpPr>
        <p:sp>
          <p:nvSpPr>
            <p:cNvPr id="121" name="Oval 120">
              <a:extLst>
                <a:ext uri="{FF2B5EF4-FFF2-40B4-BE49-F238E27FC236}">
                  <a16:creationId xmlns:a16="http://schemas.microsoft.com/office/drawing/2014/main" id="{D9FD1C78-C3F9-562F-A42F-BCEAC9C1295C}"/>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2" name="Oval 121">
              <a:extLst>
                <a:ext uri="{FF2B5EF4-FFF2-40B4-BE49-F238E27FC236}">
                  <a16:creationId xmlns:a16="http://schemas.microsoft.com/office/drawing/2014/main" id="{CF01BFA1-E847-942B-77D0-8829592D9C32}"/>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3" name="Oval 122">
              <a:extLst>
                <a:ext uri="{FF2B5EF4-FFF2-40B4-BE49-F238E27FC236}">
                  <a16:creationId xmlns:a16="http://schemas.microsoft.com/office/drawing/2014/main" id="{04F58860-E0F1-46A6-0766-BB69E8E077E5}"/>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4" name="Oval 123">
              <a:extLst>
                <a:ext uri="{FF2B5EF4-FFF2-40B4-BE49-F238E27FC236}">
                  <a16:creationId xmlns:a16="http://schemas.microsoft.com/office/drawing/2014/main" id="{70FA0BAE-44D5-4740-E403-9AECA6476D06}"/>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7A9C96E7-852B-426E-A4C6-4D92AD309CD0}"/>
              </a:ext>
            </a:extLst>
          </p:cNvPr>
          <p:cNvGrpSpPr/>
          <p:nvPr/>
        </p:nvGrpSpPr>
        <p:grpSpPr>
          <a:xfrm>
            <a:off x="6265800" y="5531778"/>
            <a:ext cx="414793" cy="429195"/>
            <a:chOff x="1164658" y="1087656"/>
            <a:chExt cx="178424" cy="184619"/>
          </a:xfrm>
        </p:grpSpPr>
        <p:sp>
          <p:nvSpPr>
            <p:cNvPr id="126" name="Oval 125">
              <a:extLst>
                <a:ext uri="{FF2B5EF4-FFF2-40B4-BE49-F238E27FC236}">
                  <a16:creationId xmlns:a16="http://schemas.microsoft.com/office/drawing/2014/main" id="{89300BE1-C93A-7557-5484-8AB16D76F09C}"/>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7" name="Oval 126">
              <a:extLst>
                <a:ext uri="{FF2B5EF4-FFF2-40B4-BE49-F238E27FC236}">
                  <a16:creationId xmlns:a16="http://schemas.microsoft.com/office/drawing/2014/main" id="{52F33105-C1A9-5344-38C5-4BDAE9B6AADE}"/>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8" name="Oval 127">
              <a:extLst>
                <a:ext uri="{FF2B5EF4-FFF2-40B4-BE49-F238E27FC236}">
                  <a16:creationId xmlns:a16="http://schemas.microsoft.com/office/drawing/2014/main" id="{819BAD96-922F-A79D-C75F-3B059400499D}"/>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9" name="Oval 128">
              <a:extLst>
                <a:ext uri="{FF2B5EF4-FFF2-40B4-BE49-F238E27FC236}">
                  <a16:creationId xmlns:a16="http://schemas.microsoft.com/office/drawing/2014/main" id="{DDE73102-A04B-C105-38B0-897999C0BDC0}"/>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30" name="Group 129">
            <a:extLst>
              <a:ext uri="{FF2B5EF4-FFF2-40B4-BE49-F238E27FC236}">
                <a16:creationId xmlns:a16="http://schemas.microsoft.com/office/drawing/2014/main" id="{445A3061-CDAF-4C1A-F91E-28C58D3DEC99}"/>
              </a:ext>
            </a:extLst>
          </p:cNvPr>
          <p:cNvGrpSpPr/>
          <p:nvPr/>
        </p:nvGrpSpPr>
        <p:grpSpPr>
          <a:xfrm>
            <a:off x="7273445" y="5520744"/>
            <a:ext cx="414793" cy="429195"/>
            <a:chOff x="1164658" y="1087656"/>
            <a:chExt cx="178424" cy="184619"/>
          </a:xfrm>
        </p:grpSpPr>
        <p:sp>
          <p:nvSpPr>
            <p:cNvPr id="131" name="Oval 130">
              <a:extLst>
                <a:ext uri="{FF2B5EF4-FFF2-40B4-BE49-F238E27FC236}">
                  <a16:creationId xmlns:a16="http://schemas.microsoft.com/office/drawing/2014/main" id="{2218078B-D74C-FF24-C92D-4D13FCA9F0BB}"/>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526BC026-B12D-FD60-6D74-95661F6A340B}"/>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0B4A0477-00F9-E4BF-AB88-E0BB51771395}"/>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4" name="Oval 133">
              <a:extLst>
                <a:ext uri="{FF2B5EF4-FFF2-40B4-BE49-F238E27FC236}">
                  <a16:creationId xmlns:a16="http://schemas.microsoft.com/office/drawing/2014/main" id="{9C80315D-DAB5-FDFB-914E-E828DA6FE285}"/>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35" name="Group 134">
            <a:extLst>
              <a:ext uri="{FF2B5EF4-FFF2-40B4-BE49-F238E27FC236}">
                <a16:creationId xmlns:a16="http://schemas.microsoft.com/office/drawing/2014/main" id="{89C17975-0EAD-44B9-8C13-E0068D4EFBE3}"/>
              </a:ext>
            </a:extLst>
          </p:cNvPr>
          <p:cNvGrpSpPr/>
          <p:nvPr/>
        </p:nvGrpSpPr>
        <p:grpSpPr>
          <a:xfrm>
            <a:off x="6272670" y="6010811"/>
            <a:ext cx="414793" cy="429195"/>
            <a:chOff x="1164658" y="1087656"/>
            <a:chExt cx="178424" cy="184619"/>
          </a:xfrm>
        </p:grpSpPr>
        <p:sp>
          <p:nvSpPr>
            <p:cNvPr id="136" name="Oval 135">
              <a:extLst>
                <a:ext uri="{FF2B5EF4-FFF2-40B4-BE49-F238E27FC236}">
                  <a16:creationId xmlns:a16="http://schemas.microsoft.com/office/drawing/2014/main" id="{574D0F57-5556-C9ED-669D-03357814EFCD}"/>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7" name="Oval 136">
              <a:extLst>
                <a:ext uri="{FF2B5EF4-FFF2-40B4-BE49-F238E27FC236}">
                  <a16:creationId xmlns:a16="http://schemas.microsoft.com/office/drawing/2014/main" id="{83E9E41B-88CF-9580-BF72-3795494E3DCE}"/>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8" name="Oval 137">
              <a:extLst>
                <a:ext uri="{FF2B5EF4-FFF2-40B4-BE49-F238E27FC236}">
                  <a16:creationId xmlns:a16="http://schemas.microsoft.com/office/drawing/2014/main" id="{231DF8E6-416A-D48F-BC02-36B632ED599F}"/>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9" name="Oval 138">
              <a:extLst>
                <a:ext uri="{FF2B5EF4-FFF2-40B4-BE49-F238E27FC236}">
                  <a16:creationId xmlns:a16="http://schemas.microsoft.com/office/drawing/2014/main" id="{D4EFE1B2-7FE9-8D14-8A70-8E983430B68D}"/>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0" name="Group 139">
            <a:extLst>
              <a:ext uri="{FF2B5EF4-FFF2-40B4-BE49-F238E27FC236}">
                <a16:creationId xmlns:a16="http://schemas.microsoft.com/office/drawing/2014/main" id="{07DF795F-2569-6218-041E-EFAAB5097117}"/>
              </a:ext>
            </a:extLst>
          </p:cNvPr>
          <p:cNvGrpSpPr/>
          <p:nvPr/>
        </p:nvGrpSpPr>
        <p:grpSpPr>
          <a:xfrm>
            <a:off x="6764950" y="6028138"/>
            <a:ext cx="414793" cy="429195"/>
            <a:chOff x="1164658" y="1087656"/>
            <a:chExt cx="178424" cy="184619"/>
          </a:xfrm>
        </p:grpSpPr>
        <p:sp>
          <p:nvSpPr>
            <p:cNvPr id="141" name="Oval 140">
              <a:extLst>
                <a:ext uri="{FF2B5EF4-FFF2-40B4-BE49-F238E27FC236}">
                  <a16:creationId xmlns:a16="http://schemas.microsoft.com/office/drawing/2014/main" id="{C0ED1B8E-DDDE-743C-C7BB-4A1E844C27CA}"/>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2" name="Oval 141">
              <a:extLst>
                <a:ext uri="{FF2B5EF4-FFF2-40B4-BE49-F238E27FC236}">
                  <a16:creationId xmlns:a16="http://schemas.microsoft.com/office/drawing/2014/main" id="{3F78BD13-BE4C-162A-37FC-540852B7E081}"/>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3" name="Oval 142">
              <a:extLst>
                <a:ext uri="{FF2B5EF4-FFF2-40B4-BE49-F238E27FC236}">
                  <a16:creationId xmlns:a16="http://schemas.microsoft.com/office/drawing/2014/main" id="{3A243312-EDB6-D88E-FB6F-81065C42F96C}"/>
                </a:ext>
              </a:extLst>
            </p:cNvPr>
            <p:cNvSpPr/>
            <p:nvPr/>
          </p:nvSpPr>
          <p:spPr>
            <a:xfrm>
              <a:off x="1164658" y="1183063"/>
              <a:ext cx="89212" cy="89212"/>
            </a:xfrm>
            <a:prstGeom prst="ellipse">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4" name="Oval 143">
              <a:extLst>
                <a:ext uri="{FF2B5EF4-FFF2-40B4-BE49-F238E27FC236}">
                  <a16:creationId xmlns:a16="http://schemas.microsoft.com/office/drawing/2014/main" id="{8D6BC335-01D1-A469-CC01-14BC9853467B}"/>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5" name="Group 144">
            <a:extLst>
              <a:ext uri="{FF2B5EF4-FFF2-40B4-BE49-F238E27FC236}">
                <a16:creationId xmlns:a16="http://schemas.microsoft.com/office/drawing/2014/main" id="{6A4F2479-476F-4542-E735-5A6DE341AF5E}"/>
              </a:ext>
            </a:extLst>
          </p:cNvPr>
          <p:cNvGrpSpPr/>
          <p:nvPr/>
        </p:nvGrpSpPr>
        <p:grpSpPr>
          <a:xfrm>
            <a:off x="6780941" y="5518347"/>
            <a:ext cx="414793" cy="429195"/>
            <a:chOff x="1164658" y="1087656"/>
            <a:chExt cx="178424" cy="184619"/>
          </a:xfrm>
          <a:solidFill>
            <a:srgbClr val="2ECC71"/>
          </a:solidFill>
        </p:grpSpPr>
        <p:sp>
          <p:nvSpPr>
            <p:cNvPr id="146" name="Oval 145">
              <a:extLst>
                <a:ext uri="{FF2B5EF4-FFF2-40B4-BE49-F238E27FC236}">
                  <a16:creationId xmlns:a16="http://schemas.microsoft.com/office/drawing/2014/main" id="{8D6AFFA6-176A-ADB9-AD8B-A30211424471}"/>
                </a:ext>
              </a:extLst>
            </p:cNvPr>
            <p:cNvSpPr/>
            <p:nvPr/>
          </p:nvSpPr>
          <p:spPr>
            <a:xfrm>
              <a:off x="1164658"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7" name="Oval 146">
              <a:extLst>
                <a:ext uri="{FF2B5EF4-FFF2-40B4-BE49-F238E27FC236}">
                  <a16:creationId xmlns:a16="http://schemas.microsoft.com/office/drawing/2014/main" id="{4A22BDA1-23AE-FCBE-31BB-52397DF83719}"/>
                </a:ext>
              </a:extLst>
            </p:cNvPr>
            <p:cNvSpPr/>
            <p:nvPr/>
          </p:nvSpPr>
          <p:spPr>
            <a:xfrm>
              <a:off x="1253870"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8" name="Oval 147">
              <a:extLst>
                <a:ext uri="{FF2B5EF4-FFF2-40B4-BE49-F238E27FC236}">
                  <a16:creationId xmlns:a16="http://schemas.microsoft.com/office/drawing/2014/main" id="{863E02A9-CC12-66D7-FD2B-6D3B7D35D2C4}"/>
                </a:ext>
              </a:extLst>
            </p:cNvPr>
            <p:cNvSpPr/>
            <p:nvPr/>
          </p:nvSpPr>
          <p:spPr>
            <a:xfrm>
              <a:off x="1164658"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9" name="Oval 148">
              <a:extLst>
                <a:ext uri="{FF2B5EF4-FFF2-40B4-BE49-F238E27FC236}">
                  <a16:creationId xmlns:a16="http://schemas.microsoft.com/office/drawing/2014/main" id="{E6A3D97E-657E-93F8-7015-D063C52330E0}"/>
                </a:ext>
              </a:extLst>
            </p:cNvPr>
            <p:cNvSpPr/>
            <p:nvPr/>
          </p:nvSpPr>
          <p:spPr>
            <a:xfrm>
              <a:off x="1253870"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50" name="Group 149">
            <a:extLst>
              <a:ext uri="{FF2B5EF4-FFF2-40B4-BE49-F238E27FC236}">
                <a16:creationId xmlns:a16="http://schemas.microsoft.com/office/drawing/2014/main" id="{47DF2974-948E-8AB3-7EEA-F9FE83E7C0E5}"/>
              </a:ext>
            </a:extLst>
          </p:cNvPr>
          <p:cNvGrpSpPr/>
          <p:nvPr/>
        </p:nvGrpSpPr>
        <p:grpSpPr>
          <a:xfrm>
            <a:off x="7299385" y="6008588"/>
            <a:ext cx="414793" cy="429195"/>
            <a:chOff x="1164658" y="1087656"/>
            <a:chExt cx="178424" cy="184619"/>
          </a:xfrm>
        </p:grpSpPr>
        <p:sp>
          <p:nvSpPr>
            <p:cNvPr id="151" name="Oval 150">
              <a:extLst>
                <a:ext uri="{FF2B5EF4-FFF2-40B4-BE49-F238E27FC236}">
                  <a16:creationId xmlns:a16="http://schemas.microsoft.com/office/drawing/2014/main" id="{47D9FCE3-3392-7A9E-3BE0-25B7A32D637D}"/>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Oval 151">
              <a:extLst>
                <a:ext uri="{FF2B5EF4-FFF2-40B4-BE49-F238E27FC236}">
                  <a16:creationId xmlns:a16="http://schemas.microsoft.com/office/drawing/2014/main" id="{B366F2F4-47DA-8507-4D05-088C3C5CC44E}"/>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Oval 152">
              <a:extLst>
                <a:ext uri="{FF2B5EF4-FFF2-40B4-BE49-F238E27FC236}">
                  <a16:creationId xmlns:a16="http://schemas.microsoft.com/office/drawing/2014/main" id="{7649A6AB-B064-52BB-9968-76F940EA4EFC}"/>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Oval 153">
              <a:extLst>
                <a:ext uri="{FF2B5EF4-FFF2-40B4-BE49-F238E27FC236}">
                  <a16:creationId xmlns:a16="http://schemas.microsoft.com/office/drawing/2014/main" id="{D229BE87-6E24-722F-1DB5-3127BFE03546}"/>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D07D6C82-96A0-9AE3-2727-DCF139158440}"/>
              </a:ext>
            </a:extLst>
          </p:cNvPr>
          <p:cNvGrpSpPr/>
          <p:nvPr/>
        </p:nvGrpSpPr>
        <p:grpSpPr>
          <a:xfrm>
            <a:off x="7791665" y="6014886"/>
            <a:ext cx="414793" cy="429195"/>
            <a:chOff x="1164658" y="1087656"/>
            <a:chExt cx="178424" cy="184619"/>
          </a:xfrm>
        </p:grpSpPr>
        <p:sp>
          <p:nvSpPr>
            <p:cNvPr id="156" name="Oval 155">
              <a:extLst>
                <a:ext uri="{FF2B5EF4-FFF2-40B4-BE49-F238E27FC236}">
                  <a16:creationId xmlns:a16="http://schemas.microsoft.com/office/drawing/2014/main" id="{60119D87-4A0C-5792-4DE5-FCEAF60D18AD}"/>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Oval 156">
              <a:extLst>
                <a:ext uri="{FF2B5EF4-FFF2-40B4-BE49-F238E27FC236}">
                  <a16:creationId xmlns:a16="http://schemas.microsoft.com/office/drawing/2014/main" id="{8266104B-449E-0EF6-C403-264C9C6914FA}"/>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Oval 157">
              <a:extLst>
                <a:ext uri="{FF2B5EF4-FFF2-40B4-BE49-F238E27FC236}">
                  <a16:creationId xmlns:a16="http://schemas.microsoft.com/office/drawing/2014/main" id="{BD574D21-DE9A-AA5D-6AFB-0DF963510C36}"/>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9" name="Oval 158">
              <a:extLst>
                <a:ext uri="{FF2B5EF4-FFF2-40B4-BE49-F238E27FC236}">
                  <a16:creationId xmlns:a16="http://schemas.microsoft.com/office/drawing/2014/main" id="{F340AC7B-5E30-F8F4-1FCF-0CB6371B2708}"/>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60" name="Picture 159">
            <a:extLst>
              <a:ext uri="{FF2B5EF4-FFF2-40B4-BE49-F238E27FC236}">
                <a16:creationId xmlns:a16="http://schemas.microsoft.com/office/drawing/2014/main" id="{526DEEC3-3D09-19BC-77C3-9066C2EEB4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1874" y="352495"/>
            <a:ext cx="1371600" cy="1371600"/>
          </a:xfrm>
          <a:prstGeom prst="rect">
            <a:avLst/>
          </a:prstGeom>
        </p:spPr>
      </p:pic>
      <p:sp>
        <p:nvSpPr>
          <p:cNvPr id="161" name="Rectangular Callout 5">
            <a:extLst>
              <a:ext uri="{FF2B5EF4-FFF2-40B4-BE49-F238E27FC236}">
                <a16:creationId xmlns:a16="http://schemas.microsoft.com/office/drawing/2014/main" id="{585BBB80-157C-698C-71DC-12EDFC9D53FB}"/>
              </a:ext>
            </a:extLst>
          </p:cNvPr>
          <p:cNvSpPr/>
          <p:nvPr/>
        </p:nvSpPr>
        <p:spPr>
          <a:xfrm>
            <a:off x="6469873" y="230361"/>
            <a:ext cx="4203406" cy="1232832"/>
          </a:xfrm>
          <a:prstGeom prst="wedgeRectCallout">
            <a:avLst>
              <a:gd name="adj1" fmla="val 63546"/>
              <a:gd name="adj2" fmla="val 32904"/>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latin typeface="+mj-lt"/>
              </a:rPr>
              <a:t>I can see that we wish to go from uncertain start state to goal states where we are certain about a prediction – but how we define a good question is still a big vague</a:t>
            </a:r>
          </a:p>
        </p:txBody>
      </p:sp>
    </p:spTree>
    <p:extLst>
      <p:ext uri="{BB962C8B-B14F-4D97-AF65-F5344CB8AC3E}">
        <p14:creationId xmlns:p14="http://schemas.microsoft.com/office/powerpoint/2010/main" val="145375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161"/>
                                        </p:tgtEl>
                                        <p:attrNameLst>
                                          <p:attrName>style.visibility</p:attrName>
                                        </p:attrNameLst>
                                      </p:cBhvr>
                                      <p:to>
                                        <p:strVal val="visible"/>
                                      </p:to>
                                    </p:set>
                                    <p:animEffect transition="in" filter="wipe(right)">
                                      <p:cBhvr>
                                        <p:cTn id="11"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2016C3-99B3-7B6E-2F6A-5EBF35F92A86}"/>
              </a:ext>
            </a:extLst>
          </p:cNvPr>
          <p:cNvSpPr>
            <a:spLocks noGrp="1"/>
          </p:cNvSpPr>
          <p:nvPr>
            <p:ph type="title"/>
          </p:nvPr>
        </p:nvSpPr>
        <p:spPr>
          <a:xfrm>
            <a:off x="253353" y="36191"/>
            <a:ext cx="11600329" cy="1075433"/>
          </a:xfrm>
        </p:spPr>
        <p:txBody>
          <a:bodyPr anchor="ctr">
            <a:normAutofit/>
          </a:bodyPr>
          <a:lstStyle/>
          <a:p>
            <a:r>
              <a:rPr lang="en-US" dirty="0" err="1"/>
              <a:t>Midsem</a:t>
            </a:r>
            <a:r>
              <a:rPr lang="en-US" dirty="0"/>
              <a:t> Exam</a:t>
            </a:r>
            <a:endParaRPr lang="en-IN" dirty="0"/>
          </a:p>
        </p:txBody>
      </p:sp>
      <p:pic>
        <p:nvPicPr>
          <p:cNvPr id="14" name="Picture 13" descr="Glasses on top of a book">
            <a:extLst>
              <a:ext uri="{FF2B5EF4-FFF2-40B4-BE49-F238E27FC236}">
                <a16:creationId xmlns:a16="http://schemas.microsoft.com/office/drawing/2014/main" id="{E415EA67-6399-B6C5-57F1-11B6F65077EA}"/>
              </a:ext>
            </a:extLst>
          </p:cNvPr>
          <p:cNvPicPr>
            <a:picLocks noChangeAspect="1"/>
          </p:cNvPicPr>
          <p:nvPr/>
        </p:nvPicPr>
        <p:blipFill rotWithShape="1">
          <a:blip r:embed="rId2"/>
          <a:srcRect l="1352" r="26684" b="-1"/>
          <a:stretch/>
        </p:blipFill>
        <p:spPr>
          <a:xfrm>
            <a:off x="253352" y="1111623"/>
            <a:ext cx="5757977" cy="5300823"/>
          </a:xfrm>
          <a:prstGeom prst="rect">
            <a:avLst/>
          </a:prstGeom>
          <a:noFill/>
        </p:spPr>
      </p:pic>
      <p:sp>
        <p:nvSpPr>
          <p:cNvPr id="12" name="Content Placeholder 3">
            <a:extLst>
              <a:ext uri="{FF2B5EF4-FFF2-40B4-BE49-F238E27FC236}">
                <a16:creationId xmlns:a16="http://schemas.microsoft.com/office/drawing/2014/main" id="{3202BA10-88EE-5F1D-ED4D-4051992C2162}"/>
              </a:ext>
            </a:extLst>
          </p:cNvPr>
          <p:cNvSpPr>
            <a:spLocks noGrp="1"/>
          </p:cNvSpPr>
          <p:nvPr>
            <p:ph sz="half" idx="2"/>
          </p:nvPr>
        </p:nvSpPr>
        <p:spPr>
          <a:xfrm>
            <a:off x="6011330" y="1111624"/>
            <a:ext cx="6180670" cy="5746376"/>
          </a:xfrm>
        </p:spPr>
        <p:txBody>
          <a:bodyPr>
            <a:normAutofit/>
          </a:bodyPr>
          <a:lstStyle/>
          <a:p>
            <a:r>
              <a:rPr lang="en-US" dirty="0">
                <a:solidFill>
                  <a:schemeClr val="accent5"/>
                </a:solidFill>
              </a:rPr>
              <a:t>Feb 22 (Thu)</a:t>
            </a:r>
            <a:r>
              <a:rPr lang="en-IN" dirty="0">
                <a:solidFill>
                  <a:schemeClr val="accent5"/>
                </a:solidFill>
              </a:rPr>
              <a:t>, </a:t>
            </a:r>
            <a:r>
              <a:rPr lang="en-IN" dirty="0">
                <a:solidFill>
                  <a:srgbClr val="FF0000"/>
                </a:solidFill>
              </a:rPr>
              <a:t>6PM</a:t>
            </a:r>
            <a:r>
              <a:rPr lang="en-IN" dirty="0">
                <a:solidFill>
                  <a:schemeClr val="accent5"/>
                </a:solidFill>
              </a:rPr>
              <a:t>, L16,17,18,19,20</a:t>
            </a:r>
          </a:p>
          <a:p>
            <a:pPr lvl="2"/>
            <a:r>
              <a:rPr lang="en-IN" dirty="0"/>
              <a:t>Only for registered students (regular + audit)</a:t>
            </a:r>
          </a:p>
          <a:p>
            <a:pPr lvl="2"/>
            <a:r>
              <a:rPr lang="en-IN" dirty="0"/>
              <a:t>Assigned seating – will be announced soon</a:t>
            </a:r>
          </a:p>
          <a:p>
            <a:r>
              <a:rPr lang="en-US" dirty="0"/>
              <a:t>Open notes (handwritten only)</a:t>
            </a:r>
          </a:p>
          <a:p>
            <a:r>
              <a:rPr lang="en-US" dirty="0"/>
              <a:t>No mobile phones, tablets </a:t>
            </a:r>
            <a:r>
              <a:rPr lang="en-US" dirty="0" err="1"/>
              <a:t>etc</a:t>
            </a:r>
            <a:endParaRPr lang="en-US" dirty="0"/>
          </a:p>
          <a:p>
            <a:r>
              <a:rPr lang="en-US" dirty="0">
                <a:solidFill>
                  <a:schemeClr val="accent3">
                    <a:lumMod val="75000"/>
                  </a:schemeClr>
                </a:solidFill>
              </a:rPr>
              <a:t>Bring your institute ID card</a:t>
            </a:r>
          </a:p>
          <a:p>
            <a:pPr lvl="2"/>
            <a:r>
              <a:rPr lang="en-US" dirty="0"/>
              <a:t>If you don’t bring it, you may have to spend precious time during the exam getting verified separately</a:t>
            </a:r>
          </a:p>
          <a:p>
            <a:r>
              <a:rPr lang="en-US" dirty="0"/>
              <a:t>Syllabus:</a:t>
            </a:r>
          </a:p>
          <a:p>
            <a:pPr lvl="2"/>
            <a:r>
              <a:rPr lang="en-US" dirty="0"/>
              <a:t>All videos, slides, code linked on the course discussion page (link below) till 21 Feb </a:t>
            </a:r>
            <a:r>
              <a:rPr lang="en-US"/>
              <a:t>2024 (Wed)</a:t>
            </a:r>
            <a:endParaRPr lang="en-US" dirty="0"/>
          </a:p>
          <a:p>
            <a:pPr lvl="2"/>
            <a:r>
              <a:rPr lang="en-US" dirty="0">
                <a:hlinkClick r:id="rId3"/>
              </a:rPr>
              <a:t>https://www.cse.iitk.ac.in/users/purushot/courses/ml/2023-24-w/discussion.html</a:t>
            </a:r>
            <a:endParaRPr lang="en-US" dirty="0"/>
          </a:p>
          <a:p>
            <a:pPr lvl="2"/>
            <a:r>
              <a:rPr lang="en-US" dirty="0"/>
              <a:t>See GitHub for practice questions</a:t>
            </a:r>
          </a:p>
        </p:txBody>
      </p:sp>
    </p:spTree>
    <p:extLst>
      <p:ext uri="{BB962C8B-B14F-4D97-AF65-F5344CB8AC3E}">
        <p14:creationId xmlns:p14="http://schemas.microsoft.com/office/powerpoint/2010/main" val="217338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ABD9-4115-45F8-C9FA-B260E6ED0BD7}"/>
              </a:ext>
            </a:extLst>
          </p:cNvPr>
          <p:cNvSpPr>
            <a:spLocks noGrp="1"/>
          </p:cNvSpPr>
          <p:nvPr>
            <p:ph type="title"/>
          </p:nvPr>
        </p:nvSpPr>
        <p:spPr/>
        <p:txBody>
          <a:bodyPr anchor="ctr">
            <a:normAutofit/>
          </a:bodyPr>
          <a:lstStyle/>
          <a:p>
            <a:r>
              <a:rPr lang="en-US" dirty="0"/>
              <a:t>Entropy is a measure of Uncertainty</a:t>
            </a:r>
            <a:endParaRPr lang="en-IN" dirty="0"/>
          </a:p>
        </p:txBody>
      </p:sp>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47E0D823-4A1C-3898-1461-FE38F88F356D}"/>
                  </a:ext>
                </a:extLst>
              </p:cNvPr>
              <p:cNvSpPr>
                <a:spLocks noGrp="1"/>
              </p:cNvSpPr>
              <p:nvPr>
                <p:ph idx="1"/>
              </p:nvPr>
            </p:nvSpPr>
            <p:spPr>
              <a:xfrm>
                <a:off x="253354" y="1111624"/>
                <a:ext cx="11600328" cy="5710185"/>
              </a:xfrm>
            </p:spPr>
            <p:txBody>
              <a:bodyPr>
                <a:normAutofit/>
              </a:bodyPr>
              <a:lstStyle/>
              <a:p>
                <a:r>
                  <a:rPr lang="en-US" dirty="0"/>
                  <a:t>If we have a set of </a:t>
                </a:r>
                <a14:m>
                  <m:oMath xmlns:m="http://schemas.openxmlformats.org/officeDocument/2006/math">
                    <m:r>
                      <a:rPr lang="en-US" b="0" i="1" smtClean="0">
                        <a:latin typeface="Cambria Math" panose="02040503050406030204" pitchFamily="18" charset="0"/>
                      </a:rPr>
                      <m:t>𝑛</m:t>
                    </m:r>
                  </m:oMath>
                </a14:m>
                <a:r>
                  <a:rPr lang="en-IN" dirty="0"/>
                  <a:t> words, then that set has an entropy of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oMath>
                </a14:m>
                <a:endParaRPr lang="en-IN" dirty="0"/>
              </a:p>
              <a:p>
                <a:pPr lvl="2"/>
                <a:r>
                  <a:rPr lang="en-IN" dirty="0"/>
                  <a:t>Larger sets have larger entropy and a set with a single word has </a:t>
                </a:r>
                <a14:m>
                  <m:oMath xmlns:m="http://schemas.openxmlformats.org/officeDocument/2006/math">
                    <m:r>
                      <a:rPr lang="en-IN" i="1" dirty="0" smtClean="0">
                        <a:latin typeface="Cambria Math" panose="02040503050406030204" pitchFamily="18" charset="0"/>
                      </a:rPr>
                      <m:t>0</m:t>
                    </m:r>
                  </m:oMath>
                </a14:m>
                <a:r>
                  <a:rPr lang="en-IN" dirty="0"/>
                  <a:t> entropy</a:t>
                </a:r>
              </a:p>
              <a:p>
                <a:pPr lvl="2"/>
                <a:r>
                  <a:rPr lang="en-IN" dirty="0"/>
                  <a:t>Makes sense since we have no uncertainty if only a single word is possible</a:t>
                </a:r>
              </a:p>
              <a:p>
                <a:r>
                  <a:rPr lang="en-IN" dirty="0"/>
                  <a:t>More generally, if there is a set </a:t>
                </a:r>
                <a14:m>
                  <m:oMath xmlns:m="http://schemas.openxmlformats.org/officeDocument/2006/math">
                    <m:r>
                      <a:rPr lang="en-US" b="0" i="1" smtClean="0">
                        <a:latin typeface="Cambria Math" panose="02040503050406030204" pitchFamily="18" charset="0"/>
                      </a:rPr>
                      <m:t>𝑆</m:t>
                    </m:r>
                  </m:oMath>
                </a14:m>
                <a:r>
                  <a:rPr lang="en-IN" dirty="0"/>
                  <a:t> of </a:t>
                </a:r>
                <a14:m>
                  <m:oMath xmlns:m="http://schemas.openxmlformats.org/officeDocument/2006/math">
                    <m:r>
                      <a:rPr lang="en-US" b="0" i="1" smtClean="0">
                        <a:latin typeface="Cambria Math" panose="02040503050406030204" pitchFamily="18" charset="0"/>
                      </a:rPr>
                      <m:t>𝑛</m:t>
                    </m:r>
                  </m:oMath>
                </a14:m>
                <a:r>
                  <a:rPr lang="en-IN" dirty="0"/>
                  <a:t> elements of </a:t>
                </a:r>
                <a14:m>
                  <m:oMath xmlns:m="http://schemas.openxmlformats.org/officeDocument/2006/math">
                    <m:r>
                      <a:rPr lang="en-US" b="0" i="1" smtClean="0">
                        <a:latin typeface="Cambria Math" panose="02040503050406030204" pitchFamily="18" charset="0"/>
                      </a:rPr>
                      <m:t>𝐶</m:t>
                    </m:r>
                  </m:oMath>
                </a14:m>
                <a:r>
                  <a:rPr lang="en-IN" dirty="0"/>
                  <a:t> types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𝑐</m:t>
                        </m:r>
                      </m:sub>
                    </m:sSub>
                  </m:oMath>
                </a14:m>
                <a:r>
                  <a:rPr lang="en-IN" dirty="0"/>
                  <a:t> elements of type </a:t>
                </a:r>
                <a14:m>
                  <m:oMath xmlns:m="http://schemas.openxmlformats.org/officeDocument/2006/math">
                    <m:r>
                      <a:rPr lang="en-US" b="0" i="1" smtClean="0">
                        <a:latin typeface="Cambria Math" panose="02040503050406030204" pitchFamily="18" charset="0"/>
                      </a:rPr>
                      <m:t>𝑐</m:t>
                    </m:r>
                  </m:oMath>
                </a14:m>
                <a:r>
                  <a:rPr lang="en-IN" dirty="0"/>
                  <a:t>, then its entropy is defined as</a:t>
                </a:r>
                <a:br>
                  <a:rPr lang="en-IN" dirty="0"/>
                </a:b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𝑐</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𝐶</m:t>
                            </m:r>
                          </m:e>
                        </m:d>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𝑐</m:t>
                                </m:r>
                              </m:sub>
                            </m:sSub>
                          </m:num>
                          <m:den>
                            <m:r>
                              <a:rPr lang="en-US" b="0" i="1" smtClean="0">
                                <a:latin typeface="Cambria Math" panose="02040503050406030204" pitchFamily="18" charset="0"/>
                              </a:rPr>
                              <m:t>𝑛</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𝑐</m:t>
                                        </m:r>
                                      </m:sub>
                                    </m:sSub>
                                  </m:num>
                                  <m:den>
                                    <m:r>
                                      <a:rPr lang="en-US" b="0" i="1" smtClean="0">
                                        <a:latin typeface="Cambria Math" panose="02040503050406030204" pitchFamily="18" charset="0"/>
                                      </a:rPr>
                                      <m:t>𝑛</m:t>
                                    </m:r>
                                  </m:den>
                                </m:f>
                              </m:e>
                            </m:d>
                          </m:e>
                        </m:func>
                      </m:e>
                    </m:nary>
                    <m:r>
                      <a:rPr lang="en-US" b="0" i="1"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𝑐</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𝐶</m:t>
                            </m:r>
                          </m:e>
                        </m:d>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m:t>
                                </m:r>
                              </m:sub>
                            </m:sSub>
                          </m:e>
                        </m:func>
                      </m:e>
                    </m:nary>
                  </m:oMath>
                </a14:m>
                <a:endParaRPr lang="en-IN" dirty="0"/>
              </a:p>
              <a:p>
                <a:pPr lvl="2"/>
                <a:r>
                  <a:rPr lang="en-IN"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m:t>
                        </m:r>
                      </m:sub>
                    </m:sSub>
                  </m:oMath>
                </a14:m>
                <a:r>
                  <a:rPr lang="en-IN" dirty="0"/>
                  <a:t> is proportion of elements of type </a:t>
                </a:r>
                <a14:m>
                  <m:oMath xmlns:m="http://schemas.openxmlformats.org/officeDocument/2006/math">
                    <m:r>
                      <a:rPr lang="en-US" b="0" i="1" smtClean="0">
                        <a:latin typeface="Cambria Math" panose="02040503050406030204" pitchFamily="18" charset="0"/>
                      </a:rPr>
                      <m:t>𝑐</m:t>
                    </m:r>
                  </m:oMath>
                </a14:m>
                <a:r>
                  <a:rPr lang="en-IN" dirty="0"/>
                  <a:t> (or class </a:t>
                </a:r>
                <a14:m>
                  <m:oMath xmlns:m="http://schemas.openxmlformats.org/officeDocument/2006/math">
                    <m:r>
                      <a:rPr lang="en-US" b="0" i="1" smtClean="0">
                        <a:latin typeface="Cambria Math" panose="02040503050406030204" pitchFamily="18" charset="0"/>
                      </a:rPr>
                      <m:t>𝑐</m:t>
                    </m:r>
                  </m:oMath>
                </a14:m>
                <a:r>
                  <a:rPr lang="en-IN" dirty="0"/>
                  <a:t>) in multiclass cases</a:t>
                </a:r>
              </a:p>
              <a:p>
                <a:pPr lvl="2"/>
                <a:r>
                  <a:rPr lang="en-IN" dirty="0"/>
                  <a:t>The earlier example is a special case where each word is its own “type” i.e., there are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IN" dirty="0"/>
                  <a:t> “types”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𝑐</m:t>
                        </m:r>
                      </m:sub>
                    </m:sSub>
                    <m:r>
                      <a:rPr lang="en-US" b="0" i="1" smtClean="0">
                        <a:latin typeface="Cambria Math" panose="02040503050406030204" pitchFamily="18" charset="0"/>
                      </a:rPr>
                      <m:t>=1</m:t>
                    </m:r>
                  </m:oMath>
                </a14:m>
                <a:r>
                  <a:rPr lang="en-IN" dirty="0"/>
                  <a:t> for all </a:t>
                </a:r>
                <a14:m>
                  <m:oMath xmlns:m="http://schemas.openxmlformats.org/officeDocument/2006/math">
                    <m:r>
                      <a:rPr lang="en-US" b="0" i="1" smtClean="0">
                        <a:latin typeface="Cambria Math" panose="02040503050406030204" pitchFamily="18" charset="0"/>
                      </a:rPr>
                      <m:t>𝑐</m:t>
                    </m:r>
                  </m:oMath>
                </a14:m>
                <a:endParaRPr lang="en-IN" dirty="0"/>
              </a:p>
              <a:p>
                <a:pPr lvl="2"/>
                <a:r>
                  <a:rPr lang="en-IN" dirty="0"/>
                  <a:t>A pure set e.g., </a:t>
                </a:r>
                <a14:m>
                  <m:oMath xmlns:m="http://schemas.openxmlformats.org/officeDocument/2006/math">
                    <m:r>
                      <a:rPr lang="en-US" b="1" i="0" smtClean="0">
                        <a:latin typeface="Cambria Math" panose="02040503050406030204" pitchFamily="18" charset="0"/>
                      </a:rPr>
                      <m:t>𝐩</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0,1,0,0,…,0</m:t>
                        </m:r>
                      </m:e>
                    </m:d>
                  </m:oMath>
                </a14:m>
                <a:r>
                  <a:rPr lang="en-IN" dirty="0"/>
                  <a:t> has </a:t>
                </a:r>
                <a14:m>
                  <m:oMath xmlns:m="http://schemas.openxmlformats.org/officeDocument/2006/math">
                    <m:r>
                      <a:rPr lang="en-US" b="0" i="1" smtClean="0">
                        <a:latin typeface="Cambria Math" panose="02040503050406030204" pitchFamily="18" charset="0"/>
                      </a:rPr>
                      <m:t>0</m:t>
                    </m:r>
                  </m:oMath>
                </a14:m>
                <a:r>
                  <a:rPr lang="en-IN" dirty="0"/>
                  <a:t> entropy whereas a set with same number of elements of each class i.e., </a:t>
                </a:r>
                <a14:m>
                  <m:oMath xmlns:m="http://schemas.openxmlformats.org/officeDocument/2006/math">
                    <m:r>
                      <a:rPr lang="en-US" b="1" i="0" smtClean="0">
                        <a:latin typeface="Cambria Math" panose="02040503050406030204" pitchFamily="18" charset="0"/>
                      </a:rPr>
                      <m:t>𝐩</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𝐶</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𝐶</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𝐶</m:t>
                            </m:r>
                          </m:den>
                        </m:f>
                      </m:e>
                    </m:d>
                  </m:oMath>
                </a14:m>
                <a:r>
                  <a:rPr lang="en-IN" dirty="0"/>
                  <a:t> has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𝐶</m:t>
                        </m:r>
                      </m:e>
                    </m:func>
                  </m:oMath>
                </a14:m>
                <a:r>
                  <a:rPr lang="en-IN" dirty="0"/>
                  <a:t> entropy</a:t>
                </a:r>
              </a:p>
            </p:txBody>
          </p:sp>
        </mc:Choice>
        <mc:Fallback xmlns="">
          <p:sp>
            <p:nvSpPr>
              <p:cNvPr id="15" name="Content Placeholder 14">
                <a:extLst>
                  <a:ext uri="{FF2B5EF4-FFF2-40B4-BE49-F238E27FC236}">
                    <a16:creationId xmlns:a16="http://schemas.microsoft.com/office/drawing/2014/main" id="{47E0D823-4A1C-3898-1461-FE38F88F356D}"/>
                  </a:ext>
                </a:extLst>
              </p:cNvPr>
              <p:cNvSpPr>
                <a:spLocks noGrp="1" noRot="1" noChangeAspect="1" noMove="1" noResize="1" noEditPoints="1" noAdjustHandles="1" noChangeArrowheads="1" noChangeShapeType="1" noTextEdit="1"/>
              </p:cNvSpPr>
              <p:nvPr>
                <p:ph idx="1"/>
              </p:nvPr>
            </p:nvSpPr>
            <p:spPr>
              <a:xfrm>
                <a:off x="253354" y="1111624"/>
                <a:ext cx="11600328" cy="5710185"/>
              </a:xfrm>
              <a:blipFill>
                <a:blip r:embed="rId2"/>
                <a:stretch>
                  <a:fillRect l="-578" t="-2561"/>
                </a:stretch>
              </a:blipFill>
            </p:spPr>
            <p:txBody>
              <a:bodyPr/>
              <a:lstStyle/>
              <a:p>
                <a:r>
                  <a:rPr lang="en-IN">
                    <a:noFill/>
                  </a:rPr>
                  <a:t> </a:t>
                </a:r>
              </a:p>
            </p:txBody>
          </p:sp>
        </mc:Fallback>
      </mc:AlternateContent>
      <p:pic>
        <p:nvPicPr>
          <p:cNvPr id="16" name="Picture 15">
            <a:extLst>
              <a:ext uri="{FF2B5EF4-FFF2-40B4-BE49-F238E27FC236}">
                <a16:creationId xmlns:a16="http://schemas.microsoft.com/office/drawing/2014/main" id="{9FDFFCBF-4CD0-12ED-528A-0C64785559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2874" y="232849"/>
            <a:ext cx="1371600" cy="1371600"/>
          </a:xfrm>
          <a:prstGeom prst="rect">
            <a:avLst/>
          </a:prstGeom>
        </p:spPr>
      </p:pic>
      <p:sp>
        <p:nvSpPr>
          <p:cNvPr id="18" name="Rectangular Callout 15">
            <a:extLst>
              <a:ext uri="{FF2B5EF4-FFF2-40B4-BE49-F238E27FC236}">
                <a16:creationId xmlns:a16="http://schemas.microsoft.com/office/drawing/2014/main" id="{FC3926A9-6112-8021-6CB1-FFA46C5FDD5A}"/>
              </a:ext>
            </a:extLst>
          </p:cNvPr>
          <p:cNvSpPr/>
          <p:nvPr/>
        </p:nvSpPr>
        <p:spPr>
          <a:xfrm>
            <a:off x="7570381" y="181173"/>
            <a:ext cx="3064052" cy="1222325"/>
          </a:xfrm>
          <a:prstGeom prst="wedgeRectCallout">
            <a:avLst>
              <a:gd name="adj1" fmla="val 59355"/>
              <a:gd name="adj2" fmla="val 2911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Notions of entropy exist for real-valued cases as well but they involve probability density functions so skipping for now</a:t>
            </a:r>
          </a:p>
        </p:txBody>
      </p:sp>
    </p:spTree>
    <p:extLst>
      <p:ext uri="{BB962C8B-B14F-4D97-AF65-F5344CB8AC3E}">
        <p14:creationId xmlns:p14="http://schemas.microsoft.com/office/powerpoint/2010/main" val="178441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par>
                          <p:cTn id="25" fill="hold">
                            <p:stCondLst>
                              <p:cond delay="0"/>
                            </p:stCondLst>
                            <p:childTnLst>
                              <p:par>
                                <p:cTn id="26" presetID="22" presetClass="entr" presetSubtype="2"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right)">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6910-FEDC-9E52-0ECD-DE101FD4A1DD}"/>
              </a:ext>
            </a:extLst>
          </p:cNvPr>
          <p:cNvSpPr>
            <a:spLocks noGrp="1"/>
          </p:cNvSpPr>
          <p:nvPr>
            <p:ph type="title"/>
          </p:nvPr>
        </p:nvSpPr>
        <p:spPr/>
        <p:txBody>
          <a:bodyPr/>
          <a:lstStyle/>
          <a:p>
            <a:r>
              <a:rPr lang="en-US" dirty="0"/>
              <a:t>What is a good question?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DF0EF-E381-6EDB-00EA-886CEA0DE3CE}"/>
                  </a:ext>
                </a:extLst>
              </p:cNvPr>
              <p:cNvSpPr>
                <a:spLocks noGrp="1"/>
              </p:cNvSpPr>
              <p:nvPr>
                <p:ph idx="1"/>
              </p:nvPr>
            </p:nvSpPr>
            <p:spPr/>
            <p:txBody>
              <a:bodyPr>
                <a:normAutofit/>
              </a:bodyPr>
              <a:lstStyle/>
              <a:p>
                <a:r>
                  <a:rPr lang="en-US" dirty="0"/>
                  <a:t>No single criterion – depends on the application</a:t>
                </a:r>
              </a:p>
              <a:p>
                <a:pPr lvl="2"/>
                <a:r>
                  <a:rPr lang="en-US" dirty="0"/>
                  <a:t>ID3 (iterative </a:t>
                </a:r>
                <a:r>
                  <a:rPr lang="en-US" dirty="0" err="1"/>
                  <a:t>dichotomizer</a:t>
                </a:r>
                <a:r>
                  <a:rPr lang="en-US" dirty="0"/>
                  <a:t> 3 by Ross Quinlan) suggests that a good question is one that reduces confusion the most i.e., reduces entropy the most</a:t>
                </a:r>
              </a:p>
              <a:p>
                <a:r>
                  <a:rPr lang="en-IN" dirty="0"/>
                  <a:t>Suppose asking a question splits a set </a:t>
                </a:r>
                <a14:m>
                  <m:oMath xmlns:m="http://schemas.openxmlformats.org/officeDocument/2006/math">
                    <m:r>
                      <a:rPr lang="en-US" b="0" i="1" smtClean="0">
                        <a:latin typeface="Cambria Math" panose="02040503050406030204" pitchFamily="18" charset="0"/>
                      </a:rPr>
                      <m:t>𝑆</m:t>
                    </m:r>
                  </m:oMath>
                </a14:m>
                <a:r>
                  <a:rPr lang="en-IN" dirty="0"/>
                  <a:t> into </a:t>
                </a:r>
                <a14:m>
                  <m:oMath xmlns:m="http://schemas.openxmlformats.org/officeDocument/2006/math">
                    <m:r>
                      <a:rPr lang="en-US" b="0" i="1" smtClean="0">
                        <a:latin typeface="Cambria Math" panose="02040503050406030204" pitchFamily="18" charset="0"/>
                      </a:rPr>
                      <m:t>𝐾</m:t>
                    </m:r>
                  </m:oMath>
                </a14:m>
                <a:r>
                  <a:rPr lang="en-IN" dirty="0"/>
                  <a:t> subsets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𝐾</m:t>
                        </m:r>
                      </m:sub>
                    </m:sSub>
                  </m:oMath>
                </a14:m>
                <a:endParaRPr lang="en-IN" dirty="0"/>
              </a:p>
              <a:p>
                <a:pPr lvl="2"/>
                <a:r>
                  <a:rPr lang="en-IN" dirty="0"/>
                  <a:t>Note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𝜑</m:t>
                    </m:r>
                  </m:oMath>
                </a14:m>
                <a:r>
                  <a:rPr lang="en-IN" dirty="0"/>
                  <a:t> if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a14:m>
                <a:r>
                  <a:rPr lang="en-IN" dirty="0"/>
                  <a:t> and </a:t>
                </a:r>
                <a14:m>
                  <m:oMath xmlns:m="http://schemas.openxmlformats.org/officeDocument/2006/math">
                    <m:nary>
                      <m:naryPr>
                        <m:chr m:val="⋃"/>
                        <m:limLoc m:val="subSup"/>
                        <m:supHide m:val="on"/>
                        <m:ctrlPr>
                          <a:rPr lang="en-IN" i="1" smtClean="0">
                            <a:latin typeface="Cambria Math" panose="02040503050406030204" pitchFamily="18" charset="0"/>
                          </a:rPr>
                        </m:ctrlPr>
                      </m:naryPr>
                      <m:sub>
                        <m:r>
                          <m:rPr>
                            <m:brk m:alnAt="9"/>
                          </m:rP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IN" dirty="0"/>
              </a:p>
              <a:p>
                <a:pPr lvl="2"/>
                <a:r>
                  <a:rPr lang="en-IN" dirty="0"/>
                  <a:t>Let us denote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e>
                    </m:d>
                  </m:oMath>
                </a14:m>
                <a:r>
                  <a:rPr lang="en-IN" dirty="0"/>
                  <a:t> – note that </a:t>
                </a:r>
                <a14:m>
                  <m:oMath xmlns:m="http://schemas.openxmlformats.org/officeDocument/2006/math">
                    <m:nary>
                      <m:naryPr>
                        <m:chr m:val="∑"/>
                        <m:limLoc m:val="subSup"/>
                        <m:supHide m:val="on"/>
                        <m:ctrlPr>
                          <a:rPr lang="en-IN" i="1" smtClean="0">
                            <a:latin typeface="Cambria Math" panose="02040503050406030204" pitchFamily="18" charset="0"/>
                          </a:rPr>
                        </m:ctrlPr>
                      </m:naryPr>
                      <m:sub>
                        <m:r>
                          <m:rPr>
                            <m:brk m:alnAt="9"/>
                          </m:rP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endParaRPr lang="en-IN" dirty="0"/>
              </a:p>
              <a:p>
                <a:r>
                  <a:rPr lang="en-IN" dirty="0"/>
                  <a:t>Then the entropy of this collection of sets is defined to be</a:t>
                </a:r>
                <a:br>
                  <a:rPr lang="en-IN" dirty="0"/>
                </a:br>
                <a14:m>
                  <m:oMath xmlns:m="http://schemas.openxmlformats.org/officeDocument/2006/math">
                    <m:nary>
                      <m:naryPr>
                        <m:chr m:val="∑"/>
                        <m:limLoc m:val="subSup"/>
                        <m:supHide m:val="on"/>
                        <m:ctrlPr>
                          <a:rPr lang="en-IN" i="1" smtClean="0">
                            <a:latin typeface="Cambria Math" panose="02040503050406030204" pitchFamily="18" charset="0"/>
                          </a:rPr>
                        </m:ctrlPr>
                      </m:naryPr>
                      <m:sub>
                        <m:r>
                          <m:rPr>
                            <m:brk m:alnAt="9"/>
                          </m:rP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e>
                        </m:d>
                      </m:e>
                    </m:nary>
                  </m:oMath>
                </a14:m>
                <a:endParaRPr lang="en-IN" dirty="0"/>
              </a:p>
              <a:p>
                <a:pPr lvl="2"/>
                <a:r>
                  <a:rPr lang="en-US" dirty="0"/>
                  <a:t>Can interpret this as “average” or “weighted” entropy since a </a:t>
                </a:r>
                <a14:m>
                  <m:oMath xmlns:m="http://schemas.openxmlformats.org/officeDocument/2006/math">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𝑘</m:t>
                            </m:r>
                          </m:sub>
                        </m:sSub>
                      </m:num>
                      <m:den>
                        <m:r>
                          <a:rPr lang="en-US" i="1" dirty="0">
                            <a:latin typeface="Cambria Math" panose="02040503050406030204" pitchFamily="18" charset="0"/>
                          </a:rPr>
                          <m:t>𝑛</m:t>
                        </m:r>
                      </m:den>
                    </m:f>
                    <m:r>
                      <a:rPr lang="en-US" i="1" dirty="0">
                        <a:latin typeface="Cambria Math" panose="02040503050406030204" pitchFamily="18" charset="0"/>
                      </a:rPr>
                      <m:t> </m:t>
                    </m:r>
                  </m:oMath>
                </a14:m>
                <a:r>
                  <a:rPr lang="en-US" dirty="0"/>
                  <a:t>fraction of points will land up in the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where the entropy is </a:t>
                </a:r>
                <a14:m>
                  <m:oMath xmlns:m="http://schemas.openxmlformats.org/officeDocument/2006/math">
                    <m:r>
                      <a:rPr lang="en-US" i="1" dirty="0">
                        <a:latin typeface="Cambria Math" panose="02040503050406030204" pitchFamily="18" charset="0"/>
                      </a:rPr>
                      <m:t>𝐻</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𝑘</m:t>
                            </m:r>
                          </m:sub>
                        </m:sSub>
                      </m:e>
                    </m:d>
                  </m:oMath>
                </a14:m>
                <a:endParaRPr lang="en-US" sz="3100" i="1" dirty="0"/>
              </a:p>
            </p:txBody>
          </p:sp>
        </mc:Choice>
        <mc:Fallback xmlns="">
          <p:sp>
            <p:nvSpPr>
              <p:cNvPr id="3" name="Content Placeholder 2">
                <a:extLst>
                  <a:ext uri="{FF2B5EF4-FFF2-40B4-BE49-F238E27FC236}">
                    <a16:creationId xmlns:a16="http://schemas.microsoft.com/office/drawing/2014/main" id="{B6FDF0EF-E381-6EDB-00EA-886CEA0DE3CE}"/>
                  </a:ext>
                </a:extLst>
              </p:cNvPr>
              <p:cNvSpPr>
                <a:spLocks noGrp="1" noRot="1" noChangeAspect="1" noMove="1" noResize="1" noEditPoints="1" noAdjustHandles="1" noChangeArrowheads="1" noChangeShapeType="1" noTextEdit="1"/>
              </p:cNvSpPr>
              <p:nvPr>
                <p:ph idx="1"/>
              </p:nvPr>
            </p:nvSpPr>
            <p:spPr>
              <a:blipFill>
                <a:blip r:embed="rId2"/>
                <a:stretch>
                  <a:fillRect l="-578" t="-2759" r="-1314" b="-805"/>
                </a:stretch>
              </a:blipFill>
            </p:spPr>
            <p:txBody>
              <a:bodyPr/>
              <a:lstStyle/>
              <a:p>
                <a:r>
                  <a:rPr lang="en-IN">
                    <a:noFill/>
                  </a:rPr>
                  <a:t> </a:t>
                </a:r>
              </a:p>
            </p:txBody>
          </p:sp>
        </mc:Fallback>
      </mc:AlternateContent>
    </p:spTree>
    <p:extLst>
      <p:ext uri="{BB962C8B-B14F-4D97-AF65-F5344CB8AC3E}">
        <p14:creationId xmlns:p14="http://schemas.microsoft.com/office/powerpoint/2010/main" val="259920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483B-1784-5510-AB7C-D2A74978F96E}"/>
              </a:ext>
            </a:extLst>
          </p:cNvPr>
          <p:cNvSpPr>
            <a:spLocks noGrp="1"/>
          </p:cNvSpPr>
          <p:nvPr>
            <p:ph type="title"/>
          </p:nvPr>
        </p:nvSpPr>
        <p:spPr/>
        <p:txBody>
          <a:bodyPr/>
          <a:lstStyle/>
          <a:p>
            <a:r>
              <a:rPr lang="en-US" dirty="0"/>
              <a:t>A good question for Hangman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A0EEFE-AFC0-1F47-D183-3E44022114B1}"/>
                  </a:ext>
                </a:extLst>
              </p:cNvPr>
              <p:cNvSpPr>
                <a:spLocks noGrp="1"/>
              </p:cNvSpPr>
              <p:nvPr>
                <p:ph idx="1"/>
              </p:nvPr>
            </p:nvSpPr>
            <p:spPr>
              <a:xfrm>
                <a:off x="253354" y="1111624"/>
                <a:ext cx="11938646" cy="5300823"/>
              </a:xfrm>
            </p:spPr>
            <p:txBody>
              <a:bodyPr>
                <a:normAutofit/>
              </a:bodyPr>
              <a:lstStyle/>
              <a:p>
                <a:r>
                  <a:rPr lang="en-US" dirty="0"/>
                  <a:t>Suppose a question splits a set of 4096 words into (2048, 2048)</a:t>
                </a:r>
              </a:p>
              <a:p>
                <a:pPr lvl="2"/>
                <a:r>
                  <a:rPr lang="en-US" dirty="0"/>
                  <a:t>Old entropy was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4096</m:t>
                        </m:r>
                      </m:e>
                    </m:func>
                    <m:r>
                      <a:rPr lang="en-US" b="0" i="1" smtClean="0">
                        <a:latin typeface="Cambria Math" panose="02040503050406030204" pitchFamily="18" charset="0"/>
                      </a:rPr>
                      <m:t>=12</m:t>
                    </m:r>
                  </m:oMath>
                </a14:m>
                <a:endParaRPr lang="en-IN" dirty="0"/>
              </a:p>
              <a:p>
                <a:pPr lvl="2"/>
                <a:r>
                  <a:rPr lang="en-IN" dirty="0"/>
                  <a:t>New entropy is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2048</m:t>
                        </m:r>
                      </m:num>
                      <m:den>
                        <m:r>
                          <a:rPr lang="en-US" b="0" i="1" smtClean="0">
                            <a:latin typeface="Cambria Math" panose="02040503050406030204" pitchFamily="18" charset="0"/>
                          </a:rPr>
                          <m:t>4096</m:t>
                        </m:r>
                      </m:den>
                    </m:f>
                    <m:r>
                      <a:rPr lang="en-US" b="0" i="1" smtClean="0">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b="0" i="1" smtClean="0">
                            <a:latin typeface="Cambria Math" panose="02040503050406030204" pitchFamily="18" charset="0"/>
                          </a:rPr>
                          <m:t>2048</m:t>
                        </m:r>
                      </m:e>
                    </m:func>
                    <m:r>
                      <a:rPr lang="en-US" b="0" i="1" smtClean="0">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2048</m:t>
                        </m:r>
                      </m:num>
                      <m:den>
                        <m:r>
                          <a:rPr lang="en-US">
                            <a:latin typeface="Cambria Math" panose="02040503050406030204" pitchFamily="18" charset="0"/>
                          </a:rPr>
                          <m:t>4096</m:t>
                        </m:r>
                      </m:den>
                    </m:f>
                    <m:r>
                      <a:rPr lang="en-US">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a:latin typeface="Cambria Math" panose="02040503050406030204" pitchFamily="18" charset="0"/>
                          </a:rPr>
                          <m:t>2048</m:t>
                        </m:r>
                      </m:e>
                    </m:func>
                    <m:r>
                      <a:rPr lang="en-US" b="0" i="1" smtClean="0">
                        <a:latin typeface="Cambria Math" panose="02040503050406030204" pitchFamily="18" charset="0"/>
                      </a:rPr>
                      <m:t>=11</m:t>
                    </m:r>
                  </m:oMath>
                </a14:m>
                <a:endParaRPr lang="en-IN" dirty="0"/>
              </a:p>
              <a:p>
                <a:pPr lvl="2"/>
                <a:r>
                  <a:rPr lang="en-IN" dirty="0"/>
                  <a:t>Entropy reduced by </a:t>
                </a:r>
                <a14:m>
                  <m:oMath xmlns:m="http://schemas.openxmlformats.org/officeDocument/2006/math">
                    <m:r>
                      <a:rPr lang="en-US" b="0" i="1" smtClean="0">
                        <a:latin typeface="Cambria Math" panose="02040503050406030204" pitchFamily="18" charset="0"/>
                      </a:rPr>
                      <m:t>1</m:t>
                    </m:r>
                  </m:oMath>
                </a14:m>
                <a:r>
                  <a:rPr lang="en-IN" dirty="0"/>
                  <a:t> so we say, we gained </a:t>
                </a:r>
                <a14:m>
                  <m:oMath xmlns:m="http://schemas.openxmlformats.org/officeDocument/2006/math">
                    <m:r>
                      <a:rPr lang="en-IN" i="1" dirty="0" smtClean="0">
                        <a:latin typeface="Cambria Math" panose="02040503050406030204" pitchFamily="18" charset="0"/>
                      </a:rPr>
                      <m:t>12 – 11 = 1 </m:t>
                    </m:r>
                  </m:oMath>
                </a14:m>
                <a:r>
                  <a:rPr lang="en-IN" dirty="0"/>
                  <a:t>bit of information</a:t>
                </a:r>
              </a:p>
              <a:p>
                <a:r>
                  <a:rPr lang="en-US" dirty="0"/>
                  <a:t>Suppose a question splits the set into (1024, 1024, 1024, 1024)</a:t>
                </a:r>
              </a:p>
              <a:p>
                <a:pPr lvl="2"/>
                <a:r>
                  <a:rPr lang="en-IN" dirty="0"/>
                  <a:t>New entropy is </a:t>
                </a:r>
                <a14:m>
                  <m:oMath xmlns:m="http://schemas.openxmlformats.org/officeDocument/2006/math">
                    <m:r>
                      <a:rPr lang="en-US">
                        <a:latin typeface="Cambria Math" panose="02040503050406030204" pitchFamily="18" charset="0"/>
                      </a:rPr>
                      <m:t>4</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1024</m:t>
                        </m:r>
                      </m:num>
                      <m:den>
                        <m:r>
                          <a:rPr lang="en-US" b="0" i="1" smtClean="0">
                            <a:latin typeface="Cambria Math" panose="02040503050406030204" pitchFamily="18" charset="0"/>
                          </a:rPr>
                          <m:t>4096</m:t>
                        </m:r>
                      </m:den>
                    </m:f>
                    <m:r>
                      <a:rPr lang="en-US" b="0" i="1" smtClean="0">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b="0" i="1" smtClean="0">
                            <a:latin typeface="Cambria Math" panose="02040503050406030204" pitchFamily="18" charset="0"/>
                          </a:rPr>
                          <m:t>1024</m:t>
                        </m:r>
                      </m:e>
                    </m:func>
                    <m:r>
                      <a:rPr lang="en-US" b="0" i="1" smtClean="0">
                        <a:latin typeface="Cambria Math" panose="02040503050406030204" pitchFamily="18" charset="0"/>
                      </a:rPr>
                      <m:t>=10</m:t>
                    </m:r>
                  </m:oMath>
                </a14:m>
                <a:endParaRPr lang="en-IN" dirty="0"/>
              </a:p>
              <a:p>
                <a:pPr lvl="2"/>
                <a:r>
                  <a:rPr lang="en-IN" dirty="0"/>
                  <a:t>Gained </a:t>
                </a:r>
                <a14:m>
                  <m:oMath xmlns:m="http://schemas.openxmlformats.org/officeDocument/2006/math">
                    <m:r>
                      <a:rPr lang="en-US" b="0" i="1" dirty="0" smtClean="0">
                        <a:latin typeface="Cambria Math" panose="02040503050406030204" pitchFamily="18" charset="0"/>
                      </a:rPr>
                      <m:t>1</m:t>
                    </m:r>
                    <m:r>
                      <a:rPr lang="en-IN" i="1" dirty="0" smtClean="0">
                        <a:latin typeface="Cambria Math" panose="02040503050406030204" pitchFamily="18" charset="0"/>
                      </a:rPr>
                      <m:t>2</m:t>
                    </m:r>
                    <m:r>
                      <a:rPr lang="en-US" b="0" i="1" dirty="0" smtClean="0">
                        <a:latin typeface="Cambria Math" panose="02040503050406030204" pitchFamily="18" charset="0"/>
                      </a:rPr>
                      <m:t>−10=2</m:t>
                    </m:r>
                  </m:oMath>
                </a14:m>
                <a:r>
                  <a:rPr lang="en-IN" dirty="0"/>
                  <a:t> bits of information – makes sense – each set is smaller</a:t>
                </a:r>
              </a:p>
              <a:p>
                <a:r>
                  <a:rPr lang="en-US" dirty="0"/>
                  <a:t>Suppose a question splits the set into (16, 64, 4016)</a:t>
                </a:r>
              </a:p>
              <a:p>
                <a:pPr lvl="2"/>
                <a:r>
                  <a:rPr lang="en-IN" dirty="0"/>
                  <a:t>New entropy is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16</m:t>
                        </m:r>
                      </m:num>
                      <m:den>
                        <m:r>
                          <a:rPr lang="en-US">
                            <a:latin typeface="Cambria Math" panose="02040503050406030204" pitchFamily="18" charset="0"/>
                          </a:rPr>
                          <m:t>4096</m:t>
                        </m:r>
                      </m:den>
                    </m:f>
                    <m:r>
                      <a:rPr lang="en-US">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b="0" i="1" smtClean="0">
                            <a:latin typeface="Cambria Math" panose="02040503050406030204" pitchFamily="18" charset="0"/>
                          </a:rPr>
                          <m:t>16</m:t>
                        </m:r>
                      </m:e>
                    </m:func>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64</m:t>
                        </m:r>
                      </m:num>
                      <m:den>
                        <m:r>
                          <a:rPr lang="en-US">
                            <a:latin typeface="Cambria Math" panose="02040503050406030204" pitchFamily="18" charset="0"/>
                          </a:rPr>
                          <m:t>4096</m:t>
                        </m:r>
                      </m:den>
                    </m:f>
                    <m:r>
                      <a:rPr lang="en-US">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b="0" i="1" smtClean="0">
                            <a:latin typeface="Cambria Math" panose="02040503050406030204" pitchFamily="18" charset="0"/>
                          </a:rPr>
                          <m:t>64</m:t>
                        </m:r>
                      </m:e>
                    </m:func>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4016</m:t>
                        </m:r>
                      </m:num>
                      <m:den>
                        <m:r>
                          <a:rPr lang="en-US">
                            <a:latin typeface="Cambria Math" panose="02040503050406030204" pitchFamily="18" charset="0"/>
                          </a:rPr>
                          <m:t>4096</m:t>
                        </m:r>
                      </m:den>
                    </m:f>
                    <m:r>
                      <a:rPr lang="en-US">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a:latin typeface="Cambria Math" panose="02040503050406030204" pitchFamily="18" charset="0"/>
                          </a:rPr>
                          <m:t>4016</m:t>
                        </m:r>
                      </m:e>
                    </m:func>
                    <m:r>
                      <a:rPr lang="en-US" b="0" i="1" smtClean="0">
                        <a:latin typeface="Cambria Math" panose="02040503050406030204" pitchFamily="18" charset="0"/>
                      </a:rPr>
                      <m:t>=11.85</m:t>
                    </m:r>
                  </m:oMath>
                </a14:m>
                <a:endParaRPr lang="en-IN" dirty="0"/>
              </a:p>
              <a:p>
                <a:pPr lvl="2"/>
                <a:r>
                  <a:rPr lang="en-IN" dirty="0"/>
                  <a:t>We gained </a:t>
                </a:r>
                <a14:m>
                  <m:oMath xmlns:m="http://schemas.openxmlformats.org/officeDocument/2006/math">
                    <m:r>
                      <a:rPr lang="en-IN" i="1" dirty="0" smtClean="0">
                        <a:latin typeface="Cambria Math" panose="02040503050406030204" pitchFamily="18" charset="0"/>
                      </a:rPr>
                      <m:t>12</m:t>
                    </m:r>
                    <m:r>
                      <a:rPr lang="en-US" b="0" i="1" dirty="0" smtClean="0">
                        <a:latin typeface="Cambria Math" panose="02040503050406030204" pitchFamily="18" charset="0"/>
                      </a:rPr>
                      <m:t>−11.85=0.15</m:t>
                    </m:r>
                  </m:oMath>
                </a14:m>
                <a:r>
                  <a:rPr lang="en-IN" dirty="0"/>
                  <a:t> -  bits of information </a:t>
                </a:r>
                <a:r>
                  <a:rPr lang="en-IN" i="0" dirty="0">
                    <a:sym typeface="Wingdings" panose="05000000000000000000" pitchFamily="2" charset="2"/>
                  </a:rPr>
                  <a:t></a:t>
                </a:r>
                <a:endParaRPr lang="en-IN" i="0" dirty="0"/>
              </a:p>
              <a:p>
                <a:endParaRPr lang="en-IN" dirty="0"/>
              </a:p>
              <a:p>
                <a:endParaRPr lang="en-IN" dirty="0"/>
              </a:p>
              <a:p>
                <a:pPr lvl="2"/>
                <a:endParaRPr lang="en-IN" dirty="0"/>
              </a:p>
            </p:txBody>
          </p:sp>
        </mc:Choice>
        <mc:Fallback xmlns="">
          <p:sp>
            <p:nvSpPr>
              <p:cNvPr id="3" name="Content Placeholder 2">
                <a:extLst>
                  <a:ext uri="{FF2B5EF4-FFF2-40B4-BE49-F238E27FC236}">
                    <a16:creationId xmlns:a16="http://schemas.microsoft.com/office/drawing/2014/main" id="{0EA0EEFE-AFC0-1F47-D183-3E44022114B1}"/>
                  </a:ext>
                </a:extLst>
              </p:cNvPr>
              <p:cNvSpPr>
                <a:spLocks noGrp="1" noRot="1" noChangeAspect="1" noMove="1" noResize="1" noEditPoints="1" noAdjustHandles="1" noChangeArrowheads="1" noChangeShapeType="1" noTextEdit="1"/>
              </p:cNvSpPr>
              <p:nvPr>
                <p:ph idx="1"/>
              </p:nvPr>
            </p:nvSpPr>
            <p:spPr>
              <a:xfrm>
                <a:off x="253354" y="1111624"/>
                <a:ext cx="11938646" cy="5300823"/>
              </a:xfrm>
              <a:blipFill>
                <a:blip r:embed="rId2"/>
                <a:stretch>
                  <a:fillRect l="-562" t="-2759" b="-1264"/>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E286715C-D270-C9D2-8160-05F9C224EB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2874" y="232849"/>
            <a:ext cx="1371600" cy="1371600"/>
          </a:xfrm>
          <a:prstGeom prst="rect">
            <a:avLst/>
          </a:prstGeom>
        </p:spPr>
      </p:pic>
      <mc:AlternateContent xmlns:mc="http://schemas.openxmlformats.org/markup-compatibility/2006" xmlns:a14="http://schemas.microsoft.com/office/drawing/2010/main">
        <mc:Choice Requires="a14">
          <p:sp>
            <p:nvSpPr>
              <p:cNvPr id="5" name="Rectangular Callout 15">
                <a:extLst>
                  <a:ext uri="{FF2B5EF4-FFF2-40B4-BE49-F238E27FC236}">
                    <a16:creationId xmlns:a16="http://schemas.microsoft.com/office/drawing/2014/main" id="{D3596250-A7CE-1352-1FE3-C05CA5C48B84}"/>
                  </a:ext>
                </a:extLst>
              </p:cNvPr>
              <p:cNvSpPr/>
              <p:nvPr/>
            </p:nvSpPr>
            <p:spPr>
              <a:xfrm>
                <a:off x="1190846" y="181173"/>
                <a:ext cx="9443587" cy="1222325"/>
              </a:xfrm>
              <a:prstGeom prst="wedgeRectCallout">
                <a:avLst>
                  <a:gd name="adj1" fmla="val 54150"/>
                  <a:gd name="adj2" fmla="val 3520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The definition of entropy/information and why these were named as such is a bit unclear, but these have several interesting properties e.g., if our first question halves the set of words (1 bit of info) and the next question further quarters the remaining set (2 bits of info), then we have 3 bits of info and our set size has gone down by a power of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3</m:t>
                        </m:r>
                      </m:sup>
                    </m:sSup>
                    <m:r>
                      <a:rPr lang="en-US" b="0" i="1" smtClean="0">
                        <a:solidFill>
                          <a:schemeClr val="bg1"/>
                        </a:solidFill>
                        <a:latin typeface="Cambria Math" panose="02040503050406030204" pitchFamily="18" charset="0"/>
                      </a:rPr>
                      <m:t>=8</m:t>
                    </m:r>
                  </m:oMath>
                </a14:m>
                <a:r>
                  <a:rPr lang="en-US" i="1" dirty="0">
                    <a:solidFill>
                      <a:schemeClr val="bg1"/>
                    </a:solidFill>
                    <a:latin typeface="+mj-lt"/>
                  </a:rPr>
                  <a:t> </a:t>
                </a:r>
                <a:r>
                  <a:rPr lang="en-US" dirty="0">
                    <a:solidFill>
                      <a:schemeClr val="bg1"/>
                    </a:solidFill>
                    <a:latin typeface="+mj-lt"/>
                  </a:rPr>
                  <a:t>i.e., information defined this way can be added up!</a:t>
                </a:r>
                <a:endParaRPr lang="en-US" i="1" dirty="0">
                  <a:solidFill>
                    <a:schemeClr val="bg1"/>
                  </a:solidFill>
                  <a:latin typeface="+mj-lt"/>
                </a:endParaRPr>
              </a:p>
            </p:txBody>
          </p:sp>
        </mc:Choice>
        <mc:Fallback xmlns="">
          <p:sp>
            <p:nvSpPr>
              <p:cNvPr id="5" name="Rectangular Callout 15">
                <a:extLst>
                  <a:ext uri="{FF2B5EF4-FFF2-40B4-BE49-F238E27FC236}">
                    <a16:creationId xmlns:a16="http://schemas.microsoft.com/office/drawing/2014/main" id="{D3596250-A7CE-1352-1FE3-C05CA5C48B84}"/>
                  </a:ext>
                </a:extLst>
              </p:cNvPr>
              <p:cNvSpPr>
                <a:spLocks noRot="1" noChangeAspect="1" noMove="1" noResize="1" noEditPoints="1" noAdjustHandles="1" noChangeArrowheads="1" noChangeShapeType="1" noTextEdit="1"/>
              </p:cNvSpPr>
              <p:nvPr/>
            </p:nvSpPr>
            <p:spPr>
              <a:xfrm>
                <a:off x="1190846" y="181173"/>
                <a:ext cx="9443587" cy="1222325"/>
              </a:xfrm>
              <a:prstGeom prst="wedgeRectCallout">
                <a:avLst>
                  <a:gd name="adj1" fmla="val 54150"/>
                  <a:gd name="adj2" fmla="val 35202"/>
                </a:avLst>
              </a:prstGeom>
              <a:blipFill>
                <a:blip r:embed="rId4"/>
                <a:stretch>
                  <a:fillRect l="-185" b="-4854"/>
                </a:stretch>
              </a:blipFill>
              <a:ln w="38100">
                <a:solidFill>
                  <a:schemeClr val="accent1"/>
                </a:solidFill>
              </a:ln>
            </p:spPr>
            <p:txBody>
              <a:bodyPr/>
              <a:lstStyle/>
              <a:p>
                <a:r>
                  <a:rPr lang="en-IN">
                    <a:noFill/>
                  </a:rPr>
                  <a:t> </a:t>
                </a:r>
              </a:p>
            </p:txBody>
          </p:sp>
        </mc:Fallback>
      </mc:AlternateContent>
      <p:grpSp>
        <p:nvGrpSpPr>
          <p:cNvPr id="6" name="Group 5">
            <a:extLst>
              <a:ext uri="{FF2B5EF4-FFF2-40B4-BE49-F238E27FC236}">
                <a16:creationId xmlns:a16="http://schemas.microsoft.com/office/drawing/2014/main" id="{32E4C9AD-E4ED-902C-0C86-DBD3C82B149D}"/>
              </a:ext>
            </a:extLst>
          </p:cNvPr>
          <p:cNvGrpSpPr/>
          <p:nvPr/>
        </p:nvGrpSpPr>
        <p:grpSpPr>
          <a:xfrm>
            <a:off x="10641474" y="2619035"/>
            <a:ext cx="1143000" cy="1143000"/>
            <a:chOff x="2379643" y="355681"/>
            <a:chExt cx="1143000" cy="1143000"/>
          </a:xfrm>
        </p:grpSpPr>
        <p:sp>
          <p:nvSpPr>
            <p:cNvPr id="7" name="Oval 6">
              <a:extLst>
                <a:ext uri="{FF2B5EF4-FFF2-40B4-BE49-F238E27FC236}">
                  <a16:creationId xmlns:a16="http://schemas.microsoft.com/office/drawing/2014/main" id="{570124CD-463A-1298-175E-9DE9ACEA09EB}"/>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 name="Freeform: Shape 7">
              <a:extLst>
                <a:ext uri="{FF2B5EF4-FFF2-40B4-BE49-F238E27FC236}">
                  <a16:creationId xmlns:a16="http://schemas.microsoft.com/office/drawing/2014/main" id="{14F931E8-7694-D6DA-46A7-C49068AE0827}"/>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9" name="Group 8">
              <a:extLst>
                <a:ext uri="{FF2B5EF4-FFF2-40B4-BE49-F238E27FC236}">
                  <a16:creationId xmlns:a16="http://schemas.microsoft.com/office/drawing/2014/main" id="{B1335F71-B921-FEDD-587B-FE5FB6894DB2}"/>
                </a:ext>
              </a:extLst>
            </p:cNvPr>
            <p:cNvGrpSpPr/>
            <p:nvPr/>
          </p:nvGrpSpPr>
          <p:grpSpPr>
            <a:xfrm>
              <a:off x="2676823" y="704523"/>
              <a:ext cx="548640" cy="320040"/>
              <a:chOff x="8209190" y="1852901"/>
              <a:chExt cx="2194560" cy="1280160"/>
            </a:xfrm>
          </p:grpSpPr>
          <p:sp>
            <p:nvSpPr>
              <p:cNvPr id="10" name="Freeform: Shape 9">
                <a:extLst>
                  <a:ext uri="{FF2B5EF4-FFF2-40B4-BE49-F238E27FC236}">
                    <a16:creationId xmlns:a16="http://schemas.microsoft.com/office/drawing/2014/main" id="{32CE8C7C-9261-72F5-7323-2952B034964B}"/>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1" name="Freeform: Shape 10">
                <a:extLst>
                  <a:ext uri="{FF2B5EF4-FFF2-40B4-BE49-F238E27FC236}">
                    <a16:creationId xmlns:a16="http://schemas.microsoft.com/office/drawing/2014/main" id="{C90D13BB-BB66-48E4-CCED-D3860CD7985B}"/>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12" name="Rectangular Callout 13">
                <a:extLst>
                  <a:ext uri="{FF2B5EF4-FFF2-40B4-BE49-F238E27FC236}">
                    <a16:creationId xmlns:a16="http://schemas.microsoft.com/office/drawing/2014/main" id="{5FF8C9E2-1D4D-1D0F-23F5-82895D2CAB47}"/>
                  </a:ext>
                </a:extLst>
              </p:cNvPr>
              <p:cNvSpPr/>
              <p:nvPr/>
            </p:nvSpPr>
            <p:spPr>
              <a:xfrm>
                <a:off x="1360968" y="2404955"/>
                <a:ext cx="9195792" cy="1734483"/>
              </a:xfrm>
              <a:prstGeom prst="wedgeRectCallout">
                <a:avLst>
                  <a:gd name="adj1" fmla="val 56993"/>
                  <a:gd name="adj2" fmla="val 1188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mj-lt"/>
                  </a:rPr>
                  <a:t>Yup! In fact, there is a mathematical proof that the definition of entropy we used is the only definition that satisfies 3 intuitive requitements. Suppose an event occurs with probability </a:t>
                </a:r>
                <a14:m>
                  <m:oMath xmlns:m="http://schemas.openxmlformats.org/officeDocument/2006/math">
                    <m:r>
                      <a:rPr lang="en-US" b="0" i="1" smtClean="0">
                        <a:solidFill>
                          <a:schemeClr val="bg1"/>
                        </a:solidFill>
                        <a:latin typeface="Cambria Math" panose="02040503050406030204" pitchFamily="18" charset="0"/>
                      </a:rPr>
                      <m:t>𝑝</m:t>
                    </m:r>
                  </m:oMath>
                </a14:m>
                <a:r>
                  <a:rPr lang="en-US" dirty="0">
                    <a:solidFill>
                      <a:schemeClr val="bg1"/>
                    </a:solidFill>
                    <a:latin typeface="+mj-lt"/>
                  </a:rPr>
                  <a:t> and we wish to measure the information from that event’s occurrence say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oMath>
                </a14:m>
                <a:r>
                  <a:rPr lang="en-US" dirty="0">
                    <a:solidFill>
                      <a:schemeClr val="bg1"/>
                    </a:solidFill>
                    <a:latin typeface="+mj-lt"/>
                  </a:rPr>
                  <a:t> </a:t>
                </a:r>
                <a:r>
                  <a:rPr lang="en-US" dirty="0" err="1">
                    <a:solidFill>
                      <a:schemeClr val="bg1"/>
                    </a:solidFill>
                    <a:latin typeface="+mj-lt"/>
                  </a:rPr>
                  <a:t>s.t.</a:t>
                </a:r>
                <a:endParaRPr lang="en-US" dirty="0">
                  <a:solidFill>
                    <a:schemeClr val="bg1"/>
                  </a:solidFill>
                  <a:latin typeface="+mj-lt"/>
                </a:endParaRPr>
              </a:p>
              <a:p>
                <a:pPr marL="342900" indent="-342900">
                  <a:buFont typeface="+mj-lt"/>
                  <a:buAutoNum type="arabicPeriod"/>
                </a:pPr>
                <a:r>
                  <a:rPr lang="en-US" dirty="0">
                    <a:solidFill>
                      <a:schemeClr val="bg1"/>
                    </a:solidFill>
                    <a:latin typeface="+mj-lt"/>
                  </a:rPr>
                  <a:t>A sure event conveys no information i.e.,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1</m:t>
                        </m:r>
                      </m:e>
                    </m:d>
                    <m:r>
                      <a:rPr lang="en-US" b="0" i="1" smtClean="0">
                        <a:solidFill>
                          <a:schemeClr val="bg1"/>
                        </a:solidFill>
                        <a:latin typeface="Cambria Math" panose="02040503050406030204" pitchFamily="18" charset="0"/>
                      </a:rPr>
                      <m:t>=0</m:t>
                    </m:r>
                  </m:oMath>
                </a14:m>
                <a:endParaRPr lang="en-US" b="0" dirty="0">
                  <a:solidFill>
                    <a:schemeClr val="bg1"/>
                  </a:solidFill>
                  <a:latin typeface="+mj-lt"/>
                </a:endParaRPr>
              </a:p>
              <a:p>
                <a:pPr marL="342900" indent="-342900">
                  <a:buFont typeface="+mj-lt"/>
                  <a:buAutoNum type="arabicPeriod"/>
                </a:pPr>
                <a:r>
                  <a:rPr lang="en-US" dirty="0">
                    <a:solidFill>
                      <a:schemeClr val="bg1"/>
                    </a:solidFill>
                    <a:latin typeface="+mj-lt"/>
                  </a:rPr>
                  <a:t>The more common the event, the less information it conveys i.e.,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oMath>
                </a14:m>
                <a:r>
                  <a:rPr lang="en-US" dirty="0">
                    <a:solidFill>
                      <a:schemeClr val="bg1"/>
                    </a:solidFill>
                    <a:latin typeface="+mj-lt"/>
                  </a:rPr>
                  <a:t> if </a:t>
                </a:r>
                <a14:m>
                  <m:oMath xmlns:m="http://schemas.openxmlformats.org/officeDocument/2006/math">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oMath>
                </a14:m>
                <a:endParaRPr lang="en-US" dirty="0">
                  <a:solidFill>
                    <a:schemeClr val="bg1"/>
                  </a:solidFill>
                  <a:latin typeface="+mj-lt"/>
                </a:endParaRPr>
              </a:p>
              <a:p>
                <a:pPr marL="342900" indent="-342900">
                  <a:buFont typeface="+mj-lt"/>
                  <a:buAutoNum type="arabicPeriod"/>
                </a:pPr>
                <a:r>
                  <a:rPr lang="en-US" dirty="0">
                    <a:solidFill>
                      <a:schemeClr val="bg1"/>
                    </a:solidFill>
                    <a:latin typeface="+mj-lt"/>
                  </a:rPr>
                  <a:t>The information conveyed by two independent events adds up i.e.,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1</m:t>
                            </m:r>
                          </m:sub>
                        </m:sSub>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2</m:t>
                            </m:r>
                          </m:sub>
                        </m:sSub>
                      </m:e>
                    </m:d>
                  </m:oMath>
                </a14:m>
                <a:endParaRPr lang="en-US" dirty="0">
                  <a:solidFill>
                    <a:schemeClr val="bg1"/>
                  </a:solidFill>
                  <a:latin typeface="+mj-lt"/>
                </a:endParaRPr>
              </a:p>
            </p:txBody>
          </p:sp>
        </mc:Choice>
        <mc:Fallback xmlns="">
          <p:sp>
            <p:nvSpPr>
              <p:cNvPr id="12" name="Rectangular Callout 13">
                <a:extLst>
                  <a:ext uri="{FF2B5EF4-FFF2-40B4-BE49-F238E27FC236}">
                    <a16:creationId xmlns:a16="http://schemas.microsoft.com/office/drawing/2014/main" id="{5FF8C9E2-1D4D-1D0F-23F5-82895D2CAB47}"/>
                  </a:ext>
                </a:extLst>
              </p:cNvPr>
              <p:cNvSpPr>
                <a:spLocks noRot="1" noChangeAspect="1" noMove="1" noResize="1" noEditPoints="1" noAdjustHandles="1" noChangeArrowheads="1" noChangeShapeType="1" noTextEdit="1"/>
              </p:cNvSpPr>
              <p:nvPr/>
            </p:nvSpPr>
            <p:spPr>
              <a:xfrm>
                <a:off x="1360968" y="2404955"/>
                <a:ext cx="9195792" cy="1734483"/>
              </a:xfrm>
              <a:prstGeom prst="wedgeRectCallout">
                <a:avLst>
                  <a:gd name="adj1" fmla="val 56993"/>
                  <a:gd name="adj2" fmla="val 11886"/>
                </a:avLst>
              </a:prstGeom>
              <a:blipFill>
                <a:blip r:embed="rId5"/>
                <a:stretch>
                  <a:fillRect l="-308" t="-1034" b="-4483"/>
                </a:stretch>
              </a:blipFill>
              <a:ln w="38100">
                <a:solidFill>
                  <a:schemeClr val="accent1"/>
                </a:solidFill>
              </a:ln>
            </p:spPr>
            <p:txBody>
              <a:bodyPr/>
              <a:lstStyle/>
              <a:p>
                <a:r>
                  <a:rPr lang="en-IN">
                    <a:noFill/>
                  </a:rPr>
                  <a:t> </a:t>
                </a:r>
              </a:p>
            </p:txBody>
          </p:sp>
        </mc:Fallback>
      </mc:AlternateContent>
      <p:pic>
        <p:nvPicPr>
          <p:cNvPr id="13" name="Picture 12">
            <a:extLst>
              <a:ext uri="{FF2B5EF4-FFF2-40B4-BE49-F238E27FC236}">
                <a16:creationId xmlns:a16="http://schemas.microsoft.com/office/drawing/2014/main" id="{38BEF807-45E7-9A75-DDFB-EE686608A7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82082" y="5140974"/>
            <a:ext cx="1371600" cy="1371600"/>
          </a:xfrm>
          <a:prstGeom prst="rect">
            <a:avLst/>
          </a:prstGeom>
        </p:spPr>
      </p:pic>
      <mc:AlternateContent xmlns:mc="http://schemas.openxmlformats.org/markup-compatibility/2006" xmlns:a14="http://schemas.microsoft.com/office/drawing/2010/main">
        <mc:Choice Requires="a14">
          <p:sp>
            <p:nvSpPr>
              <p:cNvPr id="14" name="Rectangular Callout 13">
                <a:extLst>
                  <a:ext uri="{FF2B5EF4-FFF2-40B4-BE49-F238E27FC236}">
                    <a16:creationId xmlns:a16="http://schemas.microsoft.com/office/drawing/2014/main" id="{07735412-2CDF-55B9-299A-13FE595295E4}"/>
                  </a:ext>
                </a:extLst>
              </p:cNvPr>
              <p:cNvSpPr/>
              <p:nvPr/>
            </p:nvSpPr>
            <p:spPr>
              <a:xfrm>
                <a:off x="1270535" y="4959533"/>
                <a:ext cx="9286225" cy="1292412"/>
              </a:xfrm>
              <a:prstGeom prst="wedgeRectCallout">
                <a:avLst>
                  <a:gd name="adj1" fmla="val 55526"/>
                  <a:gd name="adj2" fmla="val 3628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I see … the only definition of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oMath>
                </a14:m>
                <a:r>
                  <a:rPr lang="en-US" dirty="0">
                    <a:solidFill>
                      <a:schemeClr val="bg1"/>
                    </a:solidFill>
                    <a:latin typeface="+mj-lt"/>
                  </a:rPr>
                  <a:t> that satisfies all three requirements is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log</m:t>
                            </m:r>
                          </m:e>
                          <m:sub>
                            <m:r>
                              <a:rPr lang="en-US" b="0" i="1" smtClean="0">
                                <a:solidFill>
                                  <a:schemeClr val="bg1"/>
                                </a:solidFill>
                                <a:latin typeface="Cambria Math" panose="02040503050406030204" pitchFamily="18" charset="0"/>
                              </a:rPr>
                              <m:t>𝑏</m:t>
                            </m:r>
                          </m:sub>
                        </m:sSub>
                      </m:fName>
                      <m:e>
                        <m:r>
                          <a:rPr lang="en-US" b="0" i="1" smtClean="0">
                            <a:solidFill>
                              <a:schemeClr val="bg1"/>
                            </a:solidFill>
                            <a:latin typeface="Cambria Math" panose="02040503050406030204" pitchFamily="18" charset="0"/>
                          </a:rPr>
                          <m:t>𝑝</m:t>
                        </m:r>
                      </m:e>
                    </m:func>
                  </m:oMath>
                </a14:m>
                <a:r>
                  <a:rPr lang="en-US" dirty="0">
                    <a:solidFill>
                      <a:schemeClr val="bg1"/>
                    </a:solidFill>
                    <a:latin typeface="+mj-lt"/>
                  </a:rPr>
                  <a:t> for some base </a:t>
                </a:r>
                <a14:m>
                  <m:oMath xmlns:m="http://schemas.openxmlformats.org/officeDocument/2006/math">
                    <m:r>
                      <a:rPr lang="en-US" b="0" i="1" smtClean="0">
                        <a:solidFill>
                          <a:schemeClr val="bg1"/>
                        </a:solidFill>
                        <a:latin typeface="Cambria Math" panose="02040503050406030204" pitchFamily="18" charset="0"/>
                      </a:rPr>
                      <m:t>𝑏</m:t>
                    </m:r>
                  </m:oMath>
                </a14:m>
                <a:r>
                  <a:rPr lang="en-US" dirty="0">
                    <a:solidFill>
                      <a:schemeClr val="bg1"/>
                    </a:solidFill>
                    <a:latin typeface="+mj-lt"/>
                  </a:rPr>
                  <a:t>. We then define entropy as </a:t>
                </a:r>
                <a14:m>
                  <m:oMath xmlns:m="http://schemas.openxmlformats.org/officeDocument/2006/math">
                    <m:r>
                      <a:rPr lang="en-US" b="0" i="1" smtClean="0">
                        <a:solidFill>
                          <a:schemeClr val="bg1"/>
                        </a:solidFill>
                        <a:latin typeface="Cambria Math" panose="02040503050406030204" pitchFamily="18" charset="0"/>
                      </a:rPr>
                      <m:t>𝐻</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𝑆</m:t>
                        </m:r>
                      </m:e>
                    </m:d>
                    <m:r>
                      <a:rPr lang="en-US" b="0" i="1" smtClean="0">
                        <a:solidFill>
                          <a:schemeClr val="bg1"/>
                        </a:solidFill>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𝑐</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𝐶</m:t>
                            </m:r>
                          </m:e>
                        </m:d>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𝑐</m:t>
                            </m:r>
                          </m:sub>
                        </m:sSub>
                        <m:r>
                          <a:rPr lang="en-US" b="0" i="1" smtClean="0">
                            <a:latin typeface="Cambria Math" panose="02040503050406030204" pitchFamily="18" charset="0"/>
                          </a:rPr>
                          <m:t>⋅</m:t>
                        </m:r>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nary>
                  </m:oMath>
                </a14:m>
                <a:r>
                  <a:rPr lang="en-US" dirty="0">
                    <a:solidFill>
                      <a:schemeClr val="bg1"/>
                    </a:solidFill>
                    <a:latin typeface="+mj-lt"/>
                  </a:rPr>
                  <a:t>. If we choose base </a:t>
                </a:r>
                <a14:m>
                  <m:oMath xmlns:m="http://schemas.openxmlformats.org/officeDocument/2006/math">
                    <m:r>
                      <a:rPr lang="en-US" b="0" i="1" smtClean="0">
                        <a:solidFill>
                          <a:schemeClr val="bg1"/>
                        </a:solidFill>
                        <a:latin typeface="Cambria Math" panose="02040503050406030204" pitchFamily="18" charset="0"/>
                      </a:rPr>
                      <m:t>𝑏</m:t>
                    </m:r>
                    <m:r>
                      <a:rPr lang="en-US" b="0" i="1" smtClean="0">
                        <a:solidFill>
                          <a:schemeClr val="bg1"/>
                        </a:solidFill>
                        <a:latin typeface="Cambria Math" panose="02040503050406030204" pitchFamily="18" charset="0"/>
                      </a:rPr>
                      <m:t>=2</m:t>
                    </m:r>
                  </m:oMath>
                </a14:m>
                <a:r>
                  <a:rPr lang="en-US" dirty="0">
                    <a:solidFill>
                      <a:schemeClr val="bg1"/>
                    </a:solidFill>
                    <a:latin typeface="+mj-lt"/>
                  </a:rPr>
                  <a:t> we get information in “bits” (</a:t>
                </a:r>
                <a:r>
                  <a:rPr lang="en-US" dirty="0">
                    <a:solidFill>
                      <a:schemeClr val="accent1"/>
                    </a:solidFill>
                    <a:latin typeface="+mj-lt"/>
                  </a:rPr>
                  <a:t>b</a:t>
                </a:r>
                <a:r>
                  <a:rPr lang="en-US" dirty="0">
                    <a:solidFill>
                      <a:schemeClr val="bg1"/>
                    </a:solidFill>
                    <a:latin typeface="+mj-lt"/>
                  </a:rPr>
                  <a:t>inary dig</a:t>
                </a:r>
                <a:r>
                  <a:rPr lang="en-US" dirty="0">
                    <a:solidFill>
                      <a:schemeClr val="accent1"/>
                    </a:solidFill>
                    <a:latin typeface="+mj-lt"/>
                  </a:rPr>
                  <a:t>its</a:t>
                </a:r>
                <a:r>
                  <a:rPr lang="en-US" dirty="0">
                    <a:solidFill>
                      <a:schemeClr val="bg1"/>
                    </a:solidFill>
                    <a:latin typeface="+mj-lt"/>
                  </a:rPr>
                  <a:t>). If we choose base </a:t>
                </a:r>
                <a14:m>
                  <m:oMath xmlns:m="http://schemas.openxmlformats.org/officeDocument/2006/math">
                    <m:r>
                      <a:rPr lang="en-US" b="0" i="1" smtClean="0">
                        <a:solidFill>
                          <a:schemeClr val="bg1"/>
                        </a:solidFill>
                        <a:latin typeface="Cambria Math" panose="02040503050406030204" pitchFamily="18" charset="0"/>
                      </a:rPr>
                      <m:t>𝑏</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𝑒</m:t>
                    </m:r>
                  </m:oMath>
                </a14:m>
                <a:r>
                  <a:rPr lang="en-US" dirty="0">
                    <a:solidFill>
                      <a:schemeClr val="bg1"/>
                    </a:solidFill>
                    <a:latin typeface="+mj-lt"/>
                  </a:rPr>
                  <a:t> we get information in “nits” (</a:t>
                </a:r>
                <a:r>
                  <a:rPr lang="en-US" dirty="0">
                    <a:solidFill>
                      <a:schemeClr val="accent1"/>
                    </a:solidFill>
                    <a:latin typeface="+mj-lt"/>
                  </a:rPr>
                  <a:t>n</a:t>
                </a:r>
                <a:r>
                  <a:rPr lang="en-US" dirty="0">
                    <a:solidFill>
                      <a:schemeClr val="bg1"/>
                    </a:solidFill>
                    <a:latin typeface="+mj-lt"/>
                  </a:rPr>
                  <a:t>atural dig</a:t>
                </a:r>
                <a:r>
                  <a:rPr lang="en-US" dirty="0">
                    <a:solidFill>
                      <a:schemeClr val="accent1"/>
                    </a:solidFill>
                    <a:latin typeface="+mj-lt"/>
                  </a:rPr>
                  <a:t>its</a:t>
                </a:r>
                <a:r>
                  <a:rPr lang="en-US" dirty="0">
                    <a:solidFill>
                      <a:schemeClr val="bg1"/>
                    </a:solidFill>
                    <a:latin typeface="+mj-lt"/>
                  </a:rPr>
                  <a:t>) aka </a:t>
                </a:r>
                <a:r>
                  <a:rPr lang="en-US" dirty="0" err="1">
                    <a:solidFill>
                      <a:schemeClr val="bg1"/>
                    </a:solidFill>
                    <a:latin typeface="+mj-lt"/>
                  </a:rPr>
                  <a:t>nats</a:t>
                </a:r>
                <a:r>
                  <a:rPr lang="en-US" dirty="0">
                    <a:solidFill>
                      <a:schemeClr val="bg1"/>
                    </a:solidFill>
                    <a:latin typeface="+mj-lt"/>
                  </a:rPr>
                  <a:t>. If we choose base </a:t>
                </a:r>
                <a14:m>
                  <m:oMath xmlns:m="http://schemas.openxmlformats.org/officeDocument/2006/math">
                    <m:r>
                      <a:rPr lang="en-US" b="0" i="1" smtClean="0">
                        <a:solidFill>
                          <a:schemeClr val="bg1"/>
                        </a:solidFill>
                        <a:latin typeface="Cambria Math" panose="02040503050406030204" pitchFamily="18" charset="0"/>
                      </a:rPr>
                      <m:t>𝑏</m:t>
                    </m:r>
                    <m:r>
                      <a:rPr lang="en-US" b="0" i="1" smtClean="0">
                        <a:solidFill>
                          <a:schemeClr val="bg1"/>
                        </a:solidFill>
                        <a:latin typeface="Cambria Math" panose="02040503050406030204" pitchFamily="18" charset="0"/>
                      </a:rPr>
                      <m:t>=10</m:t>
                    </m:r>
                  </m:oMath>
                </a14:m>
                <a:r>
                  <a:rPr lang="en-US" dirty="0">
                    <a:solidFill>
                      <a:schemeClr val="bg1"/>
                    </a:solidFill>
                    <a:latin typeface="+mj-lt"/>
                  </a:rPr>
                  <a:t> we get information in “</a:t>
                </a:r>
                <a:r>
                  <a:rPr lang="en-US" dirty="0" err="1">
                    <a:solidFill>
                      <a:schemeClr val="bg1"/>
                    </a:solidFill>
                    <a:latin typeface="+mj-lt"/>
                  </a:rPr>
                  <a:t>dits</a:t>
                </a:r>
                <a:r>
                  <a:rPr lang="en-US" dirty="0">
                    <a:solidFill>
                      <a:schemeClr val="bg1"/>
                    </a:solidFill>
                    <a:latin typeface="+mj-lt"/>
                  </a:rPr>
                  <a:t>” (</a:t>
                </a:r>
                <a:r>
                  <a:rPr lang="en-US" dirty="0">
                    <a:solidFill>
                      <a:schemeClr val="accent1"/>
                    </a:solidFill>
                    <a:latin typeface="+mj-lt"/>
                  </a:rPr>
                  <a:t>d</a:t>
                </a:r>
                <a:r>
                  <a:rPr lang="en-US" dirty="0">
                    <a:solidFill>
                      <a:schemeClr val="bg1"/>
                    </a:solidFill>
                    <a:latin typeface="+mj-lt"/>
                  </a:rPr>
                  <a:t>ecimal dig</a:t>
                </a:r>
                <a:r>
                  <a:rPr lang="en-US" dirty="0">
                    <a:solidFill>
                      <a:schemeClr val="accent1"/>
                    </a:solidFill>
                    <a:latin typeface="+mj-lt"/>
                  </a:rPr>
                  <a:t>its</a:t>
                </a:r>
                <a:r>
                  <a:rPr lang="en-US" dirty="0">
                    <a:solidFill>
                      <a:schemeClr val="bg1"/>
                    </a:solidFill>
                    <a:latin typeface="+mj-lt"/>
                  </a:rPr>
                  <a:t>) aka </a:t>
                </a:r>
                <a:r>
                  <a:rPr lang="en-US" dirty="0" err="1">
                    <a:solidFill>
                      <a:schemeClr val="bg1"/>
                    </a:solidFill>
                    <a:latin typeface="+mj-lt"/>
                  </a:rPr>
                  <a:t>hartleys</a:t>
                </a:r>
                <a:endParaRPr lang="en-US" dirty="0">
                  <a:solidFill>
                    <a:schemeClr val="bg1"/>
                  </a:solidFill>
                  <a:latin typeface="+mj-lt"/>
                </a:endParaRPr>
              </a:p>
            </p:txBody>
          </p:sp>
        </mc:Choice>
        <mc:Fallback xmlns="">
          <p:sp>
            <p:nvSpPr>
              <p:cNvPr id="14" name="Rectangular Callout 13">
                <a:extLst>
                  <a:ext uri="{FF2B5EF4-FFF2-40B4-BE49-F238E27FC236}">
                    <a16:creationId xmlns:a16="http://schemas.microsoft.com/office/drawing/2014/main" id="{07735412-2CDF-55B9-299A-13FE595295E4}"/>
                  </a:ext>
                </a:extLst>
              </p:cNvPr>
              <p:cNvSpPr>
                <a:spLocks noRot="1" noChangeAspect="1" noMove="1" noResize="1" noEditPoints="1" noAdjustHandles="1" noChangeArrowheads="1" noChangeShapeType="1" noTextEdit="1"/>
              </p:cNvSpPr>
              <p:nvPr/>
            </p:nvSpPr>
            <p:spPr>
              <a:xfrm>
                <a:off x="1270535" y="4959533"/>
                <a:ext cx="9286225" cy="1292412"/>
              </a:xfrm>
              <a:prstGeom prst="wedgeRectCallout">
                <a:avLst>
                  <a:gd name="adj1" fmla="val 55526"/>
                  <a:gd name="adj2" fmla="val 36285"/>
                </a:avLst>
              </a:prstGeom>
              <a:blipFill>
                <a:blip r:embed="rId7"/>
                <a:stretch>
                  <a:fillRect t="-8716" b="-4128"/>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48352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par>
                          <p:cTn id="33" fill="hold">
                            <p:stCondLst>
                              <p:cond delay="0"/>
                            </p:stCondLst>
                            <p:childTnLst>
                              <p:par>
                                <p:cTn id="34" presetID="22" presetClass="entr" presetSubtype="2"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righ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childTnLst>
                          </p:cTn>
                        </p:par>
                        <p:par>
                          <p:cTn id="44" fill="hold">
                            <p:stCondLst>
                              <p:cond delay="500"/>
                            </p:stCondLst>
                            <p:childTnLst>
                              <p:par>
                                <p:cTn id="45" presetID="22" presetClass="entr" presetSubtype="2"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righ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par>
                          <p:cTn id="52" fill="hold">
                            <p:stCondLst>
                              <p:cond delay="0"/>
                            </p:stCondLst>
                            <p:childTnLst>
                              <p:par>
                                <p:cTn id="53" presetID="22" presetClass="entr" presetSubtype="2"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righ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2"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71FD-29A9-5717-F0A9-C1490BE3BDF2}"/>
              </a:ext>
            </a:extLst>
          </p:cNvPr>
          <p:cNvSpPr>
            <a:spLocks noGrp="1"/>
          </p:cNvSpPr>
          <p:nvPr>
            <p:ph type="title"/>
          </p:nvPr>
        </p:nvSpPr>
        <p:spPr/>
        <p:txBody>
          <a:bodyPr/>
          <a:lstStyle/>
          <a:p>
            <a:r>
              <a:rPr lang="en-US" dirty="0"/>
              <a:t>The ID3 Algorithm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219F0C-3B03-F8E7-C905-104070783327}"/>
                  </a:ext>
                </a:extLst>
              </p:cNvPr>
              <p:cNvSpPr>
                <a:spLocks noGrp="1"/>
              </p:cNvSpPr>
              <p:nvPr>
                <p:ph idx="1"/>
              </p:nvPr>
            </p:nvSpPr>
            <p:spPr>
              <a:xfrm>
                <a:off x="253354" y="1111624"/>
                <a:ext cx="11938646" cy="5746376"/>
              </a:xfrm>
            </p:spPr>
            <p:txBody>
              <a:bodyPr>
                <a:normAutofit/>
              </a:bodyPr>
              <a:lstStyle/>
              <a:p>
                <a:r>
                  <a:rPr lang="en-US" dirty="0"/>
                  <a:t>With </a:t>
                </a:r>
                <a14:m>
                  <m:oMath xmlns:m="http://schemas.openxmlformats.org/officeDocument/2006/math">
                    <m:r>
                      <a:rPr lang="en-US" b="0" i="1" smtClean="0">
                        <a:latin typeface="Cambria Math" panose="02040503050406030204" pitchFamily="18" charset="0"/>
                      </a:rPr>
                      <m:t>𝑇</m:t>
                    </m:r>
                  </m:oMath>
                </a14:m>
                <a:r>
                  <a:rPr lang="en-IN" dirty="0"/>
                  <a:t> as set of all train points, create a root node </a:t>
                </a:r>
                <a14:m>
                  <m:oMath xmlns:m="http://schemas.openxmlformats.org/officeDocument/2006/math">
                    <m:r>
                      <a:rPr lang="en-US" b="0" i="1" smtClean="0">
                        <a:latin typeface="Cambria Math" panose="02040503050406030204" pitchFamily="18" charset="0"/>
                      </a:rPr>
                      <m:t>𝑟</m:t>
                    </m:r>
                  </m:oMath>
                </a14:m>
                <a:r>
                  <a:rPr lang="en-IN" dirty="0"/>
                  <a:t> and call train(</a:t>
                </a:r>
                <a14:m>
                  <m:oMath xmlns:m="http://schemas.openxmlformats.org/officeDocument/2006/math">
                    <m:r>
                      <a:rPr lang="en-US" b="0" i="1" smtClean="0">
                        <a:latin typeface="Cambria Math" panose="02040503050406030204" pitchFamily="18" charset="0"/>
                      </a:rPr>
                      <m:t>𝑟</m:t>
                    </m:r>
                    <m:r>
                      <a:rPr lang="en-US" b="0" i="0" smtClean="0">
                        <a:latin typeface="Cambria Math" panose="02040503050406030204" pitchFamily="18" charset="0"/>
                      </a:rPr>
                      <m:t>,</m:t>
                    </m:r>
                    <m:r>
                      <a:rPr lang="en-US" b="0" i="1" smtClean="0">
                        <a:latin typeface="Cambria Math" panose="02040503050406030204" pitchFamily="18" charset="0"/>
                      </a:rPr>
                      <m:t>𝑇</m:t>
                    </m:r>
                  </m:oMath>
                </a14:m>
                <a:r>
                  <a:rPr lang="en-IN" dirty="0"/>
                  <a:t>)</a:t>
                </a:r>
              </a:p>
              <a:p>
                <a:r>
                  <a:rPr lang="en-IN" dirty="0"/>
                  <a:t>Train(node </a:t>
                </a:r>
                <a14:m>
                  <m:oMath xmlns:m="http://schemas.openxmlformats.org/officeDocument/2006/math">
                    <m:r>
                      <a:rPr lang="en-US" b="0" i="1" smtClean="0">
                        <a:latin typeface="Cambria Math" panose="02040503050406030204" pitchFamily="18" charset="0"/>
                      </a:rPr>
                      <m:t>𝑛</m:t>
                    </m:r>
                  </m:oMath>
                </a14:m>
                <a:r>
                  <a:rPr lang="en-IN" dirty="0"/>
                  <a:t>, set </a:t>
                </a:r>
                <a14:m>
                  <m:oMath xmlns:m="http://schemas.openxmlformats.org/officeDocument/2006/math">
                    <m:r>
                      <a:rPr lang="en-US" b="0" i="1" smtClean="0">
                        <a:latin typeface="Cambria Math" panose="02040503050406030204" pitchFamily="18" charset="0"/>
                      </a:rPr>
                      <m:t>𝑆</m:t>
                    </m:r>
                  </m:oMath>
                </a14:m>
                <a:r>
                  <a:rPr lang="en-IN" dirty="0"/>
                  <a:t>)</a:t>
                </a:r>
              </a:p>
              <a:p>
                <a:pPr lvl="2"/>
                <a:r>
                  <a:rPr lang="en-IN" dirty="0"/>
                  <a:t>If  </a:t>
                </a:r>
                <a14:m>
                  <m:oMath xmlns:m="http://schemas.openxmlformats.org/officeDocument/2006/math">
                    <m:r>
                      <a:rPr lang="en-US" b="0" i="1" smtClean="0">
                        <a:latin typeface="Cambria Math" panose="02040503050406030204" pitchFamily="18" charset="0"/>
                      </a:rPr>
                      <m:t>𝑆</m:t>
                    </m:r>
                  </m:oMath>
                </a14:m>
                <a:r>
                  <a:rPr lang="en-IN" dirty="0"/>
                  <a:t> is sufficiently pure or sufficiently small, make </a:t>
                </a:r>
                <a14:m>
                  <m:oMath xmlns:m="http://schemas.openxmlformats.org/officeDocument/2006/math">
                    <m:r>
                      <a:rPr lang="en-US" b="0" i="1" smtClean="0">
                        <a:latin typeface="Cambria Math" panose="02040503050406030204" pitchFamily="18" charset="0"/>
                      </a:rPr>
                      <m:t>𝑛</m:t>
                    </m:r>
                  </m:oMath>
                </a14:m>
                <a:r>
                  <a:rPr lang="en-IN" dirty="0"/>
                  <a:t> a leaf, decide a simple leaf action (e.g., most popular class, label popularity vector, etc.) and return</a:t>
                </a:r>
              </a:p>
              <a:p>
                <a:pPr lvl="2"/>
                <a:r>
                  <a:rPr lang="en-IN" dirty="0"/>
                  <a:t>Else, out of available choices, choose the splitting criteria (e.g. a single feature) that causes maximum information gain i.e., reduces entropy the most</a:t>
                </a:r>
              </a:p>
              <a:p>
                <a:pPr lvl="2"/>
                <a:r>
                  <a:rPr lang="en-IN" dirty="0"/>
                  <a:t>Split </a:t>
                </a:r>
                <a14:m>
                  <m:oMath xmlns:m="http://schemas.openxmlformats.org/officeDocument/2006/math">
                    <m:r>
                      <a:rPr lang="en-US" b="0" i="1" smtClean="0">
                        <a:latin typeface="Cambria Math" panose="02040503050406030204" pitchFamily="18" charset="0"/>
                      </a:rPr>
                      <m:t>𝑆</m:t>
                    </m:r>
                  </m:oMath>
                </a14:m>
                <a:r>
                  <a:rPr lang="en-IN" dirty="0"/>
                  <a:t> along that criteria to get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𝐾</m:t>
                        </m:r>
                      </m:sub>
                    </m:sSub>
                  </m:oMath>
                </a14:m>
                <a:r>
                  <a:rPr lang="en-IN" dirty="0"/>
                  <a:t> partition of </a:t>
                </a:r>
                <a14:m>
                  <m:oMath xmlns:m="http://schemas.openxmlformats.org/officeDocument/2006/math">
                    <m:r>
                      <a:rPr lang="en-US" b="0" i="1" smtClean="0">
                        <a:latin typeface="Cambria Math" panose="02040503050406030204" pitchFamily="18" charset="0"/>
                      </a:rPr>
                      <m:t>𝑆</m:t>
                    </m:r>
                  </m:oMath>
                </a14:m>
                <a:r>
                  <a:rPr lang="en-IN" dirty="0"/>
                  <a:t> (e.g. if that feature takes </a:t>
                </a:r>
                <a14:m>
                  <m:oMath xmlns:m="http://schemas.openxmlformats.org/officeDocument/2006/math">
                    <m:r>
                      <a:rPr lang="en-US" b="0" i="1" smtClean="0">
                        <a:latin typeface="Cambria Math" panose="02040503050406030204" pitchFamily="18" charset="0"/>
                      </a:rPr>
                      <m:t>𝐾</m:t>
                    </m:r>
                  </m:oMath>
                </a14:m>
                <a:r>
                  <a:rPr lang="en-IN" dirty="0"/>
                  <a:t> distinct values)</a:t>
                </a:r>
              </a:p>
              <a:p>
                <a:pPr lvl="2"/>
                <a:r>
                  <a:rPr lang="en-IN" dirty="0"/>
                  <a:t>Create </a:t>
                </a:r>
                <a14:m>
                  <m:oMath xmlns:m="http://schemas.openxmlformats.org/officeDocument/2006/math">
                    <m:r>
                      <a:rPr lang="en-US" b="0" i="1" smtClean="0">
                        <a:latin typeface="Cambria Math" panose="02040503050406030204" pitchFamily="18" charset="0"/>
                      </a:rPr>
                      <m:t>𝐾</m:t>
                    </m:r>
                  </m:oMath>
                </a14:m>
                <a:r>
                  <a:rPr lang="en-IN" dirty="0"/>
                  <a:t> child nodes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oMath>
                </a14:m>
                <a:r>
                  <a:rPr lang="en-IN" dirty="0"/>
                  <a:t> and call train(</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IN" dirty="0"/>
                  <a:t>)</a:t>
                </a:r>
              </a:p>
              <a:p>
                <a:r>
                  <a:rPr lang="en-US" dirty="0"/>
                  <a:t>There are several augmentations to this algorithm e.g. C4.5, C5.0 that allow handing real-valued features, missing features, boosting </a:t>
                </a:r>
                <a:r>
                  <a:rPr lang="en-US" dirty="0" err="1"/>
                  <a:t>etc</a:t>
                </a:r>
                <a:endParaRPr lang="en-US" dirty="0"/>
              </a:p>
              <a:p>
                <a:pPr lvl="2"/>
                <a:r>
                  <a:rPr lang="en-US" dirty="0"/>
                  <a:t>Note: ID3 will not ensure a balanced tree but usually balance is decent</a:t>
                </a:r>
              </a:p>
            </p:txBody>
          </p:sp>
        </mc:Choice>
        <mc:Fallback xmlns="">
          <p:sp>
            <p:nvSpPr>
              <p:cNvPr id="3" name="Content Placeholder 2">
                <a:extLst>
                  <a:ext uri="{FF2B5EF4-FFF2-40B4-BE49-F238E27FC236}">
                    <a16:creationId xmlns:a16="http://schemas.microsoft.com/office/drawing/2014/main" id="{F3219F0C-3B03-F8E7-C905-104070783327}"/>
                  </a:ext>
                </a:extLst>
              </p:cNvPr>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379"/>
                </a:stretch>
              </a:blipFill>
            </p:spPr>
            <p:txBody>
              <a:bodyPr/>
              <a:lstStyle/>
              <a:p>
                <a:r>
                  <a:rPr lang="en-IN">
                    <a:noFill/>
                  </a:rPr>
                  <a:t> </a:t>
                </a:r>
              </a:p>
            </p:txBody>
          </p:sp>
        </mc:Fallback>
      </mc:AlternateContent>
      <p:grpSp>
        <p:nvGrpSpPr>
          <p:cNvPr id="4" name="Group 3">
            <a:extLst>
              <a:ext uri="{FF2B5EF4-FFF2-40B4-BE49-F238E27FC236}">
                <a16:creationId xmlns:a16="http://schemas.microsoft.com/office/drawing/2014/main" id="{74F73DA1-1D6F-F9AA-63CC-92FF00CD465F}"/>
              </a:ext>
            </a:extLst>
          </p:cNvPr>
          <p:cNvGrpSpPr/>
          <p:nvPr/>
        </p:nvGrpSpPr>
        <p:grpSpPr>
          <a:xfrm>
            <a:off x="10641474" y="333035"/>
            <a:ext cx="1143000" cy="1143000"/>
            <a:chOff x="2379643" y="355681"/>
            <a:chExt cx="1143000" cy="1143000"/>
          </a:xfrm>
        </p:grpSpPr>
        <p:sp>
          <p:nvSpPr>
            <p:cNvPr id="5" name="Oval 4">
              <a:extLst>
                <a:ext uri="{FF2B5EF4-FFF2-40B4-BE49-F238E27FC236}">
                  <a16:creationId xmlns:a16="http://schemas.microsoft.com/office/drawing/2014/main" id="{834E2289-981D-6E40-ACBE-1F8A0A55E4A3}"/>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6" name="Freeform: Shape 5">
              <a:extLst>
                <a:ext uri="{FF2B5EF4-FFF2-40B4-BE49-F238E27FC236}">
                  <a16:creationId xmlns:a16="http://schemas.microsoft.com/office/drawing/2014/main" id="{4AB6F6C3-A679-14CC-2C8F-EE4C54365251}"/>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7" name="Group 6">
              <a:extLst>
                <a:ext uri="{FF2B5EF4-FFF2-40B4-BE49-F238E27FC236}">
                  <a16:creationId xmlns:a16="http://schemas.microsoft.com/office/drawing/2014/main" id="{77601750-78A2-600C-730F-B7202FB3B3CC}"/>
                </a:ext>
              </a:extLst>
            </p:cNvPr>
            <p:cNvGrpSpPr/>
            <p:nvPr/>
          </p:nvGrpSpPr>
          <p:grpSpPr>
            <a:xfrm>
              <a:off x="2676823" y="704523"/>
              <a:ext cx="548640" cy="320040"/>
              <a:chOff x="8209190" y="1852901"/>
              <a:chExt cx="2194560" cy="1280160"/>
            </a:xfrm>
          </p:grpSpPr>
          <p:sp>
            <p:nvSpPr>
              <p:cNvPr id="8" name="Freeform: Shape 7">
                <a:extLst>
                  <a:ext uri="{FF2B5EF4-FFF2-40B4-BE49-F238E27FC236}">
                    <a16:creationId xmlns:a16="http://schemas.microsoft.com/office/drawing/2014/main" id="{CC1AB450-B9AC-61BE-A983-159DD5FD18CD}"/>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9" name="Freeform: Shape 8">
                <a:extLst>
                  <a:ext uri="{FF2B5EF4-FFF2-40B4-BE49-F238E27FC236}">
                    <a16:creationId xmlns:a16="http://schemas.microsoft.com/office/drawing/2014/main" id="{2F8631DC-39B5-B5E6-043C-65B5E7A71DE8}"/>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10" name="Rectangular Callout 13">
            <a:extLst>
              <a:ext uri="{FF2B5EF4-FFF2-40B4-BE49-F238E27FC236}">
                <a16:creationId xmlns:a16="http://schemas.microsoft.com/office/drawing/2014/main" id="{5A09F2E9-7353-56C9-4612-1F2D546AA24C}"/>
              </a:ext>
            </a:extLst>
          </p:cNvPr>
          <p:cNvSpPr/>
          <p:nvPr/>
        </p:nvSpPr>
        <p:spPr>
          <a:xfrm>
            <a:off x="5709684" y="118955"/>
            <a:ext cx="4847075" cy="992669"/>
          </a:xfrm>
          <a:prstGeom prst="wedgeRectCallout">
            <a:avLst>
              <a:gd name="adj1" fmla="val 59625"/>
              <a:gd name="adj2" fmla="val 5473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Given a test data point, we go down the tree using the splitting criteria till we reach a leaf where we use the leaf action to make our prediction</a:t>
            </a:r>
          </a:p>
        </p:txBody>
      </p:sp>
    </p:spTree>
    <p:extLst>
      <p:ext uri="{BB962C8B-B14F-4D97-AF65-F5344CB8AC3E}">
        <p14:creationId xmlns:p14="http://schemas.microsoft.com/office/powerpoint/2010/main" val="76780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par>
                          <p:cTn id="32" fill="hold">
                            <p:stCondLst>
                              <p:cond delay="500"/>
                            </p:stCondLst>
                            <p:childTnLst>
                              <p:par>
                                <p:cTn id="33" presetID="22" presetClass="entr" presetSubtype="2"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righ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reeform: Shape 69">
            <a:extLst>
              <a:ext uri="{FF2B5EF4-FFF2-40B4-BE49-F238E27FC236}">
                <a16:creationId xmlns:a16="http://schemas.microsoft.com/office/drawing/2014/main" id="{D69C53AE-57B8-C285-4704-F708DB3170E5}"/>
              </a:ext>
            </a:extLst>
          </p:cNvPr>
          <p:cNvSpPr/>
          <p:nvPr/>
        </p:nvSpPr>
        <p:spPr>
          <a:xfrm>
            <a:off x="4714182" y="-1665773"/>
            <a:ext cx="10422055" cy="9467355"/>
          </a:xfrm>
          <a:custGeom>
            <a:avLst/>
            <a:gdLst>
              <a:gd name="connsiteX0" fmla="*/ 0 w 10422055"/>
              <a:gd name="connsiteY0" fmla="*/ 0 h 9467355"/>
              <a:gd name="connsiteX1" fmla="*/ 10422055 w 10422055"/>
              <a:gd name="connsiteY1" fmla="*/ 0 h 9467355"/>
              <a:gd name="connsiteX2" fmla="*/ 10422055 w 10422055"/>
              <a:gd name="connsiteY2" fmla="*/ 959533 h 9467355"/>
              <a:gd name="connsiteX3" fmla="*/ 9853017 w 10422055"/>
              <a:gd name="connsiteY3" fmla="*/ 959533 h 9467355"/>
              <a:gd name="connsiteX4" fmla="*/ 9853017 w 10422055"/>
              <a:gd name="connsiteY4" fmla="*/ 1422101 h 9467355"/>
              <a:gd name="connsiteX5" fmla="*/ 9160406 w 10422055"/>
              <a:gd name="connsiteY5" fmla="*/ 1422101 h 9467355"/>
              <a:gd name="connsiteX6" fmla="*/ 9160406 w 10422055"/>
              <a:gd name="connsiteY6" fmla="*/ 1884669 h 9467355"/>
              <a:gd name="connsiteX7" fmla="*/ 8467795 w 10422055"/>
              <a:gd name="connsiteY7" fmla="*/ 1884669 h 9467355"/>
              <a:gd name="connsiteX8" fmla="*/ 8467795 w 10422055"/>
              <a:gd name="connsiteY8" fmla="*/ 2347236 h 9467355"/>
              <a:gd name="connsiteX9" fmla="*/ 7775184 w 10422055"/>
              <a:gd name="connsiteY9" fmla="*/ 2347236 h 9467355"/>
              <a:gd name="connsiteX10" fmla="*/ 7775184 w 10422055"/>
              <a:gd name="connsiteY10" fmla="*/ 2809804 h 9467355"/>
              <a:gd name="connsiteX11" fmla="*/ 7082573 w 10422055"/>
              <a:gd name="connsiteY11" fmla="*/ 2809804 h 9467355"/>
              <a:gd name="connsiteX12" fmla="*/ 7082573 w 10422055"/>
              <a:gd name="connsiteY12" fmla="*/ 3272372 h 9467355"/>
              <a:gd name="connsiteX13" fmla="*/ 6389962 w 10422055"/>
              <a:gd name="connsiteY13" fmla="*/ 3272372 h 9467355"/>
              <a:gd name="connsiteX14" fmla="*/ 6389962 w 10422055"/>
              <a:gd name="connsiteY14" fmla="*/ 3734939 h 9467355"/>
              <a:gd name="connsiteX15" fmla="*/ 5697350 w 10422055"/>
              <a:gd name="connsiteY15" fmla="*/ 3734939 h 9467355"/>
              <a:gd name="connsiteX16" fmla="*/ 5697350 w 10422055"/>
              <a:gd name="connsiteY16" fmla="*/ 4197503 h 9467355"/>
              <a:gd name="connsiteX17" fmla="*/ 5111604 w 10422055"/>
              <a:gd name="connsiteY17" fmla="*/ 4197503 h 9467355"/>
              <a:gd name="connsiteX18" fmla="*/ 5111604 w 10422055"/>
              <a:gd name="connsiteY18" fmla="*/ 4607335 h 9467355"/>
              <a:gd name="connsiteX19" fmla="*/ 4675123 w 10422055"/>
              <a:gd name="connsiteY19" fmla="*/ 4607335 h 9467355"/>
              <a:gd name="connsiteX20" fmla="*/ 4675123 w 10422055"/>
              <a:gd name="connsiteY20" fmla="*/ 4852251 h 9467355"/>
              <a:gd name="connsiteX21" fmla="*/ 3982514 w 10422055"/>
              <a:gd name="connsiteY21" fmla="*/ 4852251 h 9467355"/>
              <a:gd name="connsiteX22" fmla="*/ 3982514 w 10422055"/>
              <a:gd name="connsiteY22" fmla="*/ 5314818 h 9467355"/>
              <a:gd name="connsiteX23" fmla="*/ 3289903 w 10422055"/>
              <a:gd name="connsiteY23" fmla="*/ 5314818 h 9467355"/>
              <a:gd name="connsiteX24" fmla="*/ 3289903 w 10422055"/>
              <a:gd name="connsiteY24" fmla="*/ 5777386 h 9467355"/>
              <a:gd name="connsiteX25" fmla="*/ 2597292 w 10422055"/>
              <a:gd name="connsiteY25" fmla="*/ 5777386 h 9467355"/>
              <a:gd name="connsiteX26" fmla="*/ 2597292 w 10422055"/>
              <a:gd name="connsiteY26" fmla="*/ 6239954 h 9467355"/>
              <a:gd name="connsiteX27" fmla="*/ 1904681 w 10422055"/>
              <a:gd name="connsiteY27" fmla="*/ 6239954 h 9467355"/>
              <a:gd name="connsiteX28" fmla="*/ 1904681 w 10422055"/>
              <a:gd name="connsiteY28" fmla="*/ 6702521 h 9467355"/>
              <a:gd name="connsiteX29" fmla="*/ 1212070 w 10422055"/>
              <a:gd name="connsiteY29" fmla="*/ 6702521 h 9467355"/>
              <a:gd name="connsiteX30" fmla="*/ 1212070 w 10422055"/>
              <a:gd name="connsiteY30" fmla="*/ 7165089 h 9467355"/>
              <a:gd name="connsiteX31" fmla="*/ 519459 w 10422055"/>
              <a:gd name="connsiteY31" fmla="*/ 7165089 h 9467355"/>
              <a:gd name="connsiteX32" fmla="*/ 519459 w 10422055"/>
              <a:gd name="connsiteY32" fmla="*/ 7627657 h 9467355"/>
              <a:gd name="connsiteX33" fmla="*/ 1 w 10422055"/>
              <a:gd name="connsiteY33" fmla="*/ 7627657 h 9467355"/>
              <a:gd name="connsiteX34" fmla="*/ 1 w 10422055"/>
              <a:gd name="connsiteY34" fmla="*/ 9467355 h 9467355"/>
              <a:gd name="connsiteX35" fmla="*/ 0 w 10422055"/>
              <a:gd name="connsiteY35" fmla="*/ 9467355 h 946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422055" h="9467355">
                <a:moveTo>
                  <a:pt x="0" y="0"/>
                </a:moveTo>
                <a:lnTo>
                  <a:pt x="10422055" y="0"/>
                </a:lnTo>
                <a:lnTo>
                  <a:pt x="10422055" y="959533"/>
                </a:lnTo>
                <a:lnTo>
                  <a:pt x="9853017" y="959533"/>
                </a:lnTo>
                <a:lnTo>
                  <a:pt x="9853017" y="1422101"/>
                </a:lnTo>
                <a:lnTo>
                  <a:pt x="9160406" y="1422101"/>
                </a:lnTo>
                <a:lnTo>
                  <a:pt x="9160406" y="1884669"/>
                </a:lnTo>
                <a:lnTo>
                  <a:pt x="8467795" y="1884669"/>
                </a:lnTo>
                <a:lnTo>
                  <a:pt x="8467795" y="2347236"/>
                </a:lnTo>
                <a:lnTo>
                  <a:pt x="7775184" y="2347236"/>
                </a:lnTo>
                <a:lnTo>
                  <a:pt x="7775184" y="2809804"/>
                </a:lnTo>
                <a:lnTo>
                  <a:pt x="7082573" y="2809804"/>
                </a:lnTo>
                <a:lnTo>
                  <a:pt x="7082573" y="3272372"/>
                </a:lnTo>
                <a:lnTo>
                  <a:pt x="6389962" y="3272372"/>
                </a:lnTo>
                <a:lnTo>
                  <a:pt x="6389962" y="3734939"/>
                </a:lnTo>
                <a:lnTo>
                  <a:pt x="5697350" y="3734939"/>
                </a:lnTo>
                <a:lnTo>
                  <a:pt x="5697350" y="4197503"/>
                </a:lnTo>
                <a:lnTo>
                  <a:pt x="5111604" y="4197503"/>
                </a:lnTo>
                <a:lnTo>
                  <a:pt x="5111604" y="4607335"/>
                </a:lnTo>
                <a:lnTo>
                  <a:pt x="4675123" y="4607335"/>
                </a:lnTo>
                <a:lnTo>
                  <a:pt x="4675123" y="4852251"/>
                </a:lnTo>
                <a:lnTo>
                  <a:pt x="3982514" y="4852251"/>
                </a:lnTo>
                <a:lnTo>
                  <a:pt x="3982514" y="5314818"/>
                </a:lnTo>
                <a:lnTo>
                  <a:pt x="3289903" y="5314818"/>
                </a:lnTo>
                <a:lnTo>
                  <a:pt x="3289903" y="5777386"/>
                </a:lnTo>
                <a:lnTo>
                  <a:pt x="2597292" y="5777386"/>
                </a:lnTo>
                <a:lnTo>
                  <a:pt x="2597292" y="6239954"/>
                </a:lnTo>
                <a:lnTo>
                  <a:pt x="1904681" y="6239954"/>
                </a:lnTo>
                <a:lnTo>
                  <a:pt x="1904681" y="6702521"/>
                </a:lnTo>
                <a:lnTo>
                  <a:pt x="1212070" y="6702521"/>
                </a:lnTo>
                <a:lnTo>
                  <a:pt x="1212070" y="7165089"/>
                </a:lnTo>
                <a:lnTo>
                  <a:pt x="519459" y="7165089"/>
                </a:lnTo>
                <a:lnTo>
                  <a:pt x="519459" y="7627657"/>
                </a:lnTo>
                <a:lnTo>
                  <a:pt x="1" y="7627657"/>
                </a:lnTo>
                <a:lnTo>
                  <a:pt x="1" y="9467355"/>
                </a:lnTo>
                <a:lnTo>
                  <a:pt x="0" y="9467355"/>
                </a:lnTo>
                <a:close/>
              </a:path>
            </a:pathLst>
          </a:custGeom>
          <a:solidFill>
            <a:schemeClr val="accent4">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1" name="Freeform: Shape 70">
            <a:extLst>
              <a:ext uri="{FF2B5EF4-FFF2-40B4-BE49-F238E27FC236}">
                <a16:creationId xmlns:a16="http://schemas.microsoft.com/office/drawing/2014/main" id="{0F98F066-AABB-A609-1A6F-CDA9561A15A4}"/>
              </a:ext>
            </a:extLst>
          </p:cNvPr>
          <p:cNvSpPr/>
          <p:nvPr/>
        </p:nvSpPr>
        <p:spPr>
          <a:xfrm>
            <a:off x="4714183" y="-1665771"/>
            <a:ext cx="10560633" cy="9467354"/>
          </a:xfrm>
          <a:custGeom>
            <a:avLst/>
            <a:gdLst>
              <a:gd name="connsiteX0" fmla="*/ 4820321 w 4827181"/>
              <a:gd name="connsiteY0" fmla="*/ 0 h 4327452"/>
              <a:gd name="connsiteX1" fmla="*/ 4827181 w 4827181"/>
              <a:gd name="connsiteY1" fmla="*/ 0 h 4327452"/>
              <a:gd name="connsiteX2" fmla="*/ 4827181 w 4827181"/>
              <a:gd name="connsiteY2" fmla="*/ 4327452 h 4327452"/>
              <a:gd name="connsiteX3" fmla="*/ 0 w 4827181"/>
              <a:gd name="connsiteY3" fmla="*/ 4327452 h 4327452"/>
              <a:gd name="connsiteX4" fmla="*/ 0 w 4827181"/>
              <a:gd name="connsiteY4" fmla="*/ 3486540 h 4327452"/>
              <a:gd name="connsiteX5" fmla="*/ 237440 w 4827181"/>
              <a:gd name="connsiteY5" fmla="*/ 3486540 h 4327452"/>
              <a:gd name="connsiteX6" fmla="*/ 237440 w 4827181"/>
              <a:gd name="connsiteY6" fmla="*/ 3275104 h 4327452"/>
              <a:gd name="connsiteX7" fmla="*/ 554027 w 4827181"/>
              <a:gd name="connsiteY7" fmla="*/ 3275104 h 4327452"/>
              <a:gd name="connsiteX8" fmla="*/ 554027 w 4827181"/>
              <a:gd name="connsiteY8" fmla="*/ 3063668 h 4327452"/>
              <a:gd name="connsiteX9" fmla="*/ 870614 w 4827181"/>
              <a:gd name="connsiteY9" fmla="*/ 3063668 h 4327452"/>
              <a:gd name="connsiteX10" fmla="*/ 870614 w 4827181"/>
              <a:gd name="connsiteY10" fmla="*/ 2852232 h 4327452"/>
              <a:gd name="connsiteX11" fmla="*/ 1187201 w 4827181"/>
              <a:gd name="connsiteY11" fmla="*/ 2852232 h 4327452"/>
              <a:gd name="connsiteX12" fmla="*/ 1187201 w 4827181"/>
              <a:gd name="connsiteY12" fmla="*/ 2640796 h 4327452"/>
              <a:gd name="connsiteX13" fmla="*/ 1503788 w 4827181"/>
              <a:gd name="connsiteY13" fmla="*/ 2640796 h 4327452"/>
              <a:gd name="connsiteX14" fmla="*/ 1503788 w 4827181"/>
              <a:gd name="connsiteY14" fmla="*/ 2429360 h 4327452"/>
              <a:gd name="connsiteX15" fmla="*/ 1820375 w 4827181"/>
              <a:gd name="connsiteY15" fmla="*/ 2429360 h 4327452"/>
              <a:gd name="connsiteX16" fmla="*/ 1820375 w 4827181"/>
              <a:gd name="connsiteY16" fmla="*/ 2217924 h 4327452"/>
              <a:gd name="connsiteX17" fmla="*/ 2136961 w 4827181"/>
              <a:gd name="connsiteY17" fmla="*/ 2217924 h 4327452"/>
              <a:gd name="connsiteX18" fmla="*/ 2136961 w 4827181"/>
              <a:gd name="connsiteY18" fmla="*/ 2105975 h 4327452"/>
              <a:gd name="connsiteX19" fmla="*/ 2336473 w 4827181"/>
              <a:gd name="connsiteY19" fmla="*/ 2105975 h 4327452"/>
              <a:gd name="connsiteX20" fmla="*/ 2336473 w 4827181"/>
              <a:gd name="connsiteY20" fmla="*/ 1918644 h 4327452"/>
              <a:gd name="connsiteX21" fmla="*/ 2604213 w 4827181"/>
              <a:gd name="connsiteY21" fmla="*/ 1918644 h 4327452"/>
              <a:gd name="connsiteX22" fmla="*/ 2604213 w 4827181"/>
              <a:gd name="connsiteY22" fmla="*/ 1707210 h 4327452"/>
              <a:gd name="connsiteX23" fmla="*/ 2920800 w 4827181"/>
              <a:gd name="connsiteY23" fmla="*/ 1707210 h 4327452"/>
              <a:gd name="connsiteX24" fmla="*/ 2920800 w 4827181"/>
              <a:gd name="connsiteY24" fmla="*/ 1495774 h 4327452"/>
              <a:gd name="connsiteX25" fmla="*/ 3237387 w 4827181"/>
              <a:gd name="connsiteY25" fmla="*/ 1495774 h 4327452"/>
              <a:gd name="connsiteX26" fmla="*/ 3237387 w 4827181"/>
              <a:gd name="connsiteY26" fmla="*/ 1284338 h 4327452"/>
              <a:gd name="connsiteX27" fmla="*/ 3553974 w 4827181"/>
              <a:gd name="connsiteY27" fmla="*/ 1284338 h 4327452"/>
              <a:gd name="connsiteX28" fmla="*/ 3553974 w 4827181"/>
              <a:gd name="connsiteY28" fmla="*/ 1072902 h 4327452"/>
              <a:gd name="connsiteX29" fmla="*/ 3870561 w 4827181"/>
              <a:gd name="connsiteY29" fmla="*/ 1072902 h 4327452"/>
              <a:gd name="connsiteX30" fmla="*/ 3870561 w 4827181"/>
              <a:gd name="connsiteY30" fmla="*/ 861466 h 4327452"/>
              <a:gd name="connsiteX31" fmla="*/ 4187148 w 4827181"/>
              <a:gd name="connsiteY31" fmla="*/ 861466 h 4327452"/>
              <a:gd name="connsiteX32" fmla="*/ 4187148 w 4827181"/>
              <a:gd name="connsiteY32" fmla="*/ 650030 h 4327452"/>
              <a:gd name="connsiteX33" fmla="*/ 4503735 w 4827181"/>
              <a:gd name="connsiteY33" fmla="*/ 650030 h 4327452"/>
              <a:gd name="connsiteX34" fmla="*/ 4503735 w 4827181"/>
              <a:gd name="connsiteY34" fmla="*/ 438594 h 4327452"/>
              <a:gd name="connsiteX35" fmla="*/ 4820321 w 4827181"/>
              <a:gd name="connsiteY35" fmla="*/ 438594 h 4327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827181" h="4327452">
                <a:moveTo>
                  <a:pt x="4820321" y="0"/>
                </a:moveTo>
                <a:lnTo>
                  <a:pt x="4827181" y="0"/>
                </a:lnTo>
                <a:lnTo>
                  <a:pt x="4827181" y="4327452"/>
                </a:lnTo>
                <a:lnTo>
                  <a:pt x="0" y="4327452"/>
                </a:lnTo>
                <a:lnTo>
                  <a:pt x="0" y="3486540"/>
                </a:lnTo>
                <a:lnTo>
                  <a:pt x="237440" y="3486540"/>
                </a:lnTo>
                <a:lnTo>
                  <a:pt x="237440" y="3275104"/>
                </a:lnTo>
                <a:lnTo>
                  <a:pt x="554027" y="3275104"/>
                </a:lnTo>
                <a:lnTo>
                  <a:pt x="554027" y="3063668"/>
                </a:lnTo>
                <a:lnTo>
                  <a:pt x="870614" y="3063668"/>
                </a:lnTo>
                <a:lnTo>
                  <a:pt x="870614" y="2852232"/>
                </a:lnTo>
                <a:lnTo>
                  <a:pt x="1187201" y="2852232"/>
                </a:lnTo>
                <a:lnTo>
                  <a:pt x="1187201" y="2640796"/>
                </a:lnTo>
                <a:lnTo>
                  <a:pt x="1503788" y="2640796"/>
                </a:lnTo>
                <a:lnTo>
                  <a:pt x="1503788" y="2429360"/>
                </a:lnTo>
                <a:lnTo>
                  <a:pt x="1820375" y="2429360"/>
                </a:lnTo>
                <a:lnTo>
                  <a:pt x="1820375" y="2217924"/>
                </a:lnTo>
                <a:lnTo>
                  <a:pt x="2136961" y="2217924"/>
                </a:lnTo>
                <a:lnTo>
                  <a:pt x="2136961" y="2105975"/>
                </a:lnTo>
                <a:lnTo>
                  <a:pt x="2336473" y="2105975"/>
                </a:lnTo>
                <a:lnTo>
                  <a:pt x="2336473" y="1918644"/>
                </a:lnTo>
                <a:lnTo>
                  <a:pt x="2604213" y="1918644"/>
                </a:lnTo>
                <a:lnTo>
                  <a:pt x="2604213" y="1707210"/>
                </a:lnTo>
                <a:lnTo>
                  <a:pt x="2920800" y="1707210"/>
                </a:lnTo>
                <a:lnTo>
                  <a:pt x="2920800" y="1495774"/>
                </a:lnTo>
                <a:lnTo>
                  <a:pt x="3237387" y="1495774"/>
                </a:lnTo>
                <a:lnTo>
                  <a:pt x="3237387" y="1284338"/>
                </a:lnTo>
                <a:lnTo>
                  <a:pt x="3553974" y="1284338"/>
                </a:lnTo>
                <a:lnTo>
                  <a:pt x="3553974" y="1072902"/>
                </a:lnTo>
                <a:lnTo>
                  <a:pt x="3870561" y="1072902"/>
                </a:lnTo>
                <a:lnTo>
                  <a:pt x="3870561" y="861466"/>
                </a:lnTo>
                <a:lnTo>
                  <a:pt x="4187148" y="861466"/>
                </a:lnTo>
                <a:lnTo>
                  <a:pt x="4187148" y="650030"/>
                </a:lnTo>
                <a:lnTo>
                  <a:pt x="4503735" y="650030"/>
                </a:lnTo>
                <a:lnTo>
                  <a:pt x="4503735" y="438594"/>
                </a:lnTo>
                <a:lnTo>
                  <a:pt x="4820321" y="438594"/>
                </a:lnTo>
                <a:close/>
              </a:path>
            </a:pathLst>
          </a:custGeom>
          <a:solidFill>
            <a:schemeClr val="accent1">
              <a:alpha val="33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a:extLst>
              <a:ext uri="{FF2B5EF4-FFF2-40B4-BE49-F238E27FC236}">
                <a16:creationId xmlns:a16="http://schemas.microsoft.com/office/drawing/2014/main" id="{BD6325D4-DE05-0769-5D94-A9016ABB124B}"/>
              </a:ext>
            </a:extLst>
          </p:cNvPr>
          <p:cNvSpPr>
            <a:spLocks noGrp="1"/>
          </p:cNvSpPr>
          <p:nvPr>
            <p:ph type="title"/>
          </p:nvPr>
        </p:nvSpPr>
        <p:spPr/>
        <p:txBody>
          <a:bodyPr/>
          <a:lstStyle/>
          <a:p>
            <a:r>
              <a:rPr lang="en-US" dirty="0"/>
              <a:t>Careful use of DTs</a:t>
            </a:r>
            <a:endParaRPr lang="en-IN" dirty="0"/>
          </a:p>
        </p:txBody>
      </p:sp>
      <p:sp>
        <p:nvSpPr>
          <p:cNvPr id="3" name="Content Placeholder 2">
            <a:extLst>
              <a:ext uri="{FF2B5EF4-FFF2-40B4-BE49-F238E27FC236}">
                <a16:creationId xmlns:a16="http://schemas.microsoft.com/office/drawing/2014/main" id="{E999F5F4-D2EF-269A-5980-906F8C075D2B}"/>
              </a:ext>
            </a:extLst>
          </p:cNvPr>
          <p:cNvSpPr>
            <a:spLocks noGrp="1"/>
          </p:cNvSpPr>
          <p:nvPr>
            <p:ph idx="1"/>
          </p:nvPr>
        </p:nvSpPr>
        <p:spPr>
          <a:xfrm>
            <a:off x="253354" y="1111624"/>
            <a:ext cx="6625911" cy="5300823"/>
          </a:xfrm>
        </p:spPr>
        <p:txBody>
          <a:bodyPr>
            <a:normAutofit/>
          </a:bodyPr>
          <a:lstStyle/>
          <a:p>
            <a:r>
              <a:rPr lang="en-US" dirty="0"/>
              <a:t>DTs can be tweaked to give very high training accuracies</a:t>
            </a:r>
          </a:p>
          <a:p>
            <a:pPr lvl="2"/>
            <a:r>
              <a:rPr lang="en-US" dirty="0"/>
              <a:t>Can badly overfit to training data if grown too large</a:t>
            </a:r>
          </a:p>
          <a:p>
            <a:r>
              <a:rPr lang="en-US" dirty="0"/>
              <a:t>Choice of decision stumps is critical</a:t>
            </a:r>
          </a:p>
          <a:p>
            <a:pPr lvl="2"/>
            <a:r>
              <a:rPr lang="en-US" dirty="0">
                <a:solidFill>
                  <a:schemeClr val="accent3"/>
                </a:solidFill>
              </a:rPr>
              <a:t>PUF problem</a:t>
            </a:r>
            <a:r>
              <a:rPr lang="en-US" dirty="0"/>
              <a:t>: a single linear model works</a:t>
            </a:r>
          </a:p>
          <a:p>
            <a:pPr lvl="2"/>
            <a:r>
              <a:rPr lang="en-US" dirty="0"/>
              <a:t>DT will struggle and eventually overfit if we insist that questions used to split the DT nodes use a single feature</a:t>
            </a:r>
          </a:p>
          <a:p>
            <a:pPr lvl="2"/>
            <a:r>
              <a:rPr lang="en-US" dirty="0"/>
              <a:t>However, if we allow node questions to be a general linear model, root node itself can purify the data completely </a:t>
            </a:r>
            <a:r>
              <a:rPr lang="en-US" i="0" dirty="0">
                <a:sym typeface="Wingdings" panose="05000000000000000000" pitchFamily="2" charset="2"/>
              </a:rPr>
              <a:t></a:t>
            </a:r>
            <a:endParaRPr lang="en-IN" i="0" dirty="0"/>
          </a:p>
        </p:txBody>
      </p:sp>
      <p:grpSp>
        <p:nvGrpSpPr>
          <p:cNvPr id="12" name="Group 11">
            <a:extLst>
              <a:ext uri="{FF2B5EF4-FFF2-40B4-BE49-F238E27FC236}">
                <a16:creationId xmlns:a16="http://schemas.microsoft.com/office/drawing/2014/main" id="{15A807DA-7578-0579-AA22-E0C6FC295750}"/>
              </a:ext>
            </a:extLst>
          </p:cNvPr>
          <p:cNvGrpSpPr/>
          <p:nvPr/>
        </p:nvGrpSpPr>
        <p:grpSpPr>
          <a:xfrm>
            <a:off x="6756991" y="1265274"/>
            <a:ext cx="4327451" cy="4327451"/>
            <a:chOff x="6756991" y="1265274"/>
            <a:chExt cx="4327451" cy="4327451"/>
          </a:xfrm>
        </p:grpSpPr>
        <p:cxnSp>
          <p:nvCxnSpPr>
            <p:cNvPr id="5" name="Straight Connector 4">
              <a:extLst>
                <a:ext uri="{FF2B5EF4-FFF2-40B4-BE49-F238E27FC236}">
                  <a16:creationId xmlns:a16="http://schemas.microsoft.com/office/drawing/2014/main" id="{6CB38C94-61E0-561E-F3F5-FE1F465B16E9}"/>
                </a:ext>
              </a:extLst>
            </p:cNvPr>
            <p:cNvCxnSpPr/>
            <p:nvPr/>
          </p:nvCxnSpPr>
          <p:spPr>
            <a:xfrm>
              <a:off x="7198242" y="1265274"/>
              <a:ext cx="0" cy="43274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C3E7986-18D4-98C1-5B0A-04048B73948E}"/>
                </a:ext>
              </a:extLst>
            </p:cNvPr>
            <p:cNvCxnSpPr>
              <a:cxnSpLocks/>
            </p:cNvCxnSpPr>
            <p:nvPr/>
          </p:nvCxnSpPr>
          <p:spPr>
            <a:xfrm rot="5400000">
              <a:off x="8920717" y="3062177"/>
              <a:ext cx="0" cy="43274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3ECE0E95-BEFC-3CD6-D931-D946B2E52B72}"/>
              </a:ext>
            </a:extLst>
          </p:cNvPr>
          <p:cNvCxnSpPr>
            <a:cxnSpLocks/>
          </p:cNvCxnSpPr>
          <p:nvPr/>
        </p:nvCxnSpPr>
        <p:spPr>
          <a:xfrm flipV="1">
            <a:off x="6879265" y="1703867"/>
            <a:ext cx="4827182" cy="3266853"/>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1DE839-CCF4-55E9-D8C7-817ED9192242}"/>
              </a:ext>
            </a:extLst>
          </p:cNvPr>
          <p:cNvCxnSpPr/>
          <p:nvPr/>
        </p:nvCxnSpPr>
        <p:spPr>
          <a:xfrm>
            <a:off x="6708866" y="3205240"/>
            <a:ext cx="517805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59CEFE7-4C55-6B60-FC0F-060CFCB06DB3}"/>
              </a:ext>
            </a:extLst>
          </p:cNvPr>
          <p:cNvCxnSpPr>
            <a:cxnSpLocks/>
          </p:cNvCxnSpPr>
          <p:nvPr/>
        </p:nvCxnSpPr>
        <p:spPr>
          <a:xfrm rot="5400000">
            <a:off x="6807185" y="3255745"/>
            <a:ext cx="517805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65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wipe(left)">
                                      <p:cBhvr>
                                        <p:cTn id="41" dur="4000"/>
                                        <p:tgtEl>
                                          <p:spTgt spid="7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wipe(left)">
                                      <p:cBhvr>
                                        <p:cTn id="44" dur="4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C42C-F875-5933-7071-D3CC120B4EF2}"/>
              </a:ext>
            </a:extLst>
          </p:cNvPr>
          <p:cNvSpPr>
            <a:spLocks noGrp="1"/>
          </p:cNvSpPr>
          <p:nvPr>
            <p:ph type="title"/>
          </p:nvPr>
        </p:nvSpPr>
        <p:spPr>
          <a:xfrm>
            <a:off x="253353" y="36191"/>
            <a:ext cx="11600329" cy="1075433"/>
          </a:xfrm>
        </p:spPr>
        <p:txBody>
          <a:bodyPr anchor="ctr">
            <a:normAutofit/>
          </a:bodyPr>
          <a:lstStyle/>
          <a:p>
            <a:r>
              <a:rPr lang="en-US" dirty="0"/>
              <a:t>Doubt Clearing and Practice Session</a:t>
            </a:r>
            <a:endParaRPr lang="en-IN" dirty="0"/>
          </a:p>
        </p:txBody>
      </p:sp>
      <p:pic>
        <p:nvPicPr>
          <p:cNvPr id="6" name="Picture 5" descr="Yellow question mark">
            <a:extLst>
              <a:ext uri="{FF2B5EF4-FFF2-40B4-BE49-F238E27FC236}">
                <a16:creationId xmlns:a16="http://schemas.microsoft.com/office/drawing/2014/main" id="{146E31EB-FCA6-CB6A-8C09-ED6E5C463230}"/>
              </a:ext>
            </a:extLst>
          </p:cNvPr>
          <p:cNvPicPr>
            <a:picLocks noChangeAspect="1"/>
          </p:cNvPicPr>
          <p:nvPr/>
        </p:nvPicPr>
        <p:blipFill rotWithShape="1">
          <a:blip r:embed="rId2"/>
          <a:srcRect l="34825" r="1" b="1"/>
          <a:stretch/>
        </p:blipFill>
        <p:spPr>
          <a:xfrm>
            <a:off x="253352" y="1111623"/>
            <a:ext cx="5757977" cy="5300823"/>
          </a:xfrm>
          <a:prstGeom prst="rect">
            <a:avLst/>
          </a:prstGeom>
          <a:noFill/>
        </p:spPr>
      </p:pic>
      <p:sp>
        <p:nvSpPr>
          <p:cNvPr id="10" name="Content Placeholder 3">
            <a:extLst>
              <a:ext uri="{FF2B5EF4-FFF2-40B4-BE49-F238E27FC236}">
                <a16:creationId xmlns:a16="http://schemas.microsoft.com/office/drawing/2014/main" id="{EA4F06B2-615F-1FFC-F8F2-5116C68476EA}"/>
              </a:ext>
            </a:extLst>
          </p:cNvPr>
          <p:cNvSpPr>
            <a:spLocks noGrp="1"/>
          </p:cNvSpPr>
          <p:nvPr>
            <p:ph sz="half" idx="2"/>
          </p:nvPr>
        </p:nvSpPr>
        <p:spPr>
          <a:xfrm>
            <a:off x="6011330" y="1111624"/>
            <a:ext cx="5842352" cy="5300822"/>
          </a:xfrm>
        </p:spPr>
        <p:txBody>
          <a:bodyPr/>
          <a:lstStyle/>
          <a:p>
            <a:r>
              <a:rPr lang="en-US"/>
              <a:t>Feb 21, </a:t>
            </a:r>
            <a:r>
              <a:rPr lang="en-US" dirty="0"/>
              <a:t>2024 (Wed), 11PM, Online</a:t>
            </a:r>
          </a:p>
          <a:p>
            <a:pPr lvl="1"/>
            <a:r>
              <a:rPr lang="en-US" dirty="0"/>
              <a:t>Exact timing and meeting link TBA</a:t>
            </a:r>
          </a:p>
          <a:p>
            <a:r>
              <a:rPr lang="en-US" dirty="0"/>
              <a:t>Solve previous years questions</a:t>
            </a:r>
          </a:p>
          <a:p>
            <a:r>
              <a:rPr lang="en-US" dirty="0"/>
              <a:t>Clear doubts</a:t>
            </a:r>
          </a:p>
        </p:txBody>
      </p:sp>
    </p:spTree>
    <p:extLst>
      <p:ext uri="{BB962C8B-B14F-4D97-AF65-F5344CB8AC3E}">
        <p14:creationId xmlns:p14="http://schemas.microsoft.com/office/powerpoint/2010/main" val="240600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Building Decision Trees</a:t>
            </a:r>
          </a:p>
        </p:txBody>
      </p:sp>
      <p:sp>
        <p:nvSpPr>
          <p:cNvPr id="5" name="Rectangle 4"/>
          <p:cNvSpPr/>
          <p:nvPr/>
        </p:nvSpPr>
        <p:spPr>
          <a:xfrm>
            <a:off x="10130794" y="3145920"/>
            <a:ext cx="1141968" cy="1407468"/>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272745" y="1125978"/>
            <a:ext cx="1696190" cy="1025962"/>
          </a:xfrm>
          <a:prstGeom prst="rect">
            <a:avLst/>
          </a:prstGeom>
          <a:solidFill>
            <a:srgbClr val="2ECC7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874154" y="1629497"/>
            <a:ext cx="1428386" cy="2910680"/>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888389" y="1111624"/>
            <a:ext cx="1399158" cy="509951"/>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76474" y="2148286"/>
            <a:ext cx="840734" cy="1782066"/>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9287548" y="1113343"/>
            <a:ext cx="1" cy="343343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9287548" y="2145651"/>
            <a:ext cx="2721140" cy="419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126977" y="2139045"/>
            <a:ext cx="1" cy="24011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112678" y="3139630"/>
            <a:ext cx="190145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861131" y="1629497"/>
            <a:ext cx="142641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968935" y="1125978"/>
            <a:ext cx="759" cy="101967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287548" y="3927701"/>
            <a:ext cx="8394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272764" y="3135434"/>
            <a:ext cx="0" cy="14179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968935" y="1131156"/>
            <a:ext cx="1039753" cy="1020783"/>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287547" y="3930351"/>
            <a:ext cx="839428" cy="629782"/>
          </a:xfrm>
          <a:prstGeom prst="rect">
            <a:avLst/>
          </a:prstGeom>
          <a:solidFill>
            <a:srgbClr val="2ECC7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1272763" y="3147054"/>
            <a:ext cx="735926" cy="1383290"/>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126977" y="2149846"/>
            <a:ext cx="1881712" cy="985587"/>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7579788" y="1113343"/>
            <a:ext cx="4451759" cy="3688126"/>
            <a:chOff x="687413" y="3948021"/>
            <a:chExt cx="3006781" cy="2491012"/>
          </a:xfrm>
        </p:grpSpPr>
        <p:grpSp>
          <p:nvGrpSpPr>
            <p:cNvPr id="23" name="Group 22"/>
            <p:cNvGrpSpPr/>
            <p:nvPr/>
          </p:nvGrpSpPr>
          <p:grpSpPr>
            <a:xfrm>
              <a:off x="687413" y="3948021"/>
              <a:ext cx="3006781" cy="2491012"/>
              <a:chOff x="481137" y="3535052"/>
              <a:chExt cx="3006781" cy="2491012"/>
            </a:xfrm>
          </p:grpSpPr>
          <p:cxnSp>
            <p:nvCxnSpPr>
              <p:cNvPr id="56" name="Straight Connector 55"/>
              <p:cNvCxnSpPr/>
              <p:nvPr/>
            </p:nvCxnSpPr>
            <p:spPr>
              <a:xfrm>
                <a:off x="678729" y="3535052"/>
                <a:ext cx="0" cy="24910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81137" y="5854045"/>
                <a:ext cx="30067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Oval 23"/>
            <p:cNvSpPr/>
            <p:nvPr/>
          </p:nvSpPr>
          <p:spPr>
            <a:xfrm>
              <a:off x="1058239" y="400942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921571" y="4016132"/>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6837" y="4456201"/>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41590" y="401613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043736" y="4771861"/>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043736" y="5137965"/>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043736" y="5504068"/>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058238" y="4810377"/>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446797" y="4817814"/>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439357" y="5193006"/>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050981" y="5536383"/>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439357" y="5930069"/>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337231" y="4016132"/>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337231" y="4407241"/>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686930" y="4407241"/>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528066"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76491"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414805"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211577" y="5042760"/>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43440" y="5053580"/>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528066" y="540748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528066" y="572237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528066" y="602548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864021" y="602548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864022" y="5725177"/>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864023" y="5403735"/>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042118" y="5930069"/>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064743" y="4024623"/>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384372" y="4388342"/>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334949" y="5391750"/>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334949" y="6021304"/>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050981" y="5925886"/>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ounded Rectangle 64"/>
          <p:cNvSpPr/>
          <p:nvPr/>
        </p:nvSpPr>
        <p:spPr>
          <a:xfrm>
            <a:off x="2187571" y="111145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 &lt; 5.5</a:t>
            </a:r>
          </a:p>
        </p:txBody>
      </p:sp>
      <p:sp>
        <p:nvSpPr>
          <p:cNvPr id="72" name="Rounded Rectangle 71"/>
          <p:cNvSpPr/>
          <p:nvPr/>
        </p:nvSpPr>
        <p:spPr>
          <a:xfrm>
            <a:off x="620861" y="209940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Y &gt; 10.5</a:t>
            </a:r>
          </a:p>
        </p:txBody>
      </p:sp>
      <p:sp>
        <p:nvSpPr>
          <p:cNvPr id="73" name="Rounded Rectangle 72"/>
          <p:cNvSpPr/>
          <p:nvPr/>
        </p:nvSpPr>
        <p:spPr>
          <a:xfrm>
            <a:off x="3754280" y="209940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 &gt; 9</a:t>
            </a:r>
          </a:p>
        </p:txBody>
      </p:sp>
      <p:sp>
        <p:nvSpPr>
          <p:cNvPr id="74" name="Rounded Rectangle 73"/>
          <p:cNvSpPr/>
          <p:nvPr/>
        </p:nvSpPr>
        <p:spPr>
          <a:xfrm>
            <a:off x="108687" y="3239180"/>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5" name="Rounded Rectangle 74"/>
          <p:cNvSpPr/>
          <p:nvPr/>
        </p:nvSpPr>
        <p:spPr>
          <a:xfrm>
            <a:off x="1133034" y="3239180"/>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6" name="Rounded Rectangle 75"/>
          <p:cNvSpPr/>
          <p:nvPr/>
        </p:nvSpPr>
        <p:spPr>
          <a:xfrm>
            <a:off x="2172202" y="323918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X &lt; 11.5</a:t>
            </a:r>
          </a:p>
        </p:txBody>
      </p:sp>
      <p:sp>
        <p:nvSpPr>
          <p:cNvPr id="77" name="Rounded Rectangle 76"/>
          <p:cNvSpPr/>
          <p:nvPr/>
        </p:nvSpPr>
        <p:spPr>
          <a:xfrm>
            <a:off x="5336358" y="323918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 &lt; 8.5</a:t>
            </a:r>
          </a:p>
        </p:txBody>
      </p:sp>
      <p:sp>
        <p:nvSpPr>
          <p:cNvPr id="78" name="Rounded Rectangle 77"/>
          <p:cNvSpPr/>
          <p:nvPr/>
        </p:nvSpPr>
        <p:spPr>
          <a:xfrm>
            <a:off x="1665647" y="4378960"/>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9" name="Rounded Rectangle 78"/>
          <p:cNvSpPr/>
          <p:nvPr/>
        </p:nvSpPr>
        <p:spPr>
          <a:xfrm>
            <a:off x="2678758" y="4378960"/>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0" name="Rounded Rectangle 79"/>
          <p:cNvSpPr/>
          <p:nvPr/>
        </p:nvSpPr>
        <p:spPr>
          <a:xfrm>
            <a:off x="4033169" y="437896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 &gt; 2.5</a:t>
            </a:r>
          </a:p>
        </p:txBody>
      </p:sp>
      <p:sp>
        <p:nvSpPr>
          <p:cNvPr id="81" name="Rounded Rectangle 80"/>
          <p:cNvSpPr/>
          <p:nvPr/>
        </p:nvSpPr>
        <p:spPr>
          <a:xfrm>
            <a:off x="6639547" y="4378960"/>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 &gt; 5.5</a:t>
            </a:r>
          </a:p>
        </p:txBody>
      </p:sp>
      <p:sp>
        <p:nvSpPr>
          <p:cNvPr id="82" name="Rounded Rectangle 81"/>
          <p:cNvSpPr/>
          <p:nvPr/>
        </p:nvSpPr>
        <p:spPr>
          <a:xfrm>
            <a:off x="3504070" y="5366736"/>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ounded Rectangle 82"/>
          <p:cNvSpPr/>
          <p:nvPr/>
        </p:nvSpPr>
        <p:spPr>
          <a:xfrm>
            <a:off x="4562268" y="5366736"/>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4" name="Rounded Rectangle 83"/>
          <p:cNvSpPr/>
          <p:nvPr/>
        </p:nvSpPr>
        <p:spPr>
          <a:xfrm>
            <a:off x="5870553" y="5366736"/>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5" name="Rounded Rectangle 84"/>
          <p:cNvSpPr/>
          <p:nvPr/>
        </p:nvSpPr>
        <p:spPr>
          <a:xfrm>
            <a:off x="7408540" y="5366736"/>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 &lt; 12</a:t>
            </a:r>
          </a:p>
        </p:txBody>
      </p:sp>
      <p:sp>
        <p:nvSpPr>
          <p:cNvPr id="86" name="Rounded Rectangle 85"/>
          <p:cNvSpPr/>
          <p:nvPr/>
        </p:nvSpPr>
        <p:spPr>
          <a:xfrm>
            <a:off x="6909574" y="6219835"/>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7" name="Rounded Rectangle 86"/>
          <p:cNvSpPr/>
          <p:nvPr/>
        </p:nvSpPr>
        <p:spPr>
          <a:xfrm>
            <a:off x="7907505" y="6219835"/>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88" name="Straight Arrow Connector 87"/>
          <p:cNvCxnSpPr>
            <a:stCxn id="65" idx="1"/>
            <a:endCxn id="72" idx="0"/>
          </p:cNvCxnSpPr>
          <p:nvPr/>
        </p:nvCxnSpPr>
        <p:spPr>
          <a:xfrm flipH="1">
            <a:off x="1059975" y="1366513"/>
            <a:ext cx="1127596" cy="73288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2" idx="2"/>
            <a:endCxn id="74" idx="0"/>
          </p:cNvCxnSpPr>
          <p:nvPr/>
        </p:nvCxnSpPr>
        <p:spPr>
          <a:xfrm flipH="1">
            <a:off x="547801" y="2609525"/>
            <a:ext cx="512174" cy="629655"/>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2" idx="2"/>
            <a:endCxn id="75" idx="0"/>
          </p:cNvCxnSpPr>
          <p:nvPr/>
        </p:nvCxnSpPr>
        <p:spPr>
          <a:xfrm>
            <a:off x="1059975" y="2609525"/>
            <a:ext cx="512173" cy="629655"/>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73" idx="1"/>
            <a:endCxn id="76" idx="0"/>
          </p:cNvCxnSpPr>
          <p:nvPr/>
        </p:nvCxnSpPr>
        <p:spPr>
          <a:xfrm flipH="1">
            <a:off x="2611316" y="2354463"/>
            <a:ext cx="1142964" cy="88471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3" idx="3"/>
            <a:endCxn id="77" idx="0"/>
          </p:cNvCxnSpPr>
          <p:nvPr/>
        </p:nvCxnSpPr>
        <p:spPr>
          <a:xfrm>
            <a:off x="4632507" y="2354463"/>
            <a:ext cx="1142965" cy="88471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6" idx="2"/>
            <a:endCxn id="78" idx="0"/>
          </p:cNvCxnSpPr>
          <p:nvPr/>
        </p:nvCxnSpPr>
        <p:spPr>
          <a:xfrm flipH="1">
            <a:off x="2104761" y="3749305"/>
            <a:ext cx="506555" cy="629655"/>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76" idx="2"/>
            <a:endCxn id="79" idx="0"/>
          </p:cNvCxnSpPr>
          <p:nvPr/>
        </p:nvCxnSpPr>
        <p:spPr>
          <a:xfrm>
            <a:off x="2611316" y="3749305"/>
            <a:ext cx="506556" cy="629655"/>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77" idx="1"/>
            <a:endCxn id="80" idx="0"/>
          </p:cNvCxnSpPr>
          <p:nvPr/>
        </p:nvCxnSpPr>
        <p:spPr>
          <a:xfrm flipH="1">
            <a:off x="4472283" y="3494243"/>
            <a:ext cx="864075" cy="88471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7" idx="3"/>
            <a:endCxn id="81" idx="0"/>
          </p:cNvCxnSpPr>
          <p:nvPr/>
        </p:nvCxnSpPr>
        <p:spPr>
          <a:xfrm>
            <a:off x="6214585" y="3494243"/>
            <a:ext cx="864076" cy="88471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80" idx="2"/>
            <a:endCxn id="82" idx="0"/>
          </p:cNvCxnSpPr>
          <p:nvPr/>
        </p:nvCxnSpPr>
        <p:spPr>
          <a:xfrm flipH="1">
            <a:off x="3943184" y="4889085"/>
            <a:ext cx="529099" cy="477651"/>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80" idx="2"/>
            <a:endCxn id="83" idx="0"/>
          </p:cNvCxnSpPr>
          <p:nvPr/>
        </p:nvCxnSpPr>
        <p:spPr>
          <a:xfrm>
            <a:off x="4472283" y="4889085"/>
            <a:ext cx="529099" cy="477651"/>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81" idx="2"/>
            <a:endCxn id="84" idx="0"/>
          </p:cNvCxnSpPr>
          <p:nvPr/>
        </p:nvCxnSpPr>
        <p:spPr>
          <a:xfrm flipH="1">
            <a:off x="6309667" y="4889085"/>
            <a:ext cx="768994" cy="477651"/>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81" idx="2"/>
            <a:endCxn id="85" idx="0"/>
          </p:cNvCxnSpPr>
          <p:nvPr/>
        </p:nvCxnSpPr>
        <p:spPr>
          <a:xfrm>
            <a:off x="7078661" y="4889085"/>
            <a:ext cx="768993" cy="477651"/>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85" idx="2"/>
            <a:endCxn id="86" idx="0"/>
          </p:cNvCxnSpPr>
          <p:nvPr/>
        </p:nvCxnSpPr>
        <p:spPr>
          <a:xfrm flipH="1">
            <a:off x="7348688" y="5876861"/>
            <a:ext cx="498966" cy="342974"/>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5" idx="2"/>
            <a:endCxn id="87" idx="0"/>
          </p:cNvCxnSpPr>
          <p:nvPr/>
        </p:nvCxnSpPr>
        <p:spPr>
          <a:xfrm>
            <a:off x="7847654" y="5876861"/>
            <a:ext cx="498965" cy="342974"/>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65" idx="3"/>
            <a:endCxn id="73" idx="0"/>
          </p:cNvCxnSpPr>
          <p:nvPr/>
        </p:nvCxnSpPr>
        <p:spPr>
          <a:xfrm>
            <a:off x="3065798" y="1366513"/>
            <a:ext cx="1127596" cy="732887"/>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2466082" y="1212472"/>
            <a:ext cx="284400" cy="284400"/>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9306221" y="4223417"/>
            <a:ext cx="284400" cy="284400"/>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ular Callout 143"/>
          <p:cNvSpPr/>
          <p:nvPr/>
        </p:nvSpPr>
        <p:spPr>
          <a:xfrm>
            <a:off x="4250308" y="778776"/>
            <a:ext cx="1222427" cy="493080"/>
          </a:xfrm>
          <a:prstGeom prst="wedgeRectCallout">
            <a:avLst>
              <a:gd name="adj1" fmla="val -137769"/>
              <a:gd name="adj2" fmla="val 3176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Root</a:t>
            </a:r>
          </a:p>
        </p:txBody>
      </p:sp>
      <p:sp>
        <p:nvSpPr>
          <p:cNvPr id="145" name="Rectangular Callout 144"/>
          <p:cNvSpPr/>
          <p:nvPr/>
        </p:nvSpPr>
        <p:spPr>
          <a:xfrm>
            <a:off x="5290030" y="1773458"/>
            <a:ext cx="1254098" cy="757938"/>
          </a:xfrm>
          <a:prstGeom prst="wedgeRectCallout">
            <a:avLst>
              <a:gd name="adj1" fmla="val -95884"/>
              <a:gd name="adj2" fmla="val 2508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Internal Node</a:t>
            </a:r>
          </a:p>
        </p:txBody>
      </p:sp>
      <p:sp>
        <p:nvSpPr>
          <p:cNvPr id="146" name="Rectangular Callout 145"/>
          <p:cNvSpPr/>
          <p:nvPr/>
        </p:nvSpPr>
        <p:spPr>
          <a:xfrm>
            <a:off x="9226309" y="5511772"/>
            <a:ext cx="1246517" cy="475393"/>
          </a:xfrm>
          <a:prstGeom prst="wedgeRectCallout">
            <a:avLst>
              <a:gd name="adj1" fmla="val -78528"/>
              <a:gd name="adj2" fmla="val 14611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Leaf</a:t>
            </a:r>
          </a:p>
        </p:txBody>
      </p:sp>
      <p:sp>
        <p:nvSpPr>
          <p:cNvPr id="148" name="Rectangular Callout 147"/>
          <p:cNvSpPr/>
          <p:nvPr/>
        </p:nvSpPr>
        <p:spPr>
          <a:xfrm>
            <a:off x="3678435" y="2876594"/>
            <a:ext cx="1372832" cy="720707"/>
          </a:xfrm>
          <a:prstGeom prst="wedgeRectCallout">
            <a:avLst>
              <a:gd name="adj1" fmla="val -89148"/>
              <a:gd name="adj2" fmla="val 3265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Internal Node</a:t>
            </a:r>
          </a:p>
        </p:txBody>
      </p:sp>
      <p:sp>
        <p:nvSpPr>
          <p:cNvPr id="149" name="Rectangular Callout 148"/>
          <p:cNvSpPr/>
          <p:nvPr/>
        </p:nvSpPr>
        <p:spPr>
          <a:xfrm>
            <a:off x="692802" y="5171561"/>
            <a:ext cx="1246517" cy="475393"/>
          </a:xfrm>
          <a:prstGeom prst="wedgeRectCallout">
            <a:avLst>
              <a:gd name="adj1" fmla="val 68185"/>
              <a:gd name="adj2" fmla="val -8729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Leaf</a:t>
            </a:r>
          </a:p>
        </p:txBody>
      </p:sp>
      <p:sp>
        <p:nvSpPr>
          <p:cNvPr id="150" name="Rectangular Callout 149"/>
          <p:cNvSpPr/>
          <p:nvPr/>
        </p:nvSpPr>
        <p:spPr>
          <a:xfrm>
            <a:off x="2494612" y="6148395"/>
            <a:ext cx="1246517" cy="475393"/>
          </a:xfrm>
          <a:prstGeom prst="wedgeRectCallout">
            <a:avLst>
              <a:gd name="adj1" fmla="val 68185"/>
              <a:gd name="adj2" fmla="val -8729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Leaf</a:t>
            </a:r>
          </a:p>
        </p:txBody>
      </p:sp>
      <p:sp>
        <p:nvSpPr>
          <p:cNvPr id="151" name="Rectangular Callout 150"/>
          <p:cNvSpPr/>
          <p:nvPr/>
        </p:nvSpPr>
        <p:spPr>
          <a:xfrm>
            <a:off x="4828842" y="6155626"/>
            <a:ext cx="1246517" cy="475393"/>
          </a:xfrm>
          <a:prstGeom prst="wedgeRectCallout">
            <a:avLst>
              <a:gd name="adj1" fmla="val 68185"/>
              <a:gd name="adj2" fmla="val -8729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Leaf</a:t>
            </a:r>
          </a:p>
        </p:txBody>
      </p:sp>
      <p:sp>
        <p:nvSpPr>
          <p:cNvPr id="152" name="Rectangular Callout 151"/>
          <p:cNvSpPr/>
          <p:nvPr/>
        </p:nvSpPr>
        <p:spPr>
          <a:xfrm>
            <a:off x="6288656" y="3508481"/>
            <a:ext cx="1187692" cy="720707"/>
          </a:xfrm>
          <a:prstGeom prst="wedgeRectCallout">
            <a:avLst>
              <a:gd name="adj1" fmla="val -159750"/>
              <a:gd name="adj2" fmla="val 9395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Internal Node</a:t>
            </a:r>
          </a:p>
        </p:txBody>
      </p:sp>
      <p:sp>
        <p:nvSpPr>
          <p:cNvPr id="153" name="TextBox 152"/>
          <p:cNvSpPr txBox="1"/>
          <p:nvPr/>
        </p:nvSpPr>
        <p:spPr>
          <a:xfrm>
            <a:off x="7872336" y="4527467"/>
            <a:ext cx="4319663" cy="369332"/>
          </a:xfrm>
          <a:prstGeom prst="rect">
            <a:avLst/>
          </a:prstGeom>
          <a:noFill/>
        </p:spPr>
        <p:txBody>
          <a:bodyPr wrap="square" rtlCol="0">
            <a:spAutoFit/>
          </a:bodyPr>
          <a:lstStyle/>
          <a:p>
            <a:r>
              <a:rPr lang="en-IN" dirty="0">
                <a:solidFill>
                  <a:schemeClr val="bg1"/>
                </a:solidFill>
              </a:rPr>
              <a:t> 1   2   3   4   5   6   7   8   9  10  11  12  13  14</a:t>
            </a:r>
          </a:p>
        </p:txBody>
      </p:sp>
      <p:sp>
        <p:nvSpPr>
          <p:cNvPr id="154" name="TextBox 153"/>
          <p:cNvSpPr txBox="1"/>
          <p:nvPr/>
        </p:nvSpPr>
        <p:spPr>
          <a:xfrm rot="16200000">
            <a:off x="5528898" y="2195679"/>
            <a:ext cx="4319663" cy="369332"/>
          </a:xfrm>
          <a:prstGeom prst="rect">
            <a:avLst/>
          </a:prstGeom>
          <a:noFill/>
        </p:spPr>
        <p:txBody>
          <a:bodyPr wrap="square" rtlCol="0">
            <a:spAutoFit/>
          </a:bodyPr>
          <a:lstStyle/>
          <a:p>
            <a:r>
              <a:rPr lang="en-IN" dirty="0">
                <a:solidFill>
                  <a:schemeClr val="bg1"/>
                </a:solidFill>
              </a:rPr>
              <a:t> 1   2   3   4   5   6   7   8   9  10  11  12</a:t>
            </a:r>
          </a:p>
        </p:txBody>
      </p:sp>
      <p:sp>
        <p:nvSpPr>
          <p:cNvPr id="155" name="TextBox 154"/>
          <p:cNvSpPr txBox="1"/>
          <p:nvPr/>
        </p:nvSpPr>
        <p:spPr>
          <a:xfrm>
            <a:off x="1044982" y="1211708"/>
            <a:ext cx="759565" cy="461665"/>
          </a:xfrm>
          <a:prstGeom prst="rect">
            <a:avLst/>
          </a:prstGeom>
          <a:noFill/>
        </p:spPr>
        <p:txBody>
          <a:bodyPr wrap="square" rtlCol="0">
            <a:spAutoFit/>
          </a:bodyPr>
          <a:lstStyle/>
          <a:p>
            <a:pPr algn="r"/>
            <a:r>
              <a:rPr lang="en-IN" sz="2400" dirty="0">
                <a:solidFill>
                  <a:schemeClr val="bg1"/>
                </a:solidFill>
              </a:rPr>
              <a:t>Yes</a:t>
            </a:r>
          </a:p>
        </p:txBody>
      </p:sp>
      <p:sp>
        <p:nvSpPr>
          <p:cNvPr id="156" name="TextBox 155"/>
          <p:cNvSpPr txBox="1"/>
          <p:nvPr/>
        </p:nvSpPr>
        <p:spPr>
          <a:xfrm>
            <a:off x="3377819" y="1211708"/>
            <a:ext cx="771254" cy="461665"/>
          </a:xfrm>
          <a:prstGeom prst="rect">
            <a:avLst/>
          </a:prstGeom>
          <a:noFill/>
        </p:spPr>
        <p:txBody>
          <a:bodyPr wrap="square" rtlCol="0">
            <a:spAutoFit/>
          </a:bodyPr>
          <a:lstStyle/>
          <a:p>
            <a:r>
              <a:rPr lang="en-IN" sz="2400" dirty="0">
                <a:solidFill>
                  <a:schemeClr val="bg1"/>
                </a:solidFill>
              </a:rPr>
              <a:t>No</a:t>
            </a:r>
          </a:p>
        </p:txBody>
      </p:sp>
    </p:spTree>
    <p:extLst>
      <p:ext uri="{BB962C8B-B14F-4D97-AF65-F5344CB8AC3E}">
        <p14:creationId xmlns:p14="http://schemas.microsoft.com/office/powerpoint/2010/main" val="196776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wipe(up)">
                                      <p:cBhvr>
                                        <p:cTn id="23" dur="500"/>
                                        <p:tgtEl>
                                          <p:spTgt spid="88"/>
                                        </p:tgtEl>
                                      </p:cBhvr>
                                    </p:animEffect>
                                  </p:childTnLst>
                                </p:cTn>
                              </p:par>
                              <p:par>
                                <p:cTn id="24" presetID="22" presetClass="entr" presetSubtype="1" fill="hold" nodeType="withEffect">
                                  <p:stCondLst>
                                    <p:cond delay="0"/>
                                  </p:stCondLst>
                                  <p:childTnLst>
                                    <p:set>
                                      <p:cBhvr>
                                        <p:cTn id="25" dur="1" fill="hold">
                                          <p:stCondLst>
                                            <p:cond delay="0"/>
                                          </p:stCondLst>
                                        </p:cTn>
                                        <p:tgtEl>
                                          <p:spTgt spid="135"/>
                                        </p:tgtEl>
                                        <p:attrNameLst>
                                          <p:attrName>style.visibility</p:attrName>
                                        </p:attrNameLst>
                                      </p:cBhvr>
                                      <p:to>
                                        <p:strVal val="visible"/>
                                      </p:to>
                                    </p:set>
                                    <p:animEffect transition="in" filter="wipe(up)">
                                      <p:cBhvr>
                                        <p:cTn id="26" dur="500"/>
                                        <p:tgtEl>
                                          <p:spTgt spid="135"/>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15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2"/>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par>
                          <p:cTn id="39" fill="hold">
                            <p:stCondLst>
                              <p:cond delay="0"/>
                            </p:stCondLst>
                            <p:childTnLst>
                              <p:par>
                                <p:cTn id="40" presetID="22" presetClass="entr" presetSubtype="8"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par>
                                <p:cTn id="43" presetID="22" presetClass="entr" presetSubtype="2"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right)">
                                      <p:cBhvr>
                                        <p:cTn id="45" dur="500"/>
                                        <p:tgtEl>
                                          <p:spTgt spid="14"/>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91"/>
                                        </p:tgtEl>
                                        <p:attrNameLst>
                                          <p:attrName>style.visibility</p:attrName>
                                        </p:attrNameLst>
                                      </p:cBhvr>
                                      <p:to>
                                        <p:strVal val="visible"/>
                                      </p:to>
                                    </p:set>
                                    <p:animEffect transition="in" filter="wipe(up)">
                                      <p:cBhvr>
                                        <p:cTn id="49" dur="500"/>
                                        <p:tgtEl>
                                          <p:spTgt spid="91"/>
                                        </p:tgtEl>
                                      </p:cBhvr>
                                    </p:animEffect>
                                  </p:childTnLst>
                                </p:cTn>
                              </p:par>
                              <p:par>
                                <p:cTn id="50" presetID="22" presetClass="entr" presetSubtype="1" fill="hold" nodeType="withEffect">
                                  <p:stCondLst>
                                    <p:cond delay="0"/>
                                  </p:stCondLst>
                                  <p:childTnLst>
                                    <p:set>
                                      <p:cBhvr>
                                        <p:cTn id="51" dur="1" fill="hold">
                                          <p:stCondLst>
                                            <p:cond delay="0"/>
                                          </p:stCondLst>
                                        </p:cTn>
                                        <p:tgtEl>
                                          <p:spTgt spid="94"/>
                                        </p:tgtEl>
                                        <p:attrNameLst>
                                          <p:attrName>style.visibility</p:attrName>
                                        </p:attrNameLst>
                                      </p:cBhvr>
                                      <p:to>
                                        <p:strVal val="visible"/>
                                      </p:to>
                                    </p:set>
                                    <p:animEffect transition="in" filter="wipe(up)">
                                      <p:cBhvr>
                                        <p:cTn id="52" dur="500"/>
                                        <p:tgtEl>
                                          <p:spTgt spid="94"/>
                                        </p:tgtEl>
                                      </p:cBhvr>
                                    </p:animEffect>
                                  </p:childTnLst>
                                </p:cTn>
                              </p:par>
                            </p:childTnLst>
                          </p:cTn>
                        </p:par>
                        <p:par>
                          <p:cTn id="53" fill="hold">
                            <p:stCondLst>
                              <p:cond delay="1000"/>
                            </p:stCondLst>
                            <p:childTnLst>
                              <p:par>
                                <p:cTn id="54" presetID="1" presetClass="entr" presetSubtype="0" fill="hold" grpId="0" nodeType="afterEffect">
                                  <p:stCondLst>
                                    <p:cond delay="0"/>
                                  </p:stCondLst>
                                  <p:childTnLst>
                                    <p:set>
                                      <p:cBhvr>
                                        <p:cTn id="55" dur="1" fill="hold">
                                          <p:stCondLst>
                                            <p:cond delay="0"/>
                                          </p:stCondLst>
                                        </p:cTn>
                                        <p:tgtEl>
                                          <p:spTgt spid="74"/>
                                        </p:tgtEl>
                                        <p:attrNameLst>
                                          <p:attrName>style.visibility</p:attrName>
                                        </p:attrNameLst>
                                      </p:cBhvr>
                                      <p:to>
                                        <p:strVal val="visible"/>
                                      </p:to>
                                    </p:set>
                                  </p:childTnLst>
                                </p:cTn>
                              </p:par>
                            </p:childTnLst>
                          </p:cTn>
                        </p:par>
                        <p:par>
                          <p:cTn id="56" fill="hold">
                            <p:stCondLst>
                              <p:cond delay="1000"/>
                            </p:stCondLst>
                            <p:childTnLst>
                              <p:par>
                                <p:cTn id="57" presetID="1" presetClass="entr" presetSubtype="0" fill="hold" grpId="0" nodeType="after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childTnLst>
                          </p:cTn>
                        </p:par>
                        <p:par>
                          <p:cTn id="59" fill="hold">
                            <p:stCondLst>
                              <p:cond delay="1000"/>
                            </p:stCondLst>
                            <p:childTnLst>
                              <p:par>
                                <p:cTn id="60" presetID="22" presetClass="entr" presetSubtype="1" fill="hold" nodeType="afterEffect">
                                  <p:stCondLst>
                                    <p:cond delay="0"/>
                                  </p:stCondLst>
                                  <p:childTnLst>
                                    <p:set>
                                      <p:cBhvr>
                                        <p:cTn id="61" dur="1" fill="hold">
                                          <p:stCondLst>
                                            <p:cond delay="0"/>
                                          </p:stCondLst>
                                        </p:cTn>
                                        <p:tgtEl>
                                          <p:spTgt spid="97"/>
                                        </p:tgtEl>
                                        <p:attrNameLst>
                                          <p:attrName>style.visibility</p:attrName>
                                        </p:attrNameLst>
                                      </p:cBhvr>
                                      <p:to>
                                        <p:strVal val="visible"/>
                                      </p:to>
                                    </p:set>
                                    <p:animEffect transition="in" filter="wipe(up)">
                                      <p:cBhvr>
                                        <p:cTn id="62" dur="500"/>
                                        <p:tgtEl>
                                          <p:spTgt spid="97"/>
                                        </p:tgtEl>
                                      </p:cBhvr>
                                    </p:animEffect>
                                  </p:childTnLst>
                                </p:cTn>
                              </p:par>
                              <p:par>
                                <p:cTn id="63" presetID="22" presetClass="entr" presetSubtype="1" fill="hold" nodeType="withEffect">
                                  <p:stCondLst>
                                    <p:cond delay="0"/>
                                  </p:stCondLst>
                                  <p:childTnLst>
                                    <p:set>
                                      <p:cBhvr>
                                        <p:cTn id="64" dur="1" fill="hold">
                                          <p:stCondLst>
                                            <p:cond delay="0"/>
                                          </p:stCondLst>
                                        </p:cTn>
                                        <p:tgtEl>
                                          <p:spTgt spid="98"/>
                                        </p:tgtEl>
                                        <p:attrNameLst>
                                          <p:attrName>style.visibility</p:attrName>
                                        </p:attrNameLst>
                                      </p:cBhvr>
                                      <p:to>
                                        <p:strVal val="visible"/>
                                      </p:to>
                                    </p:set>
                                    <p:animEffect transition="in" filter="wipe(up)">
                                      <p:cBhvr>
                                        <p:cTn id="65" dur="500"/>
                                        <p:tgtEl>
                                          <p:spTgt spid="98"/>
                                        </p:tgtEl>
                                      </p:cBhvr>
                                    </p:animEffect>
                                  </p:childTnLst>
                                </p:cTn>
                              </p:par>
                            </p:childTnLst>
                          </p:cTn>
                        </p:par>
                        <p:par>
                          <p:cTn id="66" fill="hold">
                            <p:stCondLst>
                              <p:cond delay="1500"/>
                            </p:stCondLst>
                            <p:childTnLst>
                              <p:par>
                                <p:cTn id="67" presetID="1" presetClass="entr" presetSubtype="0" fill="hold" grpId="0" nodeType="after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childTnLst>
                          </p:cTn>
                        </p:par>
                        <p:par>
                          <p:cTn id="69" fill="hold">
                            <p:stCondLst>
                              <p:cond delay="1500"/>
                            </p:stCondLst>
                            <p:childTnLst>
                              <p:par>
                                <p:cTn id="70" presetID="1" presetClass="entr" presetSubtype="0" fill="hold" grpId="0" nodeType="afterEffect">
                                  <p:stCondLst>
                                    <p:cond delay="0"/>
                                  </p:stCondLst>
                                  <p:childTnLst>
                                    <p:set>
                                      <p:cBhvr>
                                        <p:cTn id="71" dur="1" fill="hold">
                                          <p:stCondLst>
                                            <p:cond delay="0"/>
                                          </p:stCondLst>
                                        </p:cTn>
                                        <p:tgtEl>
                                          <p:spTgt spid="7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fade">
                                      <p:cBhvr>
                                        <p:cTn id="76" dur="500"/>
                                        <p:tgtEl>
                                          <p:spTgt spid="7"/>
                                        </p:tgtEl>
                                      </p:cBhvr>
                                    </p:animEffect>
                                  </p:childTnLst>
                                </p:cTn>
                              </p:par>
                              <p:par>
                                <p:cTn id="77" presetID="19" presetClass="emph" presetSubtype="0" fill="hold" grpId="1" nodeType="withEffect">
                                  <p:stCondLst>
                                    <p:cond delay="0"/>
                                  </p:stCondLst>
                                  <p:childTnLst>
                                    <p:animClr clrSpc="rgb" dir="cw">
                                      <p:cBhvr override="childStyle">
                                        <p:cTn id="78" dur="500" fill="hold"/>
                                        <p:tgtEl>
                                          <p:spTgt spid="75"/>
                                        </p:tgtEl>
                                        <p:attrNameLst>
                                          <p:attrName>style.color</p:attrName>
                                        </p:attrNameLst>
                                      </p:cBhvr>
                                      <p:to>
                                        <a:srgbClr val="60B1F2"/>
                                      </p:to>
                                    </p:animClr>
                                    <p:animClr clrSpc="rgb" dir="cw">
                                      <p:cBhvr>
                                        <p:cTn id="79" dur="500" fill="hold"/>
                                        <p:tgtEl>
                                          <p:spTgt spid="75"/>
                                        </p:tgtEl>
                                        <p:attrNameLst>
                                          <p:attrName>fillcolor</p:attrName>
                                        </p:attrNameLst>
                                      </p:cBhvr>
                                      <p:to>
                                        <a:srgbClr val="60B1F2"/>
                                      </p:to>
                                    </p:animClr>
                                    <p:set>
                                      <p:cBhvr>
                                        <p:cTn id="80" dur="500" fill="hold"/>
                                        <p:tgtEl>
                                          <p:spTgt spid="75"/>
                                        </p:tgtEl>
                                        <p:attrNameLst>
                                          <p:attrName>fill.type</p:attrName>
                                        </p:attrNameLst>
                                      </p:cBhvr>
                                      <p:to>
                                        <p:strVal val="solid"/>
                                      </p:to>
                                    </p:set>
                                    <p:set>
                                      <p:cBhvr>
                                        <p:cTn id="81" dur="500" fill="hold"/>
                                        <p:tgtEl>
                                          <p:spTgt spid="75"/>
                                        </p:tgtEl>
                                        <p:attrNameLst>
                                          <p:attrName>fill.on</p:attrName>
                                        </p:attrNameLst>
                                      </p:cBhvr>
                                      <p:to>
                                        <p:strVal val="true"/>
                                      </p:to>
                                    </p:set>
                                  </p:childTnLst>
                                </p:cTn>
                              </p:par>
                              <p:par>
                                <p:cTn id="82" presetID="10" presetClass="entr" presetSubtype="0" fill="hold" grpId="0" nodeType="with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fade">
                                      <p:cBhvr>
                                        <p:cTn id="84" dur="500"/>
                                        <p:tgtEl>
                                          <p:spTgt spid="8"/>
                                        </p:tgtEl>
                                      </p:cBhvr>
                                    </p:animEffect>
                                  </p:childTnLst>
                                </p:cTn>
                              </p:par>
                              <p:par>
                                <p:cTn id="85" presetID="19" presetClass="emph" presetSubtype="0" fill="hold" grpId="1" nodeType="withEffect">
                                  <p:stCondLst>
                                    <p:cond delay="0"/>
                                  </p:stCondLst>
                                  <p:childTnLst>
                                    <p:animClr clrSpc="rgb" dir="cw">
                                      <p:cBhvr override="childStyle">
                                        <p:cTn id="86" dur="500" fill="hold"/>
                                        <p:tgtEl>
                                          <p:spTgt spid="74"/>
                                        </p:tgtEl>
                                        <p:attrNameLst>
                                          <p:attrName>style.color</p:attrName>
                                        </p:attrNameLst>
                                      </p:cBhvr>
                                      <p:to>
                                        <a:srgbClr val="FF0000"/>
                                      </p:to>
                                    </p:animClr>
                                    <p:animClr clrSpc="rgb" dir="cw">
                                      <p:cBhvr>
                                        <p:cTn id="87" dur="500" fill="hold"/>
                                        <p:tgtEl>
                                          <p:spTgt spid="74"/>
                                        </p:tgtEl>
                                        <p:attrNameLst>
                                          <p:attrName>fillcolor</p:attrName>
                                        </p:attrNameLst>
                                      </p:cBhvr>
                                      <p:to>
                                        <a:srgbClr val="FF0000"/>
                                      </p:to>
                                    </p:animClr>
                                    <p:set>
                                      <p:cBhvr>
                                        <p:cTn id="88" dur="500" fill="hold"/>
                                        <p:tgtEl>
                                          <p:spTgt spid="74"/>
                                        </p:tgtEl>
                                        <p:attrNameLst>
                                          <p:attrName>fill.type</p:attrName>
                                        </p:attrNameLst>
                                      </p:cBhvr>
                                      <p:to>
                                        <p:strVal val="solid"/>
                                      </p:to>
                                    </p:set>
                                    <p:set>
                                      <p:cBhvr>
                                        <p:cTn id="89" dur="500" fill="hold"/>
                                        <p:tgtEl>
                                          <p:spTgt spid="7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wipe(up)">
                                      <p:cBhvr>
                                        <p:cTn id="94" dur="500"/>
                                        <p:tgtEl>
                                          <p:spTgt spid="12"/>
                                        </p:tgtEl>
                                      </p:cBhvr>
                                    </p:animEffect>
                                  </p:childTnLst>
                                </p:cTn>
                              </p:par>
                              <p:par>
                                <p:cTn id="95" presetID="22" presetClass="entr" presetSubtype="4" fill="hold" nodeType="with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wipe(down)">
                                      <p:cBhvr>
                                        <p:cTn id="97" dur="500"/>
                                        <p:tgtEl>
                                          <p:spTgt spid="15"/>
                                        </p:tgtEl>
                                      </p:cBhvr>
                                    </p:animEffect>
                                  </p:childTnLst>
                                </p:cTn>
                              </p:par>
                            </p:childTnLst>
                          </p:cTn>
                        </p:par>
                        <p:par>
                          <p:cTn id="98" fill="hold">
                            <p:stCondLst>
                              <p:cond delay="500"/>
                            </p:stCondLst>
                            <p:childTnLst>
                              <p:par>
                                <p:cTn id="99" presetID="22" presetClass="entr" presetSubtype="1" fill="hold" nodeType="afterEffect">
                                  <p:stCondLst>
                                    <p:cond delay="0"/>
                                  </p:stCondLst>
                                  <p:childTnLst>
                                    <p:set>
                                      <p:cBhvr>
                                        <p:cTn id="100" dur="1" fill="hold">
                                          <p:stCondLst>
                                            <p:cond delay="0"/>
                                          </p:stCondLst>
                                        </p:cTn>
                                        <p:tgtEl>
                                          <p:spTgt spid="103"/>
                                        </p:tgtEl>
                                        <p:attrNameLst>
                                          <p:attrName>style.visibility</p:attrName>
                                        </p:attrNameLst>
                                      </p:cBhvr>
                                      <p:to>
                                        <p:strVal val="visible"/>
                                      </p:to>
                                    </p:set>
                                    <p:animEffect transition="in" filter="wipe(up)">
                                      <p:cBhvr>
                                        <p:cTn id="101" dur="500"/>
                                        <p:tgtEl>
                                          <p:spTgt spid="103"/>
                                        </p:tgtEl>
                                      </p:cBhvr>
                                    </p:animEffect>
                                  </p:childTnLst>
                                </p:cTn>
                              </p:par>
                              <p:par>
                                <p:cTn id="102" presetID="22" presetClass="entr" presetSubtype="1" fill="hold" nodeType="withEffect">
                                  <p:stCondLst>
                                    <p:cond delay="0"/>
                                  </p:stCondLst>
                                  <p:childTnLst>
                                    <p:set>
                                      <p:cBhvr>
                                        <p:cTn id="103" dur="1" fill="hold">
                                          <p:stCondLst>
                                            <p:cond delay="0"/>
                                          </p:stCondLst>
                                        </p:cTn>
                                        <p:tgtEl>
                                          <p:spTgt spid="104"/>
                                        </p:tgtEl>
                                        <p:attrNameLst>
                                          <p:attrName>style.visibility</p:attrName>
                                        </p:attrNameLst>
                                      </p:cBhvr>
                                      <p:to>
                                        <p:strVal val="visible"/>
                                      </p:to>
                                    </p:set>
                                    <p:animEffect transition="in" filter="wipe(up)">
                                      <p:cBhvr>
                                        <p:cTn id="104" dur="500"/>
                                        <p:tgtEl>
                                          <p:spTgt spid="104"/>
                                        </p:tgtEl>
                                      </p:cBhvr>
                                    </p:animEffect>
                                  </p:childTnLst>
                                </p:cTn>
                              </p:par>
                            </p:childTnLst>
                          </p:cTn>
                        </p:par>
                        <p:par>
                          <p:cTn id="105" fill="hold">
                            <p:stCondLst>
                              <p:cond delay="1000"/>
                            </p:stCondLst>
                            <p:childTnLst>
                              <p:par>
                                <p:cTn id="106" presetID="1" presetClass="entr" presetSubtype="0" fill="hold" grpId="0" nodeType="afterEffect">
                                  <p:stCondLst>
                                    <p:cond delay="0"/>
                                  </p:stCondLst>
                                  <p:childTnLst>
                                    <p:set>
                                      <p:cBhvr>
                                        <p:cTn id="107" dur="1" fill="hold">
                                          <p:stCondLst>
                                            <p:cond delay="0"/>
                                          </p:stCondLst>
                                        </p:cTn>
                                        <p:tgtEl>
                                          <p:spTgt spid="78"/>
                                        </p:tgtEl>
                                        <p:attrNameLst>
                                          <p:attrName>style.visibility</p:attrName>
                                        </p:attrNameLst>
                                      </p:cBhvr>
                                      <p:to>
                                        <p:strVal val="visible"/>
                                      </p:to>
                                    </p:se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childTnLst>
                                </p:cTn>
                              </p:par>
                            </p:childTnLst>
                          </p:cTn>
                        </p:par>
                        <p:par>
                          <p:cTn id="111" fill="hold">
                            <p:stCondLst>
                              <p:cond delay="1000"/>
                            </p:stCondLst>
                            <p:childTnLst>
                              <p:par>
                                <p:cTn id="112" presetID="22" presetClass="entr" presetSubtype="1" fill="hold" nodeType="afterEffect">
                                  <p:stCondLst>
                                    <p:cond delay="0"/>
                                  </p:stCondLst>
                                  <p:childTnLst>
                                    <p:set>
                                      <p:cBhvr>
                                        <p:cTn id="113" dur="1" fill="hold">
                                          <p:stCondLst>
                                            <p:cond delay="0"/>
                                          </p:stCondLst>
                                        </p:cTn>
                                        <p:tgtEl>
                                          <p:spTgt spid="109"/>
                                        </p:tgtEl>
                                        <p:attrNameLst>
                                          <p:attrName>style.visibility</p:attrName>
                                        </p:attrNameLst>
                                      </p:cBhvr>
                                      <p:to>
                                        <p:strVal val="visible"/>
                                      </p:to>
                                    </p:set>
                                    <p:animEffect transition="in" filter="wipe(up)">
                                      <p:cBhvr>
                                        <p:cTn id="114" dur="500"/>
                                        <p:tgtEl>
                                          <p:spTgt spid="109"/>
                                        </p:tgtEl>
                                      </p:cBhvr>
                                    </p:animEffect>
                                  </p:childTnLst>
                                </p:cTn>
                              </p:par>
                              <p:par>
                                <p:cTn id="115" presetID="22" presetClass="entr" presetSubtype="1" fill="hold" nodeType="withEffect">
                                  <p:stCondLst>
                                    <p:cond delay="0"/>
                                  </p:stCondLst>
                                  <p:childTnLst>
                                    <p:set>
                                      <p:cBhvr>
                                        <p:cTn id="116" dur="1" fill="hold">
                                          <p:stCondLst>
                                            <p:cond delay="0"/>
                                          </p:stCondLst>
                                        </p:cTn>
                                        <p:tgtEl>
                                          <p:spTgt spid="110"/>
                                        </p:tgtEl>
                                        <p:attrNameLst>
                                          <p:attrName>style.visibility</p:attrName>
                                        </p:attrNameLst>
                                      </p:cBhvr>
                                      <p:to>
                                        <p:strVal val="visible"/>
                                      </p:to>
                                    </p:set>
                                    <p:animEffect transition="in" filter="wipe(up)">
                                      <p:cBhvr>
                                        <p:cTn id="117" dur="500"/>
                                        <p:tgtEl>
                                          <p:spTgt spid="110"/>
                                        </p:tgtEl>
                                      </p:cBhvr>
                                    </p:animEffect>
                                  </p:childTnLst>
                                </p:cTn>
                              </p:par>
                            </p:childTnLst>
                          </p:cTn>
                        </p:par>
                        <p:par>
                          <p:cTn id="118" fill="hold">
                            <p:stCondLst>
                              <p:cond delay="1500"/>
                            </p:stCondLst>
                            <p:childTnLst>
                              <p:par>
                                <p:cTn id="119" presetID="1" presetClass="entr" presetSubtype="0" fill="hold" grpId="0" nodeType="afterEffect">
                                  <p:stCondLst>
                                    <p:cond delay="0"/>
                                  </p:stCondLst>
                                  <p:childTnLst>
                                    <p:set>
                                      <p:cBhvr>
                                        <p:cTn id="120" dur="1" fill="hold">
                                          <p:stCondLst>
                                            <p:cond delay="0"/>
                                          </p:stCondLst>
                                        </p:cTn>
                                        <p:tgtEl>
                                          <p:spTgt spid="80"/>
                                        </p:tgtEl>
                                        <p:attrNameLst>
                                          <p:attrName>style.visibility</p:attrName>
                                        </p:attrNameLst>
                                      </p:cBhvr>
                                      <p:to>
                                        <p:strVal val="visible"/>
                                      </p:to>
                                    </p:set>
                                  </p:childTnLst>
                                </p:cTn>
                              </p:par>
                            </p:childTnLst>
                          </p:cTn>
                        </p:par>
                        <p:par>
                          <p:cTn id="121" fill="hold">
                            <p:stCondLst>
                              <p:cond delay="1500"/>
                            </p:stCondLst>
                            <p:childTnLst>
                              <p:par>
                                <p:cTn id="122" presetID="1" presetClass="entr" presetSubtype="0" fill="hold" grpId="0" nodeType="afterEffect">
                                  <p:stCondLst>
                                    <p:cond delay="0"/>
                                  </p:stCondLst>
                                  <p:childTnLst>
                                    <p:set>
                                      <p:cBhvr>
                                        <p:cTn id="123" dur="1" fill="hold">
                                          <p:stCondLst>
                                            <p:cond delay="0"/>
                                          </p:stCondLst>
                                        </p:cTn>
                                        <p:tgtEl>
                                          <p:spTgt spid="8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6"/>
                                        </p:tgtEl>
                                        <p:attrNameLst>
                                          <p:attrName>style.visibility</p:attrName>
                                        </p:attrNameLst>
                                      </p:cBhvr>
                                      <p:to>
                                        <p:strVal val="visible"/>
                                      </p:to>
                                    </p:set>
                                    <p:animEffect transition="in" filter="fade">
                                      <p:cBhvr>
                                        <p:cTn id="128" dur="500"/>
                                        <p:tgtEl>
                                          <p:spTgt spid="6"/>
                                        </p:tgtEl>
                                      </p:cBhvr>
                                    </p:animEffect>
                                  </p:childTnLst>
                                </p:cTn>
                              </p:par>
                              <p:par>
                                <p:cTn id="129" presetID="19" presetClass="emph" presetSubtype="0" fill="hold" grpId="1" nodeType="withEffect">
                                  <p:stCondLst>
                                    <p:cond delay="0"/>
                                  </p:stCondLst>
                                  <p:childTnLst>
                                    <p:animClr clrSpc="rgb" dir="cw">
                                      <p:cBhvr override="childStyle">
                                        <p:cTn id="130" dur="500" fill="hold"/>
                                        <p:tgtEl>
                                          <p:spTgt spid="78"/>
                                        </p:tgtEl>
                                        <p:attrNameLst>
                                          <p:attrName>style.color</p:attrName>
                                        </p:attrNameLst>
                                      </p:cBhvr>
                                      <p:to>
                                        <a:srgbClr val="00B050"/>
                                      </p:to>
                                    </p:animClr>
                                    <p:animClr clrSpc="rgb" dir="cw">
                                      <p:cBhvr>
                                        <p:cTn id="131" dur="500" fill="hold"/>
                                        <p:tgtEl>
                                          <p:spTgt spid="78"/>
                                        </p:tgtEl>
                                        <p:attrNameLst>
                                          <p:attrName>fillcolor</p:attrName>
                                        </p:attrNameLst>
                                      </p:cBhvr>
                                      <p:to>
                                        <a:srgbClr val="00B050"/>
                                      </p:to>
                                    </p:animClr>
                                    <p:set>
                                      <p:cBhvr>
                                        <p:cTn id="132" dur="500" fill="hold"/>
                                        <p:tgtEl>
                                          <p:spTgt spid="78"/>
                                        </p:tgtEl>
                                        <p:attrNameLst>
                                          <p:attrName>fill.type</p:attrName>
                                        </p:attrNameLst>
                                      </p:cBhvr>
                                      <p:to>
                                        <p:strVal val="solid"/>
                                      </p:to>
                                    </p:set>
                                    <p:set>
                                      <p:cBhvr>
                                        <p:cTn id="133" dur="500" fill="hold"/>
                                        <p:tgtEl>
                                          <p:spTgt spid="78"/>
                                        </p:tgtEl>
                                        <p:attrNameLst>
                                          <p:attrName>fill.on</p:attrName>
                                        </p:attrNameLst>
                                      </p:cBhvr>
                                      <p:to>
                                        <p:strVal val="true"/>
                                      </p:to>
                                    </p:set>
                                  </p:childTnLst>
                                </p:cTn>
                              </p:par>
                              <p:par>
                                <p:cTn id="134" presetID="10" presetClass="entr" presetSubtype="0" fill="hold" grpId="0" nodeType="with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fade">
                                      <p:cBhvr>
                                        <p:cTn id="136" dur="500"/>
                                        <p:tgtEl>
                                          <p:spTgt spid="18"/>
                                        </p:tgtEl>
                                      </p:cBhvr>
                                    </p:animEffect>
                                  </p:childTnLst>
                                </p:cTn>
                              </p:par>
                              <p:par>
                                <p:cTn id="137" presetID="19" presetClass="emph" presetSubtype="0" fill="hold" grpId="1" nodeType="withEffect">
                                  <p:stCondLst>
                                    <p:cond delay="0"/>
                                  </p:stCondLst>
                                  <p:childTnLst>
                                    <p:animClr clrSpc="rgb" dir="cw">
                                      <p:cBhvr override="childStyle">
                                        <p:cTn id="138" dur="500" fill="hold"/>
                                        <p:tgtEl>
                                          <p:spTgt spid="79"/>
                                        </p:tgtEl>
                                        <p:attrNameLst>
                                          <p:attrName>style.color</p:attrName>
                                        </p:attrNameLst>
                                      </p:cBhvr>
                                      <p:to>
                                        <a:srgbClr val="60B1F2"/>
                                      </p:to>
                                    </p:animClr>
                                    <p:animClr clrSpc="rgb" dir="cw">
                                      <p:cBhvr>
                                        <p:cTn id="139" dur="500" fill="hold"/>
                                        <p:tgtEl>
                                          <p:spTgt spid="79"/>
                                        </p:tgtEl>
                                        <p:attrNameLst>
                                          <p:attrName>fillcolor</p:attrName>
                                        </p:attrNameLst>
                                      </p:cBhvr>
                                      <p:to>
                                        <a:srgbClr val="60B1F2"/>
                                      </p:to>
                                    </p:animClr>
                                    <p:set>
                                      <p:cBhvr>
                                        <p:cTn id="140" dur="500" fill="hold"/>
                                        <p:tgtEl>
                                          <p:spTgt spid="79"/>
                                        </p:tgtEl>
                                        <p:attrNameLst>
                                          <p:attrName>fill.type</p:attrName>
                                        </p:attrNameLst>
                                      </p:cBhvr>
                                      <p:to>
                                        <p:strVal val="solid"/>
                                      </p:to>
                                    </p:set>
                                    <p:set>
                                      <p:cBhvr>
                                        <p:cTn id="141" dur="500" fill="hold"/>
                                        <p:tgtEl>
                                          <p:spTgt spid="79"/>
                                        </p:tgtEl>
                                        <p:attrNameLst>
                                          <p:attrName>fill.on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13"/>
                                        </p:tgtEl>
                                        <p:attrNameLst>
                                          <p:attrName>style.visibility</p:attrName>
                                        </p:attrNameLst>
                                      </p:cBhvr>
                                      <p:to>
                                        <p:strVal val="visible"/>
                                      </p:to>
                                    </p:set>
                                    <p:animEffect transition="in" filter="wipe(left)">
                                      <p:cBhvr>
                                        <p:cTn id="146" dur="500"/>
                                        <p:tgtEl>
                                          <p:spTgt spid="13"/>
                                        </p:tgtEl>
                                      </p:cBhvr>
                                    </p:animEffect>
                                  </p:childTnLst>
                                </p:cTn>
                              </p:par>
                              <p:par>
                                <p:cTn id="147" presetID="22" presetClass="entr" presetSubtype="2" fill="hold" nodeType="withEffect">
                                  <p:stCondLst>
                                    <p:cond delay="0"/>
                                  </p:stCondLst>
                                  <p:childTnLst>
                                    <p:set>
                                      <p:cBhvr>
                                        <p:cTn id="148" dur="1" fill="hold">
                                          <p:stCondLst>
                                            <p:cond delay="0"/>
                                          </p:stCondLst>
                                        </p:cTn>
                                        <p:tgtEl>
                                          <p:spTgt spid="16"/>
                                        </p:tgtEl>
                                        <p:attrNameLst>
                                          <p:attrName>style.visibility</p:attrName>
                                        </p:attrNameLst>
                                      </p:cBhvr>
                                      <p:to>
                                        <p:strVal val="visible"/>
                                      </p:to>
                                    </p:set>
                                    <p:animEffect transition="in" filter="wipe(right)">
                                      <p:cBhvr>
                                        <p:cTn id="149" dur="500"/>
                                        <p:tgtEl>
                                          <p:spTgt spid="16"/>
                                        </p:tgtEl>
                                      </p:cBhvr>
                                    </p:animEffect>
                                  </p:childTnLst>
                                </p:cTn>
                              </p:par>
                            </p:childTnLst>
                          </p:cTn>
                        </p:par>
                        <p:par>
                          <p:cTn id="150" fill="hold">
                            <p:stCondLst>
                              <p:cond delay="500"/>
                            </p:stCondLst>
                            <p:childTnLst>
                              <p:par>
                                <p:cTn id="151" presetID="22" presetClass="entr" presetSubtype="1" fill="hold" nodeType="afterEffect">
                                  <p:stCondLst>
                                    <p:cond delay="0"/>
                                  </p:stCondLst>
                                  <p:childTnLst>
                                    <p:set>
                                      <p:cBhvr>
                                        <p:cTn id="152" dur="1" fill="hold">
                                          <p:stCondLst>
                                            <p:cond delay="0"/>
                                          </p:stCondLst>
                                        </p:cTn>
                                        <p:tgtEl>
                                          <p:spTgt spid="116"/>
                                        </p:tgtEl>
                                        <p:attrNameLst>
                                          <p:attrName>style.visibility</p:attrName>
                                        </p:attrNameLst>
                                      </p:cBhvr>
                                      <p:to>
                                        <p:strVal val="visible"/>
                                      </p:to>
                                    </p:set>
                                    <p:animEffect transition="in" filter="wipe(up)">
                                      <p:cBhvr>
                                        <p:cTn id="153" dur="500"/>
                                        <p:tgtEl>
                                          <p:spTgt spid="116"/>
                                        </p:tgtEl>
                                      </p:cBhvr>
                                    </p:animEffect>
                                  </p:childTnLst>
                                </p:cTn>
                              </p:par>
                              <p:par>
                                <p:cTn id="154" presetID="22" presetClass="entr" presetSubtype="1" fill="hold" nodeType="withEffect">
                                  <p:stCondLst>
                                    <p:cond delay="0"/>
                                  </p:stCondLst>
                                  <p:childTnLst>
                                    <p:set>
                                      <p:cBhvr>
                                        <p:cTn id="155" dur="1" fill="hold">
                                          <p:stCondLst>
                                            <p:cond delay="0"/>
                                          </p:stCondLst>
                                        </p:cTn>
                                        <p:tgtEl>
                                          <p:spTgt spid="117"/>
                                        </p:tgtEl>
                                        <p:attrNameLst>
                                          <p:attrName>style.visibility</p:attrName>
                                        </p:attrNameLst>
                                      </p:cBhvr>
                                      <p:to>
                                        <p:strVal val="visible"/>
                                      </p:to>
                                    </p:set>
                                    <p:animEffect transition="in" filter="wipe(up)">
                                      <p:cBhvr>
                                        <p:cTn id="156" dur="500"/>
                                        <p:tgtEl>
                                          <p:spTgt spid="117"/>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82"/>
                                        </p:tgtEl>
                                        <p:attrNameLst>
                                          <p:attrName>style.visibility</p:attrName>
                                        </p:attrNameLst>
                                      </p:cBhvr>
                                      <p:to>
                                        <p:strVal val="visible"/>
                                      </p:to>
                                    </p:se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83"/>
                                        </p:tgtEl>
                                        <p:attrNameLst>
                                          <p:attrName>style.visibility</p:attrName>
                                        </p:attrNameLst>
                                      </p:cBhvr>
                                      <p:to>
                                        <p:strVal val="visible"/>
                                      </p:to>
                                    </p:set>
                                  </p:childTnLst>
                                </p:cTn>
                              </p:par>
                            </p:childTnLst>
                          </p:cTn>
                        </p:par>
                        <p:par>
                          <p:cTn id="163" fill="hold">
                            <p:stCondLst>
                              <p:cond delay="1000"/>
                            </p:stCondLst>
                            <p:childTnLst>
                              <p:par>
                                <p:cTn id="164" presetID="22" presetClass="entr" presetSubtype="1" fill="hold" nodeType="afterEffect">
                                  <p:stCondLst>
                                    <p:cond delay="0"/>
                                  </p:stCondLst>
                                  <p:childTnLst>
                                    <p:set>
                                      <p:cBhvr>
                                        <p:cTn id="165" dur="1" fill="hold">
                                          <p:stCondLst>
                                            <p:cond delay="0"/>
                                          </p:stCondLst>
                                        </p:cTn>
                                        <p:tgtEl>
                                          <p:spTgt spid="122"/>
                                        </p:tgtEl>
                                        <p:attrNameLst>
                                          <p:attrName>style.visibility</p:attrName>
                                        </p:attrNameLst>
                                      </p:cBhvr>
                                      <p:to>
                                        <p:strVal val="visible"/>
                                      </p:to>
                                    </p:set>
                                    <p:animEffect transition="in" filter="wipe(up)">
                                      <p:cBhvr>
                                        <p:cTn id="166" dur="500"/>
                                        <p:tgtEl>
                                          <p:spTgt spid="122"/>
                                        </p:tgtEl>
                                      </p:cBhvr>
                                    </p:animEffect>
                                  </p:childTnLst>
                                </p:cTn>
                              </p:par>
                              <p:par>
                                <p:cTn id="167" presetID="22" presetClass="entr" presetSubtype="1" fill="hold" nodeType="withEffect">
                                  <p:stCondLst>
                                    <p:cond delay="0"/>
                                  </p:stCondLst>
                                  <p:childTnLst>
                                    <p:set>
                                      <p:cBhvr>
                                        <p:cTn id="168" dur="1" fill="hold">
                                          <p:stCondLst>
                                            <p:cond delay="0"/>
                                          </p:stCondLst>
                                        </p:cTn>
                                        <p:tgtEl>
                                          <p:spTgt spid="123"/>
                                        </p:tgtEl>
                                        <p:attrNameLst>
                                          <p:attrName>style.visibility</p:attrName>
                                        </p:attrNameLst>
                                      </p:cBhvr>
                                      <p:to>
                                        <p:strVal val="visible"/>
                                      </p:to>
                                    </p:set>
                                    <p:animEffect transition="in" filter="wipe(up)">
                                      <p:cBhvr>
                                        <p:cTn id="169" dur="500"/>
                                        <p:tgtEl>
                                          <p:spTgt spid="123"/>
                                        </p:tgtEl>
                                      </p:cBhvr>
                                    </p:animEffect>
                                  </p:childTnLst>
                                </p:cTn>
                              </p:par>
                            </p:childTnLst>
                          </p:cTn>
                        </p:par>
                        <p:par>
                          <p:cTn id="170" fill="hold">
                            <p:stCondLst>
                              <p:cond delay="1500"/>
                            </p:stCondLst>
                            <p:childTnLst>
                              <p:par>
                                <p:cTn id="171" presetID="1" presetClass="entr" presetSubtype="0" fill="hold" grpId="0" nodeType="afterEffect">
                                  <p:stCondLst>
                                    <p:cond delay="0"/>
                                  </p:stCondLst>
                                  <p:childTnLst>
                                    <p:set>
                                      <p:cBhvr>
                                        <p:cTn id="172" dur="1" fill="hold">
                                          <p:stCondLst>
                                            <p:cond delay="0"/>
                                          </p:stCondLst>
                                        </p:cTn>
                                        <p:tgtEl>
                                          <p:spTgt spid="84"/>
                                        </p:tgtEl>
                                        <p:attrNameLst>
                                          <p:attrName>style.visibility</p:attrName>
                                        </p:attrNameLst>
                                      </p:cBhvr>
                                      <p:to>
                                        <p:strVal val="visible"/>
                                      </p:to>
                                    </p:set>
                                  </p:childTnLst>
                                </p:cTn>
                              </p:par>
                            </p:childTnLst>
                          </p:cTn>
                        </p:par>
                        <p:par>
                          <p:cTn id="173" fill="hold">
                            <p:stCondLst>
                              <p:cond delay="1500"/>
                            </p:stCondLst>
                            <p:childTnLst>
                              <p:par>
                                <p:cTn id="174" presetID="1" presetClass="entr" presetSubtype="0" fill="hold" grpId="0" nodeType="afterEffect">
                                  <p:stCondLst>
                                    <p:cond delay="0"/>
                                  </p:stCondLst>
                                  <p:childTnLst>
                                    <p:set>
                                      <p:cBhvr>
                                        <p:cTn id="175" dur="1" fill="hold">
                                          <p:stCondLst>
                                            <p:cond delay="0"/>
                                          </p:stCondLst>
                                        </p:cTn>
                                        <p:tgtEl>
                                          <p:spTgt spid="85"/>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9"/>
                                        </p:tgtEl>
                                        <p:attrNameLst>
                                          <p:attrName>style.visibility</p:attrName>
                                        </p:attrNameLst>
                                      </p:cBhvr>
                                      <p:to>
                                        <p:strVal val="visible"/>
                                      </p:to>
                                    </p:set>
                                    <p:animEffect transition="in" filter="fade">
                                      <p:cBhvr>
                                        <p:cTn id="180" dur="500"/>
                                        <p:tgtEl>
                                          <p:spTgt spid="9"/>
                                        </p:tgtEl>
                                      </p:cBhvr>
                                    </p:animEffect>
                                  </p:childTnLst>
                                </p:cTn>
                              </p:par>
                              <p:par>
                                <p:cTn id="181" presetID="19" presetClass="emph" presetSubtype="0" fill="hold" grpId="1" nodeType="withEffect">
                                  <p:stCondLst>
                                    <p:cond delay="0"/>
                                  </p:stCondLst>
                                  <p:childTnLst>
                                    <p:animClr clrSpc="rgb" dir="cw">
                                      <p:cBhvr override="childStyle">
                                        <p:cTn id="182" dur="500" fill="hold"/>
                                        <p:tgtEl>
                                          <p:spTgt spid="82"/>
                                        </p:tgtEl>
                                        <p:attrNameLst>
                                          <p:attrName>style.color</p:attrName>
                                        </p:attrNameLst>
                                      </p:cBhvr>
                                      <p:to>
                                        <a:srgbClr val="FF0000"/>
                                      </p:to>
                                    </p:animClr>
                                    <p:animClr clrSpc="rgb" dir="cw">
                                      <p:cBhvr>
                                        <p:cTn id="183" dur="500" fill="hold"/>
                                        <p:tgtEl>
                                          <p:spTgt spid="82"/>
                                        </p:tgtEl>
                                        <p:attrNameLst>
                                          <p:attrName>fillcolor</p:attrName>
                                        </p:attrNameLst>
                                      </p:cBhvr>
                                      <p:to>
                                        <a:srgbClr val="FF0000"/>
                                      </p:to>
                                    </p:animClr>
                                    <p:set>
                                      <p:cBhvr>
                                        <p:cTn id="184" dur="500" fill="hold"/>
                                        <p:tgtEl>
                                          <p:spTgt spid="82"/>
                                        </p:tgtEl>
                                        <p:attrNameLst>
                                          <p:attrName>fill.type</p:attrName>
                                        </p:attrNameLst>
                                      </p:cBhvr>
                                      <p:to>
                                        <p:strVal val="solid"/>
                                      </p:to>
                                    </p:set>
                                    <p:set>
                                      <p:cBhvr>
                                        <p:cTn id="185" dur="500" fill="hold"/>
                                        <p:tgtEl>
                                          <p:spTgt spid="82"/>
                                        </p:tgtEl>
                                        <p:attrNameLst>
                                          <p:attrName>fill.on</p:attrName>
                                        </p:attrNameLst>
                                      </p:cBhvr>
                                      <p:to>
                                        <p:strVal val="true"/>
                                      </p:to>
                                    </p:set>
                                  </p:childTnLst>
                                </p:cTn>
                              </p:par>
                              <p:par>
                                <p:cTn id="186" presetID="10" presetClass="entr" presetSubtype="0" fill="hold" grpId="0" nodeType="withEffect">
                                  <p:stCondLst>
                                    <p:cond delay="0"/>
                                  </p:stCondLst>
                                  <p:childTnLst>
                                    <p:set>
                                      <p:cBhvr>
                                        <p:cTn id="187" dur="1" fill="hold">
                                          <p:stCondLst>
                                            <p:cond delay="0"/>
                                          </p:stCondLst>
                                        </p:cTn>
                                        <p:tgtEl>
                                          <p:spTgt spid="19"/>
                                        </p:tgtEl>
                                        <p:attrNameLst>
                                          <p:attrName>style.visibility</p:attrName>
                                        </p:attrNameLst>
                                      </p:cBhvr>
                                      <p:to>
                                        <p:strVal val="visible"/>
                                      </p:to>
                                    </p:set>
                                    <p:animEffect transition="in" filter="fade">
                                      <p:cBhvr>
                                        <p:cTn id="188" dur="500"/>
                                        <p:tgtEl>
                                          <p:spTgt spid="19"/>
                                        </p:tgtEl>
                                      </p:cBhvr>
                                    </p:animEffect>
                                  </p:childTnLst>
                                </p:cTn>
                              </p:par>
                              <p:par>
                                <p:cTn id="189" presetID="19" presetClass="emph" presetSubtype="0" fill="hold" grpId="1" nodeType="withEffect">
                                  <p:stCondLst>
                                    <p:cond delay="0"/>
                                  </p:stCondLst>
                                  <p:childTnLst>
                                    <p:animClr clrSpc="rgb" dir="cw">
                                      <p:cBhvr override="childStyle">
                                        <p:cTn id="190" dur="500" fill="hold"/>
                                        <p:tgtEl>
                                          <p:spTgt spid="83"/>
                                        </p:tgtEl>
                                        <p:attrNameLst>
                                          <p:attrName>style.color</p:attrName>
                                        </p:attrNameLst>
                                      </p:cBhvr>
                                      <p:to>
                                        <a:srgbClr val="00B050"/>
                                      </p:to>
                                    </p:animClr>
                                    <p:animClr clrSpc="rgb" dir="cw">
                                      <p:cBhvr>
                                        <p:cTn id="191" dur="500" fill="hold"/>
                                        <p:tgtEl>
                                          <p:spTgt spid="83"/>
                                        </p:tgtEl>
                                        <p:attrNameLst>
                                          <p:attrName>fillcolor</p:attrName>
                                        </p:attrNameLst>
                                      </p:cBhvr>
                                      <p:to>
                                        <a:srgbClr val="00B050"/>
                                      </p:to>
                                    </p:animClr>
                                    <p:set>
                                      <p:cBhvr>
                                        <p:cTn id="192" dur="500" fill="hold"/>
                                        <p:tgtEl>
                                          <p:spTgt spid="83"/>
                                        </p:tgtEl>
                                        <p:attrNameLst>
                                          <p:attrName>fill.type</p:attrName>
                                        </p:attrNameLst>
                                      </p:cBhvr>
                                      <p:to>
                                        <p:strVal val="solid"/>
                                      </p:to>
                                    </p:set>
                                    <p:set>
                                      <p:cBhvr>
                                        <p:cTn id="193" dur="500" fill="hold"/>
                                        <p:tgtEl>
                                          <p:spTgt spid="83"/>
                                        </p:tgtEl>
                                        <p:attrNameLst>
                                          <p:attrName>fill.on</p:attrName>
                                        </p:attrNameLst>
                                      </p:cBhvr>
                                      <p:to>
                                        <p:strVal val="true"/>
                                      </p:to>
                                    </p:set>
                                  </p:childTnLst>
                                </p:cTn>
                              </p:par>
                              <p:par>
                                <p:cTn id="194" presetID="10" presetClass="entr" presetSubtype="0" fill="hold" grpId="0" nodeType="withEffect">
                                  <p:stCondLst>
                                    <p:cond delay="0"/>
                                  </p:stCondLst>
                                  <p:childTnLst>
                                    <p:set>
                                      <p:cBhvr>
                                        <p:cTn id="195" dur="1" fill="hold">
                                          <p:stCondLst>
                                            <p:cond delay="0"/>
                                          </p:stCondLst>
                                        </p:cTn>
                                        <p:tgtEl>
                                          <p:spTgt spid="21"/>
                                        </p:tgtEl>
                                        <p:attrNameLst>
                                          <p:attrName>style.visibility</p:attrName>
                                        </p:attrNameLst>
                                      </p:cBhvr>
                                      <p:to>
                                        <p:strVal val="visible"/>
                                      </p:to>
                                    </p:set>
                                    <p:animEffect transition="in" filter="fade">
                                      <p:cBhvr>
                                        <p:cTn id="196" dur="500"/>
                                        <p:tgtEl>
                                          <p:spTgt spid="21"/>
                                        </p:tgtEl>
                                      </p:cBhvr>
                                    </p:animEffect>
                                  </p:childTnLst>
                                </p:cTn>
                              </p:par>
                              <p:par>
                                <p:cTn id="197" presetID="19" presetClass="emph" presetSubtype="0" fill="hold" grpId="1" nodeType="withEffect">
                                  <p:stCondLst>
                                    <p:cond delay="0"/>
                                  </p:stCondLst>
                                  <p:childTnLst>
                                    <p:animClr clrSpc="rgb" dir="cw">
                                      <p:cBhvr override="childStyle">
                                        <p:cTn id="198" dur="500" fill="hold"/>
                                        <p:tgtEl>
                                          <p:spTgt spid="84"/>
                                        </p:tgtEl>
                                        <p:attrNameLst>
                                          <p:attrName>style.color</p:attrName>
                                        </p:attrNameLst>
                                      </p:cBhvr>
                                      <p:to>
                                        <a:srgbClr val="FF0000"/>
                                      </p:to>
                                    </p:animClr>
                                    <p:animClr clrSpc="rgb" dir="cw">
                                      <p:cBhvr>
                                        <p:cTn id="199" dur="500" fill="hold"/>
                                        <p:tgtEl>
                                          <p:spTgt spid="84"/>
                                        </p:tgtEl>
                                        <p:attrNameLst>
                                          <p:attrName>fillcolor</p:attrName>
                                        </p:attrNameLst>
                                      </p:cBhvr>
                                      <p:to>
                                        <a:srgbClr val="FF0000"/>
                                      </p:to>
                                    </p:animClr>
                                    <p:set>
                                      <p:cBhvr>
                                        <p:cTn id="200" dur="500" fill="hold"/>
                                        <p:tgtEl>
                                          <p:spTgt spid="84"/>
                                        </p:tgtEl>
                                        <p:attrNameLst>
                                          <p:attrName>fill.type</p:attrName>
                                        </p:attrNameLst>
                                      </p:cBhvr>
                                      <p:to>
                                        <p:strVal val="solid"/>
                                      </p:to>
                                    </p:set>
                                    <p:set>
                                      <p:cBhvr>
                                        <p:cTn id="201" dur="500" fill="hold"/>
                                        <p:tgtEl>
                                          <p:spTgt spid="84"/>
                                        </p:tgtEl>
                                        <p:attrNameLst>
                                          <p:attrName>fill.on</p:attrName>
                                        </p:attrNameLst>
                                      </p:cBhvr>
                                      <p:to>
                                        <p:strVal val="true"/>
                                      </p:to>
                                    </p:set>
                                  </p:childTnLst>
                                </p:cTn>
                              </p:par>
                            </p:childTnLst>
                          </p:cTn>
                        </p:par>
                      </p:childTnLst>
                    </p:cTn>
                  </p:par>
                  <p:par>
                    <p:cTn id="202" fill="hold">
                      <p:stCondLst>
                        <p:cond delay="indefinite"/>
                      </p:stCondLst>
                      <p:childTnLst>
                        <p:par>
                          <p:cTn id="203" fill="hold">
                            <p:stCondLst>
                              <p:cond delay="0"/>
                            </p:stCondLst>
                            <p:childTnLst>
                              <p:par>
                                <p:cTn id="204" presetID="22" presetClass="entr" presetSubtype="1" fill="hold" nodeType="clickEffect">
                                  <p:stCondLst>
                                    <p:cond delay="0"/>
                                  </p:stCondLst>
                                  <p:childTnLst>
                                    <p:set>
                                      <p:cBhvr>
                                        <p:cTn id="205" dur="1" fill="hold">
                                          <p:stCondLst>
                                            <p:cond delay="0"/>
                                          </p:stCondLst>
                                        </p:cTn>
                                        <p:tgtEl>
                                          <p:spTgt spid="17"/>
                                        </p:tgtEl>
                                        <p:attrNameLst>
                                          <p:attrName>style.visibility</p:attrName>
                                        </p:attrNameLst>
                                      </p:cBhvr>
                                      <p:to>
                                        <p:strVal val="visible"/>
                                      </p:to>
                                    </p:set>
                                    <p:animEffect transition="in" filter="wipe(up)">
                                      <p:cBhvr>
                                        <p:cTn id="206" dur="500"/>
                                        <p:tgtEl>
                                          <p:spTgt spid="17"/>
                                        </p:tgtEl>
                                      </p:cBhvr>
                                    </p:animEffect>
                                  </p:childTnLst>
                                </p:cTn>
                              </p:par>
                            </p:childTnLst>
                          </p:cTn>
                        </p:par>
                        <p:par>
                          <p:cTn id="207" fill="hold">
                            <p:stCondLst>
                              <p:cond delay="500"/>
                            </p:stCondLst>
                            <p:childTnLst>
                              <p:par>
                                <p:cTn id="208" presetID="22" presetClass="entr" presetSubtype="1" fill="hold" nodeType="afterEffect">
                                  <p:stCondLst>
                                    <p:cond delay="0"/>
                                  </p:stCondLst>
                                  <p:childTnLst>
                                    <p:set>
                                      <p:cBhvr>
                                        <p:cTn id="209" dur="1" fill="hold">
                                          <p:stCondLst>
                                            <p:cond delay="0"/>
                                          </p:stCondLst>
                                        </p:cTn>
                                        <p:tgtEl>
                                          <p:spTgt spid="128"/>
                                        </p:tgtEl>
                                        <p:attrNameLst>
                                          <p:attrName>style.visibility</p:attrName>
                                        </p:attrNameLst>
                                      </p:cBhvr>
                                      <p:to>
                                        <p:strVal val="visible"/>
                                      </p:to>
                                    </p:set>
                                    <p:animEffect transition="in" filter="wipe(up)">
                                      <p:cBhvr>
                                        <p:cTn id="210" dur="500"/>
                                        <p:tgtEl>
                                          <p:spTgt spid="128"/>
                                        </p:tgtEl>
                                      </p:cBhvr>
                                    </p:animEffect>
                                  </p:childTnLst>
                                </p:cTn>
                              </p:par>
                              <p:par>
                                <p:cTn id="211" presetID="22" presetClass="entr" presetSubtype="1" fill="hold" nodeType="withEffect">
                                  <p:stCondLst>
                                    <p:cond delay="0"/>
                                  </p:stCondLst>
                                  <p:childTnLst>
                                    <p:set>
                                      <p:cBhvr>
                                        <p:cTn id="212" dur="1" fill="hold">
                                          <p:stCondLst>
                                            <p:cond delay="0"/>
                                          </p:stCondLst>
                                        </p:cTn>
                                        <p:tgtEl>
                                          <p:spTgt spid="129"/>
                                        </p:tgtEl>
                                        <p:attrNameLst>
                                          <p:attrName>style.visibility</p:attrName>
                                        </p:attrNameLst>
                                      </p:cBhvr>
                                      <p:to>
                                        <p:strVal val="visible"/>
                                      </p:to>
                                    </p:set>
                                    <p:animEffect transition="in" filter="wipe(up)">
                                      <p:cBhvr>
                                        <p:cTn id="213" dur="500"/>
                                        <p:tgtEl>
                                          <p:spTgt spid="129"/>
                                        </p:tgtEl>
                                      </p:cBhvr>
                                    </p:animEffect>
                                  </p:childTnLst>
                                </p:cTn>
                              </p:par>
                            </p:childTnLst>
                          </p:cTn>
                        </p:par>
                        <p:par>
                          <p:cTn id="214" fill="hold">
                            <p:stCondLst>
                              <p:cond delay="1000"/>
                            </p:stCondLst>
                            <p:childTnLst>
                              <p:par>
                                <p:cTn id="215" presetID="1" presetClass="entr" presetSubtype="0" fill="hold" grpId="0" nodeType="afterEffect">
                                  <p:stCondLst>
                                    <p:cond delay="0"/>
                                  </p:stCondLst>
                                  <p:childTnLst>
                                    <p:set>
                                      <p:cBhvr>
                                        <p:cTn id="216" dur="1" fill="hold">
                                          <p:stCondLst>
                                            <p:cond delay="0"/>
                                          </p:stCondLst>
                                        </p:cTn>
                                        <p:tgtEl>
                                          <p:spTgt spid="86"/>
                                        </p:tgtEl>
                                        <p:attrNameLst>
                                          <p:attrName>style.visibility</p:attrName>
                                        </p:attrNameLst>
                                      </p:cBhvr>
                                      <p:to>
                                        <p:strVal val="visible"/>
                                      </p:to>
                                    </p:set>
                                  </p:childTnLst>
                                </p:cTn>
                              </p:par>
                            </p:childTnLst>
                          </p:cTn>
                        </p:par>
                        <p:par>
                          <p:cTn id="217" fill="hold">
                            <p:stCondLst>
                              <p:cond delay="1000"/>
                            </p:stCondLst>
                            <p:childTnLst>
                              <p:par>
                                <p:cTn id="218" presetID="1" presetClass="entr" presetSubtype="0" fill="hold" grpId="0" nodeType="afterEffect">
                                  <p:stCondLst>
                                    <p:cond delay="0"/>
                                  </p:stCondLst>
                                  <p:childTnLst>
                                    <p:set>
                                      <p:cBhvr>
                                        <p:cTn id="219" dur="1" fill="hold">
                                          <p:stCondLst>
                                            <p:cond delay="0"/>
                                          </p:stCondLst>
                                        </p:cTn>
                                        <p:tgtEl>
                                          <p:spTgt spid="87"/>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5"/>
                                        </p:tgtEl>
                                        <p:attrNameLst>
                                          <p:attrName>style.visibility</p:attrName>
                                        </p:attrNameLst>
                                      </p:cBhvr>
                                      <p:to>
                                        <p:strVal val="visible"/>
                                      </p:to>
                                    </p:set>
                                    <p:animEffect transition="in" filter="fade">
                                      <p:cBhvr>
                                        <p:cTn id="224" dur="500"/>
                                        <p:tgtEl>
                                          <p:spTgt spid="5"/>
                                        </p:tgtEl>
                                      </p:cBhvr>
                                    </p:animEffect>
                                  </p:childTnLst>
                                </p:cTn>
                              </p:par>
                              <p:par>
                                <p:cTn id="225" presetID="19" presetClass="emph" presetSubtype="0" fill="hold" grpId="1" nodeType="withEffect">
                                  <p:stCondLst>
                                    <p:cond delay="0"/>
                                  </p:stCondLst>
                                  <p:childTnLst>
                                    <p:animClr clrSpc="rgb" dir="cw">
                                      <p:cBhvr override="childStyle">
                                        <p:cTn id="226" dur="500" fill="hold"/>
                                        <p:tgtEl>
                                          <p:spTgt spid="86"/>
                                        </p:tgtEl>
                                        <p:attrNameLst>
                                          <p:attrName>style.color</p:attrName>
                                        </p:attrNameLst>
                                      </p:cBhvr>
                                      <p:to>
                                        <a:srgbClr val="FF0000"/>
                                      </p:to>
                                    </p:animClr>
                                    <p:animClr clrSpc="rgb" dir="cw">
                                      <p:cBhvr>
                                        <p:cTn id="227" dur="500" fill="hold"/>
                                        <p:tgtEl>
                                          <p:spTgt spid="86"/>
                                        </p:tgtEl>
                                        <p:attrNameLst>
                                          <p:attrName>fillcolor</p:attrName>
                                        </p:attrNameLst>
                                      </p:cBhvr>
                                      <p:to>
                                        <a:srgbClr val="FF0000"/>
                                      </p:to>
                                    </p:animClr>
                                    <p:set>
                                      <p:cBhvr>
                                        <p:cTn id="228" dur="500" fill="hold"/>
                                        <p:tgtEl>
                                          <p:spTgt spid="86"/>
                                        </p:tgtEl>
                                        <p:attrNameLst>
                                          <p:attrName>fill.type</p:attrName>
                                        </p:attrNameLst>
                                      </p:cBhvr>
                                      <p:to>
                                        <p:strVal val="solid"/>
                                      </p:to>
                                    </p:set>
                                    <p:set>
                                      <p:cBhvr>
                                        <p:cTn id="229" dur="500" fill="hold"/>
                                        <p:tgtEl>
                                          <p:spTgt spid="86"/>
                                        </p:tgtEl>
                                        <p:attrNameLst>
                                          <p:attrName>fill.on</p:attrName>
                                        </p:attrNameLst>
                                      </p:cBhvr>
                                      <p:to>
                                        <p:strVal val="true"/>
                                      </p:to>
                                    </p:set>
                                  </p:childTnLst>
                                </p:cTn>
                              </p:par>
                              <p:par>
                                <p:cTn id="230" presetID="10" presetClass="entr" presetSubtype="0" fill="hold" grpId="0" nodeType="withEffect">
                                  <p:stCondLst>
                                    <p:cond delay="0"/>
                                  </p:stCondLst>
                                  <p:childTnLst>
                                    <p:set>
                                      <p:cBhvr>
                                        <p:cTn id="231" dur="1" fill="hold">
                                          <p:stCondLst>
                                            <p:cond delay="0"/>
                                          </p:stCondLst>
                                        </p:cTn>
                                        <p:tgtEl>
                                          <p:spTgt spid="20"/>
                                        </p:tgtEl>
                                        <p:attrNameLst>
                                          <p:attrName>style.visibility</p:attrName>
                                        </p:attrNameLst>
                                      </p:cBhvr>
                                      <p:to>
                                        <p:strVal val="visible"/>
                                      </p:to>
                                    </p:set>
                                    <p:animEffect transition="in" filter="fade">
                                      <p:cBhvr>
                                        <p:cTn id="232" dur="500"/>
                                        <p:tgtEl>
                                          <p:spTgt spid="20"/>
                                        </p:tgtEl>
                                      </p:cBhvr>
                                    </p:animEffect>
                                  </p:childTnLst>
                                </p:cTn>
                              </p:par>
                              <p:par>
                                <p:cTn id="233" presetID="19" presetClass="emph" presetSubtype="0" fill="hold" grpId="1" nodeType="withEffect">
                                  <p:stCondLst>
                                    <p:cond delay="0"/>
                                  </p:stCondLst>
                                  <p:childTnLst>
                                    <p:animClr clrSpc="rgb" dir="cw">
                                      <p:cBhvr override="childStyle">
                                        <p:cTn id="234" dur="500" fill="hold"/>
                                        <p:tgtEl>
                                          <p:spTgt spid="87"/>
                                        </p:tgtEl>
                                        <p:attrNameLst>
                                          <p:attrName>style.color</p:attrName>
                                        </p:attrNameLst>
                                      </p:cBhvr>
                                      <p:to>
                                        <a:srgbClr val="60B1F2"/>
                                      </p:to>
                                    </p:animClr>
                                    <p:animClr clrSpc="rgb" dir="cw">
                                      <p:cBhvr>
                                        <p:cTn id="235" dur="500" fill="hold"/>
                                        <p:tgtEl>
                                          <p:spTgt spid="87"/>
                                        </p:tgtEl>
                                        <p:attrNameLst>
                                          <p:attrName>fillcolor</p:attrName>
                                        </p:attrNameLst>
                                      </p:cBhvr>
                                      <p:to>
                                        <a:srgbClr val="60B1F2"/>
                                      </p:to>
                                    </p:animClr>
                                    <p:set>
                                      <p:cBhvr>
                                        <p:cTn id="236" dur="500" fill="hold"/>
                                        <p:tgtEl>
                                          <p:spTgt spid="87"/>
                                        </p:tgtEl>
                                        <p:attrNameLst>
                                          <p:attrName>fill.type</p:attrName>
                                        </p:attrNameLst>
                                      </p:cBhvr>
                                      <p:to>
                                        <p:strVal val="solid"/>
                                      </p:to>
                                    </p:set>
                                    <p:set>
                                      <p:cBhvr>
                                        <p:cTn id="237" dur="500" fill="hold"/>
                                        <p:tgtEl>
                                          <p:spTgt spid="87"/>
                                        </p:tgtEl>
                                        <p:attrNameLst>
                                          <p:attrName>fill.on</p:attrName>
                                        </p:attrNameLst>
                                      </p:cBhvr>
                                      <p:to>
                                        <p:strVal val="true"/>
                                      </p:to>
                                    </p:se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grpId="0" nodeType="clickEffect">
                                  <p:stCondLst>
                                    <p:cond delay="0"/>
                                  </p:stCondLst>
                                  <p:childTnLst>
                                    <p:set>
                                      <p:cBhvr>
                                        <p:cTn id="241" dur="1" fill="hold">
                                          <p:stCondLst>
                                            <p:cond delay="0"/>
                                          </p:stCondLst>
                                        </p:cTn>
                                        <p:tgtEl>
                                          <p:spTgt spid="142"/>
                                        </p:tgtEl>
                                        <p:attrNameLst>
                                          <p:attrName>style.visibility</p:attrName>
                                        </p:attrNameLst>
                                      </p:cBhvr>
                                      <p:to>
                                        <p:strVal val="visible"/>
                                      </p:to>
                                    </p:set>
                                    <p:animEffect transition="in" filter="fade">
                                      <p:cBhvr>
                                        <p:cTn id="242" dur="500"/>
                                        <p:tgtEl>
                                          <p:spTgt spid="142"/>
                                        </p:tgtEl>
                                      </p:cBhvr>
                                    </p:animEffect>
                                  </p:childTnLst>
                                </p:cTn>
                              </p:par>
                              <p:par>
                                <p:cTn id="243" presetID="10" presetClass="entr" presetSubtype="0" fill="hold" grpId="1" nodeType="withEffect">
                                  <p:stCondLst>
                                    <p:cond delay="0"/>
                                  </p:stCondLst>
                                  <p:childTnLst>
                                    <p:set>
                                      <p:cBhvr>
                                        <p:cTn id="244" dur="1" fill="hold">
                                          <p:stCondLst>
                                            <p:cond delay="0"/>
                                          </p:stCondLst>
                                        </p:cTn>
                                        <p:tgtEl>
                                          <p:spTgt spid="143"/>
                                        </p:tgtEl>
                                        <p:attrNameLst>
                                          <p:attrName>style.visibility</p:attrName>
                                        </p:attrNameLst>
                                      </p:cBhvr>
                                      <p:to>
                                        <p:strVal val="visible"/>
                                      </p:to>
                                    </p:set>
                                    <p:animEffect transition="in" filter="fade">
                                      <p:cBhvr>
                                        <p:cTn id="245" dur="500"/>
                                        <p:tgtEl>
                                          <p:spTgt spid="143"/>
                                        </p:tgtEl>
                                      </p:cBhvr>
                                    </p:animEffect>
                                  </p:childTnLst>
                                </p:cTn>
                              </p:par>
                            </p:childTnLst>
                          </p:cTn>
                        </p:par>
                      </p:childTnLst>
                    </p:cTn>
                  </p:par>
                  <p:par>
                    <p:cTn id="246" fill="hold">
                      <p:stCondLst>
                        <p:cond delay="indefinite"/>
                      </p:stCondLst>
                      <p:childTnLst>
                        <p:par>
                          <p:cTn id="247" fill="hold">
                            <p:stCondLst>
                              <p:cond delay="0"/>
                            </p:stCondLst>
                            <p:childTnLst>
                              <p:par>
                                <p:cTn id="248" presetID="42" presetClass="path" presetSubtype="0" accel="50000" decel="50000" fill="hold" grpId="1" nodeType="clickEffect">
                                  <p:stCondLst>
                                    <p:cond delay="0"/>
                                  </p:stCondLst>
                                  <p:childTnLst>
                                    <p:animMotion origin="layout" path="M -2.29167E-6 -3.7037E-6 L 0.12904 0.14375 " pathEditMode="relative" rAng="0" ptsTypes="AA">
                                      <p:cBhvr>
                                        <p:cTn id="249" dur="1000" fill="hold"/>
                                        <p:tgtEl>
                                          <p:spTgt spid="142"/>
                                        </p:tgtEl>
                                        <p:attrNameLst>
                                          <p:attrName>ppt_x</p:attrName>
                                          <p:attrName>ppt_y</p:attrName>
                                        </p:attrNameLst>
                                      </p:cBhvr>
                                      <p:rCtr x="6445" y="7176"/>
                                    </p:animMotion>
                                  </p:childTnLst>
                                </p:cTn>
                              </p:par>
                            </p:childTnLst>
                          </p:cTn>
                        </p:par>
                      </p:childTnLst>
                    </p:cTn>
                  </p:par>
                  <p:par>
                    <p:cTn id="250" fill="hold">
                      <p:stCondLst>
                        <p:cond delay="indefinite"/>
                      </p:stCondLst>
                      <p:childTnLst>
                        <p:par>
                          <p:cTn id="251" fill="hold">
                            <p:stCondLst>
                              <p:cond delay="0"/>
                            </p:stCondLst>
                            <p:childTnLst>
                              <p:par>
                                <p:cTn id="252" presetID="42" presetClass="path" presetSubtype="0" accel="50000" decel="50000" fill="hold" grpId="2" nodeType="clickEffect">
                                  <p:stCondLst>
                                    <p:cond delay="0"/>
                                  </p:stCondLst>
                                  <p:childTnLst>
                                    <p:animMotion origin="layout" path="M 0.12904 0.14375 L 0.26068 0.30996 " pathEditMode="relative" rAng="0" ptsTypes="AA">
                                      <p:cBhvr>
                                        <p:cTn id="253" dur="1000" fill="hold"/>
                                        <p:tgtEl>
                                          <p:spTgt spid="142"/>
                                        </p:tgtEl>
                                        <p:attrNameLst>
                                          <p:attrName>ppt_x</p:attrName>
                                          <p:attrName>ppt_y</p:attrName>
                                        </p:attrNameLst>
                                      </p:cBhvr>
                                      <p:rCtr x="6576" y="8310"/>
                                    </p:animMotion>
                                  </p:childTnLst>
                                </p:cTn>
                              </p:par>
                            </p:childTnLst>
                          </p:cTn>
                        </p:par>
                      </p:childTnLst>
                    </p:cTn>
                  </p:par>
                  <p:par>
                    <p:cTn id="254" fill="hold">
                      <p:stCondLst>
                        <p:cond delay="indefinite"/>
                      </p:stCondLst>
                      <p:childTnLst>
                        <p:par>
                          <p:cTn id="255" fill="hold">
                            <p:stCondLst>
                              <p:cond delay="0"/>
                            </p:stCondLst>
                            <p:childTnLst>
                              <p:par>
                                <p:cTn id="256" presetID="42" presetClass="path" presetSubtype="0" accel="50000" decel="50000" fill="hold" grpId="4" nodeType="clickEffect">
                                  <p:stCondLst>
                                    <p:cond delay="0"/>
                                  </p:stCondLst>
                                  <p:childTnLst>
                                    <p:animMotion origin="layout" path="M 0.26068 0.30996 L 0.15 0.47616 " pathEditMode="relative" rAng="0" ptsTypes="AA">
                                      <p:cBhvr>
                                        <p:cTn id="257" dur="1000" fill="hold"/>
                                        <p:tgtEl>
                                          <p:spTgt spid="142"/>
                                        </p:tgtEl>
                                        <p:attrNameLst>
                                          <p:attrName>ppt_x</p:attrName>
                                          <p:attrName>ppt_y</p:attrName>
                                        </p:attrNameLst>
                                      </p:cBhvr>
                                      <p:rCtr x="-5534" y="8310"/>
                                    </p:animMotion>
                                  </p:childTnLst>
                                </p:cTn>
                              </p:par>
                            </p:childTnLst>
                          </p:cTn>
                        </p:par>
                      </p:childTnLst>
                    </p:cTn>
                  </p:par>
                  <p:par>
                    <p:cTn id="258" fill="hold">
                      <p:stCondLst>
                        <p:cond delay="indefinite"/>
                      </p:stCondLst>
                      <p:childTnLst>
                        <p:par>
                          <p:cTn id="259" fill="hold">
                            <p:stCondLst>
                              <p:cond delay="0"/>
                            </p:stCondLst>
                            <p:childTnLst>
                              <p:par>
                                <p:cTn id="260" presetID="42" presetClass="path" presetSubtype="0" accel="50000" decel="50000" fill="hold" grpId="3" nodeType="clickEffect">
                                  <p:stCondLst>
                                    <p:cond delay="0"/>
                                  </p:stCondLst>
                                  <p:childTnLst>
                                    <p:animMotion origin="layout" path="M 0.15 0.47616 L 0.19518 0.62153 " pathEditMode="relative" rAng="0" ptsTypes="AA">
                                      <p:cBhvr>
                                        <p:cTn id="261" dur="1000" fill="hold"/>
                                        <p:tgtEl>
                                          <p:spTgt spid="142"/>
                                        </p:tgtEl>
                                        <p:attrNameLst>
                                          <p:attrName>ppt_x</p:attrName>
                                          <p:attrName>ppt_y</p:attrName>
                                        </p:attrNameLst>
                                      </p:cBhvr>
                                      <p:rCtr x="2253" y="7269"/>
                                    </p:animMotion>
                                  </p:childTnLst>
                                </p:cTn>
                              </p:par>
                            </p:childTnLst>
                          </p:cTn>
                        </p:par>
                      </p:childTnLst>
                    </p:cTn>
                  </p:par>
                  <p:par>
                    <p:cTn id="262" fill="hold">
                      <p:stCondLst>
                        <p:cond delay="indefinite"/>
                      </p:stCondLst>
                      <p:childTnLst>
                        <p:par>
                          <p:cTn id="263" fill="hold">
                            <p:stCondLst>
                              <p:cond delay="0"/>
                            </p:stCondLst>
                            <p:childTnLst>
                              <p:par>
                                <p:cTn id="264" presetID="19" presetClass="emph" presetSubtype="0" fill="hold" grpId="5" nodeType="clickEffect">
                                  <p:stCondLst>
                                    <p:cond delay="0"/>
                                  </p:stCondLst>
                                  <p:childTnLst>
                                    <p:animClr clrSpc="rgb" dir="cw">
                                      <p:cBhvr override="childStyle">
                                        <p:cTn id="265" dur="500" fill="hold"/>
                                        <p:tgtEl>
                                          <p:spTgt spid="142"/>
                                        </p:tgtEl>
                                        <p:attrNameLst>
                                          <p:attrName>style.color</p:attrName>
                                        </p:attrNameLst>
                                      </p:cBhvr>
                                      <p:to>
                                        <a:srgbClr val="2ECC71"/>
                                      </p:to>
                                    </p:animClr>
                                    <p:animClr clrSpc="rgb" dir="cw">
                                      <p:cBhvr>
                                        <p:cTn id="266" dur="500" fill="hold"/>
                                        <p:tgtEl>
                                          <p:spTgt spid="142"/>
                                        </p:tgtEl>
                                        <p:attrNameLst>
                                          <p:attrName>fillcolor</p:attrName>
                                        </p:attrNameLst>
                                      </p:cBhvr>
                                      <p:to>
                                        <a:srgbClr val="2ECC71"/>
                                      </p:to>
                                    </p:animClr>
                                    <p:set>
                                      <p:cBhvr>
                                        <p:cTn id="267" dur="500" fill="hold"/>
                                        <p:tgtEl>
                                          <p:spTgt spid="142"/>
                                        </p:tgtEl>
                                        <p:attrNameLst>
                                          <p:attrName>fill.type</p:attrName>
                                        </p:attrNameLst>
                                      </p:cBhvr>
                                      <p:to>
                                        <p:strVal val="solid"/>
                                      </p:to>
                                    </p:set>
                                    <p:set>
                                      <p:cBhvr>
                                        <p:cTn id="268" dur="500" fill="hold"/>
                                        <p:tgtEl>
                                          <p:spTgt spid="142"/>
                                        </p:tgtEl>
                                        <p:attrNameLst>
                                          <p:attrName>fill.on</p:attrName>
                                        </p:attrNameLst>
                                      </p:cBhvr>
                                      <p:to>
                                        <p:strVal val="true"/>
                                      </p:to>
                                    </p:set>
                                  </p:childTnLst>
                                </p:cTn>
                              </p:par>
                              <p:par>
                                <p:cTn id="269" presetID="19" presetClass="emph" presetSubtype="0" fill="hold" grpId="0" nodeType="withEffect">
                                  <p:stCondLst>
                                    <p:cond delay="0"/>
                                  </p:stCondLst>
                                  <p:childTnLst>
                                    <p:animClr clrSpc="rgb" dir="cw">
                                      <p:cBhvr override="childStyle">
                                        <p:cTn id="270" dur="500" fill="hold"/>
                                        <p:tgtEl>
                                          <p:spTgt spid="143"/>
                                        </p:tgtEl>
                                        <p:attrNameLst>
                                          <p:attrName>style.color</p:attrName>
                                        </p:attrNameLst>
                                      </p:cBhvr>
                                      <p:to>
                                        <a:srgbClr val="2ECC71"/>
                                      </p:to>
                                    </p:animClr>
                                    <p:animClr clrSpc="rgb" dir="cw">
                                      <p:cBhvr>
                                        <p:cTn id="271" dur="500" fill="hold"/>
                                        <p:tgtEl>
                                          <p:spTgt spid="143"/>
                                        </p:tgtEl>
                                        <p:attrNameLst>
                                          <p:attrName>fillcolor</p:attrName>
                                        </p:attrNameLst>
                                      </p:cBhvr>
                                      <p:to>
                                        <a:srgbClr val="2ECC71"/>
                                      </p:to>
                                    </p:animClr>
                                    <p:set>
                                      <p:cBhvr>
                                        <p:cTn id="272" dur="500" fill="hold"/>
                                        <p:tgtEl>
                                          <p:spTgt spid="143"/>
                                        </p:tgtEl>
                                        <p:attrNameLst>
                                          <p:attrName>fill.type</p:attrName>
                                        </p:attrNameLst>
                                      </p:cBhvr>
                                      <p:to>
                                        <p:strVal val="solid"/>
                                      </p:to>
                                    </p:set>
                                    <p:set>
                                      <p:cBhvr>
                                        <p:cTn id="273" dur="500" fill="hold"/>
                                        <p:tgtEl>
                                          <p:spTgt spid="143"/>
                                        </p:tgtEl>
                                        <p:attrNameLst>
                                          <p:attrName>fill.on</p:attrName>
                                        </p:attrNameLst>
                                      </p:cBhvr>
                                      <p:to>
                                        <p:strVal val="true"/>
                                      </p:to>
                                    </p:set>
                                  </p:childTnLst>
                                </p:cTn>
                              </p:par>
                            </p:childTnLst>
                          </p:cTn>
                        </p:par>
                      </p:childTnLst>
                    </p:cTn>
                  </p:par>
                  <p:par>
                    <p:cTn id="274" fill="hold">
                      <p:stCondLst>
                        <p:cond delay="indefinite"/>
                      </p:stCondLst>
                      <p:childTnLst>
                        <p:par>
                          <p:cTn id="275" fill="hold">
                            <p:stCondLst>
                              <p:cond delay="0"/>
                            </p:stCondLst>
                            <p:childTnLst>
                              <p:par>
                                <p:cTn id="276" presetID="22" presetClass="entr" presetSubtype="2" fill="hold" grpId="0" nodeType="clickEffect">
                                  <p:stCondLst>
                                    <p:cond delay="0"/>
                                  </p:stCondLst>
                                  <p:childTnLst>
                                    <p:set>
                                      <p:cBhvr>
                                        <p:cTn id="277" dur="1" fill="hold">
                                          <p:stCondLst>
                                            <p:cond delay="0"/>
                                          </p:stCondLst>
                                        </p:cTn>
                                        <p:tgtEl>
                                          <p:spTgt spid="144"/>
                                        </p:tgtEl>
                                        <p:attrNameLst>
                                          <p:attrName>style.visibility</p:attrName>
                                        </p:attrNameLst>
                                      </p:cBhvr>
                                      <p:to>
                                        <p:strVal val="visible"/>
                                      </p:to>
                                    </p:set>
                                    <p:animEffect transition="in" filter="wipe(right)">
                                      <p:cBhvr>
                                        <p:cTn id="278" dur="500"/>
                                        <p:tgtEl>
                                          <p:spTgt spid="144"/>
                                        </p:tgtEl>
                                      </p:cBhvr>
                                    </p:animEffect>
                                  </p:childTnLst>
                                </p:cTn>
                              </p:par>
                            </p:childTnLst>
                          </p:cTn>
                        </p:par>
                      </p:childTnLst>
                    </p:cTn>
                  </p:par>
                  <p:par>
                    <p:cTn id="279" fill="hold">
                      <p:stCondLst>
                        <p:cond delay="indefinite"/>
                      </p:stCondLst>
                      <p:childTnLst>
                        <p:par>
                          <p:cTn id="280" fill="hold">
                            <p:stCondLst>
                              <p:cond delay="0"/>
                            </p:stCondLst>
                            <p:childTnLst>
                              <p:par>
                                <p:cTn id="281" presetID="22" presetClass="entr" presetSubtype="2" fill="hold" grpId="0" nodeType="clickEffect">
                                  <p:stCondLst>
                                    <p:cond delay="0"/>
                                  </p:stCondLst>
                                  <p:childTnLst>
                                    <p:set>
                                      <p:cBhvr>
                                        <p:cTn id="282" dur="1" fill="hold">
                                          <p:stCondLst>
                                            <p:cond delay="0"/>
                                          </p:stCondLst>
                                        </p:cTn>
                                        <p:tgtEl>
                                          <p:spTgt spid="145"/>
                                        </p:tgtEl>
                                        <p:attrNameLst>
                                          <p:attrName>style.visibility</p:attrName>
                                        </p:attrNameLst>
                                      </p:cBhvr>
                                      <p:to>
                                        <p:strVal val="visible"/>
                                      </p:to>
                                    </p:set>
                                    <p:animEffect transition="in" filter="wipe(right)">
                                      <p:cBhvr>
                                        <p:cTn id="283" dur="500"/>
                                        <p:tgtEl>
                                          <p:spTgt spid="145"/>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2" fill="hold" grpId="0" nodeType="clickEffect">
                                  <p:stCondLst>
                                    <p:cond delay="0"/>
                                  </p:stCondLst>
                                  <p:childTnLst>
                                    <p:set>
                                      <p:cBhvr>
                                        <p:cTn id="287" dur="1" fill="hold">
                                          <p:stCondLst>
                                            <p:cond delay="0"/>
                                          </p:stCondLst>
                                        </p:cTn>
                                        <p:tgtEl>
                                          <p:spTgt spid="148"/>
                                        </p:tgtEl>
                                        <p:attrNameLst>
                                          <p:attrName>style.visibility</p:attrName>
                                        </p:attrNameLst>
                                      </p:cBhvr>
                                      <p:to>
                                        <p:strVal val="visible"/>
                                      </p:to>
                                    </p:set>
                                    <p:animEffect transition="in" filter="wipe(right)">
                                      <p:cBhvr>
                                        <p:cTn id="288" dur="500"/>
                                        <p:tgtEl>
                                          <p:spTgt spid="148"/>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ntr" presetSubtype="2" fill="hold" grpId="0" nodeType="clickEffect">
                                  <p:stCondLst>
                                    <p:cond delay="0"/>
                                  </p:stCondLst>
                                  <p:childTnLst>
                                    <p:set>
                                      <p:cBhvr>
                                        <p:cTn id="292" dur="1" fill="hold">
                                          <p:stCondLst>
                                            <p:cond delay="0"/>
                                          </p:stCondLst>
                                        </p:cTn>
                                        <p:tgtEl>
                                          <p:spTgt spid="152"/>
                                        </p:tgtEl>
                                        <p:attrNameLst>
                                          <p:attrName>style.visibility</p:attrName>
                                        </p:attrNameLst>
                                      </p:cBhvr>
                                      <p:to>
                                        <p:strVal val="visible"/>
                                      </p:to>
                                    </p:set>
                                    <p:animEffect transition="in" filter="wipe(right)">
                                      <p:cBhvr>
                                        <p:cTn id="293" dur="500"/>
                                        <p:tgtEl>
                                          <p:spTgt spid="152"/>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2" fill="hold" grpId="0" nodeType="clickEffect">
                                  <p:stCondLst>
                                    <p:cond delay="0"/>
                                  </p:stCondLst>
                                  <p:childTnLst>
                                    <p:set>
                                      <p:cBhvr>
                                        <p:cTn id="297" dur="1" fill="hold">
                                          <p:stCondLst>
                                            <p:cond delay="0"/>
                                          </p:stCondLst>
                                        </p:cTn>
                                        <p:tgtEl>
                                          <p:spTgt spid="146"/>
                                        </p:tgtEl>
                                        <p:attrNameLst>
                                          <p:attrName>style.visibility</p:attrName>
                                        </p:attrNameLst>
                                      </p:cBhvr>
                                      <p:to>
                                        <p:strVal val="visible"/>
                                      </p:to>
                                    </p:set>
                                    <p:animEffect transition="in" filter="wipe(right)">
                                      <p:cBhvr>
                                        <p:cTn id="298" dur="500"/>
                                        <p:tgtEl>
                                          <p:spTgt spid="146"/>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8" fill="hold" grpId="0" nodeType="clickEffect">
                                  <p:stCondLst>
                                    <p:cond delay="0"/>
                                  </p:stCondLst>
                                  <p:childTnLst>
                                    <p:set>
                                      <p:cBhvr>
                                        <p:cTn id="302" dur="1" fill="hold">
                                          <p:stCondLst>
                                            <p:cond delay="0"/>
                                          </p:stCondLst>
                                        </p:cTn>
                                        <p:tgtEl>
                                          <p:spTgt spid="149"/>
                                        </p:tgtEl>
                                        <p:attrNameLst>
                                          <p:attrName>style.visibility</p:attrName>
                                        </p:attrNameLst>
                                      </p:cBhvr>
                                      <p:to>
                                        <p:strVal val="visible"/>
                                      </p:to>
                                    </p:set>
                                    <p:animEffect transition="in" filter="wipe(left)">
                                      <p:cBhvr>
                                        <p:cTn id="303" dur="500"/>
                                        <p:tgtEl>
                                          <p:spTgt spid="149"/>
                                        </p:tgtEl>
                                      </p:cBhvr>
                                    </p:animEffect>
                                  </p:childTnLst>
                                </p:cTn>
                              </p:par>
                            </p:childTnLst>
                          </p:cTn>
                        </p:par>
                      </p:childTnLst>
                    </p:cTn>
                  </p:par>
                  <p:par>
                    <p:cTn id="304" fill="hold">
                      <p:stCondLst>
                        <p:cond delay="indefinite"/>
                      </p:stCondLst>
                      <p:childTnLst>
                        <p:par>
                          <p:cTn id="305" fill="hold">
                            <p:stCondLst>
                              <p:cond delay="0"/>
                            </p:stCondLst>
                            <p:childTnLst>
                              <p:par>
                                <p:cTn id="306" presetID="22" presetClass="entr" presetSubtype="8" fill="hold" grpId="0" nodeType="clickEffect">
                                  <p:stCondLst>
                                    <p:cond delay="0"/>
                                  </p:stCondLst>
                                  <p:childTnLst>
                                    <p:set>
                                      <p:cBhvr>
                                        <p:cTn id="307" dur="1" fill="hold">
                                          <p:stCondLst>
                                            <p:cond delay="0"/>
                                          </p:stCondLst>
                                        </p:cTn>
                                        <p:tgtEl>
                                          <p:spTgt spid="150"/>
                                        </p:tgtEl>
                                        <p:attrNameLst>
                                          <p:attrName>style.visibility</p:attrName>
                                        </p:attrNameLst>
                                      </p:cBhvr>
                                      <p:to>
                                        <p:strVal val="visible"/>
                                      </p:to>
                                    </p:set>
                                    <p:animEffect transition="in" filter="wipe(left)">
                                      <p:cBhvr>
                                        <p:cTn id="308" dur="500"/>
                                        <p:tgtEl>
                                          <p:spTgt spid="150"/>
                                        </p:tgtEl>
                                      </p:cBhvr>
                                    </p:animEffect>
                                  </p:childTnLst>
                                </p:cTn>
                              </p:par>
                            </p:childTnLst>
                          </p:cTn>
                        </p:par>
                      </p:childTnLst>
                    </p:cTn>
                  </p:par>
                  <p:par>
                    <p:cTn id="309" fill="hold">
                      <p:stCondLst>
                        <p:cond delay="indefinite"/>
                      </p:stCondLst>
                      <p:childTnLst>
                        <p:par>
                          <p:cTn id="310" fill="hold">
                            <p:stCondLst>
                              <p:cond delay="0"/>
                            </p:stCondLst>
                            <p:childTnLst>
                              <p:par>
                                <p:cTn id="311" presetID="22" presetClass="entr" presetSubtype="8" fill="hold" grpId="0" nodeType="clickEffect">
                                  <p:stCondLst>
                                    <p:cond delay="0"/>
                                  </p:stCondLst>
                                  <p:childTnLst>
                                    <p:set>
                                      <p:cBhvr>
                                        <p:cTn id="312" dur="1" fill="hold">
                                          <p:stCondLst>
                                            <p:cond delay="0"/>
                                          </p:stCondLst>
                                        </p:cTn>
                                        <p:tgtEl>
                                          <p:spTgt spid="151"/>
                                        </p:tgtEl>
                                        <p:attrNameLst>
                                          <p:attrName>style.visibility</p:attrName>
                                        </p:attrNameLst>
                                      </p:cBhvr>
                                      <p:to>
                                        <p:strVal val="visible"/>
                                      </p:to>
                                    </p:set>
                                    <p:animEffect transition="in" filter="wipe(left)">
                                      <p:cBhvr>
                                        <p:cTn id="313"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animBg="1"/>
      <p:bldP spid="19" grpId="0" animBg="1"/>
      <p:bldP spid="20" grpId="0" animBg="1"/>
      <p:bldP spid="21" grpId="0" animBg="1"/>
      <p:bldP spid="65" grpId="0" animBg="1"/>
      <p:bldP spid="72" grpId="0" animBg="1"/>
      <p:bldP spid="73" grpId="0" animBg="1"/>
      <p:bldP spid="74" grpId="0" animBg="1"/>
      <p:bldP spid="74" grpId="1" animBg="1"/>
      <p:bldP spid="75" grpId="0" animBg="1"/>
      <p:bldP spid="75" grpId="1" animBg="1"/>
      <p:bldP spid="76" grpId="0" animBg="1"/>
      <p:bldP spid="77" grpId="0" animBg="1"/>
      <p:bldP spid="78" grpId="0" animBg="1"/>
      <p:bldP spid="78" grpId="1" animBg="1"/>
      <p:bldP spid="79" grpId="0" animBg="1"/>
      <p:bldP spid="79" grpId="1" animBg="1"/>
      <p:bldP spid="80" grpId="0" animBg="1"/>
      <p:bldP spid="81" grpId="0" animBg="1"/>
      <p:bldP spid="82" grpId="0" animBg="1"/>
      <p:bldP spid="82" grpId="1" animBg="1"/>
      <p:bldP spid="83" grpId="0" animBg="1"/>
      <p:bldP spid="83" grpId="1" animBg="1"/>
      <p:bldP spid="84" grpId="0" animBg="1"/>
      <p:bldP spid="84" grpId="1" animBg="1"/>
      <p:bldP spid="85" grpId="0" animBg="1"/>
      <p:bldP spid="86" grpId="0" animBg="1"/>
      <p:bldP spid="86" grpId="1" animBg="1"/>
      <p:bldP spid="87" grpId="0" animBg="1"/>
      <p:bldP spid="87" grpId="1" animBg="1"/>
      <p:bldP spid="142" grpId="0" animBg="1"/>
      <p:bldP spid="142" grpId="1" animBg="1"/>
      <p:bldP spid="142" grpId="2" animBg="1"/>
      <p:bldP spid="142" grpId="3" animBg="1"/>
      <p:bldP spid="142" grpId="4" animBg="1"/>
      <p:bldP spid="142" grpId="5" animBg="1"/>
      <p:bldP spid="143" grpId="0" animBg="1"/>
      <p:bldP spid="143" grpId="1" animBg="1"/>
      <p:bldP spid="144" grpId="0" animBg="1"/>
      <p:bldP spid="145" grpId="0" animBg="1"/>
      <p:bldP spid="146" grpId="0" animBg="1"/>
      <p:bldP spid="148" grpId="0" animBg="1"/>
      <p:bldP spid="149" grpId="0" animBg="1"/>
      <p:bldP spid="150" grpId="0" animBg="1"/>
      <p:bldP spid="151" grpId="0" animBg="1"/>
      <p:bldP spid="152" grpId="0" animBg="1"/>
      <p:bldP spid="153" grpId="0"/>
      <p:bldP spid="154" grpId="0"/>
      <p:bldP spid="155" grpId="0"/>
      <p:bldP spid="1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CD110C-26F9-0968-AF90-49E64B0D4544}"/>
              </a:ext>
            </a:extLst>
          </p:cNvPr>
          <p:cNvGrpSpPr/>
          <p:nvPr/>
        </p:nvGrpSpPr>
        <p:grpSpPr>
          <a:xfrm>
            <a:off x="432773" y="1062079"/>
            <a:ext cx="1143000" cy="1143000"/>
            <a:chOff x="2379643" y="355681"/>
            <a:chExt cx="1143000" cy="1143000"/>
          </a:xfrm>
        </p:grpSpPr>
        <p:sp>
          <p:nvSpPr>
            <p:cNvPr id="54" name="Oval 53">
              <a:extLst>
                <a:ext uri="{FF2B5EF4-FFF2-40B4-BE49-F238E27FC236}">
                  <a16:creationId xmlns:a16="http://schemas.microsoft.com/office/drawing/2014/main" id="{0B34DB49-B03B-9648-18A8-5EBBAE2E224B}"/>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Freeform: Shape 54">
              <a:extLst>
                <a:ext uri="{FF2B5EF4-FFF2-40B4-BE49-F238E27FC236}">
                  <a16:creationId xmlns:a16="http://schemas.microsoft.com/office/drawing/2014/main" id="{C4E22323-EB9B-711A-7C31-9A4D835B087E}"/>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56" name="Group 55">
              <a:extLst>
                <a:ext uri="{FF2B5EF4-FFF2-40B4-BE49-F238E27FC236}">
                  <a16:creationId xmlns:a16="http://schemas.microsoft.com/office/drawing/2014/main" id="{7901A0E8-D293-51D7-89E4-06B2A006E3C6}"/>
                </a:ext>
              </a:extLst>
            </p:cNvPr>
            <p:cNvGrpSpPr/>
            <p:nvPr/>
          </p:nvGrpSpPr>
          <p:grpSpPr>
            <a:xfrm>
              <a:off x="2676823" y="704523"/>
              <a:ext cx="548640" cy="320040"/>
              <a:chOff x="8209190" y="1852901"/>
              <a:chExt cx="2194560" cy="1280160"/>
            </a:xfrm>
          </p:grpSpPr>
          <p:sp>
            <p:nvSpPr>
              <p:cNvPr id="57" name="Freeform: Shape 56">
                <a:extLst>
                  <a:ext uri="{FF2B5EF4-FFF2-40B4-BE49-F238E27FC236}">
                    <a16:creationId xmlns:a16="http://schemas.microsoft.com/office/drawing/2014/main" id="{4AE6F706-5ADF-91D4-A6A6-3D63A2322897}"/>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8" name="Freeform: Shape 57">
                <a:extLst>
                  <a:ext uri="{FF2B5EF4-FFF2-40B4-BE49-F238E27FC236}">
                    <a16:creationId xmlns:a16="http://schemas.microsoft.com/office/drawing/2014/main" id="{6E12101F-12F5-FE5D-43CA-0D8D9A654B1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 name="Title 1"/>
          <p:cNvSpPr>
            <a:spLocks noGrp="1"/>
          </p:cNvSpPr>
          <p:nvPr>
            <p:ph type="title"/>
          </p:nvPr>
        </p:nvSpPr>
        <p:spPr/>
        <p:txBody>
          <a:bodyPr/>
          <a:lstStyle/>
          <a:p>
            <a:r>
              <a:rPr lang="en-IN" dirty="0"/>
              <a:t>Decision Trees – all shapes and sizes</a:t>
            </a:r>
          </a:p>
        </p:txBody>
      </p:sp>
      <p:sp>
        <p:nvSpPr>
          <p:cNvPr id="5" name="Rounded Rectangle 4"/>
          <p:cNvSpPr/>
          <p:nvPr/>
        </p:nvSpPr>
        <p:spPr>
          <a:xfrm>
            <a:off x="5656886" y="1600435"/>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800714" y="2817578"/>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656886" y="2817578"/>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513058" y="2817578"/>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0477102" y="4034721"/>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0955185" y="5251865"/>
            <a:ext cx="878227" cy="51012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999019" y="5255074"/>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549015" y="4034721"/>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620929" y="4034721"/>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099012" y="5251865"/>
            <a:ext cx="878227" cy="51012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142846" y="5255074"/>
            <a:ext cx="878227" cy="510125"/>
          </a:xfrm>
          <a:prstGeom prst="roundRect">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92843" y="4034721"/>
            <a:ext cx="878227" cy="510125"/>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170926" y="5251865"/>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214760" y="5255074"/>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5" idx="1"/>
            <a:endCxn id="6" idx="0"/>
          </p:cNvCxnSpPr>
          <p:nvPr/>
        </p:nvCxnSpPr>
        <p:spPr>
          <a:xfrm flipH="1">
            <a:off x="2239828" y="1855498"/>
            <a:ext cx="3417058"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8" idx="0"/>
          </p:cNvCxnSpPr>
          <p:nvPr/>
        </p:nvCxnSpPr>
        <p:spPr>
          <a:xfrm>
            <a:off x="6535113" y="1855498"/>
            <a:ext cx="3417059"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7" idx="0"/>
          </p:cNvCxnSpPr>
          <p:nvPr/>
        </p:nvCxnSpPr>
        <p:spPr>
          <a:xfrm>
            <a:off x="6096000" y="2110560"/>
            <a:ext cx="0" cy="70701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a:endCxn id="13" idx="0"/>
          </p:cNvCxnSpPr>
          <p:nvPr/>
        </p:nvCxnSpPr>
        <p:spPr>
          <a:xfrm>
            <a:off x="6535113" y="3072641"/>
            <a:ext cx="524930"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1"/>
            <a:endCxn id="16" idx="0"/>
          </p:cNvCxnSpPr>
          <p:nvPr/>
        </p:nvCxnSpPr>
        <p:spPr>
          <a:xfrm flipH="1">
            <a:off x="5131957" y="3072641"/>
            <a:ext cx="524929"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1"/>
            <a:endCxn id="12" idx="0"/>
          </p:cNvCxnSpPr>
          <p:nvPr/>
        </p:nvCxnSpPr>
        <p:spPr>
          <a:xfrm flipH="1">
            <a:off x="8988129" y="3072641"/>
            <a:ext cx="524929"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3"/>
            <a:endCxn id="9" idx="0"/>
          </p:cNvCxnSpPr>
          <p:nvPr/>
        </p:nvCxnSpPr>
        <p:spPr>
          <a:xfrm>
            <a:off x="10391285" y="3072641"/>
            <a:ext cx="524931"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2"/>
            <a:endCxn id="18" idx="0"/>
          </p:cNvCxnSpPr>
          <p:nvPr/>
        </p:nvCxnSpPr>
        <p:spPr>
          <a:xfrm flipH="1">
            <a:off x="4653874"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5" idx="0"/>
          </p:cNvCxnSpPr>
          <p:nvPr/>
        </p:nvCxnSpPr>
        <p:spPr>
          <a:xfrm flipH="1">
            <a:off x="6581960"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2"/>
            <a:endCxn id="11" idx="0"/>
          </p:cNvCxnSpPr>
          <p:nvPr/>
        </p:nvCxnSpPr>
        <p:spPr>
          <a:xfrm flipH="1">
            <a:off x="10438133"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358588" y="3072641"/>
            <a:ext cx="3762479" cy="2692558"/>
            <a:chOff x="358588" y="3072641"/>
            <a:chExt cx="3762479" cy="2692558"/>
          </a:xfrm>
        </p:grpSpPr>
        <p:sp>
          <p:nvSpPr>
            <p:cNvPr id="30" name="Rounded Rectangle 29"/>
            <p:cNvSpPr/>
            <p:nvPr/>
          </p:nvSpPr>
          <p:spPr>
            <a:xfrm>
              <a:off x="2764757" y="4034721"/>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242840" y="5251865"/>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286674" y="5255074"/>
              <a:ext cx="878227" cy="510125"/>
            </a:xfrm>
            <a:prstGeom prst="roundRect">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836671" y="4034721"/>
              <a:ext cx="878227" cy="51012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314754" y="5251865"/>
              <a:ext cx="878227" cy="51012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58588" y="5255074"/>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6" idx="1"/>
              <a:endCxn id="33" idx="0"/>
            </p:cNvCxnSpPr>
            <p:nvPr/>
          </p:nvCxnSpPr>
          <p:spPr>
            <a:xfrm flipH="1">
              <a:off x="1275785" y="3072641"/>
              <a:ext cx="524929"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3"/>
              <a:endCxn id="30" idx="0"/>
            </p:cNvCxnSpPr>
            <p:nvPr/>
          </p:nvCxnSpPr>
          <p:spPr>
            <a:xfrm>
              <a:off x="2678941" y="3072641"/>
              <a:ext cx="524930" cy="962080"/>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2"/>
              <a:endCxn id="35" idx="0"/>
            </p:cNvCxnSpPr>
            <p:nvPr/>
          </p:nvCxnSpPr>
          <p:spPr>
            <a:xfrm flipH="1">
              <a:off x="797702"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0" idx="2"/>
              <a:endCxn id="32" idx="0"/>
            </p:cNvCxnSpPr>
            <p:nvPr/>
          </p:nvCxnSpPr>
          <p:spPr>
            <a:xfrm flipH="1">
              <a:off x="2725788"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2"/>
              <a:endCxn id="34" idx="0"/>
            </p:cNvCxnSpPr>
            <p:nvPr/>
          </p:nvCxnSpPr>
          <p:spPr>
            <a:xfrm>
              <a:off x="1275785"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0" idx="2"/>
              <a:endCxn id="31" idx="0"/>
            </p:cNvCxnSpPr>
            <p:nvPr/>
          </p:nvCxnSpPr>
          <p:spPr>
            <a:xfrm>
              <a:off x="3203871"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p:cNvCxnSpPr>
            <a:stCxn id="16" idx="2"/>
            <a:endCxn id="17" idx="0"/>
          </p:cNvCxnSpPr>
          <p:nvPr/>
        </p:nvCxnSpPr>
        <p:spPr>
          <a:xfrm>
            <a:off x="5131957"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3" idx="2"/>
            <a:endCxn id="14" idx="0"/>
          </p:cNvCxnSpPr>
          <p:nvPr/>
        </p:nvCxnSpPr>
        <p:spPr>
          <a:xfrm>
            <a:off x="7060043"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8070932" y="4544846"/>
            <a:ext cx="1834393" cy="1220353"/>
            <a:chOff x="8070932" y="4544846"/>
            <a:chExt cx="1834393" cy="1220353"/>
          </a:xfrm>
        </p:grpSpPr>
        <p:sp>
          <p:nvSpPr>
            <p:cNvPr id="45" name="Rounded Rectangle 44"/>
            <p:cNvSpPr/>
            <p:nvPr/>
          </p:nvSpPr>
          <p:spPr>
            <a:xfrm>
              <a:off x="9027098" y="5251865"/>
              <a:ext cx="878227" cy="510125"/>
            </a:xfrm>
            <a:prstGeom prst="round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8070932" y="5255074"/>
              <a:ext cx="878227" cy="510125"/>
            </a:xfrm>
            <a:prstGeom prst="roundRect">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12" idx="2"/>
              <a:endCxn id="46" idx="0"/>
            </p:cNvCxnSpPr>
            <p:nvPr/>
          </p:nvCxnSpPr>
          <p:spPr>
            <a:xfrm flipH="1">
              <a:off x="8510046" y="4544846"/>
              <a:ext cx="478083"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2"/>
              <a:endCxn id="45" idx="0"/>
            </p:cNvCxnSpPr>
            <p:nvPr/>
          </p:nvCxnSpPr>
          <p:spPr>
            <a:xfrm>
              <a:off x="8988129"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a:stCxn id="9" idx="2"/>
            <a:endCxn id="10" idx="0"/>
          </p:cNvCxnSpPr>
          <p:nvPr/>
        </p:nvCxnSpPr>
        <p:spPr>
          <a:xfrm>
            <a:off x="10916216" y="4544846"/>
            <a:ext cx="478083" cy="707019"/>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5166972" y="5251863"/>
            <a:ext cx="878227" cy="510125"/>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endCxn id="50" idx="0"/>
          </p:cNvCxnSpPr>
          <p:nvPr/>
        </p:nvCxnSpPr>
        <p:spPr>
          <a:xfrm flipH="1">
            <a:off x="5606086" y="4541635"/>
            <a:ext cx="1453957" cy="71022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276224" y="3779657"/>
            <a:ext cx="3934582" cy="217346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7992993" y="3811621"/>
            <a:ext cx="1986788" cy="217346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ular Callout 67"/>
          <p:cNvSpPr/>
          <p:nvPr/>
        </p:nvSpPr>
        <p:spPr>
          <a:xfrm>
            <a:off x="1994608" y="929446"/>
            <a:ext cx="3278623" cy="1133671"/>
          </a:xfrm>
          <a:prstGeom prst="wedgeRectCallout">
            <a:avLst>
              <a:gd name="adj1" fmla="val -72771"/>
              <a:gd name="adj2" fmla="val 5284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This DT is </a:t>
            </a:r>
            <a:r>
              <a:rPr lang="en-US" sz="2400" i="1" dirty="0">
                <a:solidFill>
                  <a:schemeClr val="bg1"/>
                </a:solidFill>
                <a:latin typeface="+mj-lt"/>
              </a:rPr>
              <a:t>balanced</a:t>
            </a:r>
            <a:r>
              <a:rPr lang="en-US" sz="2400" dirty="0">
                <a:solidFill>
                  <a:schemeClr val="bg1"/>
                </a:solidFill>
                <a:latin typeface="+mj-lt"/>
              </a:rPr>
              <a:t> – all leaf nodes are at same </a:t>
            </a:r>
            <a:r>
              <a:rPr lang="en-US" sz="2400" i="1" dirty="0">
                <a:solidFill>
                  <a:schemeClr val="bg1"/>
                </a:solidFill>
                <a:latin typeface="+mj-lt"/>
              </a:rPr>
              <a:t>depth</a:t>
            </a:r>
            <a:r>
              <a:rPr lang="en-US" sz="2400" dirty="0">
                <a:solidFill>
                  <a:schemeClr val="bg1"/>
                </a:solidFill>
                <a:latin typeface="+mj-lt"/>
              </a:rPr>
              <a:t> from the root</a:t>
            </a:r>
          </a:p>
        </p:txBody>
      </p:sp>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7102" y="685383"/>
            <a:ext cx="1664279" cy="1664279"/>
          </a:xfrm>
          <a:prstGeom prst="rect">
            <a:avLst/>
          </a:prstGeom>
        </p:spPr>
      </p:pic>
      <p:sp>
        <p:nvSpPr>
          <p:cNvPr id="70" name="Rectangular Callout 69"/>
          <p:cNvSpPr/>
          <p:nvPr/>
        </p:nvSpPr>
        <p:spPr>
          <a:xfrm>
            <a:off x="7099011" y="878100"/>
            <a:ext cx="3427591" cy="1185017"/>
          </a:xfrm>
          <a:prstGeom prst="wedgeRectCallout">
            <a:avLst>
              <a:gd name="adj1" fmla="val 71488"/>
              <a:gd name="adj2" fmla="val 2990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The previous DT was very imbalanced and considered bad in general</a:t>
            </a: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8959" y="5315815"/>
            <a:ext cx="1594605" cy="1594605"/>
          </a:xfrm>
          <a:prstGeom prst="rect">
            <a:avLst/>
          </a:prstGeom>
        </p:spPr>
      </p:pic>
      <mc:AlternateContent xmlns:mc="http://schemas.openxmlformats.org/markup-compatibility/2006" xmlns:a14="http://schemas.microsoft.com/office/drawing/2010/main">
        <mc:Choice Requires="a14">
          <p:sp>
            <p:nvSpPr>
              <p:cNvPr id="72" name="Rectangular Callout 71"/>
              <p:cNvSpPr/>
              <p:nvPr/>
            </p:nvSpPr>
            <p:spPr>
              <a:xfrm>
                <a:off x="4886544" y="2319784"/>
                <a:ext cx="5725343" cy="3814766"/>
              </a:xfrm>
              <a:prstGeom prst="wedgeRectCallout">
                <a:avLst>
                  <a:gd name="adj1" fmla="val 59498"/>
                  <a:gd name="adj2" fmla="val 5988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2400" dirty="0">
                    <a:solidFill>
                      <a:schemeClr val="bg1"/>
                    </a:solidFill>
                    <a:latin typeface="+mj-lt"/>
                  </a:rPr>
                  <a:t>Imbalanced DTs may</a:t>
                </a:r>
              </a:p>
              <a:p>
                <a:r>
                  <a:rPr lang="en-IN" sz="2400" dirty="0">
                    <a:solidFill>
                      <a:schemeClr val="bg1"/>
                    </a:solidFill>
                    <a:latin typeface="+mj-lt"/>
                  </a:rPr>
                  <a:t>offer very poor</a:t>
                </a:r>
              </a:p>
              <a:p>
                <a:r>
                  <a:rPr lang="en-IN" sz="2400" dirty="0">
                    <a:solidFill>
                      <a:schemeClr val="bg1"/>
                    </a:solidFill>
                    <a:latin typeface="+mj-lt"/>
                  </a:rPr>
                  <a:t>Prediction accuracy</a:t>
                </a:r>
              </a:p>
              <a:p>
                <a:r>
                  <a:rPr lang="en-IN" sz="2400" dirty="0">
                    <a:solidFill>
                      <a:schemeClr val="bg1"/>
                    </a:solidFill>
                    <a:latin typeface="+mj-lt"/>
                  </a:rPr>
                  <a:t>as well as take as long as</a:t>
                </a:r>
              </a:p>
              <a:p>
                <a:r>
                  <a:rPr lang="en-IN" sz="2400" dirty="0" err="1">
                    <a:solidFill>
                      <a:schemeClr val="bg1"/>
                    </a:solidFill>
                    <a:latin typeface="+mj-lt"/>
                  </a:rPr>
                  <a:t>kNN</a:t>
                </a:r>
                <a:r>
                  <a:rPr lang="en-IN" sz="2400" dirty="0">
                    <a:solidFill>
                      <a:schemeClr val="bg1"/>
                    </a:solidFill>
                    <a:latin typeface="+mj-lt"/>
                  </a:rPr>
                  <a:t> to make a prediction.</a:t>
                </a:r>
              </a:p>
              <a:p>
                <a:r>
                  <a:rPr lang="en-IN" sz="2400" dirty="0">
                    <a:solidFill>
                      <a:schemeClr val="bg1"/>
                    </a:solidFill>
                    <a:latin typeface="+mj-lt"/>
                  </a:rPr>
                  <a:t>Imagine a DT which is just a</a:t>
                </a:r>
              </a:p>
              <a:p>
                <a:r>
                  <a:rPr lang="en-IN" sz="2400" dirty="0">
                    <a:solidFill>
                      <a:schemeClr val="bg1"/>
                    </a:solidFill>
                    <a:latin typeface="+mj-lt"/>
                  </a:rPr>
                  <a:t>chain of nodes</a:t>
                </a:r>
                <a:r>
                  <a:rPr lang="en-IN" sz="2400" dirty="0">
                    <a:solidFill>
                      <a:schemeClr val="bg1"/>
                    </a:solidFill>
                    <a:latin typeface="+mj-lt"/>
                    <a:sym typeface="Wingdings" panose="05000000000000000000" pitchFamily="2" charset="2"/>
                  </a:rPr>
                  <a:t>. With </a:t>
                </a:r>
                <a14:m>
                  <m:oMath xmlns:m="http://schemas.openxmlformats.org/officeDocument/2006/math">
                    <m:r>
                      <a:rPr lang="en-IN" sz="2400" b="0" i="1" smtClean="0">
                        <a:solidFill>
                          <a:schemeClr val="bg1"/>
                        </a:solidFill>
                        <a:latin typeface="Cambria Math" panose="02040503050406030204" pitchFamily="18" charset="0"/>
                        <a:sym typeface="Wingdings" panose="05000000000000000000" pitchFamily="2" charset="2"/>
                      </a:rPr>
                      <m:t>𝑛</m:t>
                    </m:r>
                  </m:oMath>
                </a14:m>
                <a:r>
                  <a:rPr lang="en-IN" sz="2400" dirty="0">
                    <a:solidFill>
                      <a:schemeClr val="bg1"/>
                    </a:solidFill>
                    <a:latin typeface="+mj-lt"/>
                    <a:sym typeface="Wingdings" panose="05000000000000000000" pitchFamily="2" charset="2"/>
                  </a:rPr>
                  <a:t> data points, there would be </a:t>
                </a:r>
                <a14:m>
                  <m:oMath xmlns:m="http://schemas.openxmlformats.org/officeDocument/2006/math">
                    <m:r>
                      <a:rPr lang="en-IN" sz="240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𝒪</m:t>
                    </m:r>
                    <m:d>
                      <m:dPr>
                        <m:ctrlP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ctrlPr>
                      </m:dPr>
                      <m:e>
                        <m: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𝑛</m:t>
                        </m:r>
                      </m:e>
                    </m:d>
                  </m:oMath>
                </a14:m>
                <a:r>
                  <a:rPr lang="en-IN" sz="2400" dirty="0">
                    <a:solidFill>
                      <a:schemeClr val="bg1"/>
                    </a:solidFill>
                    <a:latin typeface="+mj-lt"/>
                    <a:sym typeface="Wingdings" panose="05000000000000000000" pitchFamily="2" charset="2"/>
                  </a:rPr>
                  <a:t> chain: some predictions will take </a:t>
                </a:r>
                <a14:m>
                  <m:oMath xmlns:m="http://schemas.openxmlformats.org/officeDocument/2006/math">
                    <m:r>
                      <a:rPr lang="en-IN" sz="240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𝒪</m:t>
                    </m:r>
                    <m:d>
                      <m:dPr>
                        <m:ctrlP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ctrlPr>
                      </m:dPr>
                      <m:e>
                        <m: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𝑛</m:t>
                        </m:r>
                      </m:e>
                    </m:d>
                  </m:oMath>
                </a14:m>
                <a:r>
                  <a:rPr lang="en-IN" sz="2400" dirty="0">
                    <a:solidFill>
                      <a:schemeClr val="bg1"/>
                    </a:solidFill>
                    <a:latin typeface="+mj-lt"/>
                    <a:sym typeface="Wingdings" panose="05000000000000000000" pitchFamily="2" charset="2"/>
                  </a:rPr>
                  <a:t> time . With a balanced DT, every prediction takes at most </a:t>
                </a:r>
                <a14:m>
                  <m:oMath xmlns:m="http://schemas.openxmlformats.org/officeDocument/2006/math">
                    <m:r>
                      <a:rPr lang="en-IN" sz="240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𝒪</m:t>
                    </m:r>
                    <m: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m:t>
                    </m:r>
                    <m:func>
                      <m:funcPr>
                        <m:ctrlP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ctrlPr>
                      </m:funcPr>
                      <m:fName>
                        <m:r>
                          <m:rPr>
                            <m:sty m:val="p"/>
                          </m:rPr>
                          <a:rPr lang="en-IN" sz="2400" b="0" i="0"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log</m:t>
                        </m:r>
                      </m:fName>
                      <m:e>
                        <m: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𝑛</m:t>
                        </m:r>
                      </m:e>
                    </m:func>
                    <m:r>
                      <a:rPr lang="en-IN" sz="2400" b="0" i="1"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m:t>
                    </m:r>
                  </m:oMath>
                </a14:m>
                <a:r>
                  <a:rPr lang="en-IN" sz="2400" dirty="0">
                    <a:solidFill>
                      <a:schemeClr val="bg1"/>
                    </a:solidFill>
                    <a:latin typeface="+mj-lt"/>
                    <a:sym typeface="Wingdings" panose="05000000000000000000" pitchFamily="2" charset="2"/>
                  </a:rPr>
                  <a:t> time </a:t>
                </a:r>
              </a:p>
              <a:p>
                <a:pPr algn="ctr"/>
                <a:endParaRPr lang="en-IN" sz="2400" dirty="0">
                  <a:solidFill>
                    <a:schemeClr val="bg1"/>
                  </a:solidFill>
                  <a:latin typeface="+mj-lt"/>
                  <a:sym typeface="Wingdings" panose="05000000000000000000" pitchFamily="2" charset="2"/>
                </a:endParaRPr>
              </a:p>
              <a:p>
                <a:pPr algn="ctr"/>
                <a:r>
                  <a:rPr lang="en-IN" sz="2400" dirty="0">
                    <a:solidFill>
                      <a:schemeClr val="bg1"/>
                    </a:solidFill>
                    <a:latin typeface="+mj-lt"/>
                  </a:rPr>
                  <a:t> </a:t>
                </a:r>
              </a:p>
            </p:txBody>
          </p:sp>
        </mc:Choice>
        <mc:Fallback xmlns="">
          <p:sp>
            <p:nvSpPr>
              <p:cNvPr id="72" name="Rectangular Callout 71"/>
              <p:cNvSpPr>
                <a:spLocks noRot="1" noChangeAspect="1" noMove="1" noResize="1" noEditPoints="1" noAdjustHandles="1" noChangeArrowheads="1" noChangeShapeType="1" noTextEdit="1"/>
              </p:cNvSpPr>
              <p:nvPr/>
            </p:nvSpPr>
            <p:spPr>
              <a:xfrm>
                <a:off x="4886544" y="2319784"/>
                <a:ext cx="5725343" cy="3814766"/>
              </a:xfrm>
              <a:prstGeom prst="wedgeRectCallout">
                <a:avLst>
                  <a:gd name="adj1" fmla="val 59498"/>
                  <a:gd name="adj2" fmla="val 59881"/>
                </a:avLst>
              </a:prstGeom>
              <a:blipFill>
                <a:blip r:embed="rId4"/>
                <a:stretch>
                  <a:fillRect l="-1256" t="-722"/>
                </a:stretch>
              </a:blipFill>
              <a:ln w="38100">
                <a:solidFill>
                  <a:schemeClr val="accent1"/>
                </a:solidFill>
              </a:ln>
            </p:spPr>
            <p:txBody>
              <a:bodyPr/>
              <a:lstStyle/>
              <a:p>
                <a:r>
                  <a:rPr lang="en-IN">
                    <a:noFill/>
                  </a:rPr>
                  <a:t> </a:t>
                </a:r>
              </a:p>
            </p:txBody>
          </p:sp>
        </mc:Fallback>
      </mc:AlternateContent>
      <p:grpSp>
        <p:nvGrpSpPr>
          <p:cNvPr id="99" name="Group 98"/>
          <p:cNvGrpSpPr/>
          <p:nvPr/>
        </p:nvGrpSpPr>
        <p:grpSpPr>
          <a:xfrm>
            <a:off x="7312996" y="2492166"/>
            <a:ext cx="3053540" cy="2048941"/>
            <a:chOff x="3318061" y="2099401"/>
            <a:chExt cx="3053540" cy="2048941"/>
          </a:xfrm>
        </p:grpSpPr>
        <p:sp>
          <p:nvSpPr>
            <p:cNvPr id="100" name="Rounded Rectangle 99"/>
            <p:cNvSpPr/>
            <p:nvPr/>
          </p:nvSpPr>
          <p:spPr>
            <a:xfrm>
              <a:off x="3754281" y="2099401"/>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a:off x="3318061" y="2458997"/>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a:off x="4190501" y="2458997"/>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3754281" y="2818593"/>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4626721" y="2818593"/>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ounded Rectangle 104"/>
            <p:cNvSpPr/>
            <p:nvPr/>
          </p:nvSpPr>
          <p:spPr>
            <a:xfrm>
              <a:off x="4190501" y="3177382"/>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a:off x="5062941" y="3177382"/>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a:off x="4626721" y="3536171"/>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p:cNvSpPr/>
            <p:nvPr/>
          </p:nvSpPr>
          <p:spPr>
            <a:xfrm>
              <a:off x="5499161" y="3536171"/>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p:cNvSpPr/>
            <p:nvPr/>
          </p:nvSpPr>
          <p:spPr>
            <a:xfrm>
              <a:off x="5062941" y="3894960"/>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a:off x="5935381" y="3894960"/>
              <a:ext cx="436220" cy="253382"/>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Arrow Connector 112"/>
            <p:cNvCxnSpPr>
              <a:stCxn id="100" idx="1"/>
              <a:endCxn id="101" idx="0"/>
            </p:cNvCxnSpPr>
            <p:nvPr/>
          </p:nvCxnSpPr>
          <p:spPr>
            <a:xfrm flipH="1">
              <a:off x="3536171" y="2226092"/>
              <a:ext cx="218110" cy="23290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0" idx="3"/>
              <a:endCxn id="102" idx="0"/>
            </p:cNvCxnSpPr>
            <p:nvPr/>
          </p:nvCxnSpPr>
          <p:spPr>
            <a:xfrm>
              <a:off x="4190501" y="2226092"/>
              <a:ext cx="218110" cy="23290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2" idx="1"/>
              <a:endCxn id="103" idx="0"/>
            </p:cNvCxnSpPr>
            <p:nvPr/>
          </p:nvCxnSpPr>
          <p:spPr>
            <a:xfrm flipH="1">
              <a:off x="3972391" y="2585688"/>
              <a:ext cx="218110" cy="23290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2" idx="3"/>
              <a:endCxn id="104" idx="0"/>
            </p:cNvCxnSpPr>
            <p:nvPr/>
          </p:nvCxnSpPr>
          <p:spPr>
            <a:xfrm>
              <a:off x="4626721" y="2585688"/>
              <a:ext cx="218110" cy="232905"/>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1"/>
              <a:endCxn id="105" idx="0"/>
            </p:cNvCxnSpPr>
            <p:nvPr/>
          </p:nvCxnSpPr>
          <p:spPr>
            <a:xfrm flipH="1">
              <a:off x="4408611" y="2945284"/>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4" idx="3"/>
              <a:endCxn id="106" idx="0"/>
            </p:cNvCxnSpPr>
            <p:nvPr/>
          </p:nvCxnSpPr>
          <p:spPr>
            <a:xfrm>
              <a:off x="5062941" y="2945284"/>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6" idx="1"/>
              <a:endCxn id="107" idx="0"/>
            </p:cNvCxnSpPr>
            <p:nvPr/>
          </p:nvCxnSpPr>
          <p:spPr>
            <a:xfrm flipH="1">
              <a:off x="4844831" y="3304073"/>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6" idx="3"/>
              <a:endCxn id="108" idx="0"/>
            </p:cNvCxnSpPr>
            <p:nvPr/>
          </p:nvCxnSpPr>
          <p:spPr>
            <a:xfrm>
              <a:off x="5499161" y="3304073"/>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8" idx="1"/>
              <a:endCxn id="109" idx="0"/>
            </p:cNvCxnSpPr>
            <p:nvPr/>
          </p:nvCxnSpPr>
          <p:spPr>
            <a:xfrm flipH="1">
              <a:off x="5281051" y="3662862"/>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8" idx="3"/>
              <a:endCxn id="110" idx="0"/>
            </p:cNvCxnSpPr>
            <p:nvPr/>
          </p:nvCxnSpPr>
          <p:spPr>
            <a:xfrm>
              <a:off x="5935381" y="3662862"/>
              <a:ext cx="218110" cy="232098"/>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23" name="Rectangular Callout 122"/>
          <p:cNvSpPr/>
          <p:nvPr/>
        </p:nvSpPr>
        <p:spPr>
          <a:xfrm>
            <a:off x="1955638" y="931050"/>
            <a:ext cx="5543518" cy="1133671"/>
          </a:xfrm>
          <a:prstGeom prst="wedgeRectCallout">
            <a:avLst>
              <a:gd name="adj1" fmla="val -62458"/>
              <a:gd name="adj2" fmla="val 5284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May prune the tree to make it more shallow as well. Also possible to have DT with more than 2 children per internal node </a:t>
            </a:r>
          </a:p>
        </p:txBody>
      </p:sp>
    </p:spTree>
    <p:extLst>
      <p:ext uri="{BB962C8B-B14F-4D97-AF65-F5344CB8AC3E}">
        <p14:creationId xmlns:p14="http://schemas.microsoft.com/office/powerpoint/2010/main" val="76465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9"/>
                                        </p:tgtEl>
                                        <p:attrNameLst>
                                          <p:attrName>style.visibility</p:attrName>
                                        </p:attrNameLst>
                                      </p:cBhvr>
                                      <p:to>
                                        <p:strVal val="visible"/>
                                      </p:to>
                                    </p:set>
                                  </p:childTnLst>
                                </p:cTn>
                              </p:par>
                            </p:childTnLst>
                          </p:cTn>
                        </p:par>
                        <p:par>
                          <p:cTn id="18" fill="hold">
                            <p:stCondLst>
                              <p:cond delay="0"/>
                            </p:stCondLst>
                            <p:childTnLst>
                              <p:par>
                                <p:cTn id="19" presetID="22" presetClass="entr" presetSubtype="2" fill="hold" grpId="0"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wipe(right)">
                                      <p:cBhvr>
                                        <p:cTn id="21" dur="500"/>
                                        <p:tgtEl>
                                          <p:spTgt spid="7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1"/>
                                        </p:tgtEl>
                                        <p:attrNameLst>
                                          <p:attrName>style.visibility</p:attrName>
                                        </p:attrNameLst>
                                      </p:cBhvr>
                                      <p:to>
                                        <p:strVal val="visible"/>
                                      </p:to>
                                    </p:set>
                                  </p:childTnLst>
                                </p:cTn>
                              </p:par>
                            </p:childTnLst>
                          </p:cTn>
                        </p:par>
                        <p:par>
                          <p:cTn id="26" fill="hold">
                            <p:stCondLst>
                              <p:cond delay="0"/>
                            </p:stCondLst>
                            <p:childTnLst>
                              <p:par>
                                <p:cTn id="27" presetID="22" presetClass="entr" presetSubtype="2" fill="hold" grpId="0" nodeType="after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wipe(right)">
                                      <p:cBhvr>
                                        <p:cTn id="29" dur="500"/>
                                        <p:tgtEl>
                                          <p:spTgt spid="72"/>
                                        </p:tgtEl>
                                      </p:cBhvr>
                                    </p:animEffec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7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71"/>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7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9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23"/>
                                        </p:tgtEl>
                                        <p:attrNameLst>
                                          <p:attrName>style.visibility</p:attrName>
                                        </p:attrNameLst>
                                      </p:cBhvr>
                                      <p:to>
                                        <p:strVal val="visible"/>
                                      </p:to>
                                    </p:set>
                                    <p:animEffect transition="in" filter="wipe(left)">
                                      <p:cBhvr>
                                        <p:cTn id="51" dur="500"/>
                                        <p:tgtEl>
                                          <p:spTgt spid="123"/>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2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9" presetClass="emph" presetSubtype="0" fill="hold" grpId="0" nodeType="clickEffect">
                                  <p:stCondLst>
                                    <p:cond delay="0"/>
                                  </p:stCondLst>
                                  <p:childTnLst>
                                    <p:animClr clrSpc="rgb" dir="cw">
                                      <p:cBhvr override="childStyle">
                                        <p:cTn id="59" dur="500" fill="hold"/>
                                        <p:tgtEl>
                                          <p:spTgt spid="16"/>
                                        </p:tgtEl>
                                        <p:attrNameLst>
                                          <p:attrName>style.color</p:attrName>
                                        </p:attrNameLst>
                                      </p:cBhvr>
                                      <p:to>
                                        <a:srgbClr val="2ECC71"/>
                                      </p:to>
                                    </p:animClr>
                                    <p:animClr clrSpc="rgb" dir="cw">
                                      <p:cBhvr>
                                        <p:cTn id="60" dur="500" fill="hold"/>
                                        <p:tgtEl>
                                          <p:spTgt spid="16"/>
                                        </p:tgtEl>
                                        <p:attrNameLst>
                                          <p:attrName>fillcolor</p:attrName>
                                        </p:attrNameLst>
                                      </p:cBhvr>
                                      <p:to>
                                        <a:srgbClr val="2ECC71"/>
                                      </p:to>
                                    </p:animClr>
                                    <p:set>
                                      <p:cBhvr>
                                        <p:cTn id="61" dur="500" fill="hold"/>
                                        <p:tgtEl>
                                          <p:spTgt spid="16"/>
                                        </p:tgtEl>
                                        <p:attrNameLst>
                                          <p:attrName>fill.type</p:attrName>
                                        </p:attrNameLst>
                                      </p:cBhvr>
                                      <p:to>
                                        <p:strVal val="solid"/>
                                      </p:to>
                                    </p:set>
                                    <p:set>
                                      <p:cBhvr>
                                        <p:cTn id="62" dur="500" fill="hold"/>
                                        <p:tgtEl>
                                          <p:spTgt spid="16"/>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17"/>
                                        </p:tgtEl>
                                      </p:cBhvr>
                                    </p:animEffect>
                                    <p:set>
                                      <p:cBhvr>
                                        <p:cTn id="70" dur="1" fill="hold">
                                          <p:stCondLst>
                                            <p:cond delay="499"/>
                                          </p:stCondLst>
                                        </p:cTn>
                                        <p:tgtEl>
                                          <p:spTgt spid="17"/>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26"/>
                                        </p:tgtEl>
                                      </p:cBhvr>
                                    </p:animEffect>
                                    <p:set>
                                      <p:cBhvr>
                                        <p:cTn id="73" dur="1" fill="hold">
                                          <p:stCondLst>
                                            <p:cond delay="499"/>
                                          </p:stCondLst>
                                        </p:cTn>
                                        <p:tgtEl>
                                          <p:spTgt spid="26"/>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42"/>
                                        </p:tgtEl>
                                      </p:cBhvr>
                                    </p:animEffect>
                                    <p:set>
                                      <p:cBhvr>
                                        <p:cTn id="76" dur="1" fill="hold">
                                          <p:stCondLst>
                                            <p:cond delay="499"/>
                                          </p:stCondLst>
                                        </p:cTn>
                                        <p:tgtEl>
                                          <p:spTgt spid="4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wipe(up)">
                                      <p:cBhvr>
                                        <p:cTn id="81" dur="500"/>
                                        <p:tgtEl>
                                          <p:spTgt spid="51"/>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fade">
                                      <p:cBhvr>
                                        <p:cTn id="85" dur="500"/>
                                        <p:tgtEl>
                                          <p:spTgt spid="5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wipe(up)">
                                      <p:cBhvr>
                                        <p:cTn id="90" dur="500"/>
                                        <p:tgtEl>
                                          <p:spTgt spid="52"/>
                                        </p:tgtEl>
                                      </p:cBhvr>
                                    </p:animEffect>
                                  </p:childTnLst>
                                </p:cTn>
                              </p:par>
                            </p:childTnLst>
                          </p:cTn>
                        </p:par>
                      </p:childTnLst>
                    </p:cTn>
                  </p:par>
                  <p:par>
                    <p:cTn id="91" fill="hold">
                      <p:stCondLst>
                        <p:cond delay="indefinite"/>
                      </p:stCondLst>
                      <p:childTnLst>
                        <p:par>
                          <p:cTn id="92" fill="hold">
                            <p:stCondLst>
                              <p:cond delay="0"/>
                            </p:stCondLst>
                            <p:childTnLst>
                              <p:par>
                                <p:cTn id="93" presetID="19" presetClass="emph" presetSubtype="0" fill="hold" grpId="0" nodeType="clickEffect">
                                  <p:stCondLst>
                                    <p:cond delay="0"/>
                                  </p:stCondLst>
                                  <p:childTnLst>
                                    <p:animClr clrSpc="rgb" dir="cw">
                                      <p:cBhvr override="childStyle">
                                        <p:cTn id="94" dur="500" fill="hold"/>
                                        <p:tgtEl>
                                          <p:spTgt spid="6"/>
                                        </p:tgtEl>
                                        <p:attrNameLst>
                                          <p:attrName>style.color</p:attrName>
                                        </p:attrNameLst>
                                      </p:cBhvr>
                                      <p:to>
                                        <a:srgbClr val="2ECC71"/>
                                      </p:to>
                                    </p:animClr>
                                    <p:animClr clrSpc="rgb" dir="cw">
                                      <p:cBhvr>
                                        <p:cTn id="95" dur="500" fill="hold"/>
                                        <p:tgtEl>
                                          <p:spTgt spid="6"/>
                                        </p:tgtEl>
                                        <p:attrNameLst>
                                          <p:attrName>fillcolor</p:attrName>
                                        </p:attrNameLst>
                                      </p:cBhvr>
                                      <p:to>
                                        <a:srgbClr val="2ECC71"/>
                                      </p:to>
                                    </p:animClr>
                                    <p:set>
                                      <p:cBhvr>
                                        <p:cTn id="96" dur="500" fill="hold"/>
                                        <p:tgtEl>
                                          <p:spTgt spid="6"/>
                                        </p:tgtEl>
                                        <p:attrNameLst>
                                          <p:attrName>fill.type</p:attrName>
                                        </p:attrNameLst>
                                      </p:cBhvr>
                                      <p:to>
                                        <p:strVal val="solid"/>
                                      </p:to>
                                    </p:set>
                                    <p:set>
                                      <p:cBhvr>
                                        <p:cTn id="97" dur="500" fill="hold"/>
                                        <p:tgtEl>
                                          <p:spTgt spid="6"/>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500"/>
                                        <p:tgtEl>
                                          <p:spTgt spid="29"/>
                                        </p:tgtEl>
                                      </p:cBhvr>
                                    </p:animEffect>
                                    <p:set>
                                      <p:cBhvr>
                                        <p:cTn id="102" dur="1" fill="hold">
                                          <p:stCondLst>
                                            <p:cond delay="499"/>
                                          </p:stCondLst>
                                        </p:cTn>
                                        <p:tgtEl>
                                          <p:spTgt spid="29"/>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52"/>
                                        </p:tgtEl>
                                      </p:cBhvr>
                                    </p:animEffect>
                                    <p:set>
                                      <p:cBhvr>
                                        <p:cTn id="105" dur="1" fill="hold">
                                          <p:stCondLst>
                                            <p:cond delay="499"/>
                                          </p:stCondLst>
                                        </p:cTn>
                                        <p:tgtEl>
                                          <p:spTgt spid="52"/>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53"/>
                                        </p:tgtEl>
                                        <p:attrNameLst>
                                          <p:attrName>style.visibility</p:attrName>
                                        </p:attrNameLst>
                                      </p:cBhvr>
                                      <p:to>
                                        <p:strVal val="visible"/>
                                      </p:to>
                                    </p:set>
                                    <p:animEffect transition="in" filter="wipe(up)">
                                      <p:cBhvr>
                                        <p:cTn id="110" dur="500"/>
                                        <p:tgtEl>
                                          <p:spTgt spid="53"/>
                                        </p:tgtEl>
                                      </p:cBhvr>
                                    </p:animEffect>
                                  </p:childTnLst>
                                </p:cTn>
                              </p:par>
                            </p:childTnLst>
                          </p:cTn>
                        </p:par>
                      </p:childTnLst>
                    </p:cTn>
                  </p:par>
                  <p:par>
                    <p:cTn id="111" fill="hold">
                      <p:stCondLst>
                        <p:cond delay="indefinite"/>
                      </p:stCondLst>
                      <p:childTnLst>
                        <p:par>
                          <p:cTn id="112" fill="hold">
                            <p:stCondLst>
                              <p:cond delay="0"/>
                            </p:stCondLst>
                            <p:childTnLst>
                              <p:par>
                                <p:cTn id="113" presetID="19" presetClass="emph" presetSubtype="0" fill="hold" grpId="0" nodeType="clickEffect">
                                  <p:stCondLst>
                                    <p:cond delay="0"/>
                                  </p:stCondLst>
                                  <p:childTnLst>
                                    <p:animClr clrSpc="rgb" dir="cw">
                                      <p:cBhvr override="childStyle">
                                        <p:cTn id="114" dur="500" fill="hold"/>
                                        <p:tgtEl>
                                          <p:spTgt spid="12"/>
                                        </p:tgtEl>
                                        <p:attrNameLst>
                                          <p:attrName>style.color</p:attrName>
                                        </p:attrNameLst>
                                      </p:cBhvr>
                                      <p:to>
                                        <a:srgbClr val="00B0F0"/>
                                      </p:to>
                                    </p:animClr>
                                    <p:animClr clrSpc="rgb" dir="cw">
                                      <p:cBhvr>
                                        <p:cTn id="115" dur="500" fill="hold"/>
                                        <p:tgtEl>
                                          <p:spTgt spid="12"/>
                                        </p:tgtEl>
                                        <p:attrNameLst>
                                          <p:attrName>fillcolor</p:attrName>
                                        </p:attrNameLst>
                                      </p:cBhvr>
                                      <p:to>
                                        <a:srgbClr val="00B0F0"/>
                                      </p:to>
                                    </p:animClr>
                                    <p:set>
                                      <p:cBhvr>
                                        <p:cTn id="116" dur="500" fill="hold"/>
                                        <p:tgtEl>
                                          <p:spTgt spid="12"/>
                                        </p:tgtEl>
                                        <p:attrNameLst>
                                          <p:attrName>fill.type</p:attrName>
                                        </p:attrNameLst>
                                      </p:cBhvr>
                                      <p:to>
                                        <p:strVal val="solid"/>
                                      </p:to>
                                    </p:set>
                                    <p:set>
                                      <p:cBhvr>
                                        <p:cTn id="117" dur="500" fill="hold"/>
                                        <p:tgtEl>
                                          <p:spTgt spid="12"/>
                                        </p:tgtEl>
                                        <p:attrNameLst>
                                          <p:attrName>fill.on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nodeType="clickEffect">
                                  <p:stCondLst>
                                    <p:cond delay="0"/>
                                  </p:stCondLst>
                                  <p:childTnLst>
                                    <p:animEffect transition="out" filter="fade">
                                      <p:cBhvr>
                                        <p:cTn id="121" dur="500"/>
                                        <p:tgtEl>
                                          <p:spTgt spid="44"/>
                                        </p:tgtEl>
                                      </p:cBhvr>
                                    </p:animEffect>
                                    <p:set>
                                      <p:cBhvr>
                                        <p:cTn id="122" dur="1" fill="hold">
                                          <p:stCondLst>
                                            <p:cond delay="499"/>
                                          </p:stCondLst>
                                        </p:cTn>
                                        <p:tgtEl>
                                          <p:spTgt spid="44"/>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53"/>
                                        </p:tgtEl>
                                      </p:cBhvr>
                                    </p:animEffect>
                                    <p:set>
                                      <p:cBhvr>
                                        <p:cTn id="125"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6" grpId="0" animBg="1"/>
      <p:bldP spid="17" grpId="0" animBg="1"/>
      <p:bldP spid="18" grpId="0" animBg="1"/>
      <p:bldP spid="50" grpId="0" animBg="1"/>
      <p:bldP spid="52" grpId="0" animBg="1"/>
      <p:bldP spid="52" grpId="1" animBg="1"/>
      <p:bldP spid="53" grpId="0" animBg="1"/>
      <p:bldP spid="53" grpId="1" animBg="1"/>
      <p:bldP spid="68" grpId="0" animBg="1"/>
      <p:bldP spid="68" grpId="1" animBg="1"/>
      <p:bldP spid="70" grpId="0" animBg="1"/>
      <p:bldP spid="70" grpId="1" animBg="1"/>
      <p:bldP spid="72" grpId="0" animBg="1"/>
      <p:bldP spid="72" grpId="1" animBg="1"/>
      <p:bldP spid="123" grpId="0" animBg="1"/>
      <p:bldP spid="12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4AD50BF-A7E8-F895-AF27-F69AEBF7CDEC}"/>
              </a:ext>
            </a:extLst>
          </p:cNvPr>
          <p:cNvGrpSpPr/>
          <p:nvPr/>
        </p:nvGrpSpPr>
        <p:grpSpPr>
          <a:xfrm>
            <a:off x="653576" y="1193538"/>
            <a:ext cx="1143000" cy="1143000"/>
            <a:chOff x="2379643" y="355681"/>
            <a:chExt cx="1143000" cy="1143000"/>
          </a:xfrm>
        </p:grpSpPr>
        <p:sp>
          <p:nvSpPr>
            <p:cNvPr id="5" name="Oval 4">
              <a:extLst>
                <a:ext uri="{FF2B5EF4-FFF2-40B4-BE49-F238E27FC236}">
                  <a16:creationId xmlns:a16="http://schemas.microsoft.com/office/drawing/2014/main" id="{43413641-2C68-A338-1CE3-C879BF08E69A}"/>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206487AD-5D00-6EBA-BCFB-0FC55315AD57}"/>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7" name="Group 6">
              <a:extLst>
                <a:ext uri="{FF2B5EF4-FFF2-40B4-BE49-F238E27FC236}">
                  <a16:creationId xmlns:a16="http://schemas.microsoft.com/office/drawing/2014/main" id="{753F7B3F-383B-98FD-40B9-1436F910AC64}"/>
                </a:ext>
              </a:extLst>
            </p:cNvPr>
            <p:cNvGrpSpPr/>
            <p:nvPr/>
          </p:nvGrpSpPr>
          <p:grpSpPr>
            <a:xfrm>
              <a:off x="2676823" y="704523"/>
              <a:ext cx="548640" cy="320040"/>
              <a:chOff x="8209190" y="1852901"/>
              <a:chExt cx="2194560" cy="1280160"/>
            </a:xfrm>
          </p:grpSpPr>
          <p:sp>
            <p:nvSpPr>
              <p:cNvPr id="8" name="Freeform: Shape 7">
                <a:extLst>
                  <a:ext uri="{FF2B5EF4-FFF2-40B4-BE49-F238E27FC236}">
                    <a16:creationId xmlns:a16="http://schemas.microsoft.com/office/drawing/2014/main" id="{36B4716C-062E-02C2-D82B-7868440C5BD8}"/>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Freeform: Shape 8">
                <a:extLst>
                  <a:ext uri="{FF2B5EF4-FFF2-40B4-BE49-F238E27FC236}">
                    <a16:creationId xmlns:a16="http://schemas.microsoft.com/office/drawing/2014/main" id="{E494153D-DCC4-532C-D73A-FC6AECF92170}"/>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 name="Title 1"/>
          <p:cNvSpPr>
            <a:spLocks noGrp="1"/>
          </p:cNvSpPr>
          <p:nvPr>
            <p:ph type="title"/>
          </p:nvPr>
        </p:nvSpPr>
        <p:spPr/>
        <p:txBody>
          <a:bodyPr/>
          <a:lstStyle/>
          <a:p>
            <a:r>
              <a:rPr lang="en-IN" dirty="0"/>
              <a:t>Regression with Decision Trees</a:t>
            </a:r>
          </a:p>
        </p:txBody>
      </p:sp>
      <p:sp>
        <p:nvSpPr>
          <p:cNvPr id="50" name="Rounded Rectangle 49"/>
          <p:cNvSpPr/>
          <p:nvPr/>
        </p:nvSpPr>
        <p:spPr>
          <a:xfrm>
            <a:off x="5656886" y="1600435"/>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Rounded Rectangle 50"/>
          <p:cNvSpPr/>
          <p:nvPr/>
        </p:nvSpPr>
        <p:spPr>
          <a:xfrm>
            <a:off x="1800714" y="2817578"/>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2" name="Rounded Rectangle 51"/>
          <p:cNvSpPr/>
          <p:nvPr/>
        </p:nvSpPr>
        <p:spPr>
          <a:xfrm>
            <a:off x="5656886" y="2817578"/>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 name="Rounded Rectangle 52"/>
          <p:cNvSpPr/>
          <p:nvPr/>
        </p:nvSpPr>
        <p:spPr>
          <a:xfrm>
            <a:off x="9513058" y="2817578"/>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 name="Rounded Rectangle 53"/>
          <p:cNvSpPr/>
          <p:nvPr/>
        </p:nvSpPr>
        <p:spPr>
          <a:xfrm>
            <a:off x="10477102"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5" name="Rounded Rectangle 54"/>
          <p:cNvSpPr/>
          <p:nvPr/>
        </p:nvSpPr>
        <p:spPr>
          <a:xfrm>
            <a:off x="10955185" y="5251865"/>
            <a:ext cx="878227" cy="510125"/>
          </a:xfrm>
          <a:prstGeom prst="roundRect">
            <a:avLst/>
          </a:prstGeom>
          <a:solidFill>
            <a:srgbClr val="ED7D31">
              <a:alpha val="2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 name="Rounded Rectangle 55"/>
          <p:cNvSpPr/>
          <p:nvPr/>
        </p:nvSpPr>
        <p:spPr>
          <a:xfrm>
            <a:off x="9999019" y="5255074"/>
            <a:ext cx="878227" cy="510125"/>
          </a:xfrm>
          <a:prstGeom prst="roundRect">
            <a:avLst/>
          </a:prstGeom>
          <a:solidFill>
            <a:srgbClr val="ED7D31">
              <a:alpha val="50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 name="Rounded Rectangle 56"/>
          <p:cNvSpPr/>
          <p:nvPr/>
        </p:nvSpPr>
        <p:spPr>
          <a:xfrm>
            <a:off x="8549015"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Rounded Rectangle 57"/>
          <p:cNvSpPr/>
          <p:nvPr/>
        </p:nvSpPr>
        <p:spPr>
          <a:xfrm>
            <a:off x="9027098" y="5251865"/>
            <a:ext cx="878227" cy="510125"/>
          </a:xfrm>
          <a:prstGeom prst="roundRect">
            <a:avLst/>
          </a:prstGeom>
          <a:solidFill>
            <a:srgbClr val="ED7D31">
              <a:alpha val="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Rounded Rectangle 58"/>
          <p:cNvSpPr/>
          <p:nvPr/>
        </p:nvSpPr>
        <p:spPr>
          <a:xfrm>
            <a:off x="8070932" y="5255074"/>
            <a:ext cx="878227" cy="510125"/>
          </a:xfrm>
          <a:prstGeom prst="roundRect">
            <a:avLst/>
          </a:prstGeom>
          <a:solidFill>
            <a:srgbClr val="ED7D31">
              <a:alpha val="7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0" name="Rounded Rectangle 59"/>
          <p:cNvSpPr/>
          <p:nvPr/>
        </p:nvSpPr>
        <p:spPr>
          <a:xfrm>
            <a:off x="6620929"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Rounded Rectangle 60"/>
          <p:cNvSpPr/>
          <p:nvPr/>
        </p:nvSpPr>
        <p:spPr>
          <a:xfrm>
            <a:off x="7099012" y="5251865"/>
            <a:ext cx="878227" cy="510125"/>
          </a:xfrm>
          <a:prstGeom prst="roundRect">
            <a:avLst/>
          </a:prstGeom>
          <a:solidFill>
            <a:srgbClr val="ED7D3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Rounded Rectangle 61"/>
          <p:cNvSpPr/>
          <p:nvPr/>
        </p:nvSpPr>
        <p:spPr>
          <a:xfrm>
            <a:off x="6142846" y="5255074"/>
            <a:ext cx="878227" cy="510125"/>
          </a:xfrm>
          <a:prstGeom prst="roundRect">
            <a:avLst/>
          </a:prstGeom>
          <a:solidFill>
            <a:schemeClr val="accent5">
              <a:lumMod val="50000"/>
            </a:scheme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Rounded Rectangle 62"/>
          <p:cNvSpPr/>
          <p:nvPr/>
        </p:nvSpPr>
        <p:spPr>
          <a:xfrm>
            <a:off x="4692843"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4" name="Rounded Rectangle 63"/>
          <p:cNvSpPr/>
          <p:nvPr/>
        </p:nvSpPr>
        <p:spPr>
          <a:xfrm>
            <a:off x="5170926" y="5251865"/>
            <a:ext cx="878227" cy="510125"/>
          </a:xfrm>
          <a:prstGeom prst="roundRect">
            <a:avLst/>
          </a:prstGeom>
          <a:solidFill>
            <a:srgbClr val="ED7D31">
              <a:alpha val="7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Rounded Rectangle 64"/>
          <p:cNvSpPr/>
          <p:nvPr/>
        </p:nvSpPr>
        <p:spPr>
          <a:xfrm>
            <a:off x="4214760" y="5255074"/>
            <a:ext cx="878227" cy="510125"/>
          </a:xfrm>
          <a:prstGeom prst="roundRect">
            <a:avLst/>
          </a:prstGeom>
          <a:solidFill>
            <a:srgbClr val="ED7D31">
              <a:alpha val="50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6" name="Rounded Rectangle 65"/>
          <p:cNvSpPr/>
          <p:nvPr/>
        </p:nvSpPr>
        <p:spPr>
          <a:xfrm>
            <a:off x="2764757"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Rounded Rectangle 66"/>
          <p:cNvSpPr/>
          <p:nvPr/>
        </p:nvSpPr>
        <p:spPr>
          <a:xfrm>
            <a:off x="3242840" y="5251865"/>
            <a:ext cx="878227" cy="510125"/>
          </a:xfrm>
          <a:prstGeom prst="roundRect">
            <a:avLst/>
          </a:prstGeom>
          <a:solidFill>
            <a:srgbClr val="ED7D31">
              <a:alpha val="7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Rounded Rectangle 67"/>
          <p:cNvSpPr/>
          <p:nvPr/>
        </p:nvSpPr>
        <p:spPr>
          <a:xfrm>
            <a:off x="2286674" y="5255074"/>
            <a:ext cx="878227" cy="510125"/>
          </a:xfrm>
          <a:prstGeom prst="roundRect">
            <a:avLst/>
          </a:prstGeom>
          <a:solidFill>
            <a:srgbClr val="ED7D31">
              <a:alpha val="50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9" name="Rounded Rectangle 68"/>
          <p:cNvSpPr/>
          <p:nvPr/>
        </p:nvSpPr>
        <p:spPr>
          <a:xfrm>
            <a:off x="836671" y="4034721"/>
            <a:ext cx="878227" cy="510125"/>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0" name="Rounded Rectangle 69"/>
          <p:cNvSpPr/>
          <p:nvPr/>
        </p:nvSpPr>
        <p:spPr>
          <a:xfrm>
            <a:off x="1314754" y="5251865"/>
            <a:ext cx="878227" cy="510125"/>
          </a:xfrm>
          <a:prstGeom prst="roundRect">
            <a:avLst/>
          </a:prstGeom>
          <a:solidFill>
            <a:srgbClr val="ED7D3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1" name="Rounded Rectangle 70"/>
          <p:cNvSpPr/>
          <p:nvPr/>
        </p:nvSpPr>
        <p:spPr>
          <a:xfrm>
            <a:off x="358588" y="5255074"/>
            <a:ext cx="878227" cy="510125"/>
          </a:xfrm>
          <a:prstGeom prst="roundRect">
            <a:avLst/>
          </a:prstGeom>
          <a:solidFill>
            <a:srgbClr val="ED7D31">
              <a:alpha val="75000"/>
            </a:srgbClr>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73" name="Straight Arrow Connector 72"/>
          <p:cNvCxnSpPr>
            <a:stCxn id="50" idx="1"/>
            <a:endCxn id="51" idx="0"/>
          </p:cNvCxnSpPr>
          <p:nvPr/>
        </p:nvCxnSpPr>
        <p:spPr>
          <a:xfrm flipH="1">
            <a:off x="2239828" y="1855498"/>
            <a:ext cx="3417058" cy="962080"/>
          </a:xfrm>
          <a:prstGeom prst="straightConnector1">
            <a:avLst/>
          </a:prstGeom>
          <a:noFill/>
          <a:ln w="38100" cap="flat" cmpd="sng" algn="ctr">
            <a:solidFill>
              <a:schemeClr val="bg1"/>
            </a:solidFill>
            <a:prstDash val="solid"/>
            <a:miter lim="800000"/>
            <a:tailEnd type="triangle" w="lg" len="lg"/>
          </a:ln>
          <a:effectLst/>
        </p:spPr>
      </p:cxnSp>
      <p:cxnSp>
        <p:nvCxnSpPr>
          <p:cNvPr id="74" name="Straight Arrow Connector 73"/>
          <p:cNvCxnSpPr>
            <a:stCxn id="50" idx="3"/>
            <a:endCxn id="53" idx="0"/>
          </p:cNvCxnSpPr>
          <p:nvPr/>
        </p:nvCxnSpPr>
        <p:spPr>
          <a:xfrm>
            <a:off x="6535113" y="1855498"/>
            <a:ext cx="3417059" cy="962080"/>
          </a:xfrm>
          <a:prstGeom prst="straightConnector1">
            <a:avLst/>
          </a:prstGeom>
          <a:noFill/>
          <a:ln w="38100" cap="flat" cmpd="sng" algn="ctr">
            <a:solidFill>
              <a:schemeClr val="bg1"/>
            </a:solidFill>
            <a:prstDash val="solid"/>
            <a:miter lim="800000"/>
            <a:tailEnd type="triangle" w="lg" len="lg"/>
          </a:ln>
          <a:effectLst/>
        </p:spPr>
      </p:cxnSp>
      <p:cxnSp>
        <p:nvCxnSpPr>
          <p:cNvPr id="75" name="Straight Arrow Connector 74"/>
          <p:cNvCxnSpPr>
            <a:stCxn id="50" idx="2"/>
            <a:endCxn id="52" idx="0"/>
          </p:cNvCxnSpPr>
          <p:nvPr/>
        </p:nvCxnSpPr>
        <p:spPr>
          <a:xfrm>
            <a:off x="6096000" y="2110560"/>
            <a:ext cx="0" cy="707018"/>
          </a:xfrm>
          <a:prstGeom prst="straightConnector1">
            <a:avLst/>
          </a:prstGeom>
          <a:noFill/>
          <a:ln w="38100" cap="flat" cmpd="sng" algn="ctr">
            <a:solidFill>
              <a:schemeClr val="bg1"/>
            </a:solidFill>
            <a:prstDash val="solid"/>
            <a:miter lim="800000"/>
            <a:tailEnd type="triangle" w="lg" len="lg"/>
          </a:ln>
          <a:effectLst/>
        </p:spPr>
      </p:cxnSp>
      <p:cxnSp>
        <p:nvCxnSpPr>
          <p:cNvPr id="76" name="Straight Arrow Connector 75"/>
          <p:cNvCxnSpPr>
            <a:stCxn id="51" idx="1"/>
            <a:endCxn id="69" idx="0"/>
          </p:cNvCxnSpPr>
          <p:nvPr/>
        </p:nvCxnSpPr>
        <p:spPr>
          <a:xfrm flipH="1">
            <a:off x="1275785" y="3072641"/>
            <a:ext cx="524929" cy="962080"/>
          </a:xfrm>
          <a:prstGeom prst="straightConnector1">
            <a:avLst/>
          </a:prstGeom>
          <a:noFill/>
          <a:ln w="38100" cap="flat" cmpd="sng" algn="ctr">
            <a:solidFill>
              <a:schemeClr val="bg1"/>
            </a:solidFill>
            <a:prstDash val="solid"/>
            <a:miter lim="800000"/>
            <a:tailEnd type="triangle" w="lg" len="lg"/>
          </a:ln>
          <a:effectLst/>
        </p:spPr>
      </p:cxnSp>
      <p:cxnSp>
        <p:nvCxnSpPr>
          <p:cNvPr id="77" name="Straight Arrow Connector 76"/>
          <p:cNvCxnSpPr>
            <a:stCxn id="51" idx="3"/>
            <a:endCxn id="66" idx="0"/>
          </p:cNvCxnSpPr>
          <p:nvPr/>
        </p:nvCxnSpPr>
        <p:spPr>
          <a:xfrm>
            <a:off x="2678941" y="3072641"/>
            <a:ext cx="524930" cy="962080"/>
          </a:xfrm>
          <a:prstGeom prst="straightConnector1">
            <a:avLst/>
          </a:prstGeom>
          <a:noFill/>
          <a:ln w="38100" cap="flat" cmpd="sng" algn="ctr">
            <a:solidFill>
              <a:schemeClr val="bg1"/>
            </a:solidFill>
            <a:prstDash val="solid"/>
            <a:miter lim="800000"/>
            <a:tailEnd type="triangle" w="lg" len="lg"/>
          </a:ln>
          <a:effectLst/>
        </p:spPr>
      </p:cxnSp>
      <p:cxnSp>
        <p:nvCxnSpPr>
          <p:cNvPr id="78" name="Straight Arrow Connector 77"/>
          <p:cNvCxnSpPr>
            <a:stCxn id="52" idx="3"/>
            <a:endCxn id="60" idx="0"/>
          </p:cNvCxnSpPr>
          <p:nvPr/>
        </p:nvCxnSpPr>
        <p:spPr>
          <a:xfrm>
            <a:off x="6535113" y="3072641"/>
            <a:ext cx="524930" cy="962080"/>
          </a:xfrm>
          <a:prstGeom prst="straightConnector1">
            <a:avLst/>
          </a:prstGeom>
          <a:noFill/>
          <a:ln w="38100" cap="flat" cmpd="sng" algn="ctr">
            <a:solidFill>
              <a:schemeClr val="bg1"/>
            </a:solidFill>
            <a:prstDash val="solid"/>
            <a:miter lim="800000"/>
            <a:tailEnd type="triangle" w="lg" len="lg"/>
          </a:ln>
          <a:effectLst/>
        </p:spPr>
      </p:cxnSp>
      <p:cxnSp>
        <p:nvCxnSpPr>
          <p:cNvPr id="79" name="Straight Arrow Connector 78"/>
          <p:cNvCxnSpPr>
            <a:stCxn id="52" idx="1"/>
            <a:endCxn id="63" idx="0"/>
          </p:cNvCxnSpPr>
          <p:nvPr/>
        </p:nvCxnSpPr>
        <p:spPr>
          <a:xfrm flipH="1">
            <a:off x="5131957" y="3072641"/>
            <a:ext cx="524929" cy="962080"/>
          </a:xfrm>
          <a:prstGeom prst="straightConnector1">
            <a:avLst/>
          </a:prstGeom>
          <a:noFill/>
          <a:ln w="38100" cap="flat" cmpd="sng" algn="ctr">
            <a:solidFill>
              <a:schemeClr val="bg1"/>
            </a:solidFill>
            <a:prstDash val="solid"/>
            <a:miter lim="800000"/>
            <a:tailEnd type="triangle" w="lg" len="lg"/>
          </a:ln>
          <a:effectLst/>
        </p:spPr>
      </p:cxnSp>
      <p:cxnSp>
        <p:nvCxnSpPr>
          <p:cNvPr id="80" name="Straight Arrow Connector 79"/>
          <p:cNvCxnSpPr>
            <a:stCxn id="53" idx="1"/>
            <a:endCxn id="57" idx="0"/>
          </p:cNvCxnSpPr>
          <p:nvPr/>
        </p:nvCxnSpPr>
        <p:spPr>
          <a:xfrm flipH="1">
            <a:off x="8988129" y="3072641"/>
            <a:ext cx="524929" cy="962080"/>
          </a:xfrm>
          <a:prstGeom prst="straightConnector1">
            <a:avLst/>
          </a:prstGeom>
          <a:noFill/>
          <a:ln w="38100" cap="flat" cmpd="sng" algn="ctr">
            <a:solidFill>
              <a:schemeClr val="bg1"/>
            </a:solidFill>
            <a:prstDash val="solid"/>
            <a:miter lim="800000"/>
            <a:tailEnd type="triangle" w="lg" len="lg"/>
          </a:ln>
          <a:effectLst/>
        </p:spPr>
      </p:cxnSp>
      <p:cxnSp>
        <p:nvCxnSpPr>
          <p:cNvPr id="81" name="Straight Arrow Connector 80"/>
          <p:cNvCxnSpPr>
            <a:stCxn id="53" idx="3"/>
            <a:endCxn id="54" idx="0"/>
          </p:cNvCxnSpPr>
          <p:nvPr/>
        </p:nvCxnSpPr>
        <p:spPr>
          <a:xfrm>
            <a:off x="10391285" y="3072641"/>
            <a:ext cx="524931" cy="962080"/>
          </a:xfrm>
          <a:prstGeom prst="straightConnector1">
            <a:avLst/>
          </a:prstGeom>
          <a:noFill/>
          <a:ln w="38100" cap="flat" cmpd="sng" algn="ctr">
            <a:solidFill>
              <a:schemeClr val="bg1"/>
            </a:solidFill>
            <a:prstDash val="solid"/>
            <a:miter lim="800000"/>
            <a:tailEnd type="triangle" w="lg" len="lg"/>
          </a:ln>
          <a:effectLst/>
        </p:spPr>
      </p:cxnSp>
      <p:cxnSp>
        <p:nvCxnSpPr>
          <p:cNvPr id="82" name="Straight Arrow Connector 81"/>
          <p:cNvCxnSpPr>
            <a:stCxn id="69" idx="2"/>
            <a:endCxn id="71" idx="0"/>
          </p:cNvCxnSpPr>
          <p:nvPr/>
        </p:nvCxnSpPr>
        <p:spPr>
          <a:xfrm flipH="1">
            <a:off x="797702"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3" name="Straight Arrow Connector 82"/>
          <p:cNvCxnSpPr>
            <a:stCxn id="66" idx="2"/>
            <a:endCxn id="68" idx="0"/>
          </p:cNvCxnSpPr>
          <p:nvPr/>
        </p:nvCxnSpPr>
        <p:spPr>
          <a:xfrm flipH="1">
            <a:off x="2725788"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4" name="Straight Arrow Connector 83"/>
          <p:cNvCxnSpPr>
            <a:stCxn id="63" idx="2"/>
            <a:endCxn id="65" idx="0"/>
          </p:cNvCxnSpPr>
          <p:nvPr/>
        </p:nvCxnSpPr>
        <p:spPr>
          <a:xfrm flipH="1">
            <a:off x="4653874"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5" name="Straight Arrow Connector 84"/>
          <p:cNvCxnSpPr>
            <a:stCxn id="60" idx="2"/>
            <a:endCxn id="62" idx="0"/>
          </p:cNvCxnSpPr>
          <p:nvPr/>
        </p:nvCxnSpPr>
        <p:spPr>
          <a:xfrm flipH="1">
            <a:off x="6581960"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6" name="Straight Arrow Connector 85"/>
          <p:cNvCxnSpPr>
            <a:stCxn id="57" idx="2"/>
            <a:endCxn id="59" idx="0"/>
          </p:cNvCxnSpPr>
          <p:nvPr/>
        </p:nvCxnSpPr>
        <p:spPr>
          <a:xfrm flipH="1">
            <a:off x="8510046"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7" name="Straight Arrow Connector 86"/>
          <p:cNvCxnSpPr>
            <a:stCxn id="54" idx="2"/>
            <a:endCxn id="56" idx="0"/>
          </p:cNvCxnSpPr>
          <p:nvPr/>
        </p:nvCxnSpPr>
        <p:spPr>
          <a:xfrm flipH="1">
            <a:off x="10438133" y="4544846"/>
            <a:ext cx="478083" cy="710228"/>
          </a:xfrm>
          <a:prstGeom prst="straightConnector1">
            <a:avLst/>
          </a:prstGeom>
          <a:noFill/>
          <a:ln w="38100" cap="flat" cmpd="sng" algn="ctr">
            <a:solidFill>
              <a:schemeClr val="bg1"/>
            </a:solidFill>
            <a:prstDash val="solid"/>
            <a:miter lim="800000"/>
            <a:tailEnd type="triangle" w="lg" len="lg"/>
          </a:ln>
          <a:effectLst/>
        </p:spPr>
      </p:cxnSp>
      <p:cxnSp>
        <p:nvCxnSpPr>
          <p:cNvPr id="88" name="Straight Arrow Connector 87"/>
          <p:cNvCxnSpPr>
            <a:stCxn id="69" idx="2"/>
            <a:endCxn id="70" idx="0"/>
          </p:cNvCxnSpPr>
          <p:nvPr/>
        </p:nvCxnSpPr>
        <p:spPr>
          <a:xfrm>
            <a:off x="1275785" y="4544846"/>
            <a:ext cx="478083" cy="707019"/>
          </a:xfrm>
          <a:prstGeom prst="straightConnector1">
            <a:avLst/>
          </a:prstGeom>
          <a:noFill/>
          <a:ln w="38100" cap="flat" cmpd="sng" algn="ctr">
            <a:solidFill>
              <a:schemeClr val="bg1"/>
            </a:solidFill>
            <a:prstDash val="solid"/>
            <a:miter lim="800000"/>
            <a:tailEnd type="triangle" w="lg" len="lg"/>
          </a:ln>
          <a:effectLst/>
        </p:spPr>
      </p:cxnSp>
      <p:cxnSp>
        <p:nvCxnSpPr>
          <p:cNvPr id="89" name="Straight Arrow Connector 88"/>
          <p:cNvCxnSpPr>
            <a:stCxn id="66" idx="2"/>
            <a:endCxn id="67" idx="0"/>
          </p:cNvCxnSpPr>
          <p:nvPr/>
        </p:nvCxnSpPr>
        <p:spPr>
          <a:xfrm>
            <a:off x="3203871" y="4544846"/>
            <a:ext cx="478083" cy="707019"/>
          </a:xfrm>
          <a:prstGeom prst="straightConnector1">
            <a:avLst/>
          </a:prstGeom>
          <a:noFill/>
          <a:ln w="38100" cap="flat" cmpd="sng" algn="ctr">
            <a:solidFill>
              <a:schemeClr val="bg1"/>
            </a:solidFill>
            <a:prstDash val="solid"/>
            <a:miter lim="800000"/>
            <a:tailEnd type="triangle" w="lg" len="lg"/>
          </a:ln>
          <a:effectLst/>
        </p:spPr>
      </p:cxnSp>
      <p:cxnSp>
        <p:nvCxnSpPr>
          <p:cNvPr id="90" name="Straight Arrow Connector 89"/>
          <p:cNvCxnSpPr>
            <a:stCxn id="63" idx="2"/>
            <a:endCxn id="64" idx="0"/>
          </p:cNvCxnSpPr>
          <p:nvPr/>
        </p:nvCxnSpPr>
        <p:spPr>
          <a:xfrm>
            <a:off x="5131957" y="4544846"/>
            <a:ext cx="478083" cy="707019"/>
          </a:xfrm>
          <a:prstGeom prst="straightConnector1">
            <a:avLst/>
          </a:prstGeom>
          <a:noFill/>
          <a:ln w="38100" cap="flat" cmpd="sng" algn="ctr">
            <a:solidFill>
              <a:schemeClr val="bg1"/>
            </a:solidFill>
            <a:prstDash val="solid"/>
            <a:miter lim="800000"/>
            <a:tailEnd type="triangle" w="lg" len="lg"/>
          </a:ln>
          <a:effectLst/>
        </p:spPr>
      </p:cxnSp>
      <p:cxnSp>
        <p:nvCxnSpPr>
          <p:cNvPr id="91" name="Straight Arrow Connector 90"/>
          <p:cNvCxnSpPr>
            <a:stCxn id="60" idx="2"/>
            <a:endCxn id="61" idx="0"/>
          </p:cNvCxnSpPr>
          <p:nvPr/>
        </p:nvCxnSpPr>
        <p:spPr>
          <a:xfrm>
            <a:off x="7060043" y="4544846"/>
            <a:ext cx="478083" cy="707019"/>
          </a:xfrm>
          <a:prstGeom prst="straightConnector1">
            <a:avLst/>
          </a:prstGeom>
          <a:noFill/>
          <a:ln w="38100" cap="flat" cmpd="sng" algn="ctr">
            <a:solidFill>
              <a:schemeClr val="bg1"/>
            </a:solidFill>
            <a:prstDash val="solid"/>
            <a:miter lim="800000"/>
            <a:tailEnd type="triangle" w="lg" len="lg"/>
          </a:ln>
          <a:effectLst/>
        </p:spPr>
      </p:cxnSp>
      <p:cxnSp>
        <p:nvCxnSpPr>
          <p:cNvPr id="92" name="Straight Arrow Connector 91"/>
          <p:cNvCxnSpPr>
            <a:stCxn id="57" idx="2"/>
            <a:endCxn id="58" idx="0"/>
          </p:cNvCxnSpPr>
          <p:nvPr/>
        </p:nvCxnSpPr>
        <p:spPr>
          <a:xfrm>
            <a:off x="8988129" y="4544846"/>
            <a:ext cx="478083" cy="707019"/>
          </a:xfrm>
          <a:prstGeom prst="straightConnector1">
            <a:avLst/>
          </a:prstGeom>
          <a:noFill/>
          <a:ln w="38100" cap="flat" cmpd="sng" algn="ctr">
            <a:solidFill>
              <a:schemeClr val="bg1"/>
            </a:solidFill>
            <a:prstDash val="solid"/>
            <a:miter lim="800000"/>
            <a:tailEnd type="triangle" w="lg" len="lg"/>
          </a:ln>
          <a:effectLst/>
        </p:spPr>
      </p:cxnSp>
      <p:cxnSp>
        <p:nvCxnSpPr>
          <p:cNvPr id="93" name="Straight Arrow Connector 92"/>
          <p:cNvCxnSpPr>
            <a:stCxn id="54" idx="2"/>
            <a:endCxn id="55" idx="0"/>
          </p:cNvCxnSpPr>
          <p:nvPr/>
        </p:nvCxnSpPr>
        <p:spPr>
          <a:xfrm>
            <a:off x="10916216" y="4544846"/>
            <a:ext cx="478083" cy="707019"/>
          </a:xfrm>
          <a:prstGeom prst="straightConnector1">
            <a:avLst/>
          </a:prstGeom>
          <a:noFill/>
          <a:ln w="38100" cap="flat" cmpd="sng" algn="ctr">
            <a:solidFill>
              <a:schemeClr val="bg1"/>
            </a:solidFill>
            <a:prstDash val="solid"/>
            <a:miter lim="800000"/>
            <a:tailEnd type="triangle" w="lg" len="lg"/>
          </a:ln>
          <a:effectLst/>
        </p:spPr>
      </p:cxnSp>
      <p:sp>
        <p:nvSpPr>
          <p:cNvPr id="72" name="Oval 71"/>
          <p:cNvSpPr/>
          <p:nvPr/>
        </p:nvSpPr>
        <p:spPr>
          <a:xfrm>
            <a:off x="5940456" y="1089779"/>
            <a:ext cx="311085" cy="311085"/>
          </a:xfrm>
          <a:prstGeom prst="ellipse">
            <a:avLst/>
          </a:prstGeom>
          <a:solidFill>
            <a:schemeClr val="accent5"/>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4" name="Oval 93"/>
          <p:cNvSpPr/>
          <p:nvPr/>
        </p:nvSpPr>
        <p:spPr>
          <a:xfrm>
            <a:off x="5940456" y="1089779"/>
            <a:ext cx="311085" cy="311085"/>
          </a:xfrm>
          <a:prstGeom prst="ellipse">
            <a:avLst/>
          </a:prstGeom>
          <a:solidFill>
            <a:schemeClr val="accent5"/>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1" name="Rectangular Callout 100"/>
          <p:cNvSpPr/>
          <p:nvPr/>
        </p:nvSpPr>
        <p:spPr>
          <a:xfrm>
            <a:off x="1994608" y="962298"/>
            <a:ext cx="5026465" cy="1133671"/>
          </a:xfrm>
          <a:prstGeom prst="wedgeRectCallout">
            <a:avLst>
              <a:gd name="adj1" fmla="val -62458"/>
              <a:gd name="adj2" fmla="val 5284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To perform real valued regression, may simply use average score at a leaf node to predict scores for test data points</a:t>
            </a:r>
          </a:p>
        </p:txBody>
      </p:sp>
    </p:spTree>
    <p:extLst>
      <p:ext uri="{BB962C8B-B14F-4D97-AF65-F5344CB8AC3E}">
        <p14:creationId xmlns:p14="http://schemas.microsoft.com/office/powerpoint/2010/main" val="362375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01"/>
                                        </p:tgtEl>
                                        <p:attrNameLst>
                                          <p:attrName>style.visibility</p:attrName>
                                        </p:attrNameLst>
                                      </p:cBhvr>
                                      <p:to>
                                        <p:strVal val="visible"/>
                                      </p:to>
                                    </p:set>
                                    <p:animEffect transition="in" filter="wipe(left)">
                                      <p:cBhvr>
                                        <p:cTn id="14" dur="500"/>
                                        <p:tgtEl>
                                          <p:spTgt spid="10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500"/>
                                        <p:tgtEl>
                                          <p:spTgt spid="72"/>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500"/>
                                        <p:tgtEl>
                                          <p:spTgt spid="9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0 -1.48148E-6 L 0 0.26667 " pathEditMode="relative" rAng="0" ptsTypes="AA">
                                      <p:cBhvr>
                                        <p:cTn id="30" dur="1000" fill="hold"/>
                                        <p:tgtEl>
                                          <p:spTgt spid="72"/>
                                        </p:tgtEl>
                                        <p:attrNameLst>
                                          <p:attrName>ppt_x</p:attrName>
                                          <p:attrName>ppt_y</p:attrName>
                                        </p:attrNameLst>
                                      </p:cBhvr>
                                      <p:rCtr x="0" y="13333"/>
                                    </p:animMotion>
                                  </p:childTnLst>
                                </p:cTn>
                              </p:par>
                            </p:childTnLst>
                          </p:cTn>
                        </p:par>
                        <p:par>
                          <p:cTn id="31" fill="hold">
                            <p:stCondLst>
                              <p:cond delay="1000"/>
                            </p:stCondLst>
                            <p:childTnLst>
                              <p:par>
                                <p:cTn id="32" presetID="42" presetClass="path" presetSubtype="0" accel="50000" decel="50000" fill="hold" grpId="2" nodeType="afterEffect">
                                  <p:stCondLst>
                                    <p:cond delay="0"/>
                                  </p:stCondLst>
                                  <p:childTnLst>
                                    <p:animMotion origin="layout" path="M 0 0.26667 L 0.03607 0.26667 " pathEditMode="relative" rAng="0" ptsTypes="AA">
                                      <p:cBhvr>
                                        <p:cTn id="33" dur="500" fill="hold"/>
                                        <p:tgtEl>
                                          <p:spTgt spid="72"/>
                                        </p:tgtEl>
                                        <p:attrNameLst>
                                          <p:attrName>ppt_x</p:attrName>
                                          <p:attrName>ppt_y</p:attrName>
                                        </p:attrNameLst>
                                      </p:cBhvr>
                                      <p:rCtr x="1797" y="0"/>
                                    </p:animMotion>
                                  </p:childTnLst>
                                </p:cTn>
                              </p:par>
                            </p:childTnLst>
                          </p:cTn>
                        </p:par>
                        <p:par>
                          <p:cTn id="34" fill="hold">
                            <p:stCondLst>
                              <p:cond delay="1500"/>
                            </p:stCondLst>
                            <p:childTnLst>
                              <p:par>
                                <p:cTn id="35" presetID="42" presetClass="path" presetSubtype="0" accel="50000" decel="50000" fill="hold" grpId="3" nodeType="afterEffect">
                                  <p:stCondLst>
                                    <p:cond delay="0"/>
                                  </p:stCondLst>
                                  <p:childTnLst>
                                    <p:animMotion origin="layout" path="M 0.03607 0.26667 L 0.07904 0.40648 " pathEditMode="relative" rAng="0" ptsTypes="AA">
                                      <p:cBhvr>
                                        <p:cTn id="36" dur="1000" fill="hold"/>
                                        <p:tgtEl>
                                          <p:spTgt spid="72"/>
                                        </p:tgtEl>
                                        <p:attrNameLst>
                                          <p:attrName>ppt_x</p:attrName>
                                          <p:attrName>ppt_y</p:attrName>
                                        </p:attrNameLst>
                                      </p:cBhvr>
                                      <p:rCtr x="2148" y="6991"/>
                                    </p:animMotion>
                                  </p:childTnLst>
                                </p:cTn>
                              </p:par>
                            </p:childTnLst>
                          </p:cTn>
                        </p:par>
                        <p:par>
                          <p:cTn id="37" fill="hold">
                            <p:stCondLst>
                              <p:cond delay="2500"/>
                            </p:stCondLst>
                            <p:childTnLst>
                              <p:par>
                                <p:cTn id="38" presetID="42" presetClass="path" presetSubtype="0" accel="50000" decel="50000" fill="hold" grpId="4" nodeType="afterEffect">
                                  <p:stCondLst>
                                    <p:cond delay="0"/>
                                  </p:stCondLst>
                                  <p:childTnLst>
                                    <p:animMotion origin="layout" path="M 0.07904 0.40648 L 0.07904 0.48079 " pathEditMode="relative" rAng="0" ptsTypes="AA">
                                      <p:cBhvr>
                                        <p:cTn id="39" dur="500" fill="hold"/>
                                        <p:tgtEl>
                                          <p:spTgt spid="72"/>
                                        </p:tgtEl>
                                        <p:attrNameLst>
                                          <p:attrName>ppt_x</p:attrName>
                                          <p:attrName>ppt_y</p:attrName>
                                        </p:attrNameLst>
                                      </p:cBhvr>
                                      <p:rCtr x="0" y="3727"/>
                                    </p:animMotion>
                                  </p:childTnLst>
                                </p:cTn>
                              </p:par>
                            </p:childTnLst>
                          </p:cTn>
                        </p:par>
                        <p:par>
                          <p:cTn id="40" fill="hold">
                            <p:stCondLst>
                              <p:cond delay="3000"/>
                            </p:stCondLst>
                            <p:childTnLst>
                              <p:par>
                                <p:cTn id="41" presetID="42" presetClass="path" presetSubtype="0" accel="50000" decel="50000" fill="hold" grpId="5" nodeType="afterEffect">
                                  <p:stCondLst>
                                    <p:cond delay="0"/>
                                  </p:stCondLst>
                                  <p:childTnLst>
                                    <p:animMotion origin="layout" path="M 0.07904 0.48079 L 0.03984 0.58426 " pathEditMode="relative" rAng="0" ptsTypes="AA">
                                      <p:cBhvr>
                                        <p:cTn id="42" dur="1000" fill="hold"/>
                                        <p:tgtEl>
                                          <p:spTgt spid="72"/>
                                        </p:tgtEl>
                                        <p:attrNameLst>
                                          <p:attrName>ppt_x</p:attrName>
                                          <p:attrName>ppt_y</p:attrName>
                                        </p:attrNameLst>
                                      </p:cBhvr>
                                      <p:rCtr x="-1966" y="5162"/>
                                    </p:animMotion>
                                  </p:childTnLst>
                                </p:cTn>
                              </p:par>
                            </p:childTnLst>
                          </p:cTn>
                        </p:par>
                        <p:par>
                          <p:cTn id="43" fill="hold">
                            <p:stCondLst>
                              <p:cond delay="4000"/>
                            </p:stCondLst>
                            <p:childTnLst>
                              <p:par>
                                <p:cTn id="44" presetID="42" presetClass="path" presetSubtype="0" accel="50000" decel="50000" fill="hold" grpId="6" nodeType="afterEffect">
                                  <p:stCondLst>
                                    <p:cond delay="0"/>
                                  </p:stCondLst>
                                  <p:childTnLst>
                                    <p:animMotion origin="layout" path="M 0.03984 0.58426 L 0.03958 0.62153 " pathEditMode="relative" rAng="0" ptsTypes="AA">
                                      <p:cBhvr>
                                        <p:cTn id="45" dur="500" fill="hold"/>
                                        <p:tgtEl>
                                          <p:spTgt spid="72"/>
                                        </p:tgtEl>
                                        <p:attrNameLst>
                                          <p:attrName>ppt_x</p:attrName>
                                          <p:attrName>ppt_y</p:attrName>
                                        </p:attrNameLst>
                                      </p:cBhvr>
                                      <p:rCtr x="-13" y="1852"/>
                                    </p:animMotion>
                                  </p:childTnLst>
                                </p:cTn>
                              </p:par>
                            </p:childTnLst>
                          </p:cTn>
                        </p:par>
                      </p:childTnLst>
                    </p:cTn>
                  </p:par>
                  <p:par>
                    <p:cTn id="46" fill="hold">
                      <p:stCondLst>
                        <p:cond delay="indefinite"/>
                      </p:stCondLst>
                      <p:childTnLst>
                        <p:par>
                          <p:cTn id="47" fill="hold">
                            <p:stCondLst>
                              <p:cond delay="0"/>
                            </p:stCondLst>
                            <p:childTnLst>
                              <p:par>
                                <p:cTn id="48" presetID="19" presetClass="emph" presetSubtype="0" fill="hold" grpId="7" nodeType="clickEffect">
                                  <p:stCondLst>
                                    <p:cond delay="0"/>
                                  </p:stCondLst>
                                  <p:childTnLst>
                                    <p:animClr clrSpc="rgb" dir="cw">
                                      <p:cBhvr override="childStyle">
                                        <p:cTn id="49" dur="500" fill="hold"/>
                                        <p:tgtEl>
                                          <p:spTgt spid="72"/>
                                        </p:tgtEl>
                                        <p:attrNameLst>
                                          <p:attrName>style.color</p:attrName>
                                        </p:attrNameLst>
                                      </p:cBhvr>
                                      <p:to>
                                        <a:srgbClr val="895911"/>
                                      </p:to>
                                    </p:animClr>
                                    <p:animClr clrSpc="rgb" dir="cw">
                                      <p:cBhvr>
                                        <p:cTn id="50" dur="500" fill="hold"/>
                                        <p:tgtEl>
                                          <p:spTgt spid="72"/>
                                        </p:tgtEl>
                                        <p:attrNameLst>
                                          <p:attrName>fillcolor</p:attrName>
                                        </p:attrNameLst>
                                      </p:cBhvr>
                                      <p:to>
                                        <a:srgbClr val="895911"/>
                                      </p:to>
                                    </p:animClr>
                                    <p:set>
                                      <p:cBhvr>
                                        <p:cTn id="51" dur="500" fill="hold"/>
                                        <p:tgtEl>
                                          <p:spTgt spid="72"/>
                                        </p:tgtEl>
                                        <p:attrNameLst>
                                          <p:attrName>fill.type</p:attrName>
                                        </p:attrNameLst>
                                      </p:cBhvr>
                                      <p:to>
                                        <p:strVal val="solid"/>
                                      </p:to>
                                    </p:set>
                                    <p:set>
                                      <p:cBhvr>
                                        <p:cTn id="52" dur="500" fill="hold"/>
                                        <p:tgtEl>
                                          <p:spTgt spid="72"/>
                                        </p:tgtEl>
                                        <p:attrNameLst>
                                          <p:attrName>fill.on</p:attrName>
                                        </p:attrNameLst>
                                      </p:cBhvr>
                                      <p:to>
                                        <p:strVal val="true"/>
                                      </p:to>
                                    </p:set>
                                  </p:childTnLst>
                                </p:cTn>
                              </p:par>
                              <p:par>
                                <p:cTn id="53" presetID="19" presetClass="emph" presetSubtype="0" fill="hold" grpId="0" nodeType="withEffect">
                                  <p:stCondLst>
                                    <p:cond delay="0"/>
                                  </p:stCondLst>
                                  <p:childTnLst>
                                    <p:animClr clrSpc="rgb" dir="cw">
                                      <p:cBhvr override="childStyle">
                                        <p:cTn id="54" dur="500" fill="hold"/>
                                        <p:tgtEl>
                                          <p:spTgt spid="94"/>
                                        </p:tgtEl>
                                        <p:attrNameLst>
                                          <p:attrName>style.color</p:attrName>
                                        </p:attrNameLst>
                                      </p:cBhvr>
                                      <p:to>
                                        <a:srgbClr val="895911"/>
                                      </p:to>
                                    </p:animClr>
                                    <p:animClr clrSpc="rgb" dir="cw">
                                      <p:cBhvr>
                                        <p:cTn id="55" dur="500" fill="hold"/>
                                        <p:tgtEl>
                                          <p:spTgt spid="94"/>
                                        </p:tgtEl>
                                        <p:attrNameLst>
                                          <p:attrName>fillcolor</p:attrName>
                                        </p:attrNameLst>
                                      </p:cBhvr>
                                      <p:to>
                                        <a:srgbClr val="895911"/>
                                      </p:to>
                                    </p:animClr>
                                    <p:set>
                                      <p:cBhvr>
                                        <p:cTn id="56" dur="500" fill="hold"/>
                                        <p:tgtEl>
                                          <p:spTgt spid="94"/>
                                        </p:tgtEl>
                                        <p:attrNameLst>
                                          <p:attrName>fill.type</p:attrName>
                                        </p:attrNameLst>
                                      </p:cBhvr>
                                      <p:to>
                                        <p:strVal val="solid"/>
                                      </p:to>
                                    </p:set>
                                    <p:set>
                                      <p:cBhvr>
                                        <p:cTn id="57" dur="500" fill="hold"/>
                                        <p:tgtEl>
                                          <p:spTgt spid="9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2" grpId="1" animBg="1"/>
      <p:bldP spid="72" grpId="2" animBg="1"/>
      <p:bldP spid="72" grpId="3" animBg="1"/>
      <p:bldP spid="72" grpId="4" animBg="1"/>
      <p:bldP spid="72" grpId="5" animBg="1"/>
      <p:bldP spid="72" grpId="6" animBg="1"/>
      <p:bldP spid="72" grpId="7" animBg="1"/>
      <p:bldP spid="94" grpId="0" animBg="1"/>
      <p:bldP spid="94" grpId="1" animBg="1"/>
      <p:bldP spid="101" grpId="0" animBg="1"/>
      <p:bldP spid="10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How many children should a node have?</a:t>
            </a:r>
          </a:p>
          <a:p>
            <a:endParaRPr lang="en-IN" dirty="0"/>
          </a:p>
          <a:p>
            <a:r>
              <a:rPr lang="en-IN" dirty="0"/>
              <a:t>How to send data points to children?</a:t>
            </a:r>
          </a:p>
          <a:p>
            <a:endParaRPr lang="en-IN" dirty="0"/>
          </a:p>
          <a:p>
            <a:r>
              <a:rPr lang="en-IN" dirty="0"/>
              <a:t>When to stop splitting and make the node a leaf?</a:t>
            </a:r>
          </a:p>
          <a:p>
            <a:endParaRPr lang="en-IN" dirty="0"/>
          </a:p>
          <a:p>
            <a:r>
              <a:rPr lang="en-IN" dirty="0"/>
              <a:t>What to do at a leaf?</a:t>
            </a:r>
          </a:p>
          <a:p>
            <a:endParaRPr lang="en-IN" dirty="0"/>
          </a:p>
          <a:p>
            <a:r>
              <a:rPr lang="en-IN" dirty="0"/>
              <a:t>How many trees to train?</a:t>
            </a:r>
          </a:p>
          <a:p>
            <a:endParaRPr lang="en-US" dirty="0"/>
          </a:p>
          <a:p>
            <a:pPr marL="0" indent="0">
              <a:buNone/>
            </a:pPr>
            <a:endParaRPr lang="en-IN" dirty="0"/>
          </a:p>
        </p:txBody>
      </p:sp>
      <p:sp>
        <p:nvSpPr>
          <p:cNvPr id="2" name="Title 1"/>
          <p:cNvSpPr>
            <a:spLocks noGrp="1"/>
          </p:cNvSpPr>
          <p:nvPr>
            <p:ph type="title"/>
          </p:nvPr>
        </p:nvSpPr>
        <p:spPr/>
        <p:txBody>
          <a:bodyPr/>
          <a:lstStyle/>
          <a:p>
            <a:r>
              <a:rPr lang="en-IN" dirty="0"/>
              <a:t>How to learn a DT?</a:t>
            </a:r>
          </a:p>
        </p:txBody>
      </p:sp>
      <p:grpSp>
        <p:nvGrpSpPr>
          <p:cNvPr id="5" name="Group 4"/>
          <p:cNvGrpSpPr/>
          <p:nvPr/>
        </p:nvGrpSpPr>
        <p:grpSpPr>
          <a:xfrm>
            <a:off x="8985664" y="915385"/>
            <a:ext cx="2845842" cy="939420"/>
            <a:chOff x="3933844" y="1241565"/>
            <a:chExt cx="2845842" cy="939420"/>
          </a:xfrm>
        </p:grpSpPr>
        <p:sp>
          <p:nvSpPr>
            <p:cNvPr id="6" name="Rounded Rectangle 5"/>
            <p:cNvSpPr/>
            <p:nvPr/>
          </p:nvSpPr>
          <p:spPr>
            <a:xfrm>
              <a:off x="5117941" y="1241565"/>
              <a:ext cx="477647" cy="27744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933844" y="1903540"/>
              <a:ext cx="477647" cy="27744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723242" y="1903540"/>
              <a:ext cx="477647" cy="27744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512640" y="1903540"/>
              <a:ext cx="477647" cy="27744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6" idx="1"/>
              <a:endCxn id="7" idx="0"/>
            </p:cNvCxnSpPr>
            <p:nvPr/>
          </p:nvCxnSpPr>
          <p:spPr>
            <a:xfrm flipH="1">
              <a:off x="4172668" y="1380288"/>
              <a:ext cx="945273" cy="523252"/>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13" idx="0"/>
            </p:cNvCxnSpPr>
            <p:nvPr/>
          </p:nvCxnSpPr>
          <p:spPr>
            <a:xfrm>
              <a:off x="5595588" y="1380288"/>
              <a:ext cx="945275" cy="523252"/>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a:endCxn id="8" idx="0"/>
            </p:cNvCxnSpPr>
            <p:nvPr/>
          </p:nvCxnSpPr>
          <p:spPr>
            <a:xfrm flipH="1">
              <a:off x="4962066" y="1519010"/>
              <a:ext cx="394699" cy="384530"/>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302039" y="1903540"/>
              <a:ext cx="477647" cy="27744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6" idx="2"/>
              <a:endCxn id="9" idx="0"/>
            </p:cNvCxnSpPr>
            <p:nvPr/>
          </p:nvCxnSpPr>
          <p:spPr>
            <a:xfrm>
              <a:off x="5356765" y="1519010"/>
              <a:ext cx="394699" cy="384530"/>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9379030" y="2178101"/>
            <a:ext cx="2062919" cy="939420"/>
            <a:chOff x="9379030" y="1816305"/>
            <a:chExt cx="2062919" cy="939420"/>
          </a:xfrm>
        </p:grpSpPr>
        <p:grpSp>
          <p:nvGrpSpPr>
            <p:cNvPr id="16" name="Group 15"/>
            <p:cNvGrpSpPr/>
            <p:nvPr/>
          </p:nvGrpSpPr>
          <p:grpSpPr>
            <a:xfrm>
              <a:off x="9379030" y="1816305"/>
              <a:ext cx="2062919" cy="939420"/>
              <a:chOff x="3935670" y="1241563"/>
              <a:chExt cx="3794750" cy="1727266"/>
            </a:xfrm>
          </p:grpSpPr>
          <p:sp>
            <p:nvSpPr>
              <p:cNvPr id="19" name="Rounded Rectangle 18"/>
              <p:cNvSpPr/>
              <p:nvPr/>
            </p:nvSpPr>
            <p:spPr>
              <a:xfrm>
                <a:off x="5393728" y="1241563"/>
                <a:ext cx="878634" cy="51012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3935670" y="2458704"/>
                <a:ext cx="878634" cy="51012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5392983" y="2458704"/>
                <a:ext cx="878634" cy="51012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6851786" y="2458704"/>
                <a:ext cx="878634" cy="51012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19" idx="1"/>
                <a:endCxn id="20" idx="0"/>
              </p:cNvCxnSpPr>
              <p:nvPr/>
            </p:nvCxnSpPr>
            <p:spPr>
              <a:xfrm flipH="1">
                <a:off x="4374986" y="1496626"/>
                <a:ext cx="1018740" cy="962078"/>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a:endCxn id="22" idx="0"/>
              </p:cNvCxnSpPr>
              <p:nvPr/>
            </p:nvCxnSpPr>
            <p:spPr>
              <a:xfrm>
                <a:off x="6272366" y="1496628"/>
                <a:ext cx="1018742" cy="962080"/>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2"/>
                <a:endCxn id="21" idx="0"/>
              </p:cNvCxnSpPr>
              <p:nvPr/>
            </p:nvCxnSpPr>
            <p:spPr>
              <a:xfrm flipH="1">
                <a:off x="5829597" y="1751690"/>
                <a:ext cx="745" cy="707017"/>
              </a:xfrm>
              <a:prstGeom prst="straightConnector1">
                <a:avLst/>
              </a:prstGeom>
              <a:ln w="38100">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grpSp>
        <p:pic>
          <p:nvPicPr>
            <p:cNvPr id="17" name="Picture 16"/>
            <p:cNvPicPr>
              <a:picLocks noChangeAspect="1"/>
            </p:cNvPicPr>
            <p:nvPr>
              <p:custDataLst>
                <p:tags r:id="rId1"/>
              </p:custDataLst>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9477322" y="1943752"/>
              <a:ext cx="185938" cy="356634"/>
            </a:xfrm>
            <a:prstGeom prst="rect">
              <a:avLst/>
            </a:prstGeom>
            <a:ln>
              <a:noFill/>
            </a:ln>
          </p:spPr>
        </p:pic>
        <p:pic>
          <p:nvPicPr>
            <p:cNvPr id="18" name="Picture 17"/>
            <p:cNvPicPr>
              <a:picLocks noChangeAspect="1"/>
            </p:cNvPicPr>
            <p:nvPr>
              <p:custDataLst>
                <p:tags r:id="rId2"/>
              </p:custDataLst>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1136600" y="1955027"/>
              <a:ext cx="185938" cy="356634"/>
            </a:xfrm>
            <a:prstGeom prst="rect">
              <a:avLst/>
            </a:prstGeom>
            <a:ln>
              <a:noFill/>
            </a:ln>
          </p:spPr>
        </p:pic>
      </p:grpSp>
      <p:grpSp>
        <p:nvGrpSpPr>
          <p:cNvPr id="26" name="Group 25"/>
          <p:cNvGrpSpPr/>
          <p:nvPr/>
        </p:nvGrpSpPr>
        <p:grpSpPr>
          <a:xfrm>
            <a:off x="9379030" y="3440817"/>
            <a:ext cx="2062919" cy="939420"/>
            <a:chOff x="3935668" y="1241562"/>
            <a:chExt cx="3794750" cy="1727266"/>
          </a:xfrm>
        </p:grpSpPr>
        <p:sp>
          <p:nvSpPr>
            <p:cNvPr id="27" name="Rounded Rectangle 26"/>
            <p:cNvSpPr/>
            <p:nvPr/>
          </p:nvSpPr>
          <p:spPr>
            <a:xfrm>
              <a:off x="5393726" y="1241562"/>
              <a:ext cx="878634" cy="510125"/>
            </a:xfrm>
            <a:prstGeom prst="round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935668" y="2458703"/>
              <a:ext cx="878634" cy="510125"/>
            </a:xfrm>
            <a:prstGeom prst="roundRect">
              <a:avLst/>
            </a:prstGeom>
            <a:noFill/>
            <a:ln w="38100">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392981" y="2458703"/>
              <a:ext cx="878634" cy="510125"/>
            </a:xfrm>
            <a:prstGeom prst="roundRect">
              <a:avLst/>
            </a:prstGeom>
            <a:noFill/>
            <a:ln w="38100">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6851784" y="2458703"/>
              <a:ext cx="878634" cy="510125"/>
            </a:xfrm>
            <a:prstGeom prst="roundRect">
              <a:avLst/>
            </a:prstGeom>
            <a:noFill/>
            <a:ln w="38100">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27" idx="1"/>
              <a:endCxn id="28" idx="0"/>
            </p:cNvCxnSpPr>
            <p:nvPr/>
          </p:nvCxnSpPr>
          <p:spPr>
            <a:xfrm flipH="1">
              <a:off x="4374984" y="1496625"/>
              <a:ext cx="1018740" cy="962078"/>
            </a:xfrm>
            <a:prstGeom prst="straightConnector1">
              <a:avLst/>
            </a:prstGeom>
            <a:ln w="38100">
              <a:solidFill>
                <a:schemeClr val="bg1">
                  <a:lumMod val="85000"/>
                </a:schemeClr>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3"/>
              <a:endCxn id="30" idx="0"/>
            </p:cNvCxnSpPr>
            <p:nvPr/>
          </p:nvCxnSpPr>
          <p:spPr>
            <a:xfrm>
              <a:off x="6272362" y="1496627"/>
              <a:ext cx="1018742" cy="962079"/>
            </a:xfrm>
            <a:prstGeom prst="straightConnector1">
              <a:avLst/>
            </a:prstGeom>
            <a:ln w="38100">
              <a:solidFill>
                <a:schemeClr val="bg1">
                  <a:lumMod val="85000"/>
                </a:schemeClr>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7" idx="2"/>
              <a:endCxn id="29" idx="0"/>
            </p:cNvCxnSpPr>
            <p:nvPr/>
          </p:nvCxnSpPr>
          <p:spPr>
            <a:xfrm flipH="1">
              <a:off x="5829597" y="1751690"/>
              <a:ext cx="745" cy="707017"/>
            </a:xfrm>
            <a:prstGeom prst="straightConnector1">
              <a:avLst/>
            </a:prstGeom>
            <a:ln w="38100">
              <a:solidFill>
                <a:schemeClr val="bg1">
                  <a:lumMod val="85000"/>
                </a:schemeClr>
              </a:solidFill>
              <a:prstDash val="sysDot"/>
              <a:tailEnd type="triangle" w="lg" len="lg"/>
            </a:ln>
          </p:spPr>
          <p:style>
            <a:lnRef idx="1">
              <a:schemeClr val="accent1"/>
            </a:lnRef>
            <a:fillRef idx="0">
              <a:schemeClr val="accent1"/>
            </a:fillRef>
            <a:effectRef idx="0">
              <a:schemeClr val="accent1"/>
            </a:effectRef>
            <a:fontRef idx="minor">
              <a:schemeClr val="tx1"/>
            </a:fontRef>
          </p:style>
        </p:cxnSp>
      </p:grpSp>
      <p:pic>
        <p:nvPicPr>
          <p:cNvPr id="34" name="Picture 3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8609136" y="5510576"/>
            <a:ext cx="1667480" cy="914724"/>
          </a:xfrm>
          <a:prstGeom prst="rect">
            <a:avLst/>
          </a:prstGeom>
          <a:ln>
            <a:noFill/>
          </a:ln>
        </p:spPr>
      </p:pic>
      <p:pic>
        <p:nvPicPr>
          <p:cNvPr id="35" name="Picture 3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10437676" y="5510576"/>
            <a:ext cx="1667480" cy="914724"/>
          </a:xfrm>
          <a:prstGeom prst="rect">
            <a:avLst/>
          </a:prstGeom>
          <a:ln>
            <a:noFill/>
          </a:ln>
        </p:spPr>
      </p:pic>
      <p:pic>
        <p:nvPicPr>
          <p:cNvPr id="116" name="Picture 115"/>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6801543" y="5510576"/>
            <a:ext cx="1667480" cy="914724"/>
          </a:xfrm>
          <a:prstGeom prst="rect">
            <a:avLst/>
          </a:prstGeom>
          <a:ln>
            <a:noFill/>
          </a:ln>
        </p:spPr>
      </p:pic>
      <p:grpSp>
        <p:nvGrpSpPr>
          <p:cNvPr id="124" name="Group 123">
            <a:extLst>
              <a:ext uri="{FF2B5EF4-FFF2-40B4-BE49-F238E27FC236}">
                <a16:creationId xmlns:a16="http://schemas.microsoft.com/office/drawing/2014/main" id="{8570B83A-1A48-85B3-19E6-83CA1CC32C76}"/>
              </a:ext>
            </a:extLst>
          </p:cNvPr>
          <p:cNvGrpSpPr/>
          <p:nvPr/>
        </p:nvGrpSpPr>
        <p:grpSpPr>
          <a:xfrm>
            <a:off x="8776711" y="4703534"/>
            <a:ext cx="3076971" cy="470742"/>
            <a:chOff x="8776711" y="4703534"/>
            <a:chExt cx="3076971" cy="470742"/>
          </a:xfrm>
        </p:grpSpPr>
        <p:sp>
          <p:nvSpPr>
            <p:cNvPr id="37" name="Rounded Rectangle 36"/>
            <p:cNvSpPr/>
            <p:nvPr/>
          </p:nvSpPr>
          <p:spPr>
            <a:xfrm>
              <a:off x="8776711" y="4703534"/>
              <a:ext cx="810425" cy="470742"/>
            </a:xfrm>
            <a:prstGeom prst="roundRect">
              <a:avLst/>
            </a:prstGeom>
            <a:solidFill>
              <a:srgbClr val="2ECC7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9909984" y="4703534"/>
              <a:ext cx="810425" cy="470742"/>
              <a:chOff x="10341894" y="4225662"/>
              <a:chExt cx="810425" cy="470742"/>
            </a:xfrm>
          </p:grpSpPr>
          <p:sp>
            <p:nvSpPr>
              <p:cNvPr id="42" name="Rounded Rectangle 41"/>
              <p:cNvSpPr/>
              <p:nvPr/>
            </p:nvSpPr>
            <p:spPr>
              <a:xfrm>
                <a:off x="10341894" y="4225662"/>
                <a:ext cx="810425" cy="470742"/>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10401158" y="4272969"/>
                <a:ext cx="712735" cy="391235"/>
                <a:chOff x="1809291" y="3181017"/>
                <a:chExt cx="1988449" cy="1091501"/>
              </a:xfrm>
            </p:grpSpPr>
            <p:grpSp>
              <p:nvGrpSpPr>
                <p:cNvPr id="44" name="Group 43"/>
                <p:cNvGrpSpPr/>
                <p:nvPr/>
              </p:nvGrpSpPr>
              <p:grpSpPr>
                <a:xfrm>
                  <a:off x="2631409" y="3861046"/>
                  <a:ext cx="365765" cy="374232"/>
                  <a:chOff x="1197111" y="1389960"/>
                  <a:chExt cx="1676237" cy="1715038"/>
                </a:xfrm>
              </p:grpSpPr>
              <p:grpSp>
                <p:nvGrpSpPr>
                  <p:cNvPr id="110" name="Group 109"/>
                  <p:cNvGrpSpPr/>
                  <p:nvPr/>
                </p:nvGrpSpPr>
                <p:grpSpPr>
                  <a:xfrm>
                    <a:off x="1197111" y="1671679"/>
                    <a:ext cx="1676237" cy="1433319"/>
                    <a:chOff x="1197111" y="1671679"/>
                    <a:chExt cx="1676237" cy="1433319"/>
                  </a:xfrm>
                </p:grpSpPr>
                <p:sp>
                  <p:nvSpPr>
                    <p:cNvPr id="114" name="Freeform 113"/>
                    <p:cNvSpPr/>
                    <p:nvPr/>
                  </p:nvSpPr>
                  <p:spPr>
                    <a:xfrm>
                      <a:off x="1197111" y="1671680"/>
                      <a:ext cx="1676237" cy="1433318"/>
                    </a:xfrm>
                    <a:custGeom>
                      <a:avLst/>
                      <a:gdLst>
                        <a:gd name="connsiteX0" fmla="*/ 498074 w 1676237"/>
                        <a:gd name="connsiteY0" fmla="*/ 1125 h 1433318"/>
                        <a:gd name="connsiteX1" fmla="*/ 783533 w 1676237"/>
                        <a:gd name="connsiteY1" fmla="*/ 104183 h 1433318"/>
                        <a:gd name="connsiteX2" fmla="*/ 838119 w 1676237"/>
                        <a:gd name="connsiteY2" fmla="*/ 165022 h 1433318"/>
                        <a:gd name="connsiteX3" fmla="*/ 892704 w 1676237"/>
                        <a:gd name="connsiteY3" fmla="*/ 104183 h 1433318"/>
                        <a:gd name="connsiteX4" fmla="*/ 1672906 w 1676237"/>
                        <a:gd name="connsiteY4" fmla="*/ 639163 h 1433318"/>
                        <a:gd name="connsiteX5" fmla="*/ 911018 w 1676237"/>
                        <a:gd name="connsiteY5" fmla="*/ 1387935 h 1433318"/>
                        <a:gd name="connsiteX6" fmla="*/ 838119 w 1676237"/>
                        <a:gd name="connsiteY6" fmla="*/ 1332444 h 1433318"/>
                        <a:gd name="connsiteX7" fmla="*/ 765219 w 1676237"/>
                        <a:gd name="connsiteY7" fmla="*/ 1387935 h 1433318"/>
                        <a:gd name="connsiteX8" fmla="*/ 3331 w 1676237"/>
                        <a:gd name="connsiteY8" fmla="*/ 639163 h 1433318"/>
                        <a:gd name="connsiteX9" fmla="*/ 498074 w 1676237"/>
                        <a:gd name="connsiteY9" fmla="*/ 1125 h 1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237" h="1433318">
                          <a:moveTo>
                            <a:pt x="498074" y="1125"/>
                          </a:moveTo>
                          <a:cubicBezTo>
                            <a:pt x="596437" y="-6421"/>
                            <a:pt x="696169" y="23527"/>
                            <a:pt x="783533" y="104183"/>
                          </a:cubicBezTo>
                          <a:lnTo>
                            <a:pt x="838119" y="165022"/>
                          </a:lnTo>
                          <a:lnTo>
                            <a:pt x="892704" y="104183"/>
                          </a:lnTo>
                          <a:cubicBezTo>
                            <a:pt x="1220320" y="-198276"/>
                            <a:pt x="1721855" y="212347"/>
                            <a:pt x="1672906" y="639163"/>
                          </a:cubicBezTo>
                          <a:cubicBezTo>
                            <a:pt x="1647770" y="954853"/>
                            <a:pt x="1283595" y="1611150"/>
                            <a:pt x="911018" y="1387935"/>
                          </a:cubicBezTo>
                          <a:lnTo>
                            <a:pt x="838119" y="1332444"/>
                          </a:lnTo>
                          <a:lnTo>
                            <a:pt x="765219" y="1387935"/>
                          </a:lnTo>
                          <a:cubicBezTo>
                            <a:pt x="392642" y="1611150"/>
                            <a:pt x="28467" y="954853"/>
                            <a:pt x="3331" y="639163"/>
                          </a:cubicBezTo>
                          <a:cubicBezTo>
                            <a:pt x="-32565" y="326165"/>
                            <a:pt x="227577" y="21875"/>
                            <a:pt x="498074" y="1125"/>
                          </a:cubicBezTo>
                          <a:close/>
                        </a:path>
                      </a:pathLst>
                    </a:custGeom>
                    <a:solidFill>
                      <a:srgbClr val="EC7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2035229" y="1671679"/>
                      <a:ext cx="838119" cy="1433319"/>
                    </a:xfrm>
                    <a:custGeom>
                      <a:avLst/>
                      <a:gdLst>
                        <a:gd name="connsiteX0" fmla="*/ 321589 w 838119"/>
                        <a:gd name="connsiteY0" fmla="*/ 154 h 1433319"/>
                        <a:gd name="connsiteX1" fmla="*/ 834788 w 838119"/>
                        <a:gd name="connsiteY1" fmla="*/ 639164 h 1433319"/>
                        <a:gd name="connsiteX2" fmla="*/ 72900 w 838119"/>
                        <a:gd name="connsiteY2" fmla="*/ 1387936 h 1433319"/>
                        <a:gd name="connsiteX3" fmla="*/ 1 w 838119"/>
                        <a:gd name="connsiteY3" fmla="*/ 1332445 h 1433319"/>
                        <a:gd name="connsiteX4" fmla="*/ 0 w 838119"/>
                        <a:gd name="connsiteY4" fmla="*/ 1332446 h 1433319"/>
                        <a:gd name="connsiteX5" fmla="*/ 0 w 838119"/>
                        <a:gd name="connsiteY5" fmla="*/ 165022 h 1433319"/>
                        <a:gd name="connsiteX6" fmla="*/ 1 w 838119"/>
                        <a:gd name="connsiteY6" fmla="*/ 165023 h 1433319"/>
                        <a:gd name="connsiteX7" fmla="*/ 54586 w 838119"/>
                        <a:gd name="connsiteY7" fmla="*/ 104184 h 1433319"/>
                        <a:gd name="connsiteX8" fmla="*/ 321589 w 838119"/>
                        <a:gd name="connsiteY8" fmla="*/ 154 h 143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119" h="1433319">
                          <a:moveTo>
                            <a:pt x="321589" y="154"/>
                          </a:moveTo>
                          <a:cubicBezTo>
                            <a:pt x="598565" y="8049"/>
                            <a:pt x="871500" y="319052"/>
                            <a:pt x="834788" y="639164"/>
                          </a:cubicBezTo>
                          <a:cubicBezTo>
                            <a:pt x="809652" y="954854"/>
                            <a:pt x="445477" y="1611151"/>
                            <a:pt x="72900" y="1387936"/>
                          </a:cubicBezTo>
                          <a:lnTo>
                            <a:pt x="1" y="1332445"/>
                          </a:lnTo>
                          <a:lnTo>
                            <a:pt x="0" y="1332446"/>
                          </a:lnTo>
                          <a:lnTo>
                            <a:pt x="0" y="165022"/>
                          </a:lnTo>
                          <a:lnTo>
                            <a:pt x="1" y="165023"/>
                          </a:lnTo>
                          <a:lnTo>
                            <a:pt x="54586" y="104184"/>
                          </a:lnTo>
                          <a:cubicBezTo>
                            <a:pt x="136490" y="28569"/>
                            <a:pt x="229264" y="-2478"/>
                            <a:pt x="321589" y="154"/>
                          </a:cubicBezTo>
                          <a:close/>
                        </a:path>
                      </a:pathLst>
                    </a:custGeom>
                    <a:solidFill>
                      <a:srgbClr val="E84C3D"/>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1" name="Group 110"/>
                  <p:cNvGrpSpPr/>
                  <p:nvPr/>
                </p:nvGrpSpPr>
                <p:grpSpPr>
                  <a:xfrm rot="2700000">
                    <a:off x="2122165" y="1174441"/>
                    <a:ext cx="426826" cy="857864"/>
                    <a:chOff x="4898239" y="1582532"/>
                    <a:chExt cx="309771" cy="622599"/>
                  </a:xfrm>
                </p:grpSpPr>
                <p:sp>
                  <p:nvSpPr>
                    <p:cNvPr id="112" name="Freeform 111"/>
                    <p:cNvSpPr/>
                    <p:nvPr/>
                  </p:nvSpPr>
                  <p:spPr>
                    <a:xfrm rot="16200000">
                      <a:off x="4741825" y="1738946"/>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Freeform 112"/>
                    <p:cNvSpPr/>
                    <p:nvPr/>
                  </p:nvSpPr>
                  <p:spPr>
                    <a:xfrm>
                      <a:off x="5053124" y="1582532"/>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45" name="Group 44"/>
                <p:cNvGrpSpPr/>
                <p:nvPr/>
              </p:nvGrpSpPr>
              <p:grpSpPr>
                <a:xfrm>
                  <a:off x="2174247" y="3832677"/>
                  <a:ext cx="355746" cy="430969"/>
                  <a:chOff x="3467357" y="1386489"/>
                  <a:chExt cx="1630321" cy="1975053"/>
                </a:xfrm>
              </p:grpSpPr>
              <p:sp>
                <p:nvSpPr>
                  <p:cNvPr id="105" name="Oval 104"/>
                  <p:cNvSpPr/>
                  <p:nvPr/>
                </p:nvSpPr>
                <p:spPr>
                  <a:xfrm>
                    <a:off x="3467357" y="1731220"/>
                    <a:ext cx="1630321" cy="1630321"/>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4267611" y="1731220"/>
                    <a:ext cx="830067" cy="1630322"/>
                  </a:xfrm>
                  <a:custGeom>
                    <a:avLst/>
                    <a:gdLst>
                      <a:gd name="connsiteX0" fmla="*/ 14906 w 830067"/>
                      <a:gd name="connsiteY0" fmla="*/ 0 h 1630322"/>
                      <a:gd name="connsiteX1" fmla="*/ 830067 w 830067"/>
                      <a:gd name="connsiteY1" fmla="*/ 815161 h 1630322"/>
                      <a:gd name="connsiteX2" fmla="*/ 14906 w 830067"/>
                      <a:gd name="connsiteY2" fmla="*/ 1630322 h 1630322"/>
                      <a:gd name="connsiteX3" fmla="*/ 0 w 830067"/>
                      <a:gd name="connsiteY3" fmla="*/ 1628819 h 1630322"/>
                      <a:gd name="connsiteX4" fmla="*/ 0 w 830067"/>
                      <a:gd name="connsiteY4" fmla="*/ 1503 h 1630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067" h="1630322">
                        <a:moveTo>
                          <a:pt x="14906" y="0"/>
                        </a:moveTo>
                        <a:cubicBezTo>
                          <a:pt x="465107" y="0"/>
                          <a:pt x="830067" y="364960"/>
                          <a:pt x="830067" y="815161"/>
                        </a:cubicBezTo>
                        <a:cubicBezTo>
                          <a:pt x="830067" y="1265362"/>
                          <a:pt x="465107" y="1630322"/>
                          <a:pt x="14906" y="1630322"/>
                        </a:cubicBezTo>
                        <a:lnTo>
                          <a:pt x="0" y="1628819"/>
                        </a:lnTo>
                        <a:lnTo>
                          <a:pt x="0" y="1503"/>
                        </a:lnTo>
                        <a:close/>
                      </a:path>
                    </a:pathLst>
                  </a:cu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p:cNvGrpSpPr/>
                  <p:nvPr/>
                </p:nvGrpSpPr>
                <p:grpSpPr>
                  <a:xfrm rot="2700000">
                    <a:off x="4357498" y="1170969"/>
                    <a:ext cx="426826" cy="857866"/>
                    <a:chOff x="4910359" y="1566848"/>
                    <a:chExt cx="309771" cy="622600"/>
                  </a:xfrm>
                </p:grpSpPr>
                <p:sp>
                  <p:nvSpPr>
                    <p:cNvPr id="108" name="Freeform 107"/>
                    <p:cNvSpPr/>
                    <p:nvPr/>
                  </p:nvSpPr>
                  <p:spPr>
                    <a:xfrm rot="16200000">
                      <a:off x="4753945" y="1723262"/>
                      <a:ext cx="622599" cy="309771"/>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Freeform 108"/>
                    <p:cNvSpPr/>
                    <p:nvPr/>
                  </p:nvSpPr>
                  <p:spPr>
                    <a:xfrm>
                      <a:off x="5065243" y="1566849"/>
                      <a:ext cx="154886" cy="622599"/>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46" name="Group 45"/>
                <p:cNvGrpSpPr/>
                <p:nvPr/>
              </p:nvGrpSpPr>
              <p:grpSpPr>
                <a:xfrm>
                  <a:off x="3404978" y="3852683"/>
                  <a:ext cx="392762" cy="419835"/>
                  <a:chOff x="3589257" y="1246862"/>
                  <a:chExt cx="1485489" cy="1587885"/>
                </a:xfrm>
              </p:grpSpPr>
              <p:cxnSp>
                <p:nvCxnSpPr>
                  <p:cNvPr id="94" name="Straight Connector 93"/>
                  <p:cNvCxnSpPr/>
                  <p:nvPr/>
                </p:nvCxnSpPr>
                <p:spPr>
                  <a:xfrm flipV="1">
                    <a:off x="3896226" y="1557868"/>
                    <a:ext cx="335757" cy="789942"/>
                  </a:xfrm>
                  <a:prstGeom prst="line">
                    <a:avLst/>
                  </a:prstGeom>
                  <a:ln w="101600">
                    <a:solidFill>
                      <a:srgbClr val="58D68F"/>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flipV="1">
                    <a:off x="4246378" y="1557868"/>
                    <a:ext cx="335757" cy="789942"/>
                  </a:xfrm>
                  <a:prstGeom prst="line">
                    <a:avLst/>
                  </a:prstGeom>
                  <a:ln w="101600">
                    <a:solidFill>
                      <a:srgbClr val="27AE60"/>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3589257" y="2220809"/>
                    <a:ext cx="613937" cy="613938"/>
                    <a:chOff x="4607481" y="4365751"/>
                    <a:chExt cx="739649" cy="739650"/>
                  </a:xfrm>
                </p:grpSpPr>
                <p:sp>
                  <p:nvSpPr>
                    <p:cNvPr id="103" name="Oval 102"/>
                    <p:cNvSpPr/>
                    <p:nvPr/>
                  </p:nvSpPr>
                  <p:spPr>
                    <a:xfrm>
                      <a:off x="4607481" y="4365751"/>
                      <a:ext cx="739649" cy="739649"/>
                    </a:xfrm>
                    <a:prstGeom prst="ellipse">
                      <a:avLst/>
                    </a:prstGeom>
                    <a:solidFill>
                      <a:srgbClr val="C6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4260773" y="2220809"/>
                    <a:ext cx="613937" cy="613938"/>
                    <a:chOff x="4607481" y="4365751"/>
                    <a:chExt cx="739649" cy="739650"/>
                  </a:xfrm>
                </p:grpSpPr>
                <p:sp>
                  <p:nvSpPr>
                    <p:cNvPr id="101" name="Oval 100"/>
                    <p:cNvSpPr/>
                    <p:nvPr/>
                  </p:nvSpPr>
                  <p:spPr>
                    <a:xfrm>
                      <a:off x="4607481" y="4365751"/>
                      <a:ext cx="739649" cy="739649"/>
                    </a:xfrm>
                    <a:prstGeom prst="ellipse">
                      <a:avLst/>
                    </a:prstGeom>
                    <a:solidFill>
                      <a:srgbClr val="C6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4977304" y="4365751"/>
                      <a:ext cx="369826" cy="739650"/>
                    </a:xfrm>
                    <a:custGeom>
                      <a:avLst/>
                      <a:gdLst>
                        <a:gd name="connsiteX0" fmla="*/ 1 w 369826"/>
                        <a:gd name="connsiteY0" fmla="*/ 0 h 739650"/>
                        <a:gd name="connsiteX1" fmla="*/ 369826 w 369826"/>
                        <a:gd name="connsiteY1" fmla="*/ 369825 h 739650"/>
                        <a:gd name="connsiteX2" fmla="*/ 1 w 369826"/>
                        <a:gd name="connsiteY2" fmla="*/ 739650 h 739650"/>
                        <a:gd name="connsiteX3" fmla="*/ 0 w 369826"/>
                        <a:gd name="connsiteY3" fmla="*/ 739650 h 739650"/>
                        <a:gd name="connsiteX4" fmla="*/ 0 w 369826"/>
                        <a:gd name="connsiteY4" fmla="*/ 0 h 73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26" h="739650">
                          <a:moveTo>
                            <a:pt x="1" y="0"/>
                          </a:moveTo>
                          <a:cubicBezTo>
                            <a:pt x="204250" y="0"/>
                            <a:pt x="369826" y="165576"/>
                            <a:pt x="369826" y="369825"/>
                          </a:cubicBezTo>
                          <a:cubicBezTo>
                            <a:pt x="369826" y="574074"/>
                            <a:pt x="204250" y="739650"/>
                            <a:pt x="1" y="739650"/>
                          </a:cubicBezTo>
                          <a:lnTo>
                            <a:pt x="0" y="739650"/>
                          </a:lnTo>
                          <a:lnTo>
                            <a:pt x="0" y="0"/>
                          </a:lnTo>
                          <a:close/>
                        </a:path>
                      </a:pathLst>
                    </a:custGeom>
                    <a:solidFill>
                      <a:srgbClr val="B52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4189264" y="1246862"/>
                    <a:ext cx="885482" cy="428318"/>
                    <a:chOff x="4063354" y="1112562"/>
                    <a:chExt cx="885482" cy="428318"/>
                  </a:xfrm>
                </p:grpSpPr>
                <p:sp>
                  <p:nvSpPr>
                    <p:cNvPr id="99" name="Freeform 98"/>
                    <p:cNvSpPr/>
                    <p:nvPr/>
                  </p:nvSpPr>
                  <p:spPr>
                    <a:xfrm rot="20700000">
                      <a:off x="4063354" y="1112562"/>
                      <a:ext cx="857864" cy="426826"/>
                    </a:xfrm>
                    <a:custGeom>
                      <a:avLst/>
                      <a:gdLst>
                        <a:gd name="connsiteX0" fmla="*/ 311022 w 622599"/>
                        <a:gd name="connsiteY0" fmla="*/ 1 h 309771"/>
                        <a:gd name="connsiteX1" fmla="*/ 554886 w 622599"/>
                        <a:gd name="connsiteY1" fmla="*/ 87690 h 309771"/>
                        <a:gd name="connsiteX2" fmla="*/ 620070 w 622599"/>
                        <a:gd name="connsiteY2" fmla="*/ 153608 h 309771"/>
                        <a:gd name="connsiteX3" fmla="*/ 620481 w 622599"/>
                        <a:gd name="connsiteY3" fmla="*/ 153605 h 309771"/>
                        <a:gd name="connsiteX4" fmla="*/ 620274 w 622599"/>
                        <a:gd name="connsiteY4" fmla="*/ 153815 h 309771"/>
                        <a:gd name="connsiteX5" fmla="*/ 622599 w 622599"/>
                        <a:gd name="connsiteY5" fmla="*/ 156166 h 309771"/>
                        <a:gd name="connsiteX6" fmla="*/ 617944 w 622599"/>
                        <a:gd name="connsiteY6" fmla="*/ 156177 h 309771"/>
                        <a:gd name="connsiteX7" fmla="*/ 553568 w 622599"/>
                        <a:gd name="connsiteY7" fmla="*/ 221424 h 309771"/>
                        <a:gd name="connsiteX8" fmla="*/ 2658 w 622599"/>
                        <a:gd name="connsiteY8" fmla="*/ 158149 h 309771"/>
                        <a:gd name="connsiteX9" fmla="*/ 118479 w 622599"/>
                        <a:gd name="connsiteY9" fmla="*/ 157297 h 309771"/>
                        <a:gd name="connsiteX10" fmla="*/ 0 w 622599"/>
                        <a:gd name="connsiteY10" fmla="*/ 157563 h 309771"/>
                        <a:gd name="connsiteX11" fmla="*/ 311022 w 622599"/>
                        <a:gd name="connsiteY11" fmla="*/ 1 h 30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599" h="309771">
                          <a:moveTo>
                            <a:pt x="311022" y="1"/>
                          </a:moveTo>
                          <a:cubicBezTo>
                            <a:pt x="396643" y="-192"/>
                            <a:pt x="482317" y="29028"/>
                            <a:pt x="554886" y="87690"/>
                          </a:cubicBezTo>
                          <a:lnTo>
                            <a:pt x="620070" y="153608"/>
                          </a:lnTo>
                          <a:lnTo>
                            <a:pt x="620481" y="153605"/>
                          </a:lnTo>
                          <a:lnTo>
                            <a:pt x="620274" y="153815"/>
                          </a:lnTo>
                          <a:lnTo>
                            <a:pt x="622599" y="156166"/>
                          </a:lnTo>
                          <a:lnTo>
                            <a:pt x="617944" y="156177"/>
                          </a:lnTo>
                          <a:lnTo>
                            <a:pt x="553568" y="221424"/>
                          </a:lnTo>
                          <a:cubicBezTo>
                            <a:pt x="386280" y="357309"/>
                            <a:pt x="148614" y="336615"/>
                            <a:pt x="2658" y="158149"/>
                          </a:cubicBezTo>
                          <a:lnTo>
                            <a:pt x="118479" y="157297"/>
                          </a:lnTo>
                          <a:lnTo>
                            <a:pt x="0" y="157563"/>
                          </a:lnTo>
                          <a:cubicBezTo>
                            <a:pt x="82792" y="52801"/>
                            <a:pt x="196861" y="257"/>
                            <a:pt x="311022" y="1"/>
                          </a:cubicBezTo>
                          <a:close/>
                        </a:path>
                      </a:pathLst>
                    </a:custGeom>
                    <a:solidFill>
                      <a:srgbClr val="58D68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eform 99"/>
                    <p:cNvSpPr/>
                    <p:nvPr/>
                  </p:nvSpPr>
                  <p:spPr>
                    <a:xfrm rot="4500000">
                      <a:off x="4413197" y="1005241"/>
                      <a:ext cx="213414" cy="857864"/>
                    </a:xfrm>
                    <a:custGeom>
                      <a:avLst/>
                      <a:gdLst>
                        <a:gd name="connsiteX0" fmla="*/ 1281 w 154886"/>
                        <a:gd name="connsiteY0" fmla="*/ 0 h 622599"/>
                        <a:gd name="connsiteX1" fmla="*/ 1292 w 154886"/>
                        <a:gd name="connsiteY1" fmla="*/ 4655 h 622599"/>
                        <a:gd name="connsiteX2" fmla="*/ 66539 w 154886"/>
                        <a:gd name="connsiteY2" fmla="*/ 69031 h 622599"/>
                        <a:gd name="connsiteX3" fmla="*/ 3264 w 154886"/>
                        <a:gd name="connsiteY3" fmla="*/ 619941 h 622599"/>
                        <a:gd name="connsiteX4" fmla="*/ 2412 w 154886"/>
                        <a:gd name="connsiteY4" fmla="*/ 504120 h 622599"/>
                        <a:gd name="connsiteX5" fmla="*/ 2678 w 154886"/>
                        <a:gd name="connsiteY5" fmla="*/ 622599 h 622599"/>
                        <a:gd name="connsiteX6" fmla="*/ 0 w 154886"/>
                        <a:gd name="connsiteY6" fmla="*/ 619972 h 622599"/>
                        <a:gd name="connsiteX7" fmla="*/ 0 w 154886"/>
                        <a:gd name="connsiteY7" fmla="*/ 1267 h 62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86" h="622599">
                          <a:moveTo>
                            <a:pt x="1281" y="0"/>
                          </a:moveTo>
                          <a:lnTo>
                            <a:pt x="1292" y="4655"/>
                          </a:lnTo>
                          <a:lnTo>
                            <a:pt x="66539" y="69031"/>
                          </a:lnTo>
                          <a:cubicBezTo>
                            <a:pt x="202424" y="236319"/>
                            <a:pt x="181730" y="473985"/>
                            <a:pt x="3264" y="619941"/>
                          </a:cubicBezTo>
                          <a:lnTo>
                            <a:pt x="2412" y="504120"/>
                          </a:lnTo>
                          <a:lnTo>
                            <a:pt x="2678" y="622599"/>
                          </a:lnTo>
                          <a:lnTo>
                            <a:pt x="0" y="619972"/>
                          </a:lnTo>
                          <a:lnTo>
                            <a:pt x="0" y="1267"/>
                          </a:lnTo>
                          <a:close/>
                        </a:path>
                      </a:pathLst>
                    </a:custGeom>
                    <a:solidFill>
                      <a:srgbClr val="27AE6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47" name="Group 46"/>
                <p:cNvGrpSpPr/>
                <p:nvPr/>
              </p:nvGrpSpPr>
              <p:grpSpPr>
                <a:xfrm>
                  <a:off x="1809291" y="3852683"/>
                  <a:ext cx="293425" cy="406095"/>
                  <a:chOff x="1633488" y="334932"/>
                  <a:chExt cx="1344715" cy="1861064"/>
                </a:xfrm>
              </p:grpSpPr>
              <p:grpSp>
                <p:nvGrpSpPr>
                  <p:cNvPr id="70" name="Group 69"/>
                  <p:cNvGrpSpPr/>
                  <p:nvPr/>
                </p:nvGrpSpPr>
                <p:grpSpPr>
                  <a:xfrm>
                    <a:off x="1633488" y="684696"/>
                    <a:ext cx="1344715" cy="1511300"/>
                    <a:chOff x="1633488" y="684696"/>
                    <a:chExt cx="1344715" cy="1511300"/>
                  </a:xfrm>
                </p:grpSpPr>
                <p:sp>
                  <p:nvSpPr>
                    <p:cNvPr id="92" name="Freeform 91"/>
                    <p:cNvSpPr/>
                    <p:nvPr/>
                  </p:nvSpPr>
                  <p:spPr>
                    <a:xfrm flipH="1">
                      <a:off x="1633488" y="684696"/>
                      <a:ext cx="1344715" cy="1511300"/>
                    </a:xfrm>
                    <a:custGeom>
                      <a:avLst/>
                      <a:gdLst>
                        <a:gd name="connsiteX0" fmla="*/ 695217 w 1344715"/>
                        <a:gd name="connsiteY0" fmla="*/ 0 h 1511300"/>
                        <a:gd name="connsiteX1" fmla="*/ 685058 w 1344715"/>
                        <a:gd name="connsiteY1" fmla="*/ 0 h 1511300"/>
                        <a:gd name="connsiteX2" fmla="*/ 659657 w 1344715"/>
                        <a:gd name="connsiteY2" fmla="*/ 0 h 1511300"/>
                        <a:gd name="connsiteX3" fmla="*/ 649498 w 1344715"/>
                        <a:gd name="connsiteY3" fmla="*/ 0 h 1511300"/>
                        <a:gd name="connsiteX4" fmla="*/ 649498 w 1344715"/>
                        <a:gd name="connsiteY4" fmla="*/ 424 h 1511300"/>
                        <a:gd name="connsiteX5" fmla="*/ 556042 w 1344715"/>
                        <a:gd name="connsiteY5" fmla="*/ 4323 h 1511300"/>
                        <a:gd name="connsiteX6" fmla="*/ 619492 w 1344715"/>
                        <a:gd name="connsiteY6" fmla="*/ 1506592 h 1511300"/>
                        <a:gd name="connsiteX7" fmla="*/ 649498 w 1344715"/>
                        <a:gd name="connsiteY7" fmla="*/ 1509264 h 1511300"/>
                        <a:gd name="connsiteX8" fmla="*/ 649498 w 1344715"/>
                        <a:gd name="connsiteY8" fmla="*/ 1511300 h 1511300"/>
                        <a:gd name="connsiteX9" fmla="*/ 672357 w 1344715"/>
                        <a:gd name="connsiteY9" fmla="*/ 1511300 h 1511300"/>
                        <a:gd name="connsiteX10" fmla="*/ 672358 w 1344715"/>
                        <a:gd name="connsiteY10" fmla="*/ 1511300 h 1511300"/>
                        <a:gd name="connsiteX11" fmla="*/ 695217 w 1344715"/>
                        <a:gd name="connsiteY11" fmla="*/ 1511300 h 1511300"/>
                        <a:gd name="connsiteX12" fmla="*/ 695217 w 1344715"/>
                        <a:gd name="connsiteY12" fmla="*/ 1507477 h 1511300"/>
                        <a:gd name="connsiteX13" fmla="*/ 778028 w 1344715"/>
                        <a:gd name="connsiteY13" fmla="*/ 1493630 h 1511300"/>
                        <a:gd name="connsiteX14" fmla="*/ 788673 w 1344715"/>
                        <a:gd name="connsiteY14" fmla="*/ 4323 h 1511300"/>
                        <a:gd name="connsiteX15" fmla="*/ 695217 w 1344715"/>
                        <a:gd name="connsiteY15" fmla="*/ 424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4715" h="1511300">
                          <a:moveTo>
                            <a:pt x="695217" y="0"/>
                          </a:moveTo>
                          <a:lnTo>
                            <a:pt x="685058" y="0"/>
                          </a:ln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lnTo>
                            <a:pt x="695217" y="1511300"/>
                          </a:lnTo>
                          <a:lnTo>
                            <a:pt x="695217" y="1507477"/>
                          </a:lnTo>
                          <a:lnTo>
                            <a:pt x="778028" y="1493630"/>
                          </a:lnTo>
                          <a:cubicBezTo>
                            <a:pt x="1287124" y="1330205"/>
                            <a:pt x="1741242" y="87020"/>
                            <a:pt x="788673" y="4323"/>
                          </a:cubicBezTo>
                          <a:lnTo>
                            <a:pt x="695217" y="424"/>
                          </a:lnTo>
                          <a:close/>
                        </a:path>
                      </a:pathLst>
                    </a:custGeom>
                    <a:solidFill>
                      <a:srgbClr val="E35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flipH="1">
                      <a:off x="2305845" y="684696"/>
                      <a:ext cx="672358" cy="1511300"/>
                    </a:xfrm>
                    <a:custGeom>
                      <a:avLst/>
                      <a:gdLst>
                        <a:gd name="connsiteX0" fmla="*/ 672358 w 672358"/>
                        <a:gd name="connsiteY0" fmla="*/ 0 h 1511300"/>
                        <a:gd name="connsiteX1" fmla="*/ 659657 w 672358"/>
                        <a:gd name="connsiteY1" fmla="*/ 0 h 1511300"/>
                        <a:gd name="connsiteX2" fmla="*/ 649498 w 672358"/>
                        <a:gd name="connsiteY2" fmla="*/ 0 h 1511300"/>
                        <a:gd name="connsiteX3" fmla="*/ 649498 w 672358"/>
                        <a:gd name="connsiteY3" fmla="*/ 424 h 1511300"/>
                        <a:gd name="connsiteX4" fmla="*/ 556042 w 672358"/>
                        <a:gd name="connsiteY4" fmla="*/ 4323 h 1511300"/>
                        <a:gd name="connsiteX5" fmla="*/ 619492 w 672358"/>
                        <a:gd name="connsiteY5" fmla="*/ 1506592 h 1511300"/>
                        <a:gd name="connsiteX6" fmla="*/ 649498 w 672358"/>
                        <a:gd name="connsiteY6" fmla="*/ 1509264 h 1511300"/>
                        <a:gd name="connsiteX7" fmla="*/ 649498 w 672358"/>
                        <a:gd name="connsiteY7" fmla="*/ 1511300 h 1511300"/>
                        <a:gd name="connsiteX8" fmla="*/ 672357 w 672358"/>
                        <a:gd name="connsiteY8" fmla="*/ 1511300 h 1511300"/>
                        <a:gd name="connsiteX9" fmla="*/ 672358 w 672358"/>
                        <a:gd name="connsiteY9" fmla="*/ 151130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358" h="1511300">
                          <a:moveTo>
                            <a:pt x="672358" y="0"/>
                          </a:moveTo>
                          <a:lnTo>
                            <a:pt x="659657" y="0"/>
                          </a:lnTo>
                          <a:lnTo>
                            <a:pt x="649498" y="0"/>
                          </a:lnTo>
                          <a:lnTo>
                            <a:pt x="649498" y="424"/>
                          </a:lnTo>
                          <a:lnTo>
                            <a:pt x="556042" y="4323"/>
                          </a:lnTo>
                          <a:cubicBezTo>
                            <a:pt x="-429374" y="89872"/>
                            <a:pt x="90582" y="1417322"/>
                            <a:pt x="619492" y="1506592"/>
                          </a:cubicBezTo>
                          <a:lnTo>
                            <a:pt x="649498" y="1509264"/>
                          </a:lnTo>
                          <a:lnTo>
                            <a:pt x="649498" y="1511300"/>
                          </a:lnTo>
                          <a:lnTo>
                            <a:pt x="672357" y="1511300"/>
                          </a:lnTo>
                          <a:lnTo>
                            <a:pt x="672358" y="1511300"/>
                          </a:lnTo>
                          <a:close/>
                        </a:path>
                      </a:pathLst>
                    </a:custGeom>
                    <a:solidFill>
                      <a:srgbClr val="D63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a:off x="1985367" y="334932"/>
                    <a:ext cx="643040" cy="505060"/>
                    <a:chOff x="2362639" y="273524"/>
                    <a:chExt cx="643040" cy="505060"/>
                  </a:xfrm>
                </p:grpSpPr>
                <p:sp>
                  <p:nvSpPr>
                    <p:cNvPr id="90" name="Freeform 89"/>
                    <p:cNvSpPr/>
                    <p:nvPr/>
                  </p:nvSpPr>
                  <p:spPr>
                    <a:xfrm rot="10800000" flipH="1">
                      <a:off x="2362639" y="273524"/>
                      <a:ext cx="643040" cy="499054"/>
                    </a:xfrm>
                    <a:custGeom>
                      <a:avLst/>
                      <a:gdLst>
                        <a:gd name="connsiteX0" fmla="*/ 643040 w 643040"/>
                        <a:gd name="connsiteY0" fmla="*/ 499054 h 499054"/>
                        <a:gd name="connsiteX1" fmla="*/ 562786 w 643040"/>
                        <a:gd name="connsiteY1" fmla="*/ 129158 h 499054"/>
                        <a:gd name="connsiteX2" fmla="*/ 509870 w 643040"/>
                        <a:gd name="connsiteY2" fmla="*/ 68037 h 499054"/>
                        <a:gd name="connsiteX3" fmla="*/ 320349 w 643040"/>
                        <a:gd name="connsiteY3" fmla="*/ 0 h 499054"/>
                        <a:gd name="connsiteX4" fmla="*/ 130829 w 643040"/>
                        <a:gd name="connsiteY4" fmla="*/ 68037 h 499054"/>
                        <a:gd name="connsiteX5" fmla="*/ 80828 w 643040"/>
                        <a:gd name="connsiteY5" fmla="*/ 125790 h 499054"/>
                        <a:gd name="connsiteX6" fmla="*/ 0 w 643040"/>
                        <a:gd name="connsiteY6" fmla="*/ 498332 h 499054"/>
                        <a:gd name="connsiteX7" fmla="*/ 204341 w 643040"/>
                        <a:gd name="connsiteY7" fmla="*/ 335747 h 499054"/>
                        <a:gd name="connsiteX8" fmla="*/ 321520 w 643040"/>
                        <a:gd name="connsiteY8" fmla="*/ 483020 h 499054"/>
                        <a:gd name="connsiteX9" fmla="*/ 321520 w 643040"/>
                        <a:gd name="connsiteY9" fmla="*/ 483742 h 499054"/>
                        <a:gd name="connsiteX10" fmla="*/ 438699 w 643040"/>
                        <a:gd name="connsiteY10" fmla="*/ 336469 h 49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040" h="499054">
                          <a:moveTo>
                            <a:pt x="643040" y="499054"/>
                          </a:moveTo>
                          <a:lnTo>
                            <a:pt x="562786" y="129158"/>
                          </a:lnTo>
                          <a:lnTo>
                            <a:pt x="509870" y="68037"/>
                          </a:lnTo>
                          <a:cubicBezTo>
                            <a:pt x="458367" y="25533"/>
                            <a:pt x="392340" y="0"/>
                            <a:pt x="320349" y="0"/>
                          </a:cubicBezTo>
                          <a:cubicBezTo>
                            <a:pt x="248359" y="0"/>
                            <a:pt x="182331" y="25533"/>
                            <a:pt x="130829" y="68037"/>
                          </a:cubicBezTo>
                          <a:lnTo>
                            <a:pt x="80828" y="125790"/>
                          </a:lnTo>
                          <a:lnTo>
                            <a:pt x="0" y="498332"/>
                          </a:lnTo>
                          <a:lnTo>
                            <a:pt x="204341" y="335747"/>
                          </a:lnTo>
                          <a:lnTo>
                            <a:pt x="321520" y="483020"/>
                          </a:lnTo>
                          <a:lnTo>
                            <a:pt x="321520" y="483742"/>
                          </a:lnTo>
                          <a:lnTo>
                            <a:pt x="438699" y="336469"/>
                          </a:lnTo>
                          <a:close/>
                        </a:path>
                      </a:pathLst>
                    </a:custGeom>
                    <a:solidFill>
                      <a:srgbClr val="58D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10800000" flipH="1">
                      <a:off x="2684159" y="279737"/>
                      <a:ext cx="321520" cy="498847"/>
                    </a:xfrm>
                    <a:custGeom>
                      <a:avLst/>
                      <a:gdLst>
                        <a:gd name="connsiteX0" fmla="*/ 321520 w 321520"/>
                        <a:gd name="connsiteY0" fmla="*/ 498847 h 498847"/>
                        <a:gd name="connsiteX1" fmla="*/ 241266 w 321520"/>
                        <a:gd name="connsiteY1" fmla="*/ 128951 h 498847"/>
                        <a:gd name="connsiteX2" fmla="*/ 188350 w 321520"/>
                        <a:gd name="connsiteY2" fmla="*/ 67830 h 498847"/>
                        <a:gd name="connsiteX3" fmla="*/ 101273 w 321520"/>
                        <a:gd name="connsiteY3" fmla="*/ 17873 h 498847"/>
                        <a:gd name="connsiteX4" fmla="*/ 0 w 321520"/>
                        <a:gd name="connsiteY4" fmla="*/ 0 h 498847"/>
                        <a:gd name="connsiteX5" fmla="*/ 0 w 321520"/>
                        <a:gd name="connsiteY5" fmla="*/ 482813 h 498847"/>
                        <a:gd name="connsiteX6" fmla="*/ 0 w 321520"/>
                        <a:gd name="connsiteY6" fmla="*/ 483535 h 498847"/>
                        <a:gd name="connsiteX7" fmla="*/ 117179 w 321520"/>
                        <a:gd name="connsiteY7" fmla="*/ 336262 h 49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520" h="498847">
                          <a:moveTo>
                            <a:pt x="321520" y="498847"/>
                          </a:moveTo>
                          <a:lnTo>
                            <a:pt x="241266" y="128951"/>
                          </a:lnTo>
                          <a:lnTo>
                            <a:pt x="188350" y="67830"/>
                          </a:lnTo>
                          <a:cubicBezTo>
                            <a:pt x="162599" y="46578"/>
                            <a:pt x="133216" y="29569"/>
                            <a:pt x="101273" y="17873"/>
                          </a:cubicBezTo>
                          <a:lnTo>
                            <a:pt x="0" y="0"/>
                          </a:lnTo>
                          <a:lnTo>
                            <a:pt x="0" y="482813"/>
                          </a:lnTo>
                          <a:lnTo>
                            <a:pt x="0" y="483535"/>
                          </a:lnTo>
                          <a:lnTo>
                            <a:pt x="117179" y="336262"/>
                          </a:lnTo>
                          <a:close/>
                        </a:path>
                      </a:pathLst>
                    </a:cu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Oval 71"/>
                  <p:cNvSpPr/>
                  <p:nvPr/>
                </p:nvSpPr>
                <p:spPr>
                  <a:xfrm>
                    <a:off x="1844114" y="919903"/>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2120370" y="919903"/>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415056" y="919903"/>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700852" y="919903"/>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1707805" y="1168657"/>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982315" y="1168657"/>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270655" y="1168657"/>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2561179" y="1158779"/>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833510" y="1158779"/>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844114" y="1437922"/>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120370" y="1437922"/>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417471" y="1437922"/>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703365" y="1437922"/>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983481" y="1707816"/>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2270655" y="1707816"/>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2561179" y="1693893"/>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120370" y="2004471"/>
                    <a:ext cx="72000" cy="72000"/>
                  </a:xfrm>
                  <a:prstGeom prst="ellipse">
                    <a:avLst/>
                  </a:prstGeom>
                  <a:solidFill>
                    <a:srgbClr val="F8B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417471" y="1997687"/>
                    <a:ext cx="72000" cy="72000"/>
                  </a:xfrm>
                  <a:prstGeom prst="ellipse">
                    <a:avLst/>
                  </a:prstGeom>
                  <a:solidFill>
                    <a:srgbClr val="F1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3057105" y="3768221"/>
                  <a:ext cx="343148" cy="477007"/>
                  <a:chOff x="5216848" y="2546882"/>
                  <a:chExt cx="1572587" cy="2186039"/>
                </a:xfrm>
              </p:grpSpPr>
              <p:grpSp>
                <p:nvGrpSpPr>
                  <p:cNvPr id="53" name="Group 52"/>
                  <p:cNvGrpSpPr/>
                  <p:nvPr/>
                </p:nvGrpSpPr>
                <p:grpSpPr>
                  <a:xfrm>
                    <a:off x="5216848" y="2546882"/>
                    <a:ext cx="1572587" cy="2186039"/>
                    <a:chOff x="4589405" y="1579240"/>
                    <a:chExt cx="1572587" cy="2186039"/>
                  </a:xfrm>
                </p:grpSpPr>
                <p:grpSp>
                  <p:nvGrpSpPr>
                    <p:cNvPr id="55" name="Group 54"/>
                    <p:cNvGrpSpPr/>
                    <p:nvPr/>
                  </p:nvGrpSpPr>
                  <p:grpSpPr>
                    <a:xfrm rot="2641257">
                      <a:off x="5178361" y="1579240"/>
                      <a:ext cx="983631" cy="742452"/>
                      <a:chOff x="3510643" y="3553204"/>
                      <a:chExt cx="2496364" cy="1884275"/>
                    </a:xfrm>
                  </p:grpSpPr>
                  <p:sp>
                    <p:nvSpPr>
                      <p:cNvPr id="68" name="Freeform 67"/>
                      <p:cNvSpPr/>
                      <p:nvPr/>
                    </p:nvSpPr>
                    <p:spPr>
                      <a:xfrm>
                        <a:off x="3510643"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58D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flipH="1">
                        <a:off x="4758825" y="3553204"/>
                        <a:ext cx="1248182" cy="1884275"/>
                      </a:xfrm>
                      <a:custGeom>
                        <a:avLst/>
                        <a:gdLst>
                          <a:gd name="connsiteX0" fmla="*/ 330200 w 330200"/>
                          <a:gd name="connsiteY0" fmla="*/ 463550 h 498475"/>
                          <a:gd name="connsiteX1" fmla="*/ 330200 w 330200"/>
                          <a:gd name="connsiteY1" fmla="*/ 0 h 498475"/>
                          <a:gd name="connsiteX2" fmla="*/ 155575 w 330200"/>
                          <a:gd name="connsiteY2" fmla="*/ 180975 h 498475"/>
                          <a:gd name="connsiteX3" fmla="*/ 231775 w 330200"/>
                          <a:gd name="connsiteY3" fmla="*/ 311150 h 498475"/>
                          <a:gd name="connsiteX4" fmla="*/ 0 w 330200"/>
                          <a:gd name="connsiteY4" fmla="*/ 311150 h 498475"/>
                          <a:gd name="connsiteX5" fmla="*/ 209550 w 330200"/>
                          <a:gd name="connsiteY5" fmla="*/ 498475 h 498475"/>
                          <a:gd name="connsiteX6" fmla="*/ 330200 w 330200"/>
                          <a:gd name="connsiteY6" fmla="*/ 463550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 h="498475">
                            <a:moveTo>
                              <a:pt x="330200" y="463550"/>
                            </a:moveTo>
                            <a:lnTo>
                              <a:pt x="330200" y="0"/>
                            </a:lnTo>
                            <a:lnTo>
                              <a:pt x="155575" y="180975"/>
                            </a:lnTo>
                            <a:lnTo>
                              <a:pt x="231775" y="311150"/>
                            </a:lnTo>
                            <a:lnTo>
                              <a:pt x="0" y="311150"/>
                            </a:lnTo>
                            <a:lnTo>
                              <a:pt x="209550" y="498475"/>
                            </a:lnTo>
                            <a:lnTo>
                              <a:pt x="330200" y="463550"/>
                            </a:lnTo>
                            <a:close/>
                          </a:path>
                        </a:pathLst>
                      </a:custGeom>
                      <a:solidFill>
                        <a:srgbClr val="27A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Arc 55"/>
                    <p:cNvSpPr/>
                    <p:nvPr/>
                  </p:nvSpPr>
                  <p:spPr>
                    <a:xfrm flipH="1">
                      <a:off x="5370938" y="2162494"/>
                      <a:ext cx="356589" cy="733443"/>
                    </a:xfrm>
                    <a:prstGeom prst="arc">
                      <a:avLst>
                        <a:gd name="adj1" fmla="val 16200000"/>
                        <a:gd name="adj2" fmla="val 374751"/>
                      </a:avLst>
                    </a:prstGeom>
                    <a:ln w="76200">
                      <a:solidFill>
                        <a:srgbClr val="27AE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7" name="Group 56"/>
                    <p:cNvGrpSpPr/>
                    <p:nvPr/>
                  </p:nvGrpSpPr>
                  <p:grpSpPr>
                    <a:xfrm>
                      <a:off x="4589405" y="2363348"/>
                      <a:ext cx="1566675" cy="1401931"/>
                      <a:chOff x="4589405" y="2363348"/>
                      <a:chExt cx="1566675" cy="1401931"/>
                    </a:xfrm>
                  </p:grpSpPr>
                  <p:sp>
                    <p:nvSpPr>
                      <p:cNvPr id="58" name="Oval 57"/>
                      <p:cNvSpPr/>
                      <p:nvPr/>
                    </p:nvSpPr>
                    <p:spPr>
                      <a:xfrm>
                        <a:off x="4589405"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981074"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372743"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785239" y="2700102"/>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176908" y="2700102"/>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981073" y="3036856"/>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764411" y="2363348"/>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568576" y="2700102"/>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372741" y="3036856"/>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176905" y="3373610"/>
                        <a:ext cx="391669" cy="391669"/>
                      </a:xfrm>
                      <a:prstGeom prst="ellipse">
                        <a:avLst/>
                      </a:prstGeom>
                      <a:solidFill>
                        <a:srgbClr val="41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4" name="Freeform 53"/>
                  <p:cNvSpPr/>
                  <p:nvPr/>
                </p:nvSpPr>
                <p:spPr>
                  <a:xfrm>
                    <a:off x="5998687" y="3330989"/>
                    <a:ext cx="786324" cy="1401932"/>
                  </a:xfrm>
                  <a:custGeom>
                    <a:avLst/>
                    <a:gdLst>
                      <a:gd name="connsiteX0" fmla="*/ 2983 w 786324"/>
                      <a:gd name="connsiteY0" fmla="*/ 1010262 h 1401932"/>
                      <a:gd name="connsiteX1" fmla="*/ 198818 w 786324"/>
                      <a:gd name="connsiteY1" fmla="*/ 1206097 h 1401932"/>
                      <a:gd name="connsiteX2" fmla="*/ 2983 w 786324"/>
                      <a:gd name="connsiteY2" fmla="*/ 1401932 h 1401932"/>
                      <a:gd name="connsiteX3" fmla="*/ 0 w 786324"/>
                      <a:gd name="connsiteY3" fmla="*/ 1401632 h 1401932"/>
                      <a:gd name="connsiteX4" fmla="*/ 0 w 786324"/>
                      <a:gd name="connsiteY4" fmla="*/ 1010563 h 1401932"/>
                      <a:gd name="connsiteX5" fmla="*/ 198819 w 786324"/>
                      <a:gd name="connsiteY5" fmla="*/ 673508 h 1401932"/>
                      <a:gd name="connsiteX6" fmla="*/ 394654 w 786324"/>
                      <a:gd name="connsiteY6" fmla="*/ 869343 h 1401932"/>
                      <a:gd name="connsiteX7" fmla="*/ 198819 w 786324"/>
                      <a:gd name="connsiteY7" fmla="*/ 1065178 h 1401932"/>
                      <a:gd name="connsiteX8" fmla="*/ 18374 w 786324"/>
                      <a:gd name="connsiteY8" fmla="*/ 945571 h 1401932"/>
                      <a:gd name="connsiteX9" fmla="*/ 2985 w 786324"/>
                      <a:gd name="connsiteY9" fmla="*/ 869348 h 1401932"/>
                      <a:gd name="connsiteX10" fmla="*/ 0 w 786324"/>
                      <a:gd name="connsiteY10" fmla="*/ 884133 h 1401932"/>
                      <a:gd name="connsiteX11" fmla="*/ 0 w 786324"/>
                      <a:gd name="connsiteY11" fmla="*/ 854553 h 1401932"/>
                      <a:gd name="connsiteX12" fmla="*/ 2985 w 786324"/>
                      <a:gd name="connsiteY12" fmla="*/ 869338 h 1401932"/>
                      <a:gd name="connsiteX13" fmla="*/ 18374 w 786324"/>
                      <a:gd name="connsiteY13" fmla="*/ 793115 h 1401932"/>
                      <a:gd name="connsiteX14" fmla="*/ 198819 w 786324"/>
                      <a:gd name="connsiteY14" fmla="*/ 673508 h 1401932"/>
                      <a:gd name="connsiteX15" fmla="*/ 2986 w 786324"/>
                      <a:gd name="connsiteY15" fmla="*/ 336754 h 1401932"/>
                      <a:gd name="connsiteX16" fmla="*/ 183431 w 786324"/>
                      <a:gd name="connsiteY16" fmla="*/ 456361 h 1401932"/>
                      <a:gd name="connsiteX17" fmla="*/ 198820 w 786324"/>
                      <a:gd name="connsiteY17" fmla="*/ 532584 h 1401932"/>
                      <a:gd name="connsiteX18" fmla="*/ 214209 w 786324"/>
                      <a:gd name="connsiteY18" fmla="*/ 456361 h 1401932"/>
                      <a:gd name="connsiteX19" fmla="*/ 394654 w 786324"/>
                      <a:gd name="connsiteY19" fmla="*/ 336754 h 1401932"/>
                      <a:gd name="connsiteX20" fmla="*/ 590489 w 786324"/>
                      <a:gd name="connsiteY20" fmla="*/ 532589 h 1401932"/>
                      <a:gd name="connsiteX21" fmla="*/ 394654 w 786324"/>
                      <a:gd name="connsiteY21" fmla="*/ 728424 h 1401932"/>
                      <a:gd name="connsiteX22" fmla="*/ 214209 w 786324"/>
                      <a:gd name="connsiteY22" fmla="*/ 608817 h 1401932"/>
                      <a:gd name="connsiteX23" fmla="*/ 198820 w 786324"/>
                      <a:gd name="connsiteY23" fmla="*/ 532594 h 1401932"/>
                      <a:gd name="connsiteX24" fmla="*/ 183431 w 786324"/>
                      <a:gd name="connsiteY24" fmla="*/ 608817 h 1401932"/>
                      <a:gd name="connsiteX25" fmla="*/ 2986 w 786324"/>
                      <a:gd name="connsiteY25" fmla="*/ 728424 h 1401932"/>
                      <a:gd name="connsiteX26" fmla="*/ 0 w 786324"/>
                      <a:gd name="connsiteY26" fmla="*/ 727897 h 1401932"/>
                      <a:gd name="connsiteX27" fmla="*/ 0 w 786324"/>
                      <a:gd name="connsiteY27" fmla="*/ 337281 h 1401932"/>
                      <a:gd name="connsiteX28" fmla="*/ 198821 w 786324"/>
                      <a:gd name="connsiteY28" fmla="*/ 0 h 1401932"/>
                      <a:gd name="connsiteX29" fmla="*/ 379266 w 786324"/>
                      <a:gd name="connsiteY29" fmla="*/ 119607 h 1401932"/>
                      <a:gd name="connsiteX30" fmla="*/ 394655 w 786324"/>
                      <a:gd name="connsiteY30" fmla="*/ 195830 h 1401932"/>
                      <a:gd name="connsiteX31" fmla="*/ 410044 w 786324"/>
                      <a:gd name="connsiteY31" fmla="*/ 119607 h 1401932"/>
                      <a:gd name="connsiteX32" fmla="*/ 590489 w 786324"/>
                      <a:gd name="connsiteY32" fmla="*/ 0 h 1401932"/>
                      <a:gd name="connsiteX33" fmla="*/ 786324 w 786324"/>
                      <a:gd name="connsiteY33" fmla="*/ 195835 h 1401932"/>
                      <a:gd name="connsiteX34" fmla="*/ 590489 w 786324"/>
                      <a:gd name="connsiteY34" fmla="*/ 391670 h 1401932"/>
                      <a:gd name="connsiteX35" fmla="*/ 410044 w 786324"/>
                      <a:gd name="connsiteY35" fmla="*/ 272063 h 1401932"/>
                      <a:gd name="connsiteX36" fmla="*/ 394655 w 786324"/>
                      <a:gd name="connsiteY36" fmla="*/ 195840 h 1401932"/>
                      <a:gd name="connsiteX37" fmla="*/ 379266 w 786324"/>
                      <a:gd name="connsiteY37" fmla="*/ 272063 h 1401932"/>
                      <a:gd name="connsiteX38" fmla="*/ 198821 w 786324"/>
                      <a:gd name="connsiteY38" fmla="*/ 391670 h 1401932"/>
                      <a:gd name="connsiteX39" fmla="*/ 6965 w 786324"/>
                      <a:gd name="connsiteY39" fmla="*/ 235303 h 1401932"/>
                      <a:gd name="connsiteX40" fmla="*/ 2987 w 786324"/>
                      <a:gd name="connsiteY40" fmla="*/ 195840 h 1401932"/>
                      <a:gd name="connsiteX41" fmla="*/ 0 w 786324"/>
                      <a:gd name="connsiteY41" fmla="*/ 225464 h 1401932"/>
                      <a:gd name="connsiteX42" fmla="*/ 0 w 786324"/>
                      <a:gd name="connsiteY42" fmla="*/ 166206 h 1401932"/>
                      <a:gd name="connsiteX43" fmla="*/ 2987 w 786324"/>
                      <a:gd name="connsiteY43" fmla="*/ 195830 h 1401932"/>
                      <a:gd name="connsiteX44" fmla="*/ 6965 w 786324"/>
                      <a:gd name="connsiteY44" fmla="*/ 156367 h 1401932"/>
                      <a:gd name="connsiteX45" fmla="*/ 198821 w 786324"/>
                      <a:gd name="connsiteY45" fmla="*/ 0 h 140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6324" h="1401932">
                        <a:moveTo>
                          <a:pt x="2983" y="1010262"/>
                        </a:moveTo>
                        <a:cubicBezTo>
                          <a:pt x="111140" y="1010262"/>
                          <a:pt x="198818" y="1097940"/>
                          <a:pt x="198818" y="1206097"/>
                        </a:cubicBezTo>
                        <a:cubicBezTo>
                          <a:pt x="198818" y="1314254"/>
                          <a:pt x="111140" y="1401932"/>
                          <a:pt x="2983" y="1401932"/>
                        </a:cubicBezTo>
                        <a:lnTo>
                          <a:pt x="0" y="1401632"/>
                        </a:lnTo>
                        <a:lnTo>
                          <a:pt x="0" y="1010563"/>
                        </a:lnTo>
                        <a:close/>
                        <a:moveTo>
                          <a:pt x="198819" y="673508"/>
                        </a:moveTo>
                        <a:cubicBezTo>
                          <a:pt x="306976" y="673508"/>
                          <a:pt x="394654" y="761186"/>
                          <a:pt x="394654" y="869343"/>
                        </a:cubicBezTo>
                        <a:cubicBezTo>
                          <a:pt x="394654" y="977500"/>
                          <a:pt x="306976" y="1065178"/>
                          <a:pt x="198819" y="1065178"/>
                        </a:cubicBezTo>
                        <a:cubicBezTo>
                          <a:pt x="117701" y="1065178"/>
                          <a:pt x="48103" y="1015859"/>
                          <a:pt x="18374" y="945571"/>
                        </a:cubicBezTo>
                        <a:lnTo>
                          <a:pt x="2985" y="869348"/>
                        </a:lnTo>
                        <a:lnTo>
                          <a:pt x="0" y="884133"/>
                        </a:lnTo>
                        <a:lnTo>
                          <a:pt x="0" y="854553"/>
                        </a:lnTo>
                        <a:lnTo>
                          <a:pt x="2985" y="869338"/>
                        </a:lnTo>
                        <a:lnTo>
                          <a:pt x="18374" y="793115"/>
                        </a:lnTo>
                        <a:cubicBezTo>
                          <a:pt x="48103" y="722827"/>
                          <a:pt x="117701" y="673508"/>
                          <a:pt x="198819" y="673508"/>
                        </a:cubicBezTo>
                        <a:close/>
                        <a:moveTo>
                          <a:pt x="2986" y="336754"/>
                        </a:moveTo>
                        <a:cubicBezTo>
                          <a:pt x="84104" y="336754"/>
                          <a:pt x="153702" y="386073"/>
                          <a:pt x="183431" y="456361"/>
                        </a:cubicBezTo>
                        <a:lnTo>
                          <a:pt x="198820" y="532584"/>
                        </a:lnTo>
                        <a:lnTo>
                          <a:pt x="214209" y="456361"/>
                        </a:lnTo>
                        <a:cubicBezTo>
                          <a:pt x="243938" y="386073"/>
                          <a:pt x="313536" y="336754"/>
                          <a:pt x="394654" y="336754"/>
                        </a:cubicBezTo>
                        <a:cubicBezTo>
                          <a:pt x="502811" y="336754"/>
                          <a:pt x="590489" y="424432"/>
                          <a:pt x="590489" y="532589"/>
                        </a:cubicBezTo>
                        <a:cubicBezTo>
                          <a:pt x="590489" y="640746"/>
                          <a:pt x="502811" y="728424"/>
                          <a:pt x="394654" y="728424"/>
                        </a:cubicBezTo>
                        <a:cubicBezTo>
                          <a:pt x="313536" y="728424"/>
                          <a:pt x="243938" y="679105"/>
                          <a:pt x="214209" y="608817"/>
                        </a:cubicBezTo>
                        <a:lnTo>
                          <a:pt x="198820" y="532594"/>
                        </a:lnTo>
                        <a:lnTo>
                          <a:pt x="183431" y="608817"/>
                        </a:lnTo>
                        <a:cubicBezTo>
                          <a:pt x="153702" y="679105"/>
                          <a:pt x="84104" y="728424"/>
                          <a:pt x="2986" y="728424"/>
                        </a:cubicBezTo>
                        <a:lnTo>
                          <a:pt x="0" y="727897"/>
                        </a:lnTo>
                        <a:lnTo>
                          <a:pt x="0" y="337281"/>
                        </a:lnTo>
                        <a:close/>
                        <a:moveTo>
                          <a:pt x="198821" y="0"/>
                        </a:moveTo>
                        <a:cubicBezTo>
                          <a:pt x="279939" y="0"/>
                          <a:pt x="349537" y="49319"/>
                          <a:pt x="379266" y="119607"/>
                        </a:cubicBezTo>
                        <a:lnTo>
                          <a:pt x="394655" y="195830"/>
                        </a:lnTo>
                        <a:lnTo>
                          <a:pt x="410044" y="119607"/>
                        </a:lnTo>
                        <a:cubicBezTo>
                          <a:pt x="439773" y="49319"/>
                          <a:pt x="509372" y="0"/>
                          <a:pt x="590489" y="0"/>
                        </a:cubicBezTo>
                        <a:cubicBezTo>
                          <a:pt x="698646" y="0"/>
                          <a:pt x="786324" y="87678"/>
                          <a:pt x="786324" y="195835"/>
                        </a:cubicBezTo>
                        <a:cubicBezTo>
                          <a:pt x="786324" y="303992"/>
                          <a:pt x="698646" y="391670"/>
                          <a:pt x="590489" y="391670"/>
                        </a:cubicBezTo>
                        <a:cubicBezTo>
                          <a:pt x="509372" y="391670"/>
                          <a:pt x="439773" y="342351"/>
                          <a:pt x="410044" y="272063"/>
                        </a:cubicBezTo>
                        <a:lnTo>
                          <a:pt x="394655" y="195840"/>
                        </a:lnTo>
                        <a:lnTo>
                          <a:pt x="379266" y="272063"/>
                        </a:lnTo>
                        <a:cubicBezTo>
                          <a:pt x="349537" y="342351"/>
                          <a:pt x="279939" y="391670"/>
                          <a:pt x="198821" y="391670"/>
                        </a:cubicBezTo>
                        <a:cubicBezTo>
                          <a:pt x="104184" y="391670"/>
                          <a:pt x="25226" y="324541"/>
                          <a:pt x="6965" y="235303"/>
                        </a:cubicBezTo>
                        <a:lnTo>
                          <a:pt x="2987" y="195840"/>
                        </a:lnTo>
                        <a:lnTo>
                          <a:pt x="0" y="225464"/>
                        </a:lnTo>
                        <a:lnTo>
                          <a:pt x="0" y="166206"/>
                        </a:lnTo>
                        <a:lnTo>
                          <a:pt x="2987" y="195830"/>
                        </a:lnTo>
                        <a:lnTo>
                          <a:pt x="6965" y="156367"/>
                        </a:lnTo>
                        <a:cubicBezTo>
                          <a:pt x="25226" y="67128"/>
                          <a:pt x="104184" y="0"/>
                          <a:pt x="198821" y="0"/>
                        </a:cubicBezTo>
                        <a:close/>
                      </a:path>
                    </a:pathLst>
                  </a:custGeom>
                  <a:solidFill>
                    <a:schemeClr val="dk1">
                      <a:alpha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Rectangle 48"/>
                <p:cNvSpPr/>
                <p:nvPr/>
              </p:nvSpPr>
              <p:spPr>
                <a:xfrm>
                  <a:off x="2783405" y="3181017"/>
                  <a:ext cx="162318" cy="598865"/>
                </a:xfrm>
                <a:prstGeom prst="rect">
                  <a:avLst/>
                </a:prstGeom>
                <a:solidFill>
                  <a:srgbClr val="9B5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312595" y="3181017"/>
                  <a:ext cx="162318" cy="598865"/>
                </a:xfrm>
                <a:prstGeom prst="rect">
                  <a:avLst/>
                </a:prstGeom>
                <a:solidFill>
                  <a:srgbClr val="9B5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887062" y="3181017"/>
                  <a:ext cx="162318" cy="598865"/>
                </a:xfrm>
                <a:prstGeom prst="rect">
                  <a:avLst/>
                </a:prstGeom>
                <a:solidFill>
                  <a:srgbClr val="9B5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1809549" y="3789256"/>
                  <a:ext cx="198280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0" name="Rounded Rectangle 39"/>
            <p:cNvSpPr/>
            <p:nvPr/>
          </p:nvSpPr>
          <p:spPr>
            <a:xfrm>
              <a:off x="11043257" y="4703534"/>
              <a:ext cx="810425" cy="470742"/>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a:extLst>
                <a:ext uri="{FF2B5EF4-FFF2-40B4-BE49-F238E27FC236}">
                  <a16:creationId xmlns:a16="http://schemas.microsoft.com/office/drawing/2014/main" id="{AB06D642-58CD-78AA-4242-7E30DFF951D3}"/>
                </a:ext>
              </a:extLst>
            </p:cNvPr>
            <p:cNvPicPr>
              <a:picLocks noChangeAspect="1"/>
            </p:cNvPicPr>
            <p:nvPr/>
          </p:nvPicPr>
          <p:blipFill>
            <a:blip r:embed="rId7"/>
            <a:stretch>
              <a:fillRect/>
            </a:stretch>
          </p:blipFill>
          <p:spPr>
            <a:xfrm>
              <a:off x="11296214" y="4784501"/>
              <a:ext cx="304510" cy="306138"/>
            </a:xfrm>
            <a:prstGeom prst="rect">
              <a:avLst/>
            </a:prstGeom>
          </p:spPr>
        </p:pic>
      </p:grpSp>
    </p:spTree>
    <p:extLst>
      <p:ext uri="{BB962C8B-B14F-4D97-AF65-F5344CB8AC3E}">
        <p14:creationId xmlns:p14="http://schemas.microsoft.com/office/powerpoint/2010/main" val="177283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to do at a leaf?</a:t>
            </a:r>
          </a:p>
        </p:txBody>
      </p:sp>
      <p:sp>
        <p:nvSpPr>
          <p:cNvPr id="3" name="Content Placeholder 2"/>
          <p:cNvSpPr>
            <a:spLocks noGrp="1"/>
          </p:cNvSpPr>
          <p:nvPr>
            <p:ph idx="1"/>
          </p:nvPr>
        </p:nvSpPr>
        <p:spPr/>
        <p:txBody>
          <a:bodyPr/>
          <a:lstStyle/>
          <a:p>
            <a:r>
              <a:rPr lang="en-IN" dirty="0"/>
              <a:t>Can take any (complicated) action at a leaf</a:t>
            </a:r>
          </a:p>
          <a:p>
            <a:pPr lvl="1"/>
            <a:r>
              <a:rPr lang="en-IN" sz="2800" dirty="0"/>
              <a:t>Why not call another machine learning algorithm?</a:t>
            </a:r>
          </a:p>
          <a:p>
            <a:r>
              <a:rPr lang="en-IN" dirty="0"/>
              <a:t>For speed, keep leaf action simple</a:t>
            </a:r>
          </a:p>
          <a:p>
            <a:pPr lvl="1"/>
            <a:r>
              <a:rPr lang="en-IN" sz="2800" dirty="0"/>
              <a:t>Simplest action – constant prediction</a:t>
            </a:r>
          </a:p>
          <a:p>
            <a:pPr lvl="1"/>
            <a:r>
              <a:rPr lang="en-IN" sz="2800" dirty="0"/>
              <a:t>Such a DT will encode a piecewise constant</a:t>
            </a:r>
            <a:br>
              <a:rPr lang="en-IN" sz="2800" dirty="0"/>
            </a:br>
            <a:r>
              <a:rPr lang="en-IN" sz="2800" dirty="0"/>
              <a:t>prediction function</a:t>
            </a:r>
            <a:endParaRPr lang="en-US" sz="2800" dirty="0"/>
          </a:p>
          <a:p>
            <a:endParaRPr lang="en-IN" dirty="0"/>
          </a:p>
        </p:txBody>
      </p:sp>
      <p:sp>
        <p:nvSpPr>
          <p:cNvPr id="184" name="Rounded Rectangle 183"/>
          <p:cNvSpPr/>
          <p:nvPr/>
        </p:nvSpPr>
        <p:spPr>
          <a:xfrm>
            <a:off x="11376871" y="5689336"/>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5" name="Rounded Rectangle 184"/>
          <p:cNvSpPr/>
          <p:nvPr/>
        </p:nvSpPr>
        <p:spPr>
          <a:xfrm>
            <a:off x="10589515" y="5691979"/>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6" name="Rounded Rectangle 185"/>
          <p:cNvSpPr/>
          <p:nvPr/>
        </p:nvSpPr>
        <p:spPr>
          <a:xfrm>
            <a:off x="9789186" y="5689336"/>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7" name="Rounded Rectangle 186"/>
          <p:cNvSpPr/>
          <p:nvPr/>
        </p:nvSpPr>
        <p:spPr>
          <a:xfrm>
            <a:off x="9001829" y="5691979"/>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Rounded Rectangle 187"/>
          <p:cNvSpPr/>
          <p:nvPr/>
        </p:nvSpPr>
        <p:spPr>
          <a:xfrm>
            <a:off x="8201500" y="5689336"/>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Rounded Rectangle 188"/>
          <p:cNvSpPr/>
          <p:nvPr/>
        </p:nvSpPr>
        <p:spPr>
          <a:xfrm>
            <a:off x="7414144" y="5691979"/>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0" name="Rounded Rectangle 189"/>
          <p:cNvSpPr/>
          <p:nvPr/>
        </p:nvSpPr>
        <p:spPr>
          <a:xfrm>
            <a:off x="6613815" y="5689336"/>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1" name="Rounded Rectangle 190"/>
          <p:cNvSpPr/>
          <p:nvPr/>
        </p:nvSpPr>
        <p:spPr>
          <a:xfrm>
            <a:off x="5826458" y="5691979"/>
            <a:ext cx="723178" cy="420063"/>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21" name="Group 220"/>
          <p:cNvGrpSpPr/>
          <p:nvPr/>
        </p:nvGrpSpPr>
        <p:grpSpPr>
          <a:xfrm>
            <a:off x="7539333" y="1980939"/>
            <a:ext cx="2875358" cy="642029"/>
            <a:chOff x="7539333" y="1980939"/>
            <a:chExt cx="2875358" cy="642029"/>
          </a:xfrm>
        </p:grpSpPr>
        <p:sp>
          <p:nvSpPr>
            <p:cNvPr id="222" name="Oval 221"/>
            <p:cNvSpPr/>
            <p:nvPr/>
          </p:nvSpPr>
          <p:spPr>
            <a:xfrm>
              <a:off x="8199062" y="2432133"/>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3" name="Oval 222"/>
            <p:cNvSpPr/>
            <p:nvPr/>
          </p:nvSpPr>
          <p:spPr>
            <a:xfrm>
              <a:off x="8427798" y="243213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4" name="Oval 223"/>
            <p:cNvSpPr/>
            <p:nvPr/>
          </p:nvSpPr>
          <p:spPr>
            <a:xfrm>
              <a:off x="8653139" y="243213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5" name="Oval 224"/>
            <p:cNvSpPr/>
            <p:nvPr/>
          </p:nvSpPr>
          <p:spPr>
            <a:xfrm>
              <a:off x="8881875" y="243213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6" name="Oval 225"/>
            <p:cNvSpPr/>
            <p:nvPr/>
          </p:nvSpPr>
          <p:spPr>
            <a:xfrm>
              <a:off x="9099501" y="243213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7" name="Oval 226"/>
            <p:cNvSpPr/>
            <p:nvPr/>
          </p:nvSpPr>
          <p:spPr>
            <a:xfrm>
              <a:off x="9324842" y="2432133"/>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8" name="Oval 227"/>
            <p:cNvSpPr/>
            <p:nvPr/>
          </p:nvSpPr>
          <p:spPr>
            <a:xfrm>
              <a:off x="9552153" y="2432133"/>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9" name="Oval 228"/>
            <p:cNvSpPr/>
            <p:nvPr/>
          </p:nvSpPr>
          <p:spPr>
            <a:xfrm>
              <a:off x="9780889" y="243213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0" name="Oval 229"/>
            <p:cNvSpPr/>
            <p:nvPr/>
          </p:nvSpPr>
          <p:spPr>
            <a:xfrm>
              <a:off x="9998515" y="243213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1" name="Oval 230"/>
            <p:cNvSpPr/>
            <p:nvPr/>
          </p:nvSpPr>
          <p:spPr>
            <a:xfrm>
              <a:off x="10223856" y="2432133"/>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2" name="Oval 231"/>
            <p:cNvSpPr/>
            <p:nvPr/>
          </p:nvSpPr>
          <p:spPr>
            <a:xfrm>
              <a:off x="7539333" y="2432133"/>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3" name="Oval 232"/>
            <p:cNvSpPr/>
            <p:nvPr/>
          </p:nvSpPr>
          <p:spPr>
            <a:xfrm>
              <a:off x="7768069" y="243213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4" name="Oval 233"/>
            <p:cNvSpPr/>
            <p:nvPr/>
          </p:nvSpPr>
          <p:spPr>
            <a:xfrm>
              <a:off x="7985695" y="243213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5" name="Oval 234"/>
            <p:cNvSpPr/>
            <p:nvPr/>
          </p:nvSpPr>
          <p:spPr>
            <a:xfrm>
              <a:off x="8199062" y="2201570"/>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6" name="Oval 235"/>
            <p:cNvSpPr/>
            <p:nvPr/>
          </p:nvSpPr>
          <p:spPr>
            <a:xfrm>
              <a:off x="8427798" y="220157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7" name="Oval 236"/>
            <p:cNvSpPr/>
            <p:nvPr/>
          </p:nvSpPr>
          <p:spPr>
            <a:xfrm>
              <a:off x="8653139" y="2201570"/>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8" name="Oval 237"/>
            <p:cNvSpPr/>
            <p:nvPr/>
          </p:nvSpPr>
          <p:spPr>
            <a:xfrm>
              <a:off x="8881875" y="2201570"/>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9" name="Oval 238"/>
            <p:cNvSpPr/>
            <p:nvPr/>
          </p:nvSpPr>
          <p:spPr>
            <a:xfrm>
              <a:off x="9099501" y="220157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0" name="Oval 239"/>
            <p:cNvSpPr/>
            <p:nvPr/>
          </p:nvSpPr>
          <p:spPr>
            <a:xfrm>
              <a:off x="9324842" y="2201570"/>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1" name="Oval 240"/>
            <p:cNvSpPr/>
            <p:nvPr/>
          </p:nvSpPr>
          <p:spPr>
            <a:xfrm>
              <a:off x="9552153" y="220157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2" name="Oval 241"/>
            <p:cNvSpPr/>
            <p:nvPr/>
          </p:nvSpPr>
          <p:spPr>
            <a:xfrm>
              <a:off x="9780889" y="2201570"/>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3" name="Oval 242"/>
            <p:cNvSpPr/>
            <p:nvPr/>
          </p:nvSpPr>
          <p:spPr>
            <a:xfrm>
              <a:off x="9998515" y="2201570"/>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4" name="Oval 243"/>
            <p:cNvSpPr/>
            <p:nvPr/>
          </p:nvSpPr>
          <p:spPr>
            <a:xfrm>
              <a:off x="10223856" y="2201570"/>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5" name="Oval 244"/>
            <p:cNvSpPr/>
            <p:nvPr/>
          </p:nvSpPr>
          <p:spPr>
            <a:xfrm>
              <a:off x="7539333" y="220157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6" name="Oval 245"/>
            <p:cNvSpPr/>
            <p:nvPr/>
          </p:nvSpPr>
          <p:spPr>
            <a:xfrm>
              <a:off x="7768069" y="2201570"/>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7" name="Oval 246"/>
            <p:cNvSpPr/>
            <p:nvPr/>
          </p:nvSpPr>
          <p:spPr>
            <a:xfrm>
              <a:off x="7985695" y="220157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8" name="Oval 247"/>
            <p:cNvSpPr/>
            <p:nvPr/>
          </p:nvSpPr>
          <p:spPr>
            <a:xfrm>
              <a:off x="8199062" y="1980939"/>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9" name="Oval 248"/>
            <p:cNvSpPr/>
            <p:nvPr/>
          </p:nvSpPr>
          <p:spPr>
            <a:xfrm>
              <a:off x="8427798" y="1980939"/>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0" name="Oval 249"/>
            <p:cNvSpPr/>
            <p:nvPr/>
          </p:nvSpPr>
          <p:spPr>
            <a:xfrm>
              <a:off x="8653139"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1" name="Oval 250"/>
            <p:cNvSpPr/>
            <p:nvPr/>
          </p:nvSpPr>
          <p:spPr>
            <a:xfrm>
              <a:off x="8881875"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2" name="Oval 251"/>
            <p:cNvSpPr/>
            <p:nvPr/>
          </p:nvSpPr>
          <p:spPr>
            <a:xfrm>
              <a:off x="9099501"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3" name="Oval 252"/>
            <p:cNvSpPr/>
            <p:nvPr/>
          </p:nvSpPr>
          <p:spPr>
            <a:xfrm>
              <a:off x="9324842" y="1980939"/>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4" name="Oval 253"/>
            <p:cNvSpPr/>
            <p:nvPr/>
          </p:nvSpPr>
          <p:spPr>
            <a:xfrm>
              <a:off x="9552153" y="1980939"/>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5" name="Oval 254"/>
            <p:cNvSpPr/>
            <p:nvPr/>
          </p:nvSpPr>
          <p:spPr>
            <a:xfrm>
              <a:off x="9780889"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6" name="Oval 255"/>
            <p:cNvSpPr/>
            <p:nvPr/>
          </p:nvSpPr>
          <p:spPr>
            <a:xfrm>
              <a:off x="9998515"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7" name="Oval 256"/>
            <p:cNvSpPr/>
            <p:nvPr/>
          </p:nvSpPr>
          <p:spPr>
            <a:xfrm>
              <a:off x="10223856" y="1980939"/>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8" name="Oval 257"/>
            <p:cNvSpPr/>
            <p:nvPr/>
          </p:nvSpPr>
          <p:spPr>
            <a:xfrm>
              <a:off x="7539333" y="1980939"/>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9" name="Oval 258"/>
            <p:cNvSpPr/>
            <p:nvPr/>
          </p:nvSpPr>
          <p:spPr>
            <a:xfrm>
              <a:off x="7768069" y="1980939"/>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0" name="Oval 259"/>
            <p:cNvSpPr/>
            <p:nvPr/>
          </p:nvSpPr>
          <p:spPr>
            <a:xfrm>
              <a:off x="7985695" y="198093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61" name="Group 260"/>
          <p:cNvGrpSpPr/>
          <p:nvPr/>
        </p:nvGrpSpPr>
        <p:grpSpPr>
          <a:xfrm>
            <a:off x="5870307" y="5803948"/>
            <a:ext cx="635479" cy="190835"/>
            <a:chOff x="5874161" y="5803948"/>
            <a:chExt cx="635479" cy="190835"/>
          </a:xfrm>
        </p:grpSpPr>
        <p:sp>
          <p:nvSpPr>
            <p:cNvPr id="262" name="Oval 261"/>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3" name="Oval 262"/>
            <p:cNvSpPr/>
            <p:nvPr/>
          </p:nvSpPr>
          <p:spPr>
            <a:xfrm>
              <a:off x="6096483"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4" name="Oval 263"/>
            <p:cNvSpPr/>
            <p:nvPr/>
          </p:nvSpPr>
          <p:spPr>
            <a:xfrm>
              <a:off x="6318805"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65" name="Group 264"/>
          <p:cNvGrpSpPr/>
          <p:nvPr/>
        </p:nvGrpSpPr>
        <p:grpSpPr>
          <a:xfrm>
            <a:off x="6653168" y="5803948"/>
            <a:ext cx="635479" cy="190835"/>
            <a:chOff x="5874161" y="5803948"/>
            <a:chExt cx="635479" cy="190835"/>
          </a:xfrm>
        </p:grpSpPr>
        <p:sp>
          <p:nvSpPr>
            <p:cNvPr id="266" name="Oval 265"/>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7" name="Oval 266"/>
            <p:cNvSpPr/>
            <p:nvPr/>
          </p:nvSpPr>
          <p:spPr>
            <a:xfrm>
              <a:off x="6096483"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8" name="Oval 267"/>
            <p:cNvSpPr/>
            <p:nvPr/>
          </p:nvSpPr>
          <p:spPr>
            <a:xfrm>
              <a:off x="6318805"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69" name="Group 268"/>
          <p:cNvGrpSpPr/>
          <p:nvPr/>
        </p:nvGrpSpPr>
        <p:grpSpPr>
          <a:xfrm>
            <a:off x="7454428" y="5803948"/>
            <a:ext cx="635479" cy="190835"/>
            <a:chOff x="5874161" y="5803948"/>
            <a:chExt cx="635479" cy="190835"/>
          </a:xfrm>
        </p:grpSpPr>
        <p:sp>
          <p:nvSpPr>
            <p:cNvPr id="270" name="Oval 269"/>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1" name="Oval 270"/>
            <p:cNvSpPr/>
            <p:nvPr/>
          </p:nvSpPr>
          <p:spPr>
            <a:xfrm>
              <a:off x="6096483"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2" name="Oval 271"/>
            <p:cNvSpPr/>
            <p:nvPr/>
          </p:nvSpPr>
          <p:spPr>
            <a:xfrm>
              <a:off x="6318805"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73" name="Group 272"/>
          <p:cNvGrpSpPr/>
          <p:nvPr/>
        </p:nvGrpSpPr>
        <p:grpSpPr>
          <a:xfrm>
            <a:off x="8245349" y="5803948"/>
            <a:ext cx="635479" cy="190835"/>
            <a:chOff x="5874161" y="5803948"/>
            <a:chExt cx="635479" cy="190835"/>
          </a:xfrm>
        </p:grpSpPr>
        <p:sp>
          <p:nvSpPr>
            <p:cNvPr id="274" name="Oval 273"/>
            <p:cNvSpPr/>
            <p:nvPr/>
          </p:nvSpPr>
          <p:spPr>
            <a:xfrm>
              <a:off x="5874161"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5" name="Oval 274"/>
            <p:cNvSpPr/>
            <p:nvPr/>
          </p:nvSpPr>
          <p:spPr>
            <a:xfrm>
              <a:off x="6096483"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6" name="Oval 275"/>
            <p:cNvSpPr/>
            <p:nvPr/>
          </p:nvSpPr>
          <p:spPr>
            <a:xfrm>
              <a:off x="6318805"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77" name="Group 276"/>
          <p:cNvGrpSpPr/>
          <p:nvPr/>
        </p:nvGrpSpPr>
        <p:grpSpPr>
          <a:xfrm>
            <a:off x="9045678" y="5803948"/>
            <a:ext cx="635479" cy="190835"/>
            <a:chOff x="5874161" y="5803948"/>
            <a:chExt cx="635479" cy="190835"/>
          </a:xfrm>
        </p:grpSpPr>
        <p:sp>
          <p:nvSpPr>
            <p:cNvPr id="278" name="Oval 277"/>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9" name="Oval 278"/>
            <p:cNvSpPr/>
            <p:nvPr/>
          </p:nvSpPr>
          <p:spPr>
            <a:xfrm>
              <a:off x="6096483"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0" name="Oval 279"/>
            <p:cNvSpPr/>
            <p:nvPr/>
          </p:nvSpPr>
          <p:spPr>
            <a:xfrm>
              <a:off x="6318805"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81" name="Group 280"/>
          <p:cNvGrpSpPr/>
          <p:nvPr/>
        </p:nvGrpSpPr>
        <p:grpSpPr>
          <a:xfrm>
            <a:off x="9839521" y="5803948"/>
            <a:ext cx="635479" cy="190835"/>
            <a:chOff x="5874161" y="5803948"/>
            <a:chExt cx="635479" cy="190835"/>
          </a:xfrm>
        </p:grpSpPr>
        <p:sp>
          <p:nvSpPr>
            <p:cNvPr id="282" name="Oval 281"/>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3" name="Oval 282"/>
            <p:cNvSpPr/>
            <p:nvPr/>
          </p:nvSpPr>
          <p:spPr>
            <a:xfrm>
              <a:off x="6096483"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4" name="Oval 283"/>
            <p:cNvSpPr/>
            <p:nvPr/>
          </p:nvSpPr>
          <p:spPr>
            <a:xfrm>
              <a:off x="6318805"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85" name="Group 284"/>
          <p:cNvGrpSpPr/>
          <p:nvPr/>
        </p:nvGrpSpPr>
        <p:grpSpPr>
          <a:xfrm>
            <a:off x="10633364" y="5803948"/>
            <a:ext cx="635479" cy="190835"/>
            <a:chOff x="5874161" y="5803948"/>
            <a:chExt cx="635479" cy="190835"/>
          </a:xfrm>
        </p:grpSpPr>
        <p:sp>
          <p:nvSpPr>
            <p:cNvPr id="286" name="Oval 285"/>
            <p:cNvSpPr/>
            <p:nvPr/>
          </p:nvSpPr>
          <p:spPr>
            <a:xfrm>
              <a:off x="5874161"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7" name="Oval 286"/>
            <p:cNvSpPr/>
            <p:nvPr/>
          </p:nvSpPr>
          <p:spPr>
            <a:xfrm>
              <a:off x="6096483"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8" name="Oval 287"/>
            <p:cNvSpPr/>
            <p:nvPr/>
          </p:nvSpPr>
          <p:spPr>
            <a:xfrm>
              <a:off x="6318805" y="5803948"/>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89" name="Group 288"/>
          <p:cNvGrpSpPr/>
          <p:nvPr/>
        </p:nvGrpSpPr>
        <p:grpSpPr>
          <a:xfrm>
            <a:off x="11417303" y="5803948"/>
            <a:ext cx="635479" cy="190835"/>
            <a:chOff x="5874161" y="5803948"/>
            <a:chExt cx="635479" cy="190835"/>
          </a:xfrm>
        </p:grpSpPr>
        <p:sp>
          <p:nvSpPr>
            <p:cNvPr id="290" name="Oval 289"/>
            <p:cNvSpPr/>
            <p:nvPr/>
          </p:nvSpPr>
          <p:spPr>
            <a:xfrm>
              <a:off x="5874161"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1" name="Oval 290"/>
            <p:cNvSpPr/>
            <p:nvPr/>
          </p:nvSpPr>
          <p:spPr>
            <a:xfrm>
              <a:off x="6096483" y="5803948"/>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2" name="Oval 291"/>
            <p:cNvSpPr/>
            <p:nvPr/>
          </p:nvSpPr>
          <p:spPr>
            <a:xfrm>
              <a:off x="6318805" y="580394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93" name="Rounded Rectangle 292"/>
          <p:cNvSpPr/>
          <p:nvPr/>
        </p:nvSpPr>
        <p:spPr>
          <a:xfrm>
            <a:off x="4211630" y="5470993"/>
            <a:ext cx="1086655" cy="631191"/>
          </a:xfrm>
          <a:prstGeom prst="roundRect">
            <a:avLst/>
          </a:prstGeom>
          <a:solidFill>
            <a:srgbClr val="00B0F0"/>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94" name="Group 293"/>
          <p:cNvGrpSpPr/>
          <p:nvPr/>
        </p:nvGrpSpPr>
        <p:grpSpPr>
          <a:xfrm>
            <a:off x="4211630" y="3865337"/>
            <a:ext cx="1086655" cy="631191"/>
            <a:chOff x="4211630" y="3865337"/>
            <a:chExt cx="1086655" cy="631191"/>
          </a:xfrm>
        </p:grpSpPr>
        <p:sp>
          <p:nvSpPr>
            <p:cNvPr id="295" name="Rounded Rectangle 294"/>
            <p:cNvSpPr/>
            <p:nvPr/>
          </p:nvSpPr>
          <p:spPr>
            <a:xfrm>
              <a:off x="4211630" y="3865337"/>
              <a:ext cx="1086655" cy="631191"/>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6" name="Oval 295"/>
            <p:cNvSpPr/>
            <p:nvPr/>
          </p:nvSpPr>
          <p:spPr>
            <a:xfrm>
              <a:off x="4306539" y="3945617"/>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7" name="Oval 296"/>
            <p:cNvSpPr/>
            <p:nvPr/>
          </p:nvSpPr>
          <p:spPr>
            <a:xfrm>
              <a:off x="5017499" y="3945616"/>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8" name="Oval 297"/>
            <p:cNvSpPr/>
            <p:nvPr/>
          </p:nvSpPr>
          <p:spPr>
            <a:xfrm>
              <a:off x="4306539" y="4207474"/>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9" name="Oval 298"/>
            <p:cNvSpPr/>
            <p:nvPr/>
          </p:nvSpPr>
          <p:spPr>
            <a:xfrm>
              <a:off x="5017499" y="420747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0" name="Oval 299"/>
            <p:cNvSpPr/>
            <p:nvPr/>
          </p:nvSpPr>
          <p:spPr>
            <a:xfrm>
              <a:off x="4543526" y="3945616"/>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1" name="Oval 300"/>
            <p:cNvSpPr/>
            <p:nvPr/>
          </p:nvSpPr>
          <p:spPr>
            <a:xfrm>
              <a:off x="4543526" y="420747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2" name="Oval 301"/>
            <p:cNvSpPr/>
            <p:nvPr/>
          </p:nvSpPr>
          <p:spPr>
            <a:xfrm>
              <a:off x="4780513" y="3943775"/>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3" name="Oval 302"/>
            <p:cNvSpPr/>
            <p:nvPr/>
          </p:nvSpPr>
          <p:spPr>
            <a:xfrm>
              <a:off x="4780513" y="4205632"/>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04" name="Group 303"/>
          <p:cNvGrpSpPr/>
          <p:nvPr/>
        </p:nvGrpSpPr>
        <p:grpSpPr>
          <a:xfrm>
            <a:off x="4211630" y="4664810"/>
            <a:ext cx="1086655" cy="631191"/>
            <a:chOff x="4211630" y="4664810"/>
            <a:chExt cx="1086655" cy="631191"/>
          </a:xfrm>
        </p:grpSpPr>
        <p:sp>
          <p:nvSpPr>
            <p:cNvPr id="305" name="Rounded Rectangle 304"/>
            <p:cNvSpPr/>
            <p:nvPr/>
          </p:nvSpPr>
          <p:spPr>
            <a:xfrm>
              <a:off x="4211630" y="4664810"/>
              <a:ext cx="1086655" cy="631191"/>
            </a:xfrm>
            <a:prstGeom prst="roundRect">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6" name="Rectangle 305"/>
            <p:cNvSpPr/>
            <p:nvPr/>
          </p:nvSpPr>
          <p:spPr>
            <a:xfrm>
              <a:off x="4378960" y="4986360"/>
              <a:ext cx="118414" cy="18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7" name="Rectangle 306"/>
            <p:cNvSpPr/>
            <p:nvPr/>
          </p:nvSpPr>
          <p:spPr>
            <a:xfrm>
              <a:off x="4695377" y="4986360"/>
              <a:ext cx="118414" cy="18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8" name="Rectangle 307"/>
            <p:cNvSpPr/>
            <p:nvPr/>
          </p:nvSpPr>
          <p:spPr>
            <a:xfrm>
              <a:off x="5011795" y="4780280"/>
              <a:ext cx="118414" cy="386080"/>
            </a:xfrm>
            <a:prstGeom prst="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09" name="Straight Connector 308"/>
            <p:cNvCxnSpPr/>
            <p:nvPr/>
          </p:nvCxnSpPr>
          <p:spPr>
            <a:xfrm>
              <a:off x="4306539" y="5166360"/>
              <a:ext cx="901795" cy="0"/>
            </a:xfrm>
            <a:prstGeom prst="line">
              <a:avLst/>
            </a:prstGeom>
            <a:noFill/>
            <a:ln w="38100" cap="flat" cmpd="sng" algn="ctr">
              <a:solidFill>
                <a:schemeClr val="bg1"/>
              </a:solidFill>
              <a:prstDash val="solid"/>
              <a:miter lim="800000"/>
            </a:ln>
            <a:effectLst/>
          </p:spPr>
        </p:cxnSp>
      </p:grpSp>
      <p:sp>
        <p:nvSpPr>
          <p:cNvPr id="310" name="Rectangle 309"/>
          <p:cNvSpPr/>
          <p:nvPr/>
        </p:nvSpPr>
        <p:spPr>
          <a:xfrm>
            <a:off x="2422138" y="5279537"/>
            <a:ext cx="738021" cy="987476"/>
          </a:xfrm>
          <a:prstGeom prst="rect">
            <a:avLst/>
          </a:prstGeom>
          <a:solidFill>
            <a:srgbClr val="FF00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1" name="Rectangle 310"/>
          <p:cNvSpPr/>
          <p:nvPr/>
        </p:nvSpPr>
        <p:spPr>
          <a:xfrm>
            <a:off x="1877671" y="3941978"/>
            <a:ext cx="1042127" cy="697235"/>
          </a:xfrm>
          <a:prstGeom prst="rect">
            <a:avLst/>
          </a:prstGeom>
          <a:solidFill>
            <a:srgbClr val="2ECC7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2" name="Rectangle 311"/>
          <p:cNvSpPr/>
          <p:nvPr/>
        </p:nvSpPr>
        <p:spPr>
          <a:xfrm>
            <a:off x="911634" y="4276858"/>
            <a:ext cx="958869" cy="1990155"/>
          </a:xfrm>
          <a:prstGeom prst="rect">
            <a:avLst/>
          </a:prstGeom>
          <a:solidFill>
            <a:srgbClr val="00B0F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3" name="Rectangle 312"/>
          <p:cNvSpPr/>
          <p:nvPr/>
        </p:nvSpPr>
        <p:spPr>
          <a:xfrm>
            <a:off x="899910" y="3946241"/>
            <a:ext cx="970596" cy="330617"/>
          </a:xfrm>
          <a:prstGeom prst="rect">
            <a:avLst/>
          </a:prstGeom>
          <a:solidFill>
            <a:srgbClr val="FF00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4" name="Rectangle 313"/>
          <p:cNvSpPr/>
          <p:nvPr/>
        </p:nvSpPr>
        <p:spPr>
          <a:xfrm>
            <a:off x="1877670" y="4645255"/>
            <a:ext cx="544470" cy="1126249"/>
          </a:xfrm>
          <a:prstGeom prst="rect">
            <a:avLst/>
          </a:prstGeom>
          <a:solidFill>
            <a:srgbClr val="FF00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15" name="Straight Connector 314"/>
          <p:cNvCxnSpPr/>
          <p:nvPr/>
        </p:nvCxnSpPr>
        <p:spPr>
          <a:xfrm>
            <a:off x="1877671" y="3948021"/>
            <a:ext cx="0" cy="2318993"/>
          </a:xfrm>
          <a:prstGeom prst="line">
            <a:avLst/>
          </a:prstGeom>
          <a:noFill/>
          <a:ln w="19050" cap="flat" cmpd="sng" algn="ctr">
            <a:solidFill>
              <a:schemeClr val="bg1"/>
            </a:solidFill>
            <a:prstDash val="solid"/>
            <a:miter lim="800000"/>
          </a:ln>
          <a:effectLst/>
        </p:spPr>
      </p:cxnSp>
      <p:cxnSp>
        <p:nvCxnSpPr>
          <p:cNvPr id="316" name="Straight Connector 315"/>
          <p:cNvCxnSpPr/>
          <p:nvPr/>
        </p:nvCxnSpPr>
        <p:spPr>
          <a:xfrm>
            <a:off x="1870503" y="4639213"/>
            <a:ext cx="1823691" cy="6043"/>
          </a:xfrm>
          <a:prstGeom prst="line">
            <a:avLst/>
          </a:prstGeom>
          <a:noFill/>
          <a:ln w="19050" cap="flat" cmpd="sng" algn="ctr">
            <a:solidFill>
              <a:schemeClr val="bg1"/>
            </a:solidFill>
            <a:prstDash val="solid"/>
            <a:miter lim="800000"/>
          </a:ln>
          <a:effectLst/>
        </p:spPr>
      </p:cxnSp>
      <p:cxnSp>
        <p:nvCxnSpPr>
          <p:cNvPr id="317" name="Straight Connector 316"/>
          <p:cNvCxnSpPr/>
          <p:nvPr/>
        </p:nvCxnSpPr>
        <p:spPr>
          <a:xfrm>
            <a:off x="2414973" y="4645256"/>
            <a:ext cx="0" cy="1621758"/>
          </a:xfrm>
          <a:prstGeom prst="line">
            <a:avLst/>
          </a:prstGeom>
          <a:noFill/>
          <a:ln w="19050" cap="flat" cmpd="sng" algn="ctr">
            <a:solidFill>
              <a:schemeClr val="bg1"/>
            </a:solidFill>
            <a:prstDash val="solid"/>
            <a:miter lim="800000"/>
          </a:ln>
          <a:effectLst/>
        </p:spPr>
      </p:cxnSp>
      <p:cxnSp>
        <p:nvCxnSpPr>
          <p:cNvPr id="318" name="Straight Connector 317"/>
          <p:cNvCxnSpPr/>
          <p:nvPr/>
        </p:nvCxnSpPr>
        <p:spPr>
          <a:xfrm>
            <a:off x="2414973" y="5282248"/>
            <a:ext cx="1279221" cy="0"/>
          </a:xfrm>
          <a:prstGeom prst="line">
            <a:avLst/>
          </a:prstGeom>
          <a:noFill/>
          <a:ln w="19050" cap="flat" cmpd="sng" algn="ctr">
            <a:solidFill>
              <a:schemeClr val="bg1"/>
            </a:solidFill>
            <a:prstDash val="solid"/>
            <a:miter lim="800000"/>
          </a:ln>
          <a:effectLst/>
        </p:spPr>
      </p:cxnSp>
      <p:cxnSp>
        <p:nvCxnSpPr>
          <p:cNvPr id="319" name="Straight Connector 318"/>
          <p:cNvCxnSpPr>
            <a:endCxn id="311" idx="1"/>
          </p:cNvCxnSpPr>
          <p:nvPr/>
        </p:nvCxnSpPr>
        <p:spPr>
          <a:xfrm>
            <a:off x="885005" y="4276858"/>
            <a:ext cx="992666" cy="0"/>
          </a:xfrm>
          <a:prstGeom prst="line">
            <a:avLst/>
          </a:prstGeom>
          <a:noFill/>
          <a:ln w="19050" cap="flat" cmpd="sng" algn="ctr">
            <a:solidFill>
              <a:schemeClr val="bg1"/>
            </a:solidFill>
            <a:prstDash val="solid"/>
            <a:miter lim="800000"/>
          </a:ln>
          <a:effectLst/>
        </p:spPr>
      </p:cxnSp>
      <p:cxnSp>
        <p:nvCxnSpPr>
          <p:cNvPr id="320" name="Straight Connector 319"/>
          <p:cNvCxnSpPr/>
          <p:nvPr/>
        </p:nvCxnSpPr>
        <p:spPr>
          <a:xfrm>
            <a:off x="2919798" y="3948021"/>
            <a:ext cx="0" cy="697235"/>
          </a:xfrm>
          <a:prstGeom prst="line">
            <a:avLst/>
          </a:prstGeom>
          <a:noFill/>
          <a:ln w="19050" cap="flat" cmpd="sng" algn="ctr">
            <a:solidFill>
              <a:schemeClr val="bg1"/>
            </a:solidFill>
            <a:prstDash val="solid"/>
            <a:miter lim="800000"/>
          </a:ln>
          <a:effectLst/>
        </p:spPr>
      </p:cxnSp>
      <p:cxnSp>
        <p:nvCxnSpPr>
          <p:cNvPr id="321" name="Straight Connector 320"/>
          <p:cNvCxnSpPr/>
          <p:nvPr/>
        </p:nvCxnSpPr>
        <p:spPr>
          <a:xfrm>
            <a:off x="1877670" y="5771504"/>
            <a:ext cx="537303" cy="6044"/>
          </a:xfrm>
          <a:prstGeom prst="line">
            <a:avLst/>
          </a:prstGeom>
          <a:noFill/>
          <a:ln w="19050" cap="flat" cmpd="sng" algn="ctr">
            <a:solidFill>
              <a:schemeClr val="bg1"/>
            </a:solidFill>
            <a:prstDash val="solid"/>
            <a:miter lim="800000"/>
          </a:ln>
          <a:effectLst/>
        </p:spPr>
      </p:cxnSp>
      <p:cxnSp>
        <p:nvCxnSpPr>
          <p:cNvPr id="322" name="Straight Connector 321"/>
          <p:cNvCxnSpPr/>
          <p:nvPr/>
        </p:nvCxnSpPr>
        <p:spPr>
          <a:xfrm>
            <a:off x="3160160" y="5282248"/>
            <a:ext cx="0" cy="984766"/>
          </a:xfrm>
          <a:prstGeom prst="line">
            <a:avLst/>
          </a:prstGeom>
          <a:noFill/>
          <a:ln w="19050" cap="flat" cmpd="sng" algn="ctr">
            <a:solidFill>
              <a:schemeClr val="bg1"/>
            </a:solidFill>
            <a:prstDash val="solid"/>
            <a:miter lim="800000"/>
          </a:ln>
          <a:effectLst/>
        </p:spPr>
      </p:cxnSp>
      <p:sp>
        <p:nvSpPr>
          <p:cNvPr id="323" name="Rectangle 322"/>
          <p:cNvSpPr/>
          <p:nvPr/>
        </p:nvSpPr>
        <p:spPr>
          <a:xfrm>
            <a:off x="2912630" y="3946242"/>
            <a:ext cx="788731" cy="692971"/>
          </a:xfrm>
          <a:prstGeom prst="rect">
            <a:avLst/>
          </a:prstGeom>
          <a:solidFill>
            <a:srgbClr val="00B0F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4" name="Rectangle 323"/>
          <p:cNvSpPr/>
          <p:nvPr/>
        </p:nvSpPr>
        <p:spPr>
          <a:xfrm>
            <a:off x="1884837" y="5784341"/>
            <a:ext cx="530136" cy="476628"/>
          </a:xfrm>
          <a:prstGeom prst="rect">
            <a:avLst/>
          </a:prstGeom>
          <a:solidFill>
            <a:srgbClr val="2ECC7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5" name="Rectangle 324"/>
          <p:cNvSpPr/>
          <p:nvPr/>
        </p:nvSpPr>
        <p:spPr>
          <a:xfrm>
            <a:off x="3167323" y="5279537"/>
            <a:ext cx="526871" cy="987475"/>
          </a:xfrm>
          <a:prstGeom prst="rect">
            <a:avLst/>
          </a:prstGeom>
          <a:solidFill>
            <a:srgbClr val="00B0F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6" name="Rectangle 325"/>
          <p:cNvSpPr/>
          <p:nvPr/>
        </p:nvSpPr>
        <p:spPr>
          <a:xfrm>
            <a:off x="2422139" y="4647036"/>
            <a:ext cx="1272055" cy="626458"/>
          </a:xfrm>
          <a:prstGeom prst="rect">
            <a:avLst/>
          </a:prstGeom>
          <a:solidFill>
            <a:srgbClr val="FF00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27" name="Group 326"/>
          <p:cNvGrpSpPr/>
          <p:nvPr/>
        </p:nvGrpSpPr>
        <p:grpSpPr>
          <a:xfrm>
            <a:off x="687413" y="3948021"/>
            <a:ext cx="3006781" cy="2491012"/>
            <a:chOff x="687413" y="3948021"/>
            <a:chExt cx="3006781" cy="2491012"/>
          </a:xfrm>
        </p:grpSpPr>
        <p:grpSp>
          <p:nvGrpSpPr>
            <p:cNvPr id="328" name="Group 327"/>
            <p:cNvGrpSpPr/>
            <p:nvPr/>
          </p:nvGrpSpPr>
          <p:grpSpPr>
            <a:xfrm>
              <a:off x="687413" y="3948021"/>
              <a:ext cx="3006781" cy="2491012"/>
              <a:chOff x="481137" y="3535052"/>
              <a:chExt cx="3006781" cy="2491012"/>
            </a:xfrm>
          </p:grpSpPr>
          <p:cxnSp>
            <p:nvCxnSpPr>
              <p:cNvPr id="361" name="Straight Connector 360"/>
              <p:cNvCxnSpPr/>
              <p:nvPr/>
            </p:nvCxnSpPr>
            <p:spPr>
              <a:xfrm>
                <a:off x="678729" y="3535052"/>
                <a:ext cx="0" cy="2491012"/>
              </a:xfrm>
              <a:prstGeom prst="line">
                <a:avLst/>
              </a:prstGeom>
              <a:noFill/>
              <a:ln w="28575" cap="flat" cmpd="sng" algn="ctr">
                <a:solidFill>
                  <a:schemeClr val="bg1"/>
                </a:solidFill>
                <a:prstDash val="solid"/>
                <a:miter lim="800000"/>
              </a:ln>
              <a:effectLst/>
            </p:spPr>
          </p:cxnSp>
          <p:cxnSp>
            <p:nvCxnSpPr>
              <p:cNvPr id="362" name="Straight Connector 361"/>
              <p:cNvCxnSpPr/>
              <p:nvPr/>
            </p:nvCxnSpPr>
            <p:spPr>
              <a:xfrm>
                <a:off x="481137" y="5854045"/>
                <a:ext cx="3006781" cy="0"/>
              </a:xfrm>
              <a:prstGeom prst="line">
                <a:avLst/>
              </a:prstGeom>
              <a:noFill/>
              <a:ln w="28575" cap="flat" cmpd="sng" algn="ctr">
                <a:solidFill>
                  <a:schemeClr val="bg1"/>
                </a:solidFill>
                <a:prstDash val="solid"/>
                <a:miter lim="800000"/>
              </a:ln>
              <a:effectLst/>
            </p:spPr>
          </p:cxnSp>
        </p:grpSp>
        <p:sp>
          <p:nvSpPr>
            <p:cNvPr id="329" name="Oval 328"/>
            <p:cNvSpPr/>
            <p:nvPr/>
          </p:nvSpPr>
          <p:spPr>
            <a:xfrm>
              <a:off x="1058239" y="4009422"/>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0" name="Oval 329"/>
            <p:cNvSpPr/>
            <p:nvPr/>
          </p:nvSpPr>
          <p:spPr>
            <a:xfrm>
              <a:off x="1921571" y="4016132"/>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1" name="Oval 330"/>
            <p:cNvSpPr/>
            <p:nvPr/>
          </p:nvSpPr>
          <p:spPr>
            <a:xfrm>
              <a:off x="1446837" y="4456201"/>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2" name="Oval 331"/>
            <p:cNvSpPr/>
            <p:nvPr/>
          </p:nvSpPr>
          <p:spPr>
            <a:xfrm>
              <a:off x="1441590" y="4016132"/>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3" name="Oval 332"/>
            <p:cNvSpPr/>
            <p:nvPr/>
          </p:nvSpPr>
          <p:spPr>
            <a:xfrm>
              <a:off x="2043736" y="4771861"/>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4" name="Oval 333"/>
            <p:cNvSpPr/>
            <p:nvPr/>
          </p:nvSpPr>
          <p:spPr>
            <a:xfrm>
              <a:off x="2043736" y="5137965"/>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5" name="Oval 334"/>
            <p:cNvSpPr/>
            <p:nvPr/>
          </p:nvSpPr>
          <p:spPr>
            <a:xfrm>
              <a:off x="2043736" y="5504068"/>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6" name="Oval 335"/>
            <p:cNvSpPr/>
            <p:nvPr/>
          </p:nvSpPr>
          <p:spPr>
            <a:xfrm>
              <a:off x="1058238" y="4810377"/>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7" name="Oval 336"/>
            <p:cNvSpPr/>
            <p:nvPr/>
          </p:nvSpPr>
          <p:spPr>
            <a:xfrm>
              <a:off x="1446797" y="4817814"/>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8" name="Oval 337"/>
            <p:cNvSpPr/>
            <p:nvPr/>
          </p:nvSpPr>
          <p:spPr>
            <a:xfrm>
              <a:off x="1439357" y="5193006"/>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9" name="Oval 338"/>
            <p:cNvSpPr/>
            <p:nvPr/>
          </p:nvSpPr>
          <p:spPr>
            <a:xfrm>
              <a:off x="1050981" y="553638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0" name="Oval 339"/>
            <p:cNvSpPr/>
            <p:nvPr/>
          </p:nvSpPr>
          <p:spPr>
            <a:xfrm>
              <a:off x="1439357" y="5930069"/>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1" name="Oval 340"/>
            <p:cNvSpPr/>
            <p:nvPr/>
          </p:nvSpPr>
          <p:spPr>
            <a:xfrm>
              <a:off x="2337231" y="4016132"/>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2" name="Oval 341"/>
            <p:cNvSpPr/>
            <p:nvPr/>
          </p:nvSpPr>
          <p:spPr>
            <a:xfrm>
              <a:off x="2337231" y="4407241"/>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3" name="Oval 342"/>
            <p:cNvSpPr/>
            <p:nvPr/>
          </p:nvSpPr>
          <p:spPr>
            <a:xfrm>
              <a:off x="2686930" y="4407241"/>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4" name="Oval 343"/>
            <p:cNvSpPr/>
            <p:nvPr/>
          </p:nvSpPr>
          <p:spPr>
            <a:xfrm>
              <a:off x="2528066" y="475461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5" name="Oval 344"/>
            <p:cNvSpPr/>
            <p:nvPr/>
          </p:nvSpPr>
          <p:spPr>
            <a:xfrm>
              <a:off x="2976491" y="475461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6" name="Oval 345"/>
            <p:cNvSpPr/>
            <p:nvPr/>
          </p:nvSpPr>
          <p:spPr>
            <a:xfrm>
              <a:off x="3414805" y="4754613"/>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7" name="Oval 346"/>
            <p:cNvSpPr/>
            <p:nvPr/>
          </p:nvSpPr>
          <p:spPr>
            <a:xfrm>
              <a:off x="3211577" y="504276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8" name="Oval 347"/>
            <p:cNvSpPr/>
            <p:nvPr/>
          </p:nvSpPr>
          <p:spPr>
            <a:xfrm>
              <a:off x="2743440" y="5053580"/>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9" name="Oval 348"/>
            <p:cNvSpPr/>
            <p:nvPr/>
          </p:nvSpPr>
          <p:spPr>
            <a:xfrm>
              <a:off x="2528066" y="5407482"/>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0" name="Oval 349"/>
            <p:cNvSpPr/>
            <p:nvPr/>
          </p:nvSpPr>
          <p:spPr>
            <a:xfrm>
              <a:off x="2528066" y="5722376"/>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1" name="Oval 350"/>
            <p:cNvSpPr/>
            <p:nvPr/>
          </p:nvSpPr>
          <p:spPr>
            <a:xfrm>
              <a:off x="2528066" y="6025486"/>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2" name="Oval 351"/>
            <p:cNvSpPr/>
            <p:nvPr/>
          </p:nvSpPr>
          <p:spPr>
            <a:xfrm>
              <a:off x="2864021" y="6025486"/>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3" name="Oval 352"/>
            <p:cNvSpPr/>
            <p:nvPr/>
          </p:nvSpPr>
          <p:spPr>
            <a:xfrm>
              <a:off x="2864022" y="5725177"/>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4" name="Oval 353"/>
            <p:cNvSpPr/>
            <p:nvPr/>
          </p:nvSpPr>
          <p:spPr>
            <a:xfrm>
              <a:off x="2864023" y="5403735"/>
              <a:ext cx="190835" cy="19083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5" name="Oval 354"/>
            <p:cNvSpPr/>
            <p:nvPr/>
          </p:nvSpPr>
          <p:spPr>
            <a:xfrm>
              <a:off x="2042118" y="5930069"/>
              <a:ext cx="190835" cy="19083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6" name="Oval 355"/>
            <p:cNvSpPr/>
            <p:nvPr/>
          </p:nvSpPr>
          <p:spPr>
            <a:xfrm>
              <a:off x="3064743" y="4024623"/>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7" name="Oval 356"/>
            <p:cNvSpPr/>
            <p:nvPr/>
          </p:nvSpPr>
          <p:spPr>
            <a:xfrm>
              <a:off x="3384372" y="4388342"/>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8" name="Oval 357"/>
            <p:cNvSpPr/>
            <p:nvPr/>
          </p:nvSpPr>
          <p:spPr>
            <a:xfrm>
              <a:off x="3334949" y="5391750"/>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9" name="Oval 358"/>
            <p:cNvSpPr/>
            <p:nvPr/>
          </p:nvSpPr>
          <p:spPr>
            <a:xfrm>
              <a:off x="3334949" y="6021304"/>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0" name="Oval 359"/>
            <p:cNvSpPr/>
            <p:nvPr/>
          </p:nvSpPr>
          <p:spPr>
            <a:xfrm>
              <a:off x="1050981" y="5925886"/>
              <a:ext cx="190835" cy="190835"/>
            </a:xfrm>
            <a:prstGeom prst="ellipse">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363" name="Picture 3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106" y="51330"/>
            <a:ext cx="1664279" cy="1664279"/>
          </a:xfrm>
          <a:prstGeom prst="rect">
            <a:avLst/>
          </a:prstGeom>
        </p:spPr>
      </p:pic>
      <p:sp>
        <p:nvSpPr>
          <p:cNvPr id="364" name="Rectangular Callout 363"/>
          <p:cNvSpPr/>
          <p:nvPr/>
        </p:nvSpPr>
        <p:spPr>
          <a:xfrm>
            <a:off x="3701361" y="134790"/>
            <a:ext cx="6919246" cy="1471562"/>
          </a:xfrm>
          <a:prstGeom prst="wedgeRectCallout">
            <a:avLst>
              <a:gd name="adj1" fmla="val 61672"/>
              <a:gd name="adj2" fmla="val 2310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Cheapest thing to do would be to store the majority </a:t>
            </a:r>
            <a:r>
              <a:rPr lang="en-IN" sz="2400" dirty="0" err="1">
                <a:solidFill>
                  <a:schemeClr val="bg1"/>
                </a:solidFill>
                <a:latin typeface="+mj-lt"/>
              </a:rPr>
              <a:t>color</a:t>
            </a:r>
            <a:r>
              <a:rPr lang="en-IN" sz="2400" dirty="0">
                <a:solidFill>
                  <a:schemeClr val="bg1"/>
                </a:solidFill>
                <a:latin typeface="+mj-lt"/>
              </a:rPr>
              <a:t> (label) at a leaf. A slightly more informative (more expensive as well) thing can be to store how many training points of each </a:t>
            </a:r>
            <a:r>
              <a:rPr lang="en-IN" sz="2400" dirty="0" err="1">
                <a:solidFill>
                  <a:schemeClr val="bg1"/>
                </a:solidFill>
                <a:latin typeface="+mj-lt"/>
              </a:rPr>
              <a:t>color</a:t>
            </a:r>
            <a:r>
              <a:rPr lang="en-IN" sz="2400" dirty="0">
                <a:solidFill>
                  <a:schemeClr val="bg1"/>
                </a:solidFill>
                <a:latin typeface="+mj-lt"/>
              </a:rPr>
              <a:t> (label) reached that leaf </a:t>
            </a:r>
          </a:p>
        </p:txBody>
      </p:sp>
      <p:grpSp>
        <p:nvGrpSpPr>
          <p:cNvPr id="12" name="Group 11">
            <a:extLst>
              <a:ext uri="{FF2B5EF4-FFF2-40B4-BE49-F238E27FC236}">
                <a16:creationId xmlns:a16="http://schemas.microsoft.com/office/drawing/2014/main" id="{AA5DBAB8-6E4E-8C56-5B78-3425DDE84363}"/>
              </a:ext>
            </a:extLst>
          </p:cNvPr>
          <p:cNvGrpSpPr/>
          <p:nvPr/>
        </p:nvGrpSpPr>
        <p:grpSpPr>
          <a:xfrm>
            <a:off x="6188047" y="2682560"/>
            <a:ext cx="5550413" cy="3009418"/>
            <a:chOff x="6188047" y="2682560"/>
            <a:chExt cx="5550413" cy="3009418"/>
          </a:xfrm>
        </p:grpSpPr>
        <p:grpSp>
          <p:nvGrpSpPr>
            <p:cNvPr id="192" name="Group 191"/>
            <p:cNvGrpSpPr/>
            <p:nvPr/>
          </p:nvGrpSpPr>
          <p:grpSpPr>
            <a:xfrm>
              <a:off x="6188047" y="2682560"/>
              <a:ext cx="5550413" cy="3009418"/>
              <a:chOff x="6188047" y="2682560"/>
              <a:chExt cx="5550413" cy="3009418"/>
            </a:xfrm>
          </p:grpSpPr>
          <p:sp>
            <p:nvSpPr>
              <p:cNvPr id="193" name="Rounded Rectangle 192"/>
              <p:cNvSpPr/>
              <p:nvPr/>
            </p:nvSpPr>
            <p:spPr>
              <a:xfrm>
                <a:off x="8601665" y="2682560"/>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4" name="Rounded Rectangle 193"/>
              <p:cNvSpPr/>
              <p:nvPr/>
            </p:nvSpPr>
            <p:spPr>
              <a:xfrm>
                <a:off x="7013979" y="3684818"/>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5" name="Rounded Rectangle 194"/>
              <p:cNvSpPr/>
              <p:nvPr/>
            </p:nvSpPr>
            <p:spPr>
              <a:xfrm>
                <a:off x="10189350" y="3684818"/>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6" name="Rounded Rectangle 195"/>
              <p:cNvSpPr/>
              <p:nvPr/>
            </p:nvSpPr>
            <p:spPr>
              <a:xfrm>
                <a:off x="10983193" y="4687077"/>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7" name="Rounded Rectangle 196"/>
              <p:cNvSpPr/>
              <p:nvPr/>
            </p:nvSpPr>
            <p:spPr>
              <a:xfrm>
                <a:off x="9395508" y="4687077"/>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8" name="Rounded Rectangle 197"/>
              <p:cNvSpPr/>
              <p:nvPr/>
            </p:nvSpPr>
            <p:spPr>
              <a:xfrm>
                <a:off x="7807822" y="4687077"/>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9" name="Rounded Rectangle 198"/>
              <p:cNvSpPr/>
              <p:nvPr/>
            </p:nvSpPr>
            <p:spPr>
              <a:xfrm>
                <a:off x="6220136" y="4687077"/>
                <a:ext cx="723178" cy="420063"/>
              </a:xfrm>
              <a:prstGeom prst="roundRect">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00" name="Straight Arrow Connector 199"/>
              <p:cNvCxnSpPr>
                <a:stCxn id="193" idx="1"/>
                <a:endCxn id="194" idx="0"/>
              </p:cNvCxnSpPr>
              <p:nvPr/>
            </p:nvCxnSpPr>
            <p:spPr>
              <a:xfrm flipH="1">
                <a:off x="7375568" y="2892592"/>
                <a:ext cx="1226097" cy="792226"/>
              </a:xfrm>
              <a:prstGeom prst="straightConnector1">
                <a:avLst/>
              </a:prstGeom>
              <a:noFill/>
              <a:ln w="38100" cap="flat" cmpd="sng" algn="ctr">
                <a:solidFill>
                  <a:schemeClr val="bg1"/>
                </a:solidFill>
                <a:prstDash val="solid"/>
                <a:miter lim="800000"/>
                <a:tailEnd type="triangle" w="lg" len="lg"/>
              </a:ln>
              <a:effectLst/>
            </p:spPr>
          </p:cxnSp>
          <p:cxnSp>
            <p:nvCxnSpPr>
              <p:cNvPr id="201" name="Straight Arrow Connector 200"/>
              <p:cNvCxnSpPr>
                <a:stCxn id="193" idx="3"/>
                <a:endCxn id="195" idx="0"/>
              </p:cNvCxnSpPr>
              <p:nvPr/>
            </p:nvCxnSpPr>
            <p:spPr>
              <a:xfrm>
                <a:off x="9324842" y="2892592"/>
                <a:ext cx="1226097" cy="792226"/>
              </a:xfrm>
              <a:prstGeom prst="straightConnector1">
                <a:avLst/>
              </a:prstGeom>
              <a:noFill/>
              <a:ln w="38100" cap="flat" cmpd="sng" algn="ctr">
                <a:solidFill>
                  <a:schemeClr val="bg1"/>
                </a:solidFill>
                <a:prstDash val="solid"/>
                <a:miter lim="800000"/>
                <a:tailEnd type="triangle" w="lg" len="lg"/>
              </a:ln>
              <a:effectLst/>
            </p:spPr>
          </p:cxnSp>
          <p:cxnSp>
            <p:nvCxnSpPr>
              <p:cNvPr id="202" name="Straight Arrow Connector 201"/>
              <p:cNvCxnSpPr>
                <a:stCxn id="194" idx="1"/>
                <a:endCxn id="199" idx="0"/>
              </p:cNvCxnSpPr>
              <p:nvPr/>
            </p:nvCxnSpPr>
            <p:spPr>
              <a:xfrm flipH="1">
                <a:off x="6581725" y="3894851"/>
                <a:ext cx="432254" cy="792226"/>
              </a:xfrm>
              <a:prstGeom prst="straightConnector1">
                <a:avLst/>
              </a:prstGeom>
              <a:noFill/>
              <a:ln w="38100" cap="flat" cmpd="sng" algn="ctr">
                <a:solidFill>
                  <a:schemeClr val="bg1"/>
                </a:solidFill>
                <a:prstDash val="solid"/>
                <a:miter lim="800000"/>
                <a:tailEnd type="triangle" w="lg" len="lg"/>
              </a:ln>
              <a:effectLst/>
            </p:spPr>
          </p:cxnSp>
          <p:cxnSp>
            <p:nvCxnSpPr>
              <p:cNvPr id="203" name="Straight Arrow Connector 202"/>
              <p:cNvCxnSpPr>
                <a:stCxn id="194" idx="3"/>
                <a:endCxn id="198" idx="0"/>
              </p:cNvCxnSpPr>
              <p:nvPr/>
            </p:nvCxnSpPr>
            <p:spPr>
              <a:xfrm>
                <a:off x="7737157" y="3894851"/>
                <a:ext cx="432254" cy="792226"/>
              </a:xfrm>
              <a:prstGeom prst="straightConnector1">
                <a:avLst/>
              </a:prstGeom>
              <a:noFill/>
              <a:ln w="38100" cap="flat" cmpd="sng" algn="ctr">
                <a:solidFill>
                  <a:schemeClr val="bg1"/>
                </a:solidFill>
                <a:prstDash val="solid"/>
                <a:miter lim="800000"/>
                <a:tailEnd type="triangle" w="lg" len="lg"/>
              </a:ln>
              <a:effectLst/>
            </p:spPr>
          </p:cxnSp>
          <p:cxnSp>
            <p:nvCxnSpPr>
              <p:cNvPr id="204" name="Straight Arrow Connector 203"/>
              <p:cNvCxnSpPr>
                <a:stCxn id="195" idx="3"/>
                <a:endCxn id="196" idx="0"/>
              </p:cNvCxnSpPr>
              <p:nvPr/>
            </p:nvCxnSpPr>
            <p:spPr>
              <a:xfrm>
                <a:off x="10912528" y="3894851"/>
                <a:ext cx="432254" cy="792226"/>
              </a:xfrm>
              <a:prstGeom prst="straightConnector1">
                <a:avLst/>
              </a:prstGeom>
              <a:noFill/>
              <a:ln w="38100" cap="flat" cmpd="sng" algn="ctr">
                <a:solidFill>
                  <a:schemeClr val="bg1"/>
                </a:solidFill>
                <a:prstDash val="solid"/>
                <a:miter lim="800000"/>
                <a:tailEnd type="triangle" w="lg" len="lg"/>
              </a:ln>
              <a:effectLst/>
            </p:spPr>
          </p:cxnSp>
          <p:cxnSp>
            <p:nvCxnSpPr>
              <p:cNvPr id="205" name="Straight Arrow Connector 204"/>
              <p:cNvCxnSpPr>
                <a:stCxn id="195" idx="1"/>
                <a:endCxn id="197" idx="0"/>
              </p:cNvCxnSpPr>
              <p:nvPr/>
            </p:nvCxnSpPr>
            <p:spPr>
              <a:xfrm flipH="1">
                <a:off x="9757097" y="3894851"/>
                <a:ext cx="432254" cy="792226"/>
              </a:xfrm>
              <a:prstGeom prst="straightConnector1">
                <a:avLst/>
              </a:prstGeom>
              <a:noFill/>
              <a:ln w="38100" cap="flat" cmpd="sng" algn="ctr">
                <a:solidFill>
                  <a:schemeClr val="bg1"/>
                </a:solidFill>
                <a:prstDash val="solid"/>
                <a:miter lim="800000"/>
                <a:tailEnd type="triangle" w="lg" len="lg"/>
              </a:ln>
              <a:effectLst/>
            </p:spPr>
          </p:cxnSp>
          <p:cxnSp>
            <p:nvCxnSpPr>
              <p:cNvPr id="206" name="Straight Arrow Connector 205"/>
              <p:cNvCxnSpPr>
                <a:stCxn id="199" idx="2"/>
                <a:endCxn id="191" idx="0"/>
              </p:cNvCxnSpPr>
              <p:nvPr/>
            </p:nvCxnSpPr>
            <p:spPr>
              <a:xfrm flipH="1">
                <a:off x="6188047" y="5107140"/>
                <a:ext cx="393678" cy="584838"/>
              </a:xfrm>
              <a:prstGeom prst="straightConnector1">
                <a:avLst/>
              </a:prstGeom>
              <a:noFill/>
              <a:ln w="38100" cap="flat" cmpd="sng" algn="ctr">
                <a:solidFill>
                  <a:schemeClr val="bg1"/>
                </a:solidFill>
                <a:prstDash val="solid"/>
                <a:miter lim="800000"/>
                <a:tailEnd type="triangle" w="lg" len="lg"/>
              </a:ln>
              <a:effectLst/>
            </p:spPr>
          </p:cxnSp>
          <p:cxnSp>
            <p:nvCxnSpPr>
              <p:cNvPr id="207" name="Straight Arrow Connector 206"/>
              <p:cNvCxnSpPr>
                <a:stCxn id="198" idx="2"/>
                <a:endCxn id="189" idx="0"/>
              </p:cNvCxnSpPr>
              <p:nvPr/>
            </p:nvCxnSpPr>
            <p:spPr>
              <a:xfrm flipH="1">
                <a:off x="7775733" y="5107140"/>
                <a:ext cx="393678" cy="584838"/>
              </a:xfrm>
              <a:prstGeom prst="straightConnector1">
                <a:avLst/>
              </a:prstGeom>
              <a:noFill/>
              <a:ln w="38100" cap="flat" cmpd="sng" algn="ctr">
                <a:solidFill>
                  <a:schemeClr val="bg1"/>
                </a:solidFill>
                <a:prstDash val="solid"/>
                <a:miter lim="800000"/>
                <a:tailEnd type="triangle" w="lg" len="lg"/>
              </a:ln>
              <a:effectLst/>
            </p:spPr>
          </p:cxnSp>
          <p:cxnSp>
            <p:nvCxnSpPr>
              <p:cNvPr id="208" name="Straight Arrow Connector 207"/>
              <p:cNvCxnSpPr>
                <a:stCxn id="197" idx="2"/>
                <a:endCxn id="187" idx="0"/>
              </p:cNvCxnSpPr>
              <p:nvPr/>
            </p:nvCxnSpPr>
            <p:spPr>
              <a:xfrm flipH="1">
                <a:off x="9363418" y="5107140"/>
                <a:ext cx="393678" cy="584838"/>
              </a:xfrm>
              <a:prstGeom prst="straightConnector1">
                <a:avLst/>
              </a:prstGeom>
              <a:noFill/>
              <a:ln w="38100" cap="flat" cmpd="sng" algn="ctr">
                <a:solidFill>
                  <a:schemeClr val="bg1"/>
                </a:solidFill>
                <a:prstDash val="solid"/>
                <a:miter lim="800000"/>
                <a:tailEnd type="triangle" w="lg" len="lg"/>
              </a:ln>
              <a:effectLst/>
            </p:spPr>
          </p:cxnSp>
          <p:cxnSp>
            <p:nvCxnSpPr>
              <p:cNvPr id="209" name="Straight Arrow Connector 208"/>
              <p:cNvCxnSpPr>
                <a:stCxn id="196" idx="2"/>
                <a:endCxn id="185" idx="0"/>
              </p:cNvCxnSpPr>
              <p:nvPr/>
            </p:nvCxnSpPr>
            <p:spPr>
              <a:xfrm flipH="1">
                <a:off x="10951104" y="5107140"/>
                <a:ext cx="393678" cy="584838"/>
              </a:xfrm>
              <a:prstGeom prst="straightConnector1">
                <a:avLst/>
              </a:prstGeom>
              <a:noFill/>
              <a:ln w="38100" cap="flat" cmpd="sng" algn="ctr">
                <a:solidFill>
                  <a:schemeClr val="bg1"/>
                </a:solidFill>
                <a:prstDash val="solid"/>
                <a:miter lim="800000"/>
                <a:tailEnd type="triangle" w="lg" len="lg"/>
              </a:ln>
              <a:effectLst/>
            </p:spPr>
          </p:cxnSp>
          <p:cxnSp>
            <p:nvCxnSpPr>
              <p:cNvPr id="210" name="Straight Arrow Connector 209"/>
              <p:cNvCxnSpPr>
                <a:stCxn id="199" idx="2"/>
                <a:endCxn id="190" idx="0"/>
              </p:cNvCxnSpPr>
              <p:nvPr/>
            </p:nvCxnSpPr>
            <p:spPr>
              <a:xfrm>
                <a:off x="6581725" y="5107140"/>
                <a:ext cx="393678" cy="582196"/>
              </a:xfrm>
              <a:prstGeom prst="straightConnector1">
                <a:avLst/>
              </a:prstGeom>
              <a:noFill/>
              <a:ln w="38100" cap="flat" cmpd="sng" algn="ctr">
                <a:solidFill>
                  <a:schemeClr val="bg1"/>
                </a:solidFill>
                <a:prstDash val="solid"/>
                <a:miter lim="800000"/>
                <a:tailEnd type="triangle" w="lg" len="lg"/>
              </a:ln>
              <a:effectLst/>
            </p:spPr>
          </p:cxnSp>
          <p:cxnSp>
            <p:nvCxnSpPr>
              <p:cNvPr id="211" name="Straight Arrow Connector 210"/>
              <p:cNvCxnSpPr>
                <a:stCxn id="198" idx="2"/>
                <a:endCxn id="188" idx="0"/>
              </p:cNvCxnSpPr>
              <p:nvPr/>
            </p:nvCxnSpPr>
            <p:spPr>
              <a:xfrm>
                <a:off x="8169411" y="5107140"/>
                <a:ext cx="393678" cy="582196"/>
              </a:xfrm>
              <a:prstGeom prst="straightConnector1">
                <a:avLst/>
              </a:prstGeom>
              <a:noFill/>
              <a:ln w="38100" cap="flat" cmpd="sng" algn="ctr">
                <a:solidFill>
                  <a:schemeClr val="bg1"/>
                </a:solidFill>
                <a:prstDash val="solid"/>
                <a:miter lim="800000"/>
                <a:tailEnd type="triangle" w="lg" len="lg"/>
              </a:ln>
              <a:effectLst/>
            </p:spPr>
          </p:cxnSp>
          <p:cxnSp>
            <p:nvCxnSpPr>
              <p:cNvPr id="212" name="Straight Arrow Connector 211"/>
              <p:cNvCxnSpPr>
                <a:stCxn id="197" idx="2"/>
                <a:endCxn id="186" idx="0"/>
              </p:cNvCxnSpPr>
              <p:nvPr/>
            </p:nvCxnSpPr>
            <p:spPr>
              <a:xfrm>
                <a:off x="9757097" y="5107140"/>
                <a:ext cx="393678" cy="582196"/>
              </a:xfrm>
              <a:prstGeom prst="straightConnector1">
                <a:avLst/>
              </a:prstGeom>
              <a:noFill/>
              <a:ln w="38100" cap="flat" cmpd="sng" algn="ctr">
                <a:solidFill>
                  <a:schemeClr val="bg1"/>
                </a:solidFill>
                <a:prstDash val="solid"/>
                <a:miter lim="800000"/>
                <a:tailEnd type="triangle" w="lg" len="lg"/>
              </a:ln>
              <a:effectLst/>
            </p:spPr>
          </p:cxnSp>
          <p:cxnSp>
            <p:nvCxnSpPr>
              <p:cNvPr id="213" name="Straight Arrow Connector 212"/>
              <p:cNvCxnSpPr>
                <a:stCxn id="196" idx="2"/>
                <a:endCxn id="184" idx="0"/>
              </p:cNvCxnSpPr>
              <p:nvPr/>
            </p:nvCxnSpPr>
            <p:spPr>
              <a:xfrm>
                <a:off x="11344782" y="5107140"/>
                <a:ext cx="393678" cy="582196"/>
              </a:xfrm>
              <a:prstGeom prst="straightConnector1">
                <a:avLst/>
              </a:prstGeom>
              <a:noFill/>
              <a:ln w="38100" cap="flat" cmpd="sng" algn="ctr">
                <a:solidFill>
                  <a:schemeClr val="bg1"/>
                </a:solidFill>
                <a:prstDash val="solid"/>
                <a:miter lim="800000"/>
                <a:tailEnd type="triangle" w="lg" len="lg"/>
              </a:ln>
              <a:effectLst/>
            </p:spPr>
          </p:cxnSp>
        </p:grpSp>
        <p:pic>
          <p:nvPicPr>
            <p:cNvPr id="5" name="Picture 4">
              <a:extLst>
                <a:ext uri="{FF2B5EF4-FFF2-40B4-BE49-F238E27FC236}">
                  <a16:creationId xmlns:a16="http://schemas.microsoft.com/office/drawing/2014/main" id="{D1839CCE-C8D3-AC52-B901-77DE904FB85D}"/>
                </a:ext>
              </a:extLst>
            </p:cNvPr>
            <p:cNvPicPr>
              <a:picLocks noChangeAspect="1"/>
            </p:cNvPicPr>
            <p:nvPr/>
          </p:nvPicPr>
          <p:blipFill>
            <a:blip r:embed="rId3"/>
            <a:stretch>
              <a:fillRect/>
            </a:stretch>
          </p:blipFill>
          <p:spPr>
            <a:xfrm>
              <a:off x="11192527" y="4736622"/>
              <a:ext cx="304510" cy="306138"/>
            </a:xfrm>
            <a:prstGeom prst="rect">
              <a:avLst/>
            </a:prstGeom>
          </p:spPr>
        </p:pic>
        <p:pic>
          <p:nvPicPr>
            <p:cNvPr id="6" name="Picture 5">
              <a:extLst>
                <a:ext uri="{FF2B5EF4-FFF2-40B4-BE49-F238E27FC236}">
                  <a16:creationId xmlns:a16="http://schemas.microsoft.com/office/drawing/2014/main" id="{E0258690-E11B-EFBE-F238-E4F28F2FB393}"/>
                </a:ext>
              </a:extLst>
            </p:cNvPr>
            <p:cNvPicPr>
              <a:picLocks noChangeAspect="1"/>
            </p:cNvPicPr>
            <p:nvPr/>
          </p:nvPicPr>
          <p:blipFill>
            <a:blip r:embed="rId3"/>
            <a:stretch>
              <a:fillRect/>
            </a:stretch>
          </p:blipFill>
          <p:spPr>
            <a:xfrm>
              <a:off x="9604841" y="4736622"/>
              <a:ext cx="304510" cy="306138"/>
            </a:xfrm>
            <a:prstGeom prst="rect">
              <a:avLst/>
            </a:prstGeom>
          </p:spPr>
        </p:pic>
        <p:pic>
          <p:nvPicPr>
            <p:cNvPr id="7" name="Picture 6">
              <a:extLst>
                <a:ext uri="{FF2B5EF4-FFF2-40B4-BE49-F238E27FC236}">
                  <a16:creationId xmlns:a16="http://schemas.microsoft.com/office/drawing/2014/main" id="{EB0AF8A2-E9DE-49A6-D668-8B96BB586578}"/>
                </a:ext>
              </a:extLst>
            </p:cNvPr>
            <p:cNvPicPr>
              <a:picLocks noChangeAspect="1"/>
            </p:cNvPicPr>
            <p:nvPr/>
          </p:nvPicPr>
          <p:blipFill>
            <a:blip r:embed="rId3"/>
            <a:stretch>
              <a:fillRect/>
            </a:stretch>
          </p:blipFill>
          <p:spPr>
            <a:xfrm>
              <a:off x="8017156" y="4736622"/>
              <a:ext cx="304510" cy="306138"/>
            </a:xfrm>
            <a:prstGeom prst="rect">
              <a:avLst/>
            </a:prstGeom>
          </p:spPr>
        </p:pic>
        <p:pic>
          <p:nvPicPr>
            <p:cNvPr id="8" name="Picture 7">
              <a:extLst>
                <a:ext uri="{FF2B5EF4-FFF2-40B4-BE49-F238E27FC236}">
                  <a16:creationId xmlns:a16="http://schemas.microsoft.com/office/drawing/2014/main" id="{22DB043A-A8CC-C974-1A13-2ABFC8B61FF3}"/>
                </a:ext>
              </a:extLst>
            </p:cNvPr>
            <p:cNvPicPr>
              <a:picLocks noChangeAspect="1"/>
            </p:cNvPicPr>
            <p:nvPr/>
          </p:nvPicPr>
          <p:blipFill>
            <a:blip r:embed="rId3"/>
            <a:stretch>
              <a:fillRect/>
            </a:stretch>
          </p:blipFill>
          <p:spPr>
            <a:xfrm>
              <a:off x="6429470" y="4736622"/>
              <a:ext cx="304510" cy="306138"/>
            </a:xfrm>
            <a:prstGeom prst="rect">
              <a:avLst/>
            </a:prstGeom>
          </p:spPr>
        </p:pic>
        <p:pic>
          <p:nvPicPr>
            <p:cNvPr id="9" name="Picture 8">
              <a:extLst>
                <a:ext uri="{FF2B5EF4-FFF2-40B4-BE49-F238E27FC236}">
                  <a16:creationId xmlns:a16="http://schemas.microsoft.com/office/drawing/2014/main" id="{873ABFFE-16E8-579F-28AA-E563B41623A7}"/>
                </a:ext>
              </a:extLst>
            </p:cNvPr>
            <p:cNvPicPr>
              <a:picLocks noChangeAspect="1"/>
            </p:cNvPicPr>
            <p:nvPr/>
          </p:nvPicPr>
          <p:blipFill>
            <a:blip r:embed="rId3"/>
            <a:stretch>
              <a:fillRect/>
            </a:stretch>
          </p:blipFill>
          <p:spPr>
            <a:xfrm>
              <a:off x="7227788" y="3741780"/>
              <a:ext cx="304510" cy="306138"/>
            </a:xfrm>
            <a:prstGeom prst="rect">
              <a:avLst/>
            </a:prstGeom>
          </p:spPr>
        </p:pic>
        <p:pic>
          <p:nvPicPr>
            <p:cNvPr id="10" name="Picture 9">
              <a:extLst>
                <a:ext uri="{FF2B5EF4-FFF2-40B4-BE49-F238E27FC236}">
                  <a16:creationId xmlns:a16="http://schemas.microsoft.com/office/drawing/2014/main" id="{9F79547F-BD4E-6E9A-3EB3-9846BAC18DAB}"/>
                </a:ext>
              </a:extLst>
            </p:cNvPr>
            <p:cNvPicPr>
              <a:picLocks noChangeAspect="1"/>
            </p:cNvPicPr>
            <p:nvPr/>
          </p:nvPicPr>
          <p:blipFill>
            <a:blip r:embed="rId3"/>
            <a:stretch>
              <a:fillRect/>
            </a:stretch>
          </p:blipFill>
          <p:spPr>
            <a:xfrm>
              <a:off x="10418851" y="3741780"/>
              <a:ext cx="304510" cy="306138"/>
            </a:xfrm>
            <a:prstGeom prst="rect">
              <a:avLst/>
            </a:prstGeom>
          </p:spPr>
        </p:pic>
        <p:pic>
          <p:nvPicPr>
            <p:cNvPr id="11" name="Picture 10">
              <a:extLst>
                <a:ext uri="{FF2B5EF4-FFF2-40B4-BE49-F238E27FC236}">
                  <a16:creationId xmlns:a16="http://schemas.microsoft.com/office/drawing/2014/main" id="{4FA6B267-E715-FE9A-411A-5994056C5862}"/>
                </a:ext>
              </a:extLst>
            </p:cNvPr>
            <p:cNvPicPr>
              <a:picLocks noChangeAspect="1"/>
            </p:cNvPicPr>
            <p:nvPr/>
          </p:nvPicPr>
          <p:blipFill>
            <a:blip r:embed="rId3"/>
            <a:stretch>
              <a:fillRect/>
            </a:stretch>
          </p:blipFill>
          <p:spPr>
            <a:xfrm>
              <a:off x="8825037" y="2750122"/>
              <a:ext cx="304510" cy="306138"/>
            </a:xfrm>
            <a:prstGeom prst="rect">
              <a:avLst/>
            </a:prstGeom>
          </p:spPr>
        </p:pic>
      </p:grpSp>
    </p:spTree>
    <p:extLst>
      <p:ext uri="{BB962C8B-B14F-4D97-AF65-F5344CB8AC3E}">
        <p14:creationId xmlns:p14="http://schemas.microsoft.com/office/powerpoint/2010/main" val="379020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91"/>
                                        </p:tgtEl>
                                        <p:attrNameLst>
                                          <p:attrName>style.visibility</p:attrName>
                                        </p:attrNameLst>
                                      </p:cBhvr>
                                      <p:to>
                                        <p:strVal val="visible"/>
                                      </p:to>
                                    </p:set>
                                    <p:animEffect transition="in" filter="fade">
                                      <p:cBhvr>
                                        <p:cTn id="25" dur="500"/>
                                        <p:tgtEl>
                                          <p:spTgt spid="19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0"/>
                                        </p:tgtEl>
                                        <p:attrNameLst>
                                          <p:attrName>style.visibility</p:attrName>
                                        </p:attrNameLst>
                                      </p:cBhvr>
                                      <p:to>
                                        <p:strVal val="visible"/>
                                      </p:to>
                                    </p:set>
                                    <p:animEffect transition="in" filter="fade">
                                      <p:cBhvr>
                                        <p:cTn id="28" dur="500"/>
                                        <p:tgtEl>
                                          <p:spTgt spid="19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9"/>
                                        </p:tgtEl>
                                        <p:attrNameLst>
                                          <p:attrName>style.visibility</p:attrName>
                                        </p:attrNameLst>
                                      </p:cBhvr>
                                      <p:to>
                                        <p:strVal val="visible"/>
                                      </p:to>
                                    </p:set>
                                    <p:animEffect transition="in" filter="fade">
                                      <p:cBhvr>
                                        <p:cTn id="31" dur="500"/>
                                        <p:tgtEl>
                                          <p:spTgt spid="18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fade">
                                      <p:cBhvr>
                                        <p:cTn id="34" dur="500"/>
                                        <p:tgtEl>
                                          <p:spTgt spid="18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7"/>
                                        </p:tgtEl>
                                        <p:attrNameLst>
                                          <p:attrName>style.visibility</p:attrName>
                                        </p:attrNameLst>
                                      </p:cBhvr>
                                      <p:to>
                                        <p:strVal val="visible"/>
                                      </p:to>
                                    </p:set>
                                    <p:animEffect transition="in" filter="fade">
                                      <p:cBhvr>
                                        <p:cTn id="37" dur="500"/>
                                        <p:tgtEl>
                                          <p:spTgt spid="18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6"/>
                                        </p:tgtEl>
                                        <p:attrNameLst>
                                          <p:attrName>style.visibility</p:attrName>
                                        </p:attrNameLst>
                                      </p:cBhvr>
                                      <p:to>
                                        <p:strVal val="visible"/>
                                      </p:to>
                                    </p:set>
                                    <p:animEffect transition="in" filter="fade">
                                      <p:cBhvr>
                                        <p:cTn id="40" dur="500"/>
                                        <p:tgtEl>
                                          <p:spTgt spid="18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5"/>
                                        </p:tgtEl>
                                        <p:attrNameLst>
                                          <p:attrName>style.visibility</p:attrName>
                                        </p:attrNameLst>
                                      </p:cBhvr>
                                      <p:to>
                                        <p:strVal val="visible"/>
                                      </p:to>
                                    </p:set>
                                    <p:animEffect transition="in" filter="fade">
                                      <p:cBhvr>
                                        <p:cTn id="43" dur="500"/>
                                        <p:tgtEl>
                                          <p:spTgt spid="18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4"/>
                                        </p:tgtEl>
                                        <p:attrNameLst>
                                          <p:attrName>style.visibility</p:attrName>
                                        </p:attrNameLst>
                                      </p:cBhvr>
                                      <p:to>
                                        <p:strVal val="visible"/>
                                      </p:to>
                                    </p:set>
                                    <p:animEffect transition="in" filter="fade">
                                      <p:cBhvr>
                                        <p:cTn id="46" dur="500"/>
                                        <p:tgtEl>
                                          <p:spTgt spid="18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21"/>
                                        </p:tgtEl>
                                        <p:attrNameLst>
                                          <p:attrName>style.visibility</p:attrName>
                                        </p:attrNameLst>
                                      </p:cBhvr>
                                      <p:to>
                                        <p:strVal val="visible"/>
                                      </p:to>
                                    </p:set>
                                    <p:animEffect transition="in" filter="fade">
                                      <p:cBhvr>
                                        <p:cTn id="55" dur="500"/>
                                        <p:tgtEl>
                                          <p:spTgt spid="22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221"/>
                                        </p:tgtEl>
                                      </p:cBhvr>
                                    </p:animEffect>
                                    <p:set>
                                      <p:cBhvr>
                                        <p:cTn id="60" dur="1" fill="hold">
                                          <p:stCondLst>
                                            <p:cond delay="499"/>
                                          </p:stCondLst>
                                        </p:cTn>
                                        <p:tgtEl>
                                          <p:spTgt spid="221"/>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261"/>
                                        </p:tgtEl>
                                        <p:attrNameLst>
                                          <p:attrName>style.visibility</p:attrName>
                                        </p:attrNameLst>
                                      </p:cBhvr>
                                      <p:to>
                                        <p:strVal val="visible"/>
                                      </p:to>
                                    </p:set>
                                    <p:animEffect transition="in" filter="fade">
                                      <p:cBhvr>
                                        <p:cTn id="63" dur="500"/>
                                        <p:tgtEl>
                                          <p:spTgt spid="261"/>
                                        </p:tgtEl>
                                      </p:cBhvr>
                                    </p:animEffect>
                                  </p:childTnLst>
                                </p:cTn>
                              </p:par>
                              <p:par>
                                <p:cTn id="64" presetID="10" presetClass="entr" presetSubtype="0" fill="hold" nodeType="withEffect">
                                  <p:stCondLst>
                                    <p:cond delay="0"/>
                                  </p:stCondLst>
                                  <p:childTnLst>
                                    <p:set>
                                      <p:cBhvr>
                                        <p:cTn id="65" dur="1" fill="hold">
                                          <p:stCondLst>
                                            <p:cond delay="0"/>
                                          </p:stCondLst>
                                        </p:cTn>
                                        <p:tgtEl>
                                          <p:spTgt spid="265"/>
                                        </p:tgtEl>
                                        <p:attrNameLst>
                                          <p:attrName>style.visibility</p:attrName>
                                        </p:attrNameLst>
                                      </p:cBhvr>
                                      <p:to>
                                        <p:strVal val="visible"/>
                                      </p:to>
                                    </p:set>
                                    <p:animEffect transition="in" filter="fade">
                                      <p:cBhvr>
                                        <p:cTn id="66" dur="500"/>
                                        <p:tgtEl>
                                          <p:spTgt spid="265"/>
                                        </p:tgtEl>
                                      </p:cBhvr>
                                    </p:animEffect>
                                  </p:childTnLst>
                                </p:cTn>
                              </p:par>
                              <p:par>
                                <p:cTn id="67" presetID="10" presetClass="entr" presetSubtype="0" fill="hold" nodeType="withEffect">
                                  <p:stCondLst>
                                    <p:cond delay="0"/>
                                  </p:stCondLst>
                                  <p:childTnLst>
                                    <p:set>
                                      <p:cBhvr>
                                        <p:cTn id="68" dur="1" fill="hold">
                                          <p:stCondLst>
                                            <p:cond delay="0"/>
                                          </p:stCondLst>
                                        </p:cTn>
                                        <p:tgtEl>
                                          <p:spTgt spid="269"/>
                                        </p:tgtEl>
                                        <p:attrNameLst>
                                          <p:attrName>style.visibility</p:attrName>
                                        </p:attrNameLst>
                                      </p:cBhvr>
                                      <p:to>
                                        <p:strVal val="visible"/>
                                      </p:to>
                                    </p:set>
                                    <p:animEffect transition="in" filter="fade">
                                      <p:cBhvr>
                                        <p:cTn id="69" dur="500"/>
                                        <p:tgtEl>
                                          <p:spTgt spid="269"/>
                                        </p:tgtEl>
                                      </p:cBhvr>
                                    </p:animEffect>
                                  </p:childTnLst>
                                </p:cTn>
                              </p:par>
                              <p:par>
                                <p:cTn id="70" presetID="10" presetClass="entr" presetSubtype="0" fill="hold" nodeType="withEffect">
                                  <p:stCondLst>
                                    <p:cond delay="0"/>
                                  </p:stCondLst>
                                  <p:childTnLst>
                                    <p:set>
                                      <p:cBhvr>
                                        <p:cTn id="71" dur="1" fill="hold">
                                          <p:stCondLst>
                                            <p:cond delay="0"/>
                                          </p:stCondLst>
                                        </p:cTn>
                                        <p:tgtEl>
                                          <p:spTgt spid="273"/>
                                        </p:tgtEl>
                                        <p:attrNameLst>
                                          <p:attrName>style.visibility</p:attrName>
                                        </p:attrNameLst>
                                      </p:cBhvr>
                                      <p:to>
                                        <p:strVal val="visible"/>
                                      </p:to>
                                    </p:set>
                                    <p:animEffect transition="in" filter="fade">
                                      <p:cBhvr>
                                        <p:cTn id="72" dur="500"/>
                                        <p:tgtEl>
                                          <p:spTgt spid="273"/>
                                        </p:tgtEl>
                                      </p:cBhvr>
                                    </p:animEffect>
                                  </p:childTnLst>
                                </p:cTn>
                              </p:par>
                              <p:par>
                                <p:cTn id="73" presetID="10" presetClass="entr" presetSubtype="0" fill="hold" nodeType="withEffect">
                                  <p:stCondLst>
                                    <p:cond delay="0"/>
                                  </p:stCondLst>
                                  <p:childTnLst>
                                    <p:set>
                                      <p:cBhvr>
                                        <p:cTn id="74" dur="1" fill="hold">
                                          <p:stCondLst>
                                            <p:cond delay="0"/>
                                          </p:stCondLst>
                                        </p:cTn>
                                        <p:tgtEl>
                                          <p:spTgt spid="277"/>
                                        </p:tgtEl>
                                        <p:attrNameLst>
                                          <p:attrName>style.visibility</p:attrName>
                                        </p:attrNameLst>
                                      </p:cBhvr>
                                      <p:to>
                                        <p:strVal val="visible"/>
                                      </p:to>
                                    </p:set>
                                    <p:animEffect transition="in" filter="fade">
                                      <p:cBhvr>
                                        <p:cTn id="75" dur="500"/>
                                        <p:tgtEl>
                                          <p:spTgt spid="277"/>
                                        </p:tgtEl>
                                      </p:cBhvr>
                                    </p:animEffect>
                                  </p:childTnLst>
                                </p:cTn>
                              </p:par>
                              <p:par>
                                <p:cTn id="76" presetID="10" presetClass="entr" presetSubtype="0" fill="hold" nodeType="withEffect">
                                  <p:stCondLst>
                                    <p:cond delay="0"/>
                                  </p:stCondLst>
                                  <p:childTnLst>
                                    <p:set>
                                      <p:cBhvr>
                                        <p:cTn id="77" dur="1" fill="hold">
                                          <p:stCondLst>
                                            <p:cond delay="0"/>
                                          </p:stCondLst>
                                        </p:cTn>
                                        <p:tgtEl>
                                          <p:spTgt spid="281"/>
                                        </p:tgtEl>
                                        <p:attrNameLst>
                                          <p:attrName>style.visibility</p:attrName>
                                        </p:attrNameLst>
                                      </p:cBhvr>
                                      <p:to>
                                        <p:strVal val="visible"/>
                                      </p:to>
                                    </p:set>
                                    <p:animEffect transition="in" filter="fade">
                                      <p:cBhvr>
                                        <p:cTn id="78" dur="500"/>
                                        <p:tgtEl>
                                          <p:spTgt spid="281"/>
                                        </p:tgtEl>
                                      </p:cBhvr>
                                    </p:animEffect>
                                  </p:childTnLst>
                                </p:cTn>
                              </p:par>
                              <p:par>
                                <p:cTn id="79" presetID="10" presetClass="entr" presetSubtype="0" fill="hold" nodeType="withEffect">
                                  <p:stCondLst>
                                    <p:cond delay="0"/>
                                  </p:stCondLst>
                                  <p:childTnLst>
                                    <p:set>
                                      <p:cBhvr>
                                        <p:cTn id="80" dur="1" fill="hold">
                                          <p:stCondLst>
                                            <p:cond delay="0"/>
                                          </p:stCondLst>
                                        </p:cTn>
                                        <p:tgtEl>
                                          <p:spTgt spid="285"/>
                                        </p:tgtEl>
                                        <p:attrNameLst>
                                          <p:attrName>style.visibility</p:attrName>
                                        </p:attrNameLst>
                                      </p:cBhvr>
                                      <p:to>
                                        <p:strVal val="visible"/>
                                      </p:to>
                                    </p:set>
                                    <p:animEffect transition="in" filter="fade">
                                      <p:cBhvr>
                                        <p:cTn id="81" dur="500"/>
                                        <p:tgtEl>
                                          <p:spTgt spid="285"/>
                                        </p:tgtEl>
                                      </p:cBhvr>
                                    </p:animEffect>
                                  </p:childTnLst>
                                </p:cTn>
                              </p:par>
                              <p:par>
                                <p:cTn id="82" presetID="10" presetClass="entr" presetSubtype="0" fill="hold" nodeType="withEffect">
                                  <p:stCondLst>
                                    <p:cond delay="0"/>
                                  </p:stCondLst>
                                  <p:childTnLst>
                                    <p:set>
                                      <p:cBhvr>
                                        <p:cTn id="83" dur="1" fill="hold">
                                          <p:stCondLst>
                                            <p:cond delay="0"/>
                                          </p:stCondLst>
                                        </p:cTn>
                                        <p:tgtEl>
                                          <p:spTgt spid="289"/>
                                        </p:tgtEl>
                                        <p:attrNameLst>
                                          <p:attrName>style.visibility</p:attrName>
                                        </p:attrNameLst>
                                      </p:cBhvr>
                                      <p:to>
                                        <p:strVal val="visible"/>
                                      </p:to>
                                    </p:set>
                                    <p:animEffect transition="in" filter="fade">
                                      <p:cBhvr>
                                        <p:cTn id="84" dur="500"/>
                                        <p:tgtEl>
                                          <p:spTgt spid="28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261"/>
                                        </p:tgtEl>
                                      </p:cBhvr>
                                    </p:animEffect>
                                    <p:set>
                                      <p:cBhvr>
                                        <p:cTn id="89" dur="1" fill="hold">
                                          <p:stCondLst>
                                            <p:cond delay="499"/>
                                          </p:stCondLst>
                                        </p:cTn>
                                        <p:tgtEl>
                                          <p:spTgt spid="261"/>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265"/>
                                        </p:tgtEl>
                                      </p:cBhvr>
                                    </p:animEffect>
                                    <p:set>
                                      <p:cBhvr>
                                        <p:cTn id="92" dur="1" fill="hold">
                                          <p:stCondLst>
                                            <p:cond delay="499"/>
                                          </p:stCondLst>
                                        </p:cTn>
                                        <p:tgtEl>
                                          <p:spTgt spid="265"/>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269"/>
                                        </p:tgtEl>
                                      </p:cBhvr>
                                    </p:animEffect>
                                    <p:set>
                                      <p:cBhvr>
                                        <p:cTn id="95" dur="1" fill="hold">
                                          <p:stCondLst>
                                            <p:cond delay="499"/>
                                          </p:stCondLst>
                                        </p:cTn>
                                        <p:tgtEl>
                                          <p:spTgt spid="269"/>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273"/>
                                        </p:tgtEl>
                                      </p:cBhvr>
                                    </p:animEffect>
                                    <p:set>
                                      <p:cBhvr>
                                        <p:cTn id="98" dur="1" fill="hold">
                                          <p:stCondLst>
                                            <p:cond delay="499"/>
                                          </p:stCondLst>
                                        </p:cTn>
                                        <p:tgtEl>
                                          <p:spTgt spid="273"/>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277"/>
                                        </p:tgtEl>
                                      </p:cBhvr>
                                    </p:animEffect>
                                    <p:set>
                                      <p:cBhvr>
                                        <p:cTn id="101" dur="1" fill="hold">
                                          <p:stCondLst>
                                            <p:cond delay="499"/>
                                          </p:stCondLst>
                                        </p:cTn>
                                        <p:tgtEl>
                                          <p:spTgt spid="277"/>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281"/>
                                        </p:tgtEl>
                                      </p:cBhvr>
                                    </p:animEffect>
                                    <p:set>
                                      <p:cBhvr>
                                        <p:cTn id="104" dur="1" fill="hold">
                                          <p:stCondLst>
                                            <p:cond delay="499"/>
                                          </p:stCondLst>
                                        </p:cTn>
                                        <p:tgtEl>
                                          <p:spTgt spid="281"/>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285"/>
                                        </p:tgtEl>
                                      </p:cBhvr>
                                    </p:animEffect>
                                    <p:set>
                                      <p:cBhvr>
                                        <p:cTn id="107" dur="1" fill="hold">
                                          <p:stCondLst>
                                            <p:cond delay="499"/>
                                          </p:stCondLst>
                                        </p:cTn>
                                        <p:tgtEl>
                                          <p:spTgt spid="285"/>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289"/>
                                        </p:tgtEl>
                                      </p:cBhvr>
                                    </p:animEffect>
                                    <p:set>
                                      <p:cBhvr>
                                        <p:cTn id="110" dur="1" fill="hold">
                                          <p:stCondLst>
                                            <p:cond delay="499"/>
                                          </p:stCondLst>
                                        </p:cTn>
                                        <p:tgtEl>
                                          <p:spTgt spid="289"/>
                                        </p:tgtEl>
                                        <p:attrNameLst>
                                          <p:attrName>style.visibility</p:attrName>
                                        </p:attrNameLst>
                                      </p:cBhvr>
                                      <p:to>
                                        <p:strVal val="hidden"/>
                                      </p:to>
                                    </p:set>
                                  </p:childTnLst>
                                </p:cTn>
                              </p:par>
                            </p:childTnLst>
                          </p:cTn>
                        </p:par>
                        <p:par>
                          <p:cTn id="111" fill="hold">
                            <p:stCondLst>
                              <p:cond delay="500"/>
                            </p:stCondLst>
                            <p:childTnLst>
                              <p:par>
                                <p:cTn id="112" presetID="19" presetClass="emph" presetSubtype="0" fill="hold" grpId="1" nodeType="afterEffect">
                                  <p:stCondLst>
                                    <p:cond delay="0"/>
                                  </p:stCondLst>
                                  <p:childTnLst>
                                    <p:animClr clrSpc="rgb" dir="cw">
                                      <p:cBhvr override="childStyle">
                                        <p:cTn id="113" dur="500" fill="hold"/>
                                        <p:tgtEl>
                                          <p:spTgt spid="191"/>
                                        </p:tgtEl>
                                        <p:attrNameLst>
                                          <p:attrName>style.color</p:attrName>
                                        </p:attrNameLst>
                                      </p:cBhvr>
                                      <p:to>
                                        <a:srgbClr val="2ECC71"/>
                                      </p:to>
                                    </p:animClr>
                                    <p:animClr clrSpc="rgb" dir="cw">
                                      <p:cBhvr>
                                        <p:cTn id="114" dur="500" fill="hold"/>
                                        <p:tgtEl>
                                          <p:spTgt spid="191"/>
                                        </p:tgtEl>
                                        <p:attrNameLst>
                                          <p:attrName>fillcolor</p:attrName>
                                        </p:attrNameLst>
                                      </p:cBhvr>
                                      <p:to>
                                        <a:srgbClr val="2ECC71"/>
                                      </p:to>
                                    </p:animClr>
                                    <p:set>
                                      <p:cBhvr>
                                        <p:cTn id="115" dur="500" fill="hold"/>
                                        <p:tgtEl>
                                          <p:spTgt spid="191"/>
                                        </p:tgtEl>
                                        <p:attrNameLst>
                                          <p:attrName>fill.type</p:attrName>
                                        </p:attrNameLst>
                                      </p:cBhvr>
                                      <p:to>
                                        <p:strVal val="solid"/>
                                      </p:to>
                                    </p:set>
                                    <p:set>
                                      <p:cBhvr>
                                        <p:cTn id="116" dur="500" fill="hold"/>
                                        <p:tgtEl>
                                          <p:spTgt spid="191"/>
                                        </p:tgtEl>
                                        <p:attrNameLst>
                                          <p:attrName>fill.on</p:attrName>
                                        </p:attrNameLst>
                                      </p:cBhvr>
                                      <p:to>
                                        <p:strVal val="true"/>
                                      </p:to>
                                    </p:set>
                                  </p:childTnLst>
                                </p:cTn>
                              </p:par>
                              <p:par>
                                <p:cTn id="117" presetID="19" presetClass="emph" presetSubtype="0" fill="hold" grpId="1" nodeType="withEffect">
                                  <p:stCondLst>
                                    <p:cond delay="0"/>
                                  </p:stCondLst>
                                  <p:childTnLst>
                                    <p:animClr clrSpc="rgb" dir="cw">
                                      <p:cBhvr override="childStyle">
                                        <p:cTn id="118" dur="500" fill="hold"/>
                                        <p:tgtEl>
                                          <p:spTgt spid="190"/>
                                        </p:tgtEl>
                                        <p:attrNameLst>
                                          <p:attrName>style.color</p:attrName>
                                        </p:attrNameLst>
                                      </p:cBhvr>
                                      <p:to>
                                        <a:srgbClr val="FF0000"/>
                                      </p:to>
                                    </p:animClr>
                                    <p:animClr clrSpc="rgb" dir="cw">
                                      <p:cBhvr>
                                        <p:cTn id="119" dur="500" fill="hold"/>
                                        <p:tgtEl>
                                          <p:spTgt spid="190"/>
                                        </p:tgtEl>
                                        <p:attrNameLst>
                                          <p:attrName>fillcolor</p:attrName>
                                        </p:attrNameLst>
                                      </p:cBhvr>
                                      <p:to>
                                        <a:srgbClr val="FF0000"/>
                                      </p:to>
                                    </p:animClr>
                                    <p:set>
                                      <p:cBhvr>
                                        <p:cTn id="120" dur="500" fill="hold"/>
                                        <p:tgtEl>
                                          <p:spTgt spid="190"/>
                                        </p:tgtEl>
                                        <p:attrNameLst>
                                          <p:attrName>fill.type</p:attrName>
                                        </p:attrNameLst>
                                      </p:cBhvr>
                                      <p:to>
                                        <p:strVal val="solid"/>
                                      </p:to>
                                    </p:set>
                                    <p:set>
                                      <p:cBhvr>
                                        <p:cTn id="121" dur="500" fill="hold"/>
                                        <p:tgtEl>
                                          <p:spTgt spid="190"/>
                                        </p:tgtEl>
                                        <p:attrNameLst>
                                          <p:attrName>fill.on</p:attrName>
                                        </p:attrNameLst>
                                      </p:cBhvr>
                                      <p:to>
                                        <p:strVal val="true"/>
                                      </p:to>
                                    </p:set>
                                  </p:childTnLst>
                                </p:cTn>
                              </p:par>
                              <p:par>
                                <p:cTn id="122" presetID="19" presetClass="emph" presetSubtype="0" fill="hold" grpId="1" nodeType="withEffect">
                                  <p:stCondLst>
                                    <p:cond delay="0"/>
                                  </p:stCondLst>
                                  <p:childTnLst>
                                    <p:animClr clrSpc="rgb" dir="cw">
                                      <p:cBhvr override="childStyle">
                                        <p:cTn id="123" dur="500" fill="hold"/>
                                        <p:tgtEl>
                                          <p:spTgt spid="189"/>
                                        </p:tgtEl>
                                        <p:attrNameLst>
                                          <p:attrName>style.color</p:attrName>
                                        </p:attrNameLst>
                                      </p:cBhvr>
                                      <p:to>
                                        <a:srgbClr val="00B0F0"/>
                                      </p:to>
                                    </p:animClr>
                                    <p:animClr clrSpc="rgb" dir="cw">
                                      <p:cBhvr>
                                        <p:cTn id="124" dur="500" fill="hold"/>
                                        <p:tgtEl>
                                          <p:spTgt spid="189"/>
                                        </p:tgtEl>
                                        <p:attrNameLst>
                                          <p:attrName>fillcolor</p:attrName>
                                        </p:attrNameLst>
                                      </p:cBhvr>
                                      <p:to>
                                        <a:srgbClr val="00B0F0"/>
                                      </p:to>
                                    </p:animClr>
                                    <p:set>
                                      <p:cBhvr>
                                        <p:cTn id="125" dur="500" fill="hold"/>
                                        <p:tgtEl>
                                          <p:spTgt spid="189"/>
                                        </p:tgtEl>
                                        <p:attrNameLst>
                                          <p:attrName>fill.type</p:attrName>
                                        </p:attrNameLst>
                                      </p:cBhvr>
                                      <p:to>
                                        <p:strVal val="solid"/>
                                      </p:to>
                                    </p:set>
                                    <p:set>
                                      <p:cBhvr>
                                        <p:cTn id="126" dur="500" fill="hold"/>
                                        <p:tgtEl>
                                          <p:spTgt spid="189"/>
                                        </p:tgtEl>
                                        <p:attrNameLst>
                                          <p:attrName>fill.on</p:attrName>
                                        </p:attrNameLst>
                                      </p:cBhvr>
                                      <p:to>
                                        <p:strVal val="true"/>
                                      </p:to>
                                    </p:set>
                                  </p:childTnLst>
                                </p:cTn>
                              </p:par>
                              <p:par>
                                <p:cTn id="127" presetID="19" presetClass="emph" presetSubtype="0" fill="hold" grpId="1" nodeType="withEffect">
                                  <p:stCondLst>
                                    <p:cond delay="0"/>
                                  </p:stCondLst>
                                  <p:childTnLst>
                                    <p:animClr clrSpc="rgb" dir="cw">
                                      <p:cBhvr override="childStyle">
                                        <p:cTn id="128" dur="500" fill="hold"/>
                                        <p:tgtEl>
                                          <p:spTgt spid="188"/>
                                        </p:tgtEl>
                                        <p:attrNameLst>
                                          <p:attrName>style.color</p:attrName>
                                        </p:attrNameLst>
                                      </p:cBhvr>
                                      <p:to>
                                        <a:srgbClr val="2ECC71"/>
                                      </p:to>
                                    </p:animClr>
                                    <p:animClr clrSpc="rgb" dir="cw">
                                      <p:cBhvr>
                                        <p:cTn id="129" dur="500" fill="hold"/>
                                        <p:tgtEl>
                                          <p:spTgt spid="188"/>
                                        </p:tgtEl>
                                        <p:attrNameLst>
                                          <p:attrName>fillcolor</p:attrName>
                                        </p:attrNameLst>
                                      </p:cBhvr>
                                      <p:to>
                                        <a:srgbClr val="2ECC71"/>
                                      </p:to>
                                    </p:animClr>
                                    <p:set>
                                      <p:cBhvr>
                                        <p:cTn id="130" dur="500" fill="hold"/>
                                        <p:tgtEl>
                                          <p:spTgt spid="188"/>
                                        </p:tgtEl>
                                        <p:attrNameLst>
                                          <p:attrName>fill.type</p:attrName>
                                        </p:attrNameLst>
                                      </p:cBhvr>
                                      <p:to>
                                        <p:strVal val="solid"/>
                                      </p:to>
                                    </p:set>
                                    <p:set>
                                      <p:cBhvr>
                                        <p:cTn id="131" dur="500" fill="hold"/>
                                        <p:tgtEl>
                                          <p:spTgt spid="188"/>
                                        </p:tgtEl>
                                        <p:attrNameLst>
                                          <p:attrName>fill.on</p:attrName>
                                        </p:attrNameLst>
                                      </p:cBhvr>
                                      <p:to>
                                        <p:strVal val="true"/>
                                      </p:to>
                                    </p:set>
                                  </p:childTnLst>
                                </p:cTn>
                              </p:par>
                              <p:par>
                                <p:cTn id="132" presetID="19" presetClass="emph" presetSubtype="0" fill="hold" grpId="1" nodeType="withEffect">
                                  <p:stCondLst>
                                    <p:cond delay="0"/>
                                  </p:stCondLst>
                                  <p:childTnLst>
                                    <p:animClr clrSpc="rgb" dir="cw">
                                      <p:cBhvr override="childStyle">
                                        <p:cTn id="133" dur="500" fill="hold"/>
                                        <p:tgtEl>
                                          <p:spTgt spid="187"/>
                                        </p:tgtEl>
                                        <p:attrNameLst>
                                          <p:attrName>style.color</p:attrName>
                                        </p:attrNameLst>
                                      </p:cBhvr>
                                      <p:to>
                                        <a:srgbClr val="FF0000"/>
                                      </p:to>
                                    </p:animClr>
                                    <p:animClr clrSpc="rgb" dir="cw">
                                      <p:cBhvr>
                                        <p:cTn id="134" dur="500" fill="hold"/>
                                        <p:tgtEl>
                                          <p:spTgt spid="187"/>
                                        </p:tgtEl>
                                        <p:attrNameLst>
                                          <p:attrName>fillcolor</p:attrName>
                                        </p:attrNameLst>
                                      </p:cBhvr>
                                      <p:to>
                                        <a:srgbClr val="FF0000"/>
                                      </p:to>
                                    </p:animClr>
                                    <p:set>
                                      <p:cBhvr>
                                        <p:cTn id="135" dur="500" fill="hold"/>
                                        <p:tgtEl>
                                          <p:spTgt spid="187"/>
                                        </p:tgtEl>
                                        <p:attrNameLst>
                                          <p:attrName>fill.type</p:attrName>
                                        </p:attrNameLst>
                                      </p:cBhvr>
                                      <p:to>
                                        <p:strVal val="solid"/>
                                      </p:to>
                                    </p:set>
                                    <p:set>
                                      <p:cBhvr>
                                        <p:cTn id="136" dur="500" fill="hold"/>
                                        <p:tgtEl>
                                          <p:spTgt spid="187"/>
                                        </p:tgtEl>
                                        <p:attrNameLst>
                                          <p:attrName>fill.on</p:attrName>
                                        </p:attrNameLst>
                                      </p:cBhvr>
                                      <p:to>
                                        <p:strVal val="true"/>
                                      </p:to>
                                    </p:set>
                                  </p:childTnLst>
                                </p:cTn>
                              </p:par>
                              <p:par>
                                <p:cTn id="137" presetID="19" presetClass="emph" presetSubtype="0" fill="hold" grpId="1" nodeType="withEffect">
                                  <p:stCondLst>
                                    <p:cond delay="0"/>
                                  </p:stCondLst>
                                  <p:childTnLst>
                                    <p:animClr clrSpc="rgb" dir="cw">
                                      <p:cBhvr override="childStyle">
                                        <p:cTn id="138" dur="500" fill="hold"/>
                                        <p:tgtEl>
                                          <p:spTgt spid="186"/>
                                        </p:tgtEl>
                                        <p:attrNameLst>
                                          <p:attrName>style.color</p:attrName>
                                        </p:attrNameLst>
                                      </p:cBhvr>
                                      <p:to>
                                        <a:srgbClr val="2ECC71"/>
                                      </p:to>
                                    </p:animClr>
                                    <p:animClr clrSpc="rgb" dir="cw">
                                      <p:cBhvr>
                                        <p:cTn id="139" dur="500" fill="hold"/>
                                        <p:tgtEl>
                                          <p:spTgt spid="186"/>
                                        </p:tgtEl>
                                        <p:attrNameLst>
                                          <p:attrName>fillcolor</p:attrName>
                                        </p:attrNameLst>
                                      </p:cBhvr>
                                      <p:to>
                                        <a:srgbClr val="2ECC71"/>
                                      </p:to>
                                    </p:animClr>
                                    <p:set>
                                      <p:cBhvr>
                                        <p:cTn id="140" dur="500" fill="hold"/>
                                        <p:tgtEl>
                                          <p:spTgt spid="186"/>
                                        </p:tgtEl>
                                        <p:attrNameLst>
                                          <p:attrName>fill.type</p:attrName>
                                        </p:attrNameLst>
                                      </p:cBhvr>
                                      <p:to>
                                        <p:strVal val="solid"/>
                                      </p:to>
                                    </p:set>
                                    <p:set>
                                      <p:cBhvr>
                                        <p:cTn id="141" dur="500" fill="hold"/>
                                        <p:tgtEl>
                                          <p:spTgt spid="186"/>
                                        </p:tgtEl>
                                        <p:attrNameLst>
                                          <p:attrName>fill.on</p:attrName>
                                        </p:attrNameLst>
                                      </p:cBhvr>
                                      <p:to>
                                        <p:strVal val="true"/>
                                      </p:to>
                                    </p:set>
                                  </p:childTnLst>
                                </p:cTn>
                              </p:par>
                              <p:par>
                                <p:cTn id="142" presetID="19" presetClass="emph" presetSubtype="0" fill="hold" grpId="1" nodeType="withEffect">
                                  <p:stCondLst>
                                    <p:cond delay="0"/>
                                  </p:stCondLst>
                                  <p:childTnLst>
                                    <p:animClr clrSpc="rgb" dir="cw">
                                      <p:cBhvr override="childStyle">
                                        <p:cTn id="143" dur="500" fill="hold"/>
                                        <p:tgtEl>
                                          <p:spTgt spid="185"/>
                                        </p:tgtEl>
                                        <p:attrNameLst>
                                          <p:attrName>style.color</p:attrName>
                                        </p:attrNameLst>
                                      </p:cBhvr>
                                      <p:to>
                                        <a:srgbClr val="00B0F0"/>
                                      </p:to>
                                    </p:animClr>
                                    <p:animClr clrSpc="rgb" dir="cw">
                                      <p:cBhvr>
                                        <p:cTn id="144" dur="500" fill="hold"/>
                                        <p:tgtEl>
                                          <p:spTgt spid="185"/>
                                        </p:tgtEl>
                                        <p:attrNameLst>
                                          <p:attrName>fillcolor</p:attrName>
                                        </p:attrNameLst>
                                      </p:cBhvr>
                                      <p:to>
                                        <a:srgbClr val="00B0F0"/>
                                      </p:to>
                                    </p:animClr>
                                    <p:set>
                                      <p:cBhvr>
                                        <p:cTn id="145" dur="500" fill="hold"/>
                                        <p:tgtEl>
                                          <p:spTgt spid="185"/>
                                        </p:tgtEl>
                                        <p:attrNameLst>
                                          <p:attrName>fill.type</p:attrName>
                                        </p:attrNameLst>
                                      </p:cBhvr>
                                      <p:to>
                                        <p:strVal val="solid"/>
                                      </p:to>
                                    </p:set>
                                    <p:set>
                                      <p:cBhvr>
                                        <p:cTn id="146" dur="500" fill="hold"/>
                                        <p:tgtEl>
                                          <p:spTgt spid="185"/>
                                        </p:tgtEl>
                                        <p:attrNameLst>
                                          <p:attrName>fill.on</p:attrName>
                                        </p:attrNameLst>
                                      </p:cBhvr>
                                      <p:to>
                                        <p:strVal val="true"/>
                                      </p:to>
                                    </p:set>
                                  </p:childTnLst>
                                </p:cTn>
                              </p:par>
                              <p:par>
                                <p:cTn id="147" presetID="19" presetClass="emph" presetSubtype="0" fill="hold" grpId="1" nodeType="withEffect">
                                  <p:stCondLst>
                                    <p:cond delay="0"/>
                                  </p:stCondLst>
                                  <p:childTnLst>
                                    <p:animClr clrSpc="rgb" dir="cw">
                                      <p:cBhvr override="childStyle">
                                        <p:cTn id="148" dur="500" fill="hold"/>
                                        <p:tgtEl>
                                          <p:spTgt spid="184"/>
                                        </p:tgtEl>
                                        <p:attrNameLst>
                                          <p:attrName>style.color</p:attrName>
                                        </p:attrNameLst>
                                      </p:cBhvr>
                                      <p:to>
                                        <a:srgbClr val="FF0000"/>
                                      </p:to>
                                    </p:animClr>
                                    <p:animClr clrSpc="rgb" dir="cw">
                                      <p:cBhvr>
                                        <p:cTn id="149" dur="500" fill="hold"/>
                                        <p:tgtEl>
                                          <p:spTgt spid="184"/>
                                        </p:tgtEl>
                                        <p:attrNameLst>
                                          <p:attrName>fillcolor</p:attrName>
                                        </p:attrNameLst>
                                      </p:cBhvr>
                                      <p:to>
                                        <a:srgbClr val="FF0000"/>
                                      </p:to>
                                    </p:animClr>
                                    <p:set>
                                      <p:cBhvr>
                                        <p:cTn id="150" dur="500" fill="hold"/>
                                        <p:tgtEl>
                                          <p:spTgt spid="184"/>
                                        </p:tgtEl>
                                        <p:attrNameLst>
                                          <p:attrName>fill.type</p:attrName>
                                        </p:attrNameLst>
                                      </p:cBhvr>
                                      <p:to>
                                        <p:strVal val="solid"/>
                                      </p:to>
                                    </p:set>
                                    <p:set>
                                      <p:cBhvr>
                                        <p:cTn id="151" dur="500" fill="hold"/>
                                        <p:tgtEl>
                                          <p:spTgt spid="184"/>
                                        </p:tgtEl>
                                        <p:attrNameLst>
                                          <p:attrName>fill.on</p:attrName>
                                        </p:attrNameLst>
                                      </p:cBhvr>
                                      <p:to>
                                        <p:strVal val="true"/>
                                      </p:to>
                                    </p:se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294"/>
                                        </p:tgtEl>
                                        <p:attrNameLst>
                                          <p:attrName>style.visibility</p:attrName>
                                        </p:attrNameLst>
                                      </p:cBhvr>
                                      <p:to>
                                        <p:strVal val="visible"/>
                                      </p:to>
                                    </p:set>
                                    <p:animEffect transition="in" filter="fade">
                                      <p:cBhvr>
                                        <p:cTn id="156" dur="500"/>
                                        <p:tgtEl>
                                          <p:spTgt spid="294"/>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93"/>
                                        </p:tgtEl>
                                        <p:attrNameLst>
                                          <p:attrName>style.visibility</p:attrName>
                                        </p:attrNameLst>
                                      </p:cBhvr>
                                      <p:to>
                                        <p:strVal val="visible"/>
                                      </p:to>
                                    </p:set>
                                    <p:animEffect transition="in" filter="fade">
                                      <p:cBhvr>
                                        <p:cTn id="161" dur="500"/>
                                        <p:tgtEl>
                                          <p:spTgt spid="293"/>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304"/>
                                        </p:tgtEl>
                                        <p:attrNameLst>
                                          <p:attrName>style.visibility</p:attrName>
                                        </p:attrNameLst>
                                      </p:cBhvr>
                                      <p:to>
                                        <p:strVal val="visible"/>
                                      </p:to>
                                    </p:set>
                                    <p:animEffect transition="in" filter="fade">
                                      <p:cBhvr>
                                        <p:cTn id="166" dur="500"/>
                                        <p:tgtEl>
                                          <p:spTgt spid="304"/>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327"/>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nodeType="clickEffect">
                                  <p:stCondLst>
                                    <p:cond delay="0"/>
                                  </p:stCondLst>
                                  <p:childTnLst>
                                    <p:set>
                                      <p:cBhvr>
                                        <p:cTn id="174" dur="1" fill="hold">
                                          <p:stCondLst>
                                            <p:cond delay="0"/>
                                          </p:stCondLst>
                                        </p:cTn>
                                        <p:tgtEl>
                                          <p:spTgt spid="315"/>
                                        </p:tgtEl>
                                        <p:attrNameLst>
                                          <p:attrName>style.visibility</p:attrName>
                                        </p:attrNameLst>
                                      </p:cBhvr>
                                      <p:to>
                                        <p:strVal val="visible"/>
                                      </p:to>
                                    </p:set>
                                    <p:animEffect transition="in" filter="wipe(up)">
                                      <p:cBhvr>
                                        <p:cTn id="175" dur="500"/>
                                        <p:tgtEl>
                                          <p:spTgt spid="315"/>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nodeType="clickEffect">
                                  <p:stCondLst>
                                    <p:cond delay="0"/>
                                  </p:stCondLst>
                                  <p:childTnLst>
                                    <p:set>
                                      <p:cBhvr>
                                        <p:cTn id="179" dur="1" fill="hold">
                                          <p:stCondLst>
                                            <p:cond delay="0"/>
                                          </p:stCondLst>
                                        </p:cTn>
                                        <p:tgtEl>
                                          <p:spTgt spid="316"/>
                                        </p:tgtEl>
                                        <p:attrNameLst>
                                          <p:attrName>style.visibility</p:attrName>
                                        </p:attrNameLst>
                                      </p:cBhvr>
                                      <p:to>
                                        <p:strVal val="visible"/>
                                      </p:to>
                                    </p:set>
                                    <p:animEffect transition="in" filter="wipe(left)">
                                      <p:cBhvr>
                                        <p:cTn id="180" dur="500"/>
                                        <p:tgtEl>
                                          <p:spTgt spid="316"/>
                                        </p:tgtEl>
                                      </p:cBhvr>
                                    </p:animEffect>
                                  </p:childTnLst>
                                </p:cTn>
                              </p:par>
                              <p:par>
                                <p:cTn id="181" presetID="22" presetClass="entr" presetSubtype="2" fill="hold" nodeType="withEffect">
                                  <p:stCondLst>
                                    <p:cond delay="0"/>
                                  </p:stCondLst>
                                  <p:childTnLst>
                                    <p:set>
                                      <p:cBhvr>
                                        <p:cTn id="182" dur="1" fill="hold">
                                          <p:stCondLst>
                                            <p:cond delay="0"/>
                                          </p:stCondLst>
                                        </p:cTn>
                                        <p:tgtEl>
                                          <p:spTgt spid="319"/>
                                        </p:tgtEl>
                                        <p:attrNameLst>
                                          <p:attrName>style.visibility</p:attrName>
                                        </p:attrNameLst>
                                      </p:cBhvr>
                                      <p:to>
                                        <p:strVal val="visible"/>
                                      </p:to>
                                    </p:set>
                                    <p:animEffect transition="in" filter="wipe(right)">
                                      <p:cBhvr>
                                        <p:cTn id="183" dur="500"/>
                                        <p:tgtEl>
                                          <p:spTgt spid="319"/>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1" fill="hold" nodeType="clickEffect">
                                  <p:stCondLst>
                                    <p:cond delay="0"/>
                                  </p:stCondLst>
                                  <p:childTnLst>
                                    <p:set>
                                      <p:cBhvr>
                                        <p:cTn id="187" dur="1" fill="hold">
                                          <p:stCondLst>
                                            <p:cond delay="0"/>
                                          </p:stCondLst>
                                        </p:cTn>
                                        <p:tgtEl>
                                          <p:spTgt spid="317"/>
                                        </p:tgtEl>
                                        <p:attrNameLst>
                                          <p:attrName>style.visibility</p:attrName>
                                        </p:attrNameLst>
                                      </p:cBhvr>
                                      <p:to>
                                        <p:strVal val="visible"/>
                                      </p:to>
                                    </p:set>
                                    <p:animEffect transition="in" filter="wipe(up)">
                                      <p:cBhvr>
                                        <p:cTn id="188" dur="500"/>
                                        <p:tgtEl>
                                          <p:spTgt spid="317"/>
                                        </p:tgtEl>
                                      </p:cBhvr>
                                    </p:animEffect>
                                  </p:childTnLst>
                                </p:cTn>
                              </p:par>
                              <p:par>
                                <p:cTn id="189" presetID="22" presetClass="entr" presetSubtype="4" fill="hold" nodeType="withEffect">
                                  <p:stCondLst>
                                    <p:cond delay="0"/>
                                  </p:stCondLst>
                                  <p:childTnLst>
                                    <p:set>
                                      <p:cBhvr>
                                        <p:cTn id="190" dur="1" fill="hold">
                                          <p:stCondLst>
                                            <p:cond delay="0"/>
                                          </p:stCondLst>
                                        </p:cTn>
                                        <p:tgtEl>
                                          <p:spTgt spid="320"/>
                                        </p:tgtEl>
                                        <p:attrNameLst>
                                          <p:attrName>style.visibility</p:attrName>
                                        </p:attrNameLst>
                                      </p:cBhvr>
                                      <p:to>
                                        <p:strVal val="visible"/>
                                      </p:to>
                                    </p:set>
                                    <p:animEffect transition="in" filter="wipe(down)">
                                      <p:cBhvr>
                                        <p:cTn id="191" dur="500"/>
                                        <p:tgtEl>
                                          <p:spTgt spid="320"/>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nodeType="clickEffect">
                                  <p:stCondLst>
                                    <p:cond delay="0"/>
                                  </p:stCondLst>
                                  <p:childTnLst>
                                    <p:set>
                                      <p:cBhvr>
                                        <p:cTn id="195" dur="1" fill="hold">
                                          <p:stCondLst>
                                            <p:cond delay="0"/>
                                          </p:stCondLst>
                                        </p:cTn>
                                        <p:tgtEl>
                                          <p:spTgt spid="318"/>
                                        </p:tgtEl>
                                        <p:attrNameLst>
                                          <p:attrName>style.visibility</p:attrName>
                                        </p:attrNameLst>
                                      </p:cBhvr>
                                      <p:to>
                                        <p:strVal val="visible"/>
                                      </p:to>
                                    </p:set>
                                    <p:animEffect transition="in" filter="wipe(left)">
                                      <p:cBhvr>
                                        <p:cTn id="196" dur="500"/>
                                        <p:tgtEl>
                                          <p:spTgt spid="318"/>
                                        </p:tgtEl>
                                      </p:cBhvr>
                                    </p:animEffect>
                                  </p:childTnLst>
                                </p:cTn>
                              </p:par>
                              <p:par>
                                <p:cTn id="197" presetID="22" presetClass="entr" presetSubtype="2" fill="hold" nodeType="withEffect">
                                  <p:stCondLst>
                                    <p:cond delay="0"/>
                                  </p:stCondLst>
                                  <p:childTnLst>
                                    <p:set>
                                      <p:cBhvr>
                                        <p:cTn id="198" dur="1" fill="hold">
                                          <p:stCondLst>
                                            <p:cond delay="0"/>
                                          </p:stCondLst>
                                        </p:cTn>
                                        <p:tgtEl>
                                          <p:spTgt spid="321"/>
                                        </p:tgtEl>
                                        <p:attrNameLst>
                                          <p:attrName>style.visibility</p:attrName>
                                        </p:attrNameLst>
                                      </p:cBhvr>
                                      <p:to>
                                        <p:strVal val="visible"/>
                                      </p:to>
                                    </p:set>
                                    <p:animEffect transition="in" filter="wipe(right)">
                                      <p:cBhvr>
                                        <p:cTn id="199" dur="500"/>
                                        <p:tgtEl>
                                          <p:spTgt spid="321"/>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1" fill="hold" nodeType="clickEffect">
                                  <p:stCondLst>
                                    <p:cond delay="0"/>
                                  </p:stCondLst>
                                  <p:childTnLst>
                                    <p:set>
                                      <p:cBhvr>
                                        <p:cTn id="203" dur="1" fill="hold">
                                          <p:stCondLst>
                                            <p:cond delay="0"/>
                                          </p:stCondLst>
                                        </p:cTn>
                                        <p:tgtEl>
                                          <p:spTgt spid="322"/>
                                        </p:tgtEl>
                                        <p:attrNameLst>
                                          <p:attrName>style.visibility</p:attrName>
                                        </p:attrNameLst>
                                      </p:cBhvr>
                                      <p:to>
                                        <p:strVal val="visible"/>
                                      </p:to>
                                    </p:set>
                                    <p:animEffect transition="in" filter="wipe(up)">
                                      <p:cBhvr>
                                        <p:cTn id="204" dur="500"/>
                                        <p:tgtEl>
                                          <p:spTgt spid="322"/>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grpId="0" nodeType="clickEffect">
                                  <p:stCondLst>
                                    <p:cond delay="0"/>
                                  </p:stCondLst>
                                  <p:childTnLst>
                                    <p:set>
                                      <p:cBhvr>
                                        <p:cTn id="208" dur="1" fill="hold">
                                          <p:stCondLst>
                                            <p:cond delay="0"/>
                                          </p:stCondLst>
                                        </p:cTn>
                                        <p:tgtEl>
                                          <p:spTgt spid="312"/>
                                        </p:tgtEl>
                                        <p:attrNameLst>
                                          <p:attrName>style.visibility</p:attrName>
                                        </p:attrNameLst>
                                      </p:cBhvr>
                                      <p:to>
                                        <p:strVal val="visible"/>
                                      </p:to>
                                    </p:set>
                                    <p:animEffect transition="in" filter="fade">
                                      <p:cBhvr>
                                        <p:cTn id="209" dur="500"/>
                                        <p:tgtEl>
                                          <p:spTgt spid="312"/>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313"/>
                                        </p:tgtEl>
                                        <p:attrNameLst>
                                          <p:attrName>style.visibility</p:attrName>
                                        </p:attrNameLst>
                                      </p:cBhvr>
                                      <p:to>
                                        <p:strVal val="visible"/>
                                      </p:to>
                                    </p:set>
                                    <p:animEffect transition="in" filter="fade">
                                      <p:cBhvr>
                                        <p:cTn id="212" dur="500"/>
                                        <p:tgtEl>
                                          <p:spTgt spid="313"/>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311"/>
                                        </p:tgtEl>
                                        <p:attrNameLst>
                                          <p:attrName>style.visibility</p:attrName>
                                        </p:attrNameLst>
                                      </p:cBhvr>
                                      <p:to>
                                        <p:strVal val="visible"/>
                                      </p:to>
                                    </p:set>
                                    <p:animEffect transition="in" filter="fade">
                                      <p:cBhvr>
                                        <p:cTn id="215" dur="500"/>
                                        <p:tgtEl>
                                          <p:spTgt spid="311"/>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14"/>
                                        </p:tgtEl>
                                        <p:attrNameLst>
                                          <p:attrName>style.visibility</p:attrName>
                                        </p:attrNameLst>
                                      </p:cBhvr>
                                      <p:to>
                                        <p:strVal val="visible"/>
                                      </p:to>
                                    </p:set>
                                    <p:animEffect transition="in" filter="fade">
                                      <p:cBhvr>
                                        <p:cTn id="218" dur="500"/>
                                        <p:tgtEl>
                                          <p:spTgt spid="314"/>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324"/>
                                        </p:tgtEl>
                                        <p:attrNameLst>
                                          <p:attrName>style.visibility</p:attrName>
                                        </p:attrNameLst>
                                      </p:cBhvr>
                                      <p:to>
                                        <p:strVal val="visible"/>
                                      </p:to>
                                    </p:set>
                                    <p:animEffect transition="in" filter="fade">
                                      <p:cBhvr>
                                        <p:cTn id="221" dur="500"/>
                                        <p:tgtEl>
                                          <p:spTgt spid="324"/>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310"/>
                                        </p:tgtEl>
                                        <p:attrNameLst>
                                          <p:attrName>style.visibility</p:attrName>
                                        </p:attrNameLst>
                                      </p:cBhvr>
                                      <p:to>
                                        <p:strVal val="visible"/>
                                      </p:to>
                                    </p:set>
                                    <p:animEffect transition="in" filter="fade">
                                      <p:cBhvr>
                                        <p:cTn id="224" dur="500"/>
                                        <p:tgtEl>
                                          <p:spTgt spid="310"/>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326"/>
                                        </p:tgtEl>
                                        <p:attrNameLst>
                                          <p:attrName>style.visibility</p:attrName>
                                        </p:attrNameLst>
                                      </p:cBhvr>
                                      <p:to>
                                        <p:strVal val="visible"/>
                                      </p:to>
                                    </p:set>
                                    <p:animEffect transition="in" filter="fade">
                                      <p:cBhvr>
                                        <p:cTn id="227" dur="500"/>
                                        <p:tgtEl>
                                          <p:spTgt spid="326"/>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323"/>
                                        </p:tgtEl>
                                        <p:attrNameLst>
                                          <p:attrName>style.visibility</p:attrName>
                                        </p:attrNameLst>
                                      </p:cBhvr>
                                      <p:to>
                                        <p:strVal val="visible"/>
                                      </p:to>
                                    </p:set>
                                    <p:animEffect transition="in" filter="fade">
                                      <p:cBhvr>
                                        <p:cTn id="230" dur="500"/>
                                        <p:tgtEl>
                                          <p:spTgt spid="323"/>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325"/>
                                        </p:tgtEl>
                                        <p:attrNameLst>
                                          <p:attrName>style.visibility</p:attrName>
                                        </p:attrNameLst>
                                      </p:cBhvr>
                                      <p:to>
                                        <p:strVal val="visible"/>
                                      </p:to>
                                    </p:set>
                                    <p:animEffect transition="in" filter="fade">
                                      <p:cBhvr>
                                        <p:cTn id="233" dur="500"/>
                                        <p:tgtEl>
                                          <p:spTgt spid="325"/>
                                        </p:tgtEl>
                                      </p:cBhvr>
                                    </p:animEffect>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nodeType="clickEffect">
                                  <p:stCondLst>
                                    <p:cond delay="0"/>
                                  </p:stCondLst>
                                  <p:childTnLst>
                                    <p:set>
                                      <p:cBhvr>
                                        <p:cTn id="237" dur="1" fill="hold">
                                          <p:stCondLst>
                                            <p:cond delay="0"/>
                                          </p:stCondLst>
                                        </p:cTn>
                                        <p:tgtEl>
                                          <p:spTgt spid="363"/>
                                        </p:tgtEl>
                                        <p:attrNameLst>
                                          <p:attrName>style.visibility</p:attrName>
                                        </p:attrNameLst>
                                      </p:cBhvr>
                                      <p:to>
                                        <p:strVal val="visible"/>
                                      </p:to>
                                    </p:set>
                                  </p:childTnLst>
                                </p:cTn>
                              </p:par>
                            </p:childTnLst>
                          </p:cTn>
                        </p:par>
                        <p:par>
                          <p:cTn id="238" fill="hold">
                            <p:stCondLst>
                              <p:cond delay="0"/>
                            </p:stCondLst>
                            <p:childTnLst>
                              <p:par>
                                <p:cTn id="239" presetID="22" presetClass="entr" presetSubtype="2" fill="hold" grpId="0" nodeType="afterEffect">
                                  <p:stCondLst>
                                    <p:cond delay="0"/>
                                  </p:stCondLst>
                                  <p:childTnLst>
                                    <p:set>
                                      <p:cBhvr>
                                        <p:cTn id="240" dur="1" fill="hold">
                                          <p:stCondLst>
                                            <p:cond delay="0"/>
                                          </p:stCondLst>
                                        </p:cTn>
                                        <p:tgtEl>
                                          <p:spTgt spid="364"/>
                                        </p:tgtEl>
                                        <p:attrNameLst>
                                          <p:attrName>style.visibility</p:attrName>
                                        </p:attrNameLst>
                                      </p:cBhvr>
                                      <p:to>
                                        <p:strVal val="visible"/>
                                      </p:to>
                                    </p:set>
                                    <p:animEffect transition="in" filter="wipe(right)">
                                      <p:cBhvr>
                                        <p:cTn id="241"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4" grpId="0" animBg="1"/>
      <p:bldP spid="184" grpId="1" animBg="1"/>
      <p:bldP spid="185" grpId="0" animBg="1"/>
      <p:bldP spid="185" grpId="1" animBg="1"/>
      <p:bldP spid="186" grpId="0" animBg="1"/>
      <p:bldP spid="186" grpId="1" animBg="1"/>
      <p:bldP spid="187" grpId="0" animBg="1"/>
      <p:bldP spid="187" grpId="1" animBg="1"/>
      <p:bldP spid="188" grpId="0" animBg="1"/>
      <p:bldP spid="188" grpId="1" animBg="1"/>
      <p:bldP spid="189" grpId="0" animBg="1"/>
      <p:bldP spid="189" grpId="1" animBg="1"/>
      <p:bldP spid="190" grpId="0" animBg="1"/>
      <p:bldP spid="190" grpId="1" animBg="1"/>
      <p:bldP spid="191" grpId="0" animBg="1"/>
      <p:bldP spid="191" grpId="1" animBg="1"/>
      <p:bldP spid="293" grpId="0" animBg="1"/>
      <p:bldP spid="310" grpId="0" animBg="1"/>
      <p:bldP spid="311" grpId="0" animBg="1"/>
      <p:bldP spid="312" grpId="0" animBg="1"/>
      <p:bldP spid="313" grpId="0" animBg="1"/>
      <p:bldP spid="314" grpId="0" animBg="1"/>
      <p:bldP spid="323" grpId="0" animBg="1"/>
      <p:bldP spid="324" grpId="0" animBg="1"/>
      <p:bldP spid="325" grpId="0" animBg="1"/>
      <p:bldP spid="326" grpId="0" animBg="1"/>
      <p:bldP spid="36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437DB6-2A55-D3A5-7C8E-453232CB31F4}"/>
              </a:ext>
            </a:extLst>
          </p:cNvPr>
          <p:cNvGrpSpPr/>
          <p:nvPr/>
        </p:nvGrpSpPr>
        <p:grpSpPr>
          <a:xfrm>
            <a:off x="259767" y="1253750"/>
            <a:ext cx="1143000" cy="1143000"/>
            <a:chOff x="2379643" y="355681"/>
            <a:chExt cx="1143000" cy="1143000"/>
          </a:xfrm>
        </p:grpSpPr>
        <p:sp>
          <p:nvSpPr>
            <p:cNvPr id="13" name="Oval 12">
              <a:extLst>
                <a:ext uri="{FF2B5EF4-FFF2-40B4-BE49-F238E27FC236}">
                  <a16:creationId xmlns:a16="http://schemas.microsoft.com/office/drawing/2014/main" id="{1550B7FF-6622-73FA-0AE0-A54A324E9960}"/>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A8CBD361-3BE8-D667-A75A-8E70EF59B221}"/>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5" name="Group 14">
              <a:extLst>
                <a:ext uri="{FF2B5EF4-FFF2-40B4-BE49-F238E27FC236}">
                  <a16:creationId xmlns:a16="http://schemas.microsoft.com/office/drawing/2014/main" id="{E829A35B-5445-2C9C-0A95-08DE68C74F01}"/>
                </a:ext>
              </a:extLst>
            </p:cNvPr>
            <p:cNvGrpSpPr/>
            <p:nvPr/>
          </p:nvGrpSpPr>
          <p:grpSpPr>
            <a:xfrm>
              <a:off x="2676823" y="704523"/>
              <a:ext cx="548640" cy="320040"/>
              <a:chOff x="8209190" y="1852901"/>
              <a:chExt cx="2194560" cy="1280160"/>
            </a:xfrm>
          </p:grpSpPr>
          <p:sp>
            <p:nvSpPr>
              <p:cNvPr id="16" name="Freeform: Shape 15">
                <a:extLst>
                  <a:ext uri="{FF2B5EF4-FFF2-40B4-BE49-F238E27FC236}">
                    <a16:creationId xmlns:a16="http://schemas.microsoft.com/office/drawing/2014/main" id="{E8AA96C2-FDF1-683C-8847-DAD7AFCBB518}"/>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7" name="Freeform: Shape 16">
                <a:extLst>
                  <a:ext uri="{FF2B5EF4-FFF2-40B4-BE49-F238E27FC236}">
                    <a16:creationId xmlns:a16="http://schemas.microsoft.com/office/drawing/2014/main" id="{FE31506E-0ECD-ADD3-D003-48F38413413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 name="Title 1"/>
          <p:cNvSpPr>
            <a:spLocks noGrp="1"/>
          </p:cNvSpPr>
          <p:nvPr>
            <p:ph type="title"/>
          </p:nvPr>
        </p:nvSpPr>
        <p:spPr/>
        <p:txBody>
          <a:bodyPr/>
          <a:lstStyle/>
          <a:p>
            <a:r>
              <a:rPr lang="en-IN" dirty="0"/>
              <a:t>How to split a node into children nodes?</a:t>
            </a:r>
          </a:p>
        </p:txBody>
      </p:sp>
      <p:pic>
        <p:nvPicPr>
          <p:cNvPr id="5" name="Picture 4"/>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40877" y="1328746"/>
            <a:ext cx="11510246" cy="4200508"/>
          </a:xfrm>
          <a:prstGeom prst="rect">
            <a:avLst/>
          </a:prstGeom>
        </p:spPr>
      </p:pic>
      <p:grpSp>
        <p:nvGrpSpPr>
          <p:cNvPr id="6" name="Group 5"/>
          <p:cNvGrpSpPr/>
          <p:nvPr/>
        </p:nvGrpSpPr>
        <p:grpSpPr>
          <a:xfrm>
            <a:off x="3505436" y="1253750"/>
            <a:ext cx="5181128" cy="2548229"/>
            <a:chOff x="3505436" y="1253750"/>
            <a:chExt cx="5181128" cy="2548229"/>
          </a:xfrm>
        </p:grpSpPr>
        <p:sp>
          <p:nvSpPr>
            <p:cNvPr id="7" name="Rounded Rectangle 6"/>
            <p:cNvSpPr>
              <a:spLocks noChangeAspect="1"/>
            </p:cNvSpPr>
            <p:nvPr/>
          </p:nvSpPr>
          <p:spPr>
            <a:xfrm>
              <a:off x="4339546" y="1253750"/>
              <a:ext cx="3512908" cy="204050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Arrow Connector 7"/>
            <p:cNvCxnSpPr>
              <a:stCxn id="7" idx="1"/>
            </p:cNvCxnSpPr>
            <p:nvPr/>
          </p:nvCxnSpPr>
          <p:spPr>
            <a:xfrm flipH="1">
              <a:off x="3505436" y="2274000"/>
              <a:ext cx="834110" cy="15279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p:cNvCxnSpPr>
            <p:nvPr/>
          </p:nvCxnSpPr>
          <p:spPr>
            <a:xfrm>
              <a:off x="7852454" y="2274000"/>
              <a:ext cx="834110" cy="15279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p:cNvCxnSpPr/>
          <p:nvPr/>
        </p:nvCxnSpPr>
        <p:spPr>
          <a:xfrm flipH="1">
            <a:off x="4573841" y="3294250"/>
            <a:ext cx="834110" cy="15279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784049" y="3294250"/>
            <a:ext cx="834110" cy="15279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ular Callout 76"/>
          <p:cNvSpPr/>
          <p:nvPr/>
        </p:nvSpPr>
        <p:spPr>
          <a:xfrm>
            <a:off x="6858001" y="3569863"/>
            <a:ext cx="5110270" cy="1299231"/>
          </a:xfrm>
          <a:prstGeom prst="wedgeRectCallout">
            <a:avLst>
              <a:gd name="adj1" fmla="val -61414"/>
              <a:gd name="adj2" fmla="val -8167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Notice, splitting a node is a classification problem in itself! Binary if two children, multiclass if more than 2 children</a:t>
            </a:r>
          </a:p>
        </p:txBody>
      </p:sp>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26603" y="5003268"/>
            <a:ext cx="1733158" cy="1733158"/>
          </a:xfrm>
          <a:prstGeom prst="rect">
            <a:avLst/>
          </a:prstGeom>
        </p:spPr>
      </p:pic>
      <p:sp>
        <p:nvSpPr>
          <p:cNvPr id="81" name="Rectangular Callout 80"/>
          <p:cNvSpPr/>
          <p:nvPr/>
        </p:nvSpPr>
        <p:spPr>
          <a:xfrm>
            <a:off x="6784049" y="5525343"/>
            <a:ext cx="3742554" cy="1278844"/>
          </a:xfrm>
          <a:prstGeom prst="wedgeRectCallout">
            <a:avLst>
              <a:gd name="adj1" fmla="val 70520"/>
              <a:gd name="adj2" fmla="val 200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Oh! So we are using a simple ML technique such as binary classification to learn a DT!</a:t>
            </a:r>
          </a:p>
        </p:txBody>
      </p:sp>
      <p:pic>
        <p:nvPicPr>
          <p:cNvPr id="82" name="Picture 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003268"/>
            <a:ext cx="1733158" cy="1733158"/>
          </a:xfrm>
          <a:prstGeom prst="rect">
            <a:avLst/>
          </a:prstGeom>
        </p:spPr>
      </p:pic>
      <p:sp>
        <p:nvSpPr>
          <p:cNvPr id="83" name="Rectangular Callout 82"/>
          <p:cNvSpPr/>
          <p:nvPr/>
        </p:nvSpPr>
        <p:spPr>
          <a:xfrm>
            <a:off x="1860802" y="5525343"/>
            <a:ext cx="3759162" cy="1278844"/>
          </a:xfrm>
          <a:prstGeom prst="wedgeRectCallout">
            <a:avLst>
              <a:gd name="adj1" fmla="val -69496"/>
              <a:gd name="adj2" fmla="val -613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Can we use any classification technique to split a node or are there some restrictions?</a:t>
            </a:r>
          </a:p>
        </p:txBody>
      </p:sp>
      <p:pic>
        <p:nvPicPr>
          <p:cNvPr id="18" name="Picture 17">
            <a:extLst>
              <a:ext uri="{FF2B5EF4-FFF2-40B4-BE49-F238E27FC236}">
                <a16:creationId xmlns:a16="http://schemas.microsoft.com/office/drawing/2014/main" id="{C90FE80B-5C41-36B8-4C6C-3A66AA73C875}"/>
              </a:ext>
            </a:extLst>
          </p:cNvPr>
          <p:cNvPicPr>
            <a:picLocks noChangeAspect="1"/>
          </p:cNvPicPr>
          <p:nvPr/>
        </p:nvPicPr>
        <p:blipFill>
          <a:blip r:embed="rId6"/>
          <a:stretch>
            <a:fillRect/>
          </a:stretch>
        </p:blipFill>
        <p:spPr>
          <a:xfrm>
            <a:off x="5343897" y="1501680"/>
            <a:ext cx="1507539" cy="1507539"/>
          </a:xfrm>
          <a:prstGeom prst="rect">
            <a:avLst/>
          </a:prstGeom>
        </p:spPr>
      </p:pic>
      <p:sp>
        <p:nvSpPr>
          <p:cNvPr id="90" name="Rectangular Callout 89"/>
          <p:cNvSpPr/>
          <p:nvPr/>
        </p:nvSpPr>
        <p:spPr>
          <a:xfrm>
            <a:off x="1797614" y="838669"/>
            <a:ext cx="6741389" cy="1807650"/>
          </a:xfrm>
          <a:prstGeom prst="wedgeRectCallout">
            <a:avLst>
              <a:gd name="adj1" fmla="val -63442"/>
              <a:gd name="adj2" fmla="val 1540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rPr>
              <a:t>In principle there is no restriction (e.g. can even use a deep net to split a node). However, in practice we use a simple ML algo like linear to split nodes. This is because the usefulness of DTs largely comes from being able to rapidly send a test data point to a leaf</a:t>
            </a:r>
          </a:p>
        </p:txBody>
      </p:sp>
    </p:spTree>
    <p:extLst>
      <p:ext uri="{BB962C8B-B14F-4D97-AF65-F5344CB8AC3E}">
        <p14:creationId xmlns:p14="http://schemas.microsoft.com/office/powerpoint/2010/main" val="92514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5"/>
                                        </p:tgtEl>
                                      </p:cBhvr>
                                      <p:by x="400000" y="400000"/>
                                    </p:animScale>
                                  </p:childTnLst>
                                </p:cTn>
                              </p:par>
                              <p:par>
                                <p:cTn id="7" presetID="42" presetClass="path" presetSubtype="0" accel="50000" decel="50000" fill="hold" nodeType="withEffect">
                                  <p:stCondLst>
                                    <p:cond delay="0"/>
                                  </p:stCondLst>
                                  <p:childTnLst>
                                    <p:animMotion origin="layout" path="M 0 0 L 0 0.17801 " pathEditMode="relative" rAng="0" ptsTypes="AA">
                                      <p:cBhvr>
                                        <p:cTn id="8" dur="1000" fill="hold"/>
                                        <p:tgtEl>
                                          <p:spTgt spid="5"/>
                                        </p:tgtEl>
                                        <p:attrNameLst>
                                          <p:attrName>ppt_x</p:attrName>
                                          <p:attrName>ppt_y</p:attrName>
                                        </p:attrNameLst>
                                      </p:cBhvr>
                                      <p:rCtr x="0" y="8889"/>
                                    </p:animMotion>
                                  </p:childTnLst>
                                </p:cTn>
                              </p:par>
                            </p:childTnLst>
                          </p:cTn>
                        </p:par>
                        <p:par>
                          <p:cTn id="9" fill="hold">
                            <p:stCondLst>
                              <p:cond delay="1000"/>
                            </p:stCondLst>
                            <p:childTnLst>
                              <p:par>
                                <p:cTn id="10" presetID="10" presetClass="exit" presetSubtype="0" fill="hold" nodeType="after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par>
                                <p:cTn id="26" presetID="22" presetClass="entr" presetSubtype="1"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wipe(right)">
                                      <p:cBhvr>
                                        <p:cTn id="38" dur="500"/>
                                        <p:tgtEl>
                                          <p:spTgt spid="7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wipe(right)">
                                      <p:cBhvr>
                                        <p:cTn id="46" dur="500"/>
                                        <p:tgtEl>
                                          <p:spTgt spid="81"/>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childTnLst>
                          </p:cTn>
                        </p:par>
                        <p:par>
                          <p:cTn id="51" fill="hold">
                            <p:stCondLst>
                              <p:cond delay="0"/>
                            </p:stCondLst>
                            <p:childTnLst>
                              <p:par>
                                <p:cTn id="52" presetID="22" presetClass="entr" presetSubtype="8" fill="hold" grpId="0" nodeType="afterEffect">
                                  <p:stCondLst>
                                    <p:cond delay="0"/>
                                  </p:stCondLst>
                                  <p:childTnLst>
                                    <p:set>
                                      <p:cBhvr>
                                        <p:cTn id="53" dur="1" fill="hold">
                                          <p:stCondLst>
                                            <p:cond delay="0"/>
                                          </p:stCondLst>
                                        </p:cTn>
                                        <p:tgtEl>
                                          <p:spTgt spid="83"/>
                                        </p:tgtEl>
                                        <p:attrNameLst>
                                          <p:attrName>style.visibility</p:attrName>
                                        </p:attrNameLst>
                                      </p:cBhvr>
                                      <p:to>
                                        <p:strVal val="visible"/>
                                      </p:to>
                                    </p:set>
                                    <p:animEffect transition="in" filter="wipe(left)">
                                      <p:cBhvr>
                                        <p:cTn id="54" dur="500"/>
                                        <p:tgtEl>
                                          <p:spTgt spid="83"/>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p:cTn id="59" dur="500" fill="hold"/>
                                        <p:tgtEl>
                                          <p:spTgt spid="3"/>
                                        </p:tgtEl>
                                        <p:attrNameLst>
                                          <p:attrName>ppt_w</p:attrName>
                                        </p:attrNameLst>
                                      </p:cBhvr>
                                      <p:tavLst>
                                        <p:tav tm="0">
                                          <p:val>
                                            <p:fltVal val="0"/>
                                          </p:val>
                                        </p:tav>
                                        <p:tav tm="100000">
                                          <p:val>
                                            <p:strVal val="#ppt_w"/>
                                          </p:val>
                                        </p:tav>
                                      </p:tavLst>
                                    </p:anim>
                                    <p:anim calcmode="lin" valueType="num">
                                      <p:cBhvr>
                                        <p:cTn id="60" dur="500" fill="hold"/>
                                        <p:tgtEl>
                                          <p:spTgt spid="3"/>
                                        </p:tgtEl>
                                        <p:attrNameLst>
                                          <p:attrName>ppt_h</p:attrName>
                                        </p:attrNameLst>
                                      </p:cBhvr>
                                      <p:tavLst>
                                        <p:tav tm="0">
                                          <p:val>
                                            <p:fltVal val="0"/>
                                          </p:val>
                                        </p:tav>
                                        <p:tav tm="100000">
                                          <p:val>
                                            <p:strVal val="#ppt_h"/>
                                          </p:val>
                                        </p:tav>
                                      </p:tavLst>
                                    </p:anim>
                                    <p:animEffect transition="in" filter="fade">
                                      <p:cBhvr>
                                        <p:cTn id="61" dur="500"/>
                                        <p:tgtEl>
                                          <p:spTgt spid="3"/>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90"/>
                                        </p:tgtEl>
                                        <p:attrNameLst>
                                          <p:attrName>style.visibility</p:attrName>
                                        </p:attrNameLst>
                                      </p:cBhvr>
                                      <p:to>
                                        <p:strVal val="visible"/>
                                      </p:to>
                                    </p:set>
                                    <p:animEffect transition="in" filter="wipe(left)">
                                      <p:cBhvr>
                                        <p:cTn id="65"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1" grpId="0" animBg="1"/>
      <p:bldP spid="83" grpId="0" animBg="1"/>
      <p:bldP spid="9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58.50299"/>
  <p:tag name="ORIGINALWIDTH" val="30.50158"/>
  <p:tag name="LATEXADDIN" val="\documentclass{article}&#10;\usepackage{amsmath,amssymb}&#10;\usepackage{olo}&#10;\pagestyle{empty}&#10;\begin{document}&#10;&#10;\[&#10;?&#10;\]&#10;&#10;\end{document}"/>
  <p:tag name="IGUANATEXSIZE" val="40"/>
  <p:tag name="IGUANATEXCURSOR" val="110"/>
</p:tagLst>
</file>

<file path=ppt/tags/tag2.xml><?xml version="1.0" encoding="utf-8"?>
<p:tagLst xmlns:a="http://schemas.openxmlformats.org/drawingml/2006/main" xmlns:r="http://schemas.openxmlformats.org/officeDocument/2006/relationships" xmlns:p="http://schemas.openxmlformats.org/presentationml/2006/main">
  <p:tag name="ORIGINALHEIGHT" val="58.50299"/>
  <p:tag name="ORIGINALWIDTH" val="30.50158"/>
  <p:tag name="LATEXADDIN" val="\documentclass{article}&#10;\usepackage{amsmath,amssymb}&#10;\usepackage{olo}&#10;\pagestyle{empty}&#10;\begin{document}&#10;&#10;\[&#10;?&#10;\]&#10;&#10;\end{document}"/>
  <p:tag name="IGUANATEXSIZE" val="40"/>
  <p:tag name="IGUANATEXCURSOR" val="110"/>
</p:tagLst>
</file>

<file path=ppt/theme/theme1.xml><?xml version="1.0" encoding="utf-8"?>
<a:theme xmlns:a="http://schemas.openxmlformats.org/drawingml/2006/main" name="MLC-gold">
  <a:themeElements>
    <a:clrScheme name="Custom 2">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60B1F2"/>
      </a:hlink>
      <a:folHlink>
        <a:srgbClr val="F03B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LC-gold" id="{A32AEB50-6930-43BE-AF91-EC2A96F639DE}" vid="{F593CA47-3193-4F2F-AF17-9D2EF6BF85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MLC-gold</Template>
  <TotalTime>15</TotalTime>
  <Words>2822</Words>
  <Application>Microsoft Office PowerPoint</Application>
  <PresentationFormat>Widescreen</PresentationFormat>
  <Paragraphs>217</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Wingdings</vt:lpstr>
      <vt:lpstr>MLC-gold</vt:lpstr>
      <vt:lpstr>Decision Trees</vt:lpstr>
      <vt:lpstr>Midsem Exam</vt:lpstr>
      <vt:lpstr>Doubt Clearing and Practice Session</vt:lpstr>
      <vt:lpstr>Building Decision Trees</vt:lpstr>
      <vt:lpstr>Decision Trees – all shapes and sizes</vt:lpstr>
      <vt:lpstr>Regression with Decision Trees</vt:lpstr>
      <vt:lpstr>How to learn a DT?</vt:lpstr>
      <vt:lpstr>What to do at a leaf?</vt:lpstr>
      <vt:lpstr>How to split a node into children nodes?</vt:lpstr>
      <vt:lpstr>Splitting a Node – some lessons</vt:lpstr>
      <vt:lpstr>Purifying Decision Stumps</vt:lpstr>
      <vt:lpstr>Node splitting via linear classifiers</vt:lpstr>
      <vt:lpstr>One Final Recap</vt:lpstr>
      <vt:lpstr>Pruning Strategies</vt:lpstr>
      <vt:lpstr>Decision Trees - Lessons</vt:lpstr>
      <vt:lpstr>Playing Hangman</vt:lpstr>
      <vt:lpstr>Uncertainty</vt:lpstr>
      <vt:lpstr>Uncertainty Reduction – Hangman</vt:lpstr>
      <vt:lpstr>Uncertainty Reduction – Classification</vt:lpstr>
      <vt:lpstr>Entropy is a measure of Uncertainty</vt:lpstr>
      <vt:lpstr>What is a good question?</vt:lpstr>
      <vt:lpstr>A good question for Hangman</vt:lpstr>
      <vt:lpstr>The ID3 Algorithm</vt:lpstr>
      <vt:lpstr>Careful use of DTs</vt:lpstr>
    </vt:vector>
  </TitlesOfParts>
  <Company>Indian Institute of Technology Kanpur, Kanpur, 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first Solver</dc:title>
  <dc:creator>Purushottam Kar</dc:creator>
  <cp:lastModifiedBy>Purushottam Kar</cp:lastModifiedBy>
  <cp:revision>16</cp:revision>
  <dcterms:created xsi:type="dcterms:W3CDTF">2024-02-09T05:55:56Z</dcterms:created>
  <dcterms:modified xsi:type="dcterms:W3CDTF">2024-02-16T16:46:31Z</dcterms:modified>
</cp:coreProperties>
</file>