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317" r:id="rId4"/>
    <p:sldId id="318" r:id="rId5"/>
    <p:sldId id="271" r:id="rId6"/>
    <p:sldId id="319" r:id="rId7"/>
    <p:sldId id="312" r:id="rId8"/>
    <p:sldId id="313" r:id="rId9"/>
    <p:sldId id="314" r:id="rId10"/>
    <p:sldId id="299" r:id="rId11"/>
    <p:sldId id="321" r:id="rId12"/>
    <p:sldId id="300" r:id="rId13"/>
    <p:sldId id="322" r:id="rId14"/>
    <p:sldId id="315" r:id="rId15"/>
    <p:sldId id="323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5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2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0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1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3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12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9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7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6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4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C82A0F8-693A-45E3-A6EE-BB0257CEE5DC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8446CFDA-9F2E-4942-B9C3-C7B09EA0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7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k.ac.in/users/purushot/courses/ml/2023-24-w/discussion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1A32-5AD4-930F-7432-5E135407E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Session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FAC88-9D1A-B3F2-1C04-10F527DFD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4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FCDE3D-C506-FE94-56C6-2DD9F05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Subdifferential Calculus Rules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51093B-0165-4344-A272-4A19A051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525" y="1604463"/>
            <a:ext cx="5101677" cy="723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Regular Calculus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01BEE9-F9C7-76A1-BFD0-80CC3B19280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29518" y="2326839"/>
                <a:ext cx="4982967" cy="408458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01BEE9-F9C7-76A1-BFD0-80CC3B192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29518" y="2326839"/>
                <a:ext cx="4982967" cy="40845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A457CF-1DF1-7979-547F-7B0837834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9032" y="1604463"/>
            <a:ext cx="5054650" cy="72237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Subdifferential Calculus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421B2A7-E55E-F238-996B-2DE5E15D700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39023" y="2326839"/>
                <a:ext cx="5401721" cy="453116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r"/>
                <a:r>
                  <a:rPr lang="en-IN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  <a:latin typeface="+mn-lt"/>
                </a:endParaRPr>
              </a:p>
              <a:p>
                <a:pPr algn="r"/>
                <a:r>
                  <a:rPr lang="en-IN" dirty="0">
                    <a:solidFill>
                      <a:schemeClr val="bg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algn="r"/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IN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421B2A7-E55E-F238-996B-2DE5E15D7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39023" y="2326839"/>
                <a:ext cx="5401721" cy="453116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1E6DD2-5843-803D-C849-0CFFA6D12C3F}"/>
                  </a:ext>
                </a:extLst>
              </p:cNvPr>
              <p:cNvSpPr txBox="1"/>
              <p:nvPr/>
            </p:nvSpPr>
            <p:spPr>
              <a:xfrm>
                <a:off x="3947678" y="1109470"/>
                <a:ext cx="498296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1E6DD2-5843-803D-C849-0CFFA6D12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78" y="1109470"/>
                <a:ext cx="4982967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7C2FFD1-D1E3-F970-ECC2-D50BDFF4A154}"/>
              </a:ext>
            </a:extLst>
          </p:cNvPr>
          <p:cNvSpPr txBox="1">
            <a:spLocks/>
          </p:cNvSpPr>
          <p:nvPr/>
        </p:nvSpPr>
        <p:spPr>
          <a:xfrm>
            <a:off x="251255" y="2326839"/>
            <a:ext cx="1311731" cy="408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8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Scaling Rule</a:t>
            </a:r>
          </a:p>
          <a:p>
            <a:endParaRPr lang="en-US" dirty="0"/>
          </a:p>
          <a:p>
            <a:r>
              <a:rPr lang="en-US" dirty="0"/>
              <a:t>Sum Rule</a:t>
            </a:r>
          </a:p>
          <a:p>
            <a:endParaRPr lang="en-US" dirty="0"/>
          </a:p>
          <a:p>
            <a:r>
              <a:rPr lang="en-US" dirty="0"/>
              <a:t>Chain Rule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08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7E21-872D-0ACB-99A2-67BDEE56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Subdifferential of norms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F2173-DF0C-7A12-27E6-3133E09D4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32" y="1111250"/>
            <a:ext cx="10407399" cy="5300663"/>
          </a:xfrm>
        </p:spPr>
      </p:pic>
    </p:spTree>
    <p:extLst>
      <p:ext uri="{BB962C8B-B14F-4D97-AF65-F5344CB8AC3E}">
        <p14:creationId xmlns:p14="http://schemas.microsoft.com/office/powerpoint/2010/main" val="411142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69D352-84E2-9323-DA83-21810E25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Subdifferential Calculus Rules – Max Rule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7DA198C-CD16-7284-9A83-F44F4FD1C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then</a:t>
                </a:r>
                <a:br>
                  <a:rPr lang="en-IN" dirty="0">
                    <a:solidFill>
                      <a:schemeClr val="bg1"/>
                    </a:solidFill>
                  </a:rPr>
                </a:b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/>
                  <a:t>There is no counterpart to the max rule in regular calculus</a:t>
                </a:r>
              </a:p>
              <a:p>
                <a:pPr lvl="2"/>
                <a:r>
                  <a:rPr lang="en-IN" dirty="0"/>
                  <a:t>This is because functions of the form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usually turn out to be non-differentiable and so regular calculus falls silent anyway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7DA198C-CD16-7284-9A83-F44F4FD1C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97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02D9-C50C-FFE7-FC08-D9988817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Subdifferential of norms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25C36-5B6D-62DC-CDBF-1071BD3DC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rgbClr val="FFC000"/>
                    </a:solidFill>
                  </a:rPr>
                  <a:t>Trick 1: Use the sum rule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>
                    <a:solidFill>
                      <a:srgbClr val="FFC000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dirty="0">
                  <a:solidFill>
                    <a:srgbClr val="FFC000"/>
                  </a:solidFill>
                </a:endParaRPr>
              </a:p>
              <a:p>
                <a:r>
                  <a:rPr lang="en-IN" dirty="0">
                    <a:solidFill>
                      <a:srgbClr val="FFC000"/>
                    </a:solidFill>
                  </a:rPr>
                  <a:t>Trick 2: Use the max rule and the fact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rgbClr val="FFC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𝐬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func>
                    <m: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rgbClr val="FFC000"/>
                  </a:solidFill>
                </a:endParaRPr>
              </a:p>
              <a:p>
                <a:r>
                  <a:rPr lang="en-IN" dirty="0">
                    <a:solidFill>
                      <a:srgbClr val="FFC000"/>
                    </a:solidFill>
                  </a:rPr>
                  <a:t>2D case 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FFC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rgbClr val="FFC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en-IN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25C36-5B6D-62DC-CDBF-1071BD3DC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73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C5BC-7C63-149C-880B-7DBF5719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Derivation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0D18A-8B80-BCF5-457C-CE57F68FB3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9749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Derive the dual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𝐰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bSup>
                      <m:sSub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min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IN" b="1" i="1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IN" b="1" i="1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𝐰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b="1" i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𝐳</m:t>
                                </m:r>
                                <m:r>
                                  <a:rPr lang="en-IN" i="1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𝐫</m:t>
                                </m:r>
                                <m:r>
                                  <a:rPr lang="en-IN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eqAr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bSup>
                      <m:sSubSupPr>
                        <m:ctrlPr>
                          <a:rPr lang="en-IN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𝐳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IN" i="1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IN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b="0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olidFill>
                      <a:srgbClr val="FFC000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FFC000"/>
                    </a:solidFill>
                  </a:rPr>
                  <a:t> </a:t>
                </a:r>
                <a:r>
                  <a:rPr lang="en-IN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 lambda </a:t>
                </a:r>
                <a:endParaRPr lang="en-IN" dirty="0">
                  <a:solidFill>
                    <a:srgbClr val="FFC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>
                    <a:solidFill>
                      <a:srgbClr val="FFC000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FFC000"/>
                    </a:solidFill>
                  </a:rPr>
                  <a:t> </a:t>
                </a:r>
                <a:r>
                  <a:rPr lang="en-IN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 alpha</a:t>
                </a:r>
                <a:endParaRPr lang="en-IN" dirty="0">
                  <a:solidFill>
                    <a:srgbClr val="FFC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>
                    <a:solidFill>
                      <a:srgbClr val="FFC000"/>
                    </a:solidFill>
                  </a:rPr>
                  <a:t> ,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FFC000"/>
                    </a:solidFill>
                  </a:rPr>
                  <a:t>  </a:t>
                </a:r>
                <a:r>
                  <a:rPr lang="en-IN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 beta</a:t>
                </a:r>
                <a:endParaRPr lang="en-IN" dirty="0">
                  <a:solidFill>
                    <a:srgbClr val="FFC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IN" dirty="0">
                  <a:solidFill>
                    <a:srgbClr val="FFC000"/>
                  </a:solidFill>
                </a:endParaRPr>
              </a:p>
              <a:p>
                <a:endParaRPr lang="en-IN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0D18A-8B80-BCF5-457C-CE57F68FB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974976"/>
              </a:xfrm>
              <a:blipFill>
                <a:blip r:embed="rId2"/>
                <a:stretch>
                  <a:fillRect l="-578" t="-5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1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1E84-92AF-2214-306E-3E865BA4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Derivation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534BA-D2DB-5F57-2DB0-E32496985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</m:t>
                        </m:r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𝛌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𝐳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⊤</m:t>
                        </m:r>
                      </m:sup>
                    </m:sSup>
                    <m:r>
                      <a:rPr lang="en-US" sz="2400" b="1" i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IN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𝐫</m:t>
                            </m:r>
                          </m:e>
                        </m:d>
                      </m:e>
                      <m:sub>
                        <m:r>
                          <a:rPr lang="en-I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sz="24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𝛂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𝐰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𝐳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𝐰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𝐳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𝛌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𝐲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𝐰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𝐫</m:t>
                        </m:r>
                      </m:e>
                    </m:d>
                  </m:oMath>
                </a14:m>
                <a:endParaRPr lang="en-IN" dirty="0">
                  <a:solidFill>
                    <a:srgbClr val="FFC000"/>
                  </a:solidFill>
                </a:endParaRPr>
              </a:p>
              <a:p>
                <a:r>
                  <a:rPr lang="en-IN" dirty="0">
                    <a:solidFill>
                      <a:srgbClr val="FFC000"/>
                    </a:solidFill>
                  </a:rPr>
                  <a:t>Primal: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𝐫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𝛌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𝐳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  <m:r>
                                          <a:rPr lang="en-US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𝛌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rgbClr val="FFC000"/>
                  </a:solidFill>
                </a:endParaRPr>
              </a:p>
              <a:p>
                <a:r>
                  <a:rPr lang="en-IN" dirty="0">
                    <a:solidFill>
                      <a:srgbClr val="FFC000"/>
                    </a:solidFill>
                  </a:rPr>
                  <a:t>Dual: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𝛌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𝐫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𝐳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  <m:r>
                                          <a:rPr lang="en-US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𝛌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rgbClr val="FFC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𝛌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b="1" dirty="0">
                  <a:solidFill>
                    <a:srgbClr val="FFC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b="1" dirty="0">
                  <a:solidFill>
                    <a:srgbClr val="FFC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𝛌</m:t>
                    </m:r>
                  </m:oMath>
                </a14:m>
                <a:endParaRPr lang="en-IN" b="1" dirty="0">
                  <a:solidFill>
                    <a:srgbClr val="FFC000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𝛌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US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𝛌</m:t>
                                    </m:r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b="1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𝛌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𝛌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𝐲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rgbClr val="FFC000"/>
                    </a:solidFill>
                  </a:rPr>
                  <a:t>Approximation Algorithms : Vijay Vazirani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534BA-D2DB-5F57-2DB0-E32496985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b="-2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62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6978-A085-1D97-5AEA-FC0E5975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Construction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4697F-8493-C073-09C8-D59CE5260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885" y="1111624"/>
            <a:ext cx="8632230" cy="248251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1040C7-2382-A756-67F3-4280B42E2242}"/>
                  </a:ext>
                </a:extLst>
              </p:cNvPr>
              <p:cNvSpPr txBox="1"/>
              <p:nvPr/>
            </p:nvSpPr>
            <p:spPr>
              <a:xfrm>
                <a:off x="253354" y="3687417"/>
                <a:ext cx="11216403" cy="2621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200" dirty="0">
                  <a:solidFill>
                    <a:srgbClr val="FFC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𝑦𝑞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200" dirty="0">
                  <a:solidFill>
                    <a:srgbClr val="FFC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3200" dirty="0">
                  <a:solidFill>
                    <a:srgbClr val="FFC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1,−2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,1,−2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sz="32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lim>
                          </m:limLow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lim>
                      </m:limLow>
                    </m:oMath>
                  </m:oMathPara>
                </a14:m>
                <a:endParaRPr lang="en-IN" sz="32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1040C7-2382-A756-67F3-4280B42E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4" y="3687417"/>
                <a:ext cx="11216403" cy="2621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84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9AF245-FFF7-B4E1-77EB-899AEB3C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</a:t>
            </a:r>
            <a:r>
              <a:rPr lang="en-US" dirty="0"/>
              <a:t> and supporting hyperplanes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018062-ED8D-5343-B4E8-48CA85B3A164}"/>
              </a:ext>
            </a:extLst>
          </p:cNvPr>
          <p:cNvSpPr/>
          <p:nvPr/>
        </p:nvSpPr>
        <p:spPr>
          <a:xfrm>
            <a:off x="1838739" y="1600200"/>
            <a:ext cx="4532244" cy="2683565"/>
          </a:xfrm>
          <a:custGeom>
            <a:avLst/>
            <a:gdLst>
              <a:gd name="connsiteX0" fmla="*/ 0 w 4532244"/>
              <a:gd name="connsiteY0" fmla="*/ 566530 h 2683565"/>
              <a:gd name="connsiteX1" fmla="*/ 1182757 w 4532244"/>
              <a:gd name="connsiteY1" fmla="*/ 2683565 h 2683565"/>
              <a:gd name="connsiteX2" fmla="*/ 4124739 w 4532244"/>
              <a:gd name="connsiteY2" fmla="*/ 1908313 h 2683565"/>
              <a:gd name="connsiteX3" fmla="*/ 4532244 w 4532244"/>
              <a:gd name="connsiteY3" fmla="*/ 0 h 268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4" h="2683565">
                <a:moveTo>
                  <a:pt x="0" y="566530"/>
                </a:moveTo>
                <a:lnTo>
                  <a:pt x="1182757" y="2683565"/>
                </a:lnTo>
                <a:lnTo>
                  <a:pt x="4124739" y="1908313"/>
                </a:lnTo>
                <a:lnTo>
                  <a:pt x="4532244" y="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A8DC8E-AAD8-2330-D4CE-B8AE6E2D87CB}"/>
              </a:ext>
            </a:extLst>
          </p:cNvPr>
          <p:cNvCxnSpPr/>
          <p:nvPr/>
        </p:nvCxnSpPr>
        <p:spPr>
          <a:xfrm>
            <a:off x="1361660" y="1202635"/>
            <a:ext cx="0" cy="48403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82C80-C781-2ABB-F721-9D7E8C4E61A5}"/>
              </a:ext>
            </a:extLst>
          </p:cNvPr>
          <p:cNvCxnSpPr/>
          <p:nvPr/>
        </p:nvCxnSpPr>
        <p:spPr>
          <a:xfrm>
            <a:off x="-104456" y="4840356"/>
            <a:ext cx="6932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D014B0-3696-FA2E-7775-42D1143ADD0E}"/>
              </a:ext>
            </a:extLst>
          </p:cNvPr>
          <p:cNvCxnSpPr/>
          <p:nvPr/>
        </p:nvCxnSpPr>
        <p:spPr>
          <a:xfrm>
            <a:off x="253353" y="2941982"/>
            <a:ext cx="6187204" cy="300161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85E4DA-15BE-0BAB-AA6F-F695D78045A5}"/>
              </a:ext>
            </a:extLst>
          </p:cNvPr>
          <p:cNvSpPr/>
          <p:nvPr/>
        </p:nvSpPr>
        <p:spPr>
          <a:xfrm>
            <a:off x="7653130" y="1828800"/>
            <a:ext cx="4432853" cy="3064464"/>
          </a:xfrm>
          <a:custGeom>
            <a:avLst/>
            <a:gdLst>
              <a:gd name="connsiteX0" fmla="*/ 0 w 4432853"/>
              <a:gd name="connsiteY0" fmla="*/ 0 h 3064464"/>
              <a:gd name="connsiteX1" fmla="*/ 2276061 w 4432853"/>
              <a:gd name="connsiteY1" fmla="*/ 3041374 h 3064464"/>
              <a:gd name="connsiteX2" fmla="*/ 4432853 w 4432853"/>
              <a:gd name="connsiteY2" fmla="*/ 1152939 h 306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2853" h="3064464">
                <a:moveTo>
                  <a:pt x="0" y="0"/>
                </a:moveTo>
                <a:cubicBezTo>
                  <a:pt x="768626" y="1424609"/>
                  <a:pt x="1537252" y="2849218"/>
                  <a:pt x="2276061" y="3041374"/>
                </a:cubicBezTo>
                <a:cubicBezTo>
                  <a:pt x="3014870" y="3233530"/>
                  <a:pt x="3723861" y="2193234"/>
                  <a:pt x="4432853" y="115293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A53060-E87F-DC14-7A66-3865538587E3}"/>
              </a:ext>
            </a:extLst>
          </p:cNvPr>
          <p:cNvCxnSpPr/>
          <p:nvPr/>
        </p:nvCxnSpPr>
        <p:spPr>
          <a:xfrm>
            <a:off x="6370983" y="3193671"/>
            <a:ext cx="6187204" cy="300161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C18E3B-6CB5-C2A0-DEF4-77C8B619BFFE}"/>
              </a:ext>
            </a:extLst>
          </p:cNvPr>
          <p:cNvSpPr txBox="1"/>
          <p:nvPr/>
        </p:nvSpPr>
        <p:spPr>
          <a:xfrm>
            <a:off x="2932043" y="5625547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Supporting Hyperplanes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DB0C46-19FF-8D05-4960-E148C3DCBF6C}"/>
              </a:ext>
            </a:extLst>
          </p:cNvPr>
          <p:cNvSpPr txBox="1"/>
          <p:nvPr/>
        </p:nvSpPr>
        <p:spPr>
          <a:xfrm>
            <a:off x="3458817" y="952598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Epigraph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0AFF593-CDB4-7F98-C5E8-61313ED00E6C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2932043" y="1137264"/>
            <a:ext cx="526774" cy="901842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2E09B66-A83B-EEF9-5D5E-0F93895157FC}"/>
              </a:ext>
            </a:extLst>
          </p:cNvPr>
          <p:cNvCxnSpPr>
            <a:cxnSpLocks/>
          </p:cNvCxnSpPr>
          <p:nvPr/>
        </p:nvCxnSpPr>
        <p:spPr>
          <a:xfrm flipV="1">
            <a:off x="3945837" y="5186641"/>
            <a:ext cx="689501" cy="457520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E3BD7-9EF9-79B7-FBB8-08856C0C217D}"/>
              </a:ext>
            </a:extLst>
          </p:cNvPr>
          <p:cNvCxnSpPr>
            <a:cxnSpLocks/>
          </p:cNvCxnSpPr>
          <p:nvPr/>
        </p:nvCxnSpPr>
        <p:spPr>
          <a:xfrm>
            <a:off x="155712" y="3520030"/>
            <a:ext cx="6412302" cy="173937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FD8AE94-665B-CF2F-BBBF-A05D132F841B}"/>
              </a:ext>
            </a:extLst>
          </p:cNvPr>
          <p:cNvCxnSpPr>
            <a:cxnSpLocks/>
          </p:cNvCxnSpPr>
          <p:nvPr/>
        </p:nvCxnSpPr>
        <p:spPr>
          <a:xfrm flipV="1">
            <a:off x="4488394" y="5004192"/>
            <a:ext cx="804192" cy="689665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980428-7229-F61B-E199-F977F00AEBF1}"/>
              </a:ext>
            </a:extLst>
          </p:cNvPr>
          <p:cNvSpPr txBox="1"/>
          <p:nvPr/>
        </p:nvSpPr>
        <p:spPr>
          <a:xfrm>
            <a:off x="7548864" y="5095584"/>
            <a:ext cx="4721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Tangent is a </a:t>
            </a:r>
          </a:p>
          <a:p>
            <a:r>
              <a:rPr lang="en-US" dirty="0">
                <a:solidFill>
                  <a:srgbClr val="FFC000"/>
                </a:solidFill>
              </a:rPr>
              <a:t>supporting Hyperplane for</a:t>
            </a:r>
          </a:p>
          <a:p>
            <a:r>
              <a:rPr lang="en-US" dirty="0">
                <a:solidFill>
                  <a:srgbClr val="FFC000"/>
                </a:solidFill>
              </a:rPr>
              <a:t>differentiable functions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F5AE661-BC9C-29BF-0507-11486CFE862D}"/>
              </a:ext>
            </a:extLst>
          </p:cNvPr>
          <p:cNvCxnSpPr>
            <a:cxnSpLocks/>
          </p:cNvCxnSpPr>
          <p:nvPr/>
        </p:nvCxnSpPr>
        <p:spPr>
          <a:xfrm flipV="1">
            <a:off x="8562658" y="4656678"/>
            <a:ext cx="689501" cy="457520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3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857B-F0EE-70A4-F9A4-9A7DADF6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7F1BD-A6E4-1571-6036-B15E21A1C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45" y="1111250"/>
            <a:ext cx="10126773" cy="5300663"/>
          </a:xfrm>
        </p:spPr>
      </p:pic>
    </p:spTree>
    <p:extLst>
      <p:ext uri="{BB962C8B-B14F-4D97-AF65-F5344CB8AC3E}">
        <p14:creationId xmlns:p14="http://schemas.microsoft.com/office/powerpoint/2010/main" val="274242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0E6B-C5C0-BB0D-87F7-D819B993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Doubt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806B5E-97C1-C135-636D-F1C163606EE5}"/>
              </a:ext>
            </a:extLst>
          </p:cNvPr>
          <p:cNvCxnSpPr/>
          <p:nvPr/>
        </p:nvCxnSpPr>
        <p:spPr>
          <a:xfrm>
            <a:off x="7841974" y="2295939"/>
            <a:ext cx="0" cy="31904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B04925-5406-66D7-4560-1ACBC3699A3B}"/>
              </a:ext>
            </a:extLst>
          </p:cNvPr>
          <p:cNvCxnSpPr/>
          <p:nvPr/>
        </p:nvCxnSpPr>
        <p:spPr>
          <a:xfrm>
            <a:off x="7354957" y="4969565"/>
            <a:ext cx="3607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8BA8E2-4D1D-9011-BC27-E155FDE9A217}"/>
              </a:ext>
            </a:extLst>
          </p:cNvPr>
          <p:cNvCxnSpPr/>
          <p:nvPr/>
        </p:nvCxnSpPr>
        <p:spPr>
          <a:xfrm>
            <a:off x="7354957" y="3001617"/>
            <a:ext cx="2912165" cy="29121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E449AC-44C0-D348-12AB-9BD6C04BC9C0}"/>
              </a:ext>
            </a:extLst>
          </p:cNvPr>
          <p:cNvSpPr/>
          <p:nvPr/>
        </p:nvSpPr>
        <p:spPr>
          <a:xfrm>
            <a:off x="7841975" y="1904747"/>
            <a:ext cx="3120886" cy="3120886"/>
          </a:xfrm>
          <a:custGeom>
            <a:avLst/>
            <a:gdLst>
              <a:gd name="connsiteX0" fmla="*/ 0 w 3438939"/>
              <a:gd name="connsiteY0" fmla="*/ 0 h 3438939"/>
              <a:gd name="connsiteX1" fmla="*/ 3438939 w 3438939"/>
              <a:gd name="connsiteY1" fmla="*/ 0 h 3438939"/>
              <a:gd name="connsiteX2" fmla="*/ 3438939 w 3438939"/>
              <a:gd name="connsiteY2" fmla="*/ 3438939 h 3438939"/>
              <a:gd name="connsiteX3" fmla="*/ 1705682 w 3438939"/>
              <a:gd name="connsiteY3" fmla="*/ 3438939 h 3438939"/>
              <a:gd name="connsiteX4" fmla="*/ 0 w 3438939"/>
              <a:gd name="connsiteY4" fmla="*/ 1733257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8939" h="3438939">
                <a:moveTo>
                  <a:pt x="0" y="0"/>
                </a:moveTo>
                <a:lnTo>
                  <a:pt x="3438939" y="0"/>
                </a:lnTo>
                <a:lnTo>
                  <a:pt x="3438939" y="3438939"/>
                </a:lnTo>
                <a:lnTo>
                  <a:pt x="1705682" y="3438939"/>
                </a:lnTo>
                <a:lnTo>
                  <a:pt x="0" y="1733257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FCE8AB-A06E-37E3-383D-78BB4EBB65EB}"/>
              </a:ext>
            </a:extLst>
          </p:cNvPr>
          <p:cNvCxnSpPr/>
          <p:nvPr/>
        </p:nvCxnSpPr>
        <p:spPr>
          <a:xfrm flipV="1">
            <a:off x="7841974" y="4025348"/>
            <a:ext cx="944217" cy="944217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B6653D5-8DEE-6884-1D9A-76436E5AD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534" y="175054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70C3-3AE3-0B53-2018-BAD6A027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Gyan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58965-CD82-B4D6-FC4B-FC3E62988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are we solving the same problem in so many ways?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FOO on primal problem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-dimensional identity matrix</a:t>
                </a:r>
              </a:p>
              <a:p>
                <a:pPr lvl="2"/>
                <a:r>
                  <a:rPr lang="en-IN" dirty="0"/>
                  <a:t>Solving the dual problem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-dimensional identity matrix</a:t>
                </a:r>
              </a:p>
              <a:p>
                <a:r>
                  <a:rPr lang="en-IN" dirty="0"/>
                  <a:t>The reason is time complexity</a:t>
                </a:r>
              </a:p>
              <a:p>
                <a:pPr lvl="2"/>
                <a:r>
                  <a:rPr lang="en-IN" dirty="0"/>
                  <a:t>Computing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</a:t>
                </a:r>
              </a:p>
              <a:p>
                <a:pPr lvl="2"/>
                <a:r>
                  <a:rPr lang="en-IN" dirty="0"/>
                  <a:t>Computing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</a:t>
                </a:r>
              </a:p>
              <a:p>
                <a:pPr lvl="2"/>
                <a:r>
                  <a:rPr lang="en-IN" dirty="0"/>
                  <a:t>Use primal solution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and dual solution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58965-CD82-B4D6-FC4B-FC3E62988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30A1E8A-84AA-F516-9719-50781C4D9046}"/>
              </a:ext>
            </a:extLst>
          </p:cNvPr>
          <p:cNvGrpSpPr/>
          <p:nvPr/>
        </p:nvGrpSpPr>
        <p:grpSpPr>
          <a:xfrm>
            <a:off x="333362" y="36191"/>
            <a:ext cx="1143000" cy="1143000"/>
            <a:chOff x="2379643" y="355681"/>
            <a:chExt cx="1143000" cy="1143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4DF71B-50D2-628D-7B8E-147D4E44391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C12964-2E4B-CCAA-AA21-C7F34CE8F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A9B13A-165A-ECDA-8E51-5858913149B5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4C4C9EF-AB54-85F5-6B7D-BA18291EEF0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13C57BA-474D-21D2-2D19-2768F8D8249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7ED7546-CEA6-C09F-E7C4-99ACA484493F}"/>
              </a:ext>
            </a:extLst>
          </p:cNvPr>
          <p:cNvSpPr/>
          <p:nvPr/>
        </p:nvSpPr>
        <p:spPr>
          <a:xfrm>
            <a:off x="1555254" y="148538"/>
            <a:ext cx="5946284" cy="996869"/>
          </a:xfrm>
          <a:prstGeom prst="wedgeRectCallout">
            <a:avLst>
              <a:gd name="adj1" fmla="val -60552"/>
              <a:gd name="adj2" fmla="val 3667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Also recall that you had designed a CD/CM solver for ridge regression as an exercise problem. Sometimes, descent-based solvers are faster even if closed-form solutions are available 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A105-4216-B469-F2DE-A17B895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Matrix Multiplication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69611-9201-FB12-8512-689BD5AE3A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Time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69611-9201-FB12-8512-689BD5AE3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6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2016C3-99B3-7B6E-2F6A-5EBF35F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 anchor="ctr">
            <a:normAutofit/>
          </a:bodyPr>
          <a:lstStyle/>
          <a:p>
            <a:r>
              <a:rPr lang="en-US" dirty="0" err="1"/>
              <a:t>Midsem</a:t>
            </a:r>
            <a:r>
              <a:rPr lang="en-US" dirty="0"/>
              <a:t> Exam</a:t>
            </a:r>
            <a:endParaRPr lang="en-IN" dirty="0"/>
          </a:p>
        </p:txBody>
      </p:sp>
      <p:pic>
        <p:nvPicPr>
          <p:cNvPr id="14" name="Picture 13" descr="Glasses on top of a book">
            <a:extLst>
              <a:ext uri="{FF2B5EF4-FFF2-40B4-BE49-F238E27FC236}">
                <a16:creationId xmlns:a16="http://schemas.microsoft.com/office/drawing/2014/main" id="{E415EA67-6399-B6C5-57F1-11B6F6507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" r="26684" b="-1"/>
          <a:stretch/>
        </p:blipFill>
        <p:spPr>
          <a:xfrm>
            <a:off x="253352" y="1111623"/>
            <a:ext cx="5757977" cy="530082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02BA10-88EE-5F1D-ED4D-4051992C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6180670" cy="5746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Feb 22 (Thu)</a:t>
            </a:r>
            <a:r>
              <a:rPr lang="en-IN" dirty="0">
                <a:solidFill>
                  <a:schemeClr val="accent5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6PM</a:t>
            </a:r>
            <a:r>
              <a:rPr lang="en-IN" dirty="0">
                <a:solidFill>
                  <a:schemeClr val="accent5"/>
                </a:solidFill>
              </a:rPr>
              <a:t>, L16,17,18,19,20</a:t>
            </a:r>
          </a:p>
          <a:p>
            <a:pPr lvl="2"/>
            <a:r>
              <a:rPr lang="en-IN" dirty="0"/>
              <a:t>Only for registered students (regular + audit)</a:t>
            </a:r>
          </a:p>
          <a:p>
            <a:pPr lvl="2"/>
            <a:r>
              <a:rPr lang="en-IN" dirty="0"/>
              <a:t>Assigned seating – will be announced soon</a:t>
            </a:r>
          </a:p>
          <a:p>
            <a:r>
              <a:rPr lang="en-US" dirty="0"/>
              <a:t>Open notes (handwritten only)</a:t>
            </a:r>
          </a:p>
          <a:p>
            <a:r>
              <a:rPr lang="en-US" dirty="0"/>
              <a:t>No mobile phones, tablets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Bring your institute ID card</a:t>
            </a:r>
          </a:p>
          <a:p>
            <a:pPr lvl="2"/>
            <a:r>
              <a:rPr lang="en-US" dirty="0"/>
              <a:t>If you don’t bring it, you may have to spend precious time during the exam getting verified separately</a:t>
            </a:r>
          </a:p>
          <a:p>
            <a:r>
              <a:rPr lang="en-US" dirty="0"/>
              <a:t>Syllabus:</a:t>
            </a:r>
          </a:p>
          <a:p>
            <a:pPr lvl="2"/>
            <a:r>
              <a:rPr lang="en-US" dirty="0"/>
              <a:t>All videos, slides, code linked on the course discussion page (link below) till 21 Feb </a:t>
            </a:r>
            <a:r>
              <a:rPr lang="en-US"/>
              <a:t>2024 (Wed)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https://www.cse.iitk.ac.in/users/purushot/courses/ml/2023-24-w/discussion.html</a:t>
            </a:r>
            <a:endParaRPr lang="en-US" dirty="0"/>
          </a:p>
          <a:p>
            <a:pPr lvl="2"/>
            <a:r>
              <a:rPr lang="en-US" dirty="0"/>
              <a:t>See GitHub for 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21733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7DAE8F-BD6B-992E-8762-5582ADE7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CE05B4B-E8D7-5AED-2EB4-BE28FA861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i="1"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>
                                <a:effectLst/>
                                <a:latin typeface="+mj-lt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effectLst/>
                                <a:latin typeface="+mj-lt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IN" i="1">
                                <a:effectLst/>
                                <a:latin typeface="+mj-lt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IN" i="1">
                                <a:effectLst/>
                                <a:latin typeface="+mj-lt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effectLst/>
                                <a:latin typeface="+mj-lt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+mj-lt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+mj-lt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:2≤</m:t>
                        </m:r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≤3</m:t>
                        </m:r>
                      </m:e>
                    </m:d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is the set of all 2D vectors whose sum of coordinates is between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𝒞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is a convex set.</a:t>
                </a:r>
              </a:p>
              <a:p>
                <a:r>
                  <a:rPr lang="en-IN" dirty="0">
                    <a:solidFill>
                      <a:srgbClr val="FFC000"/>
                    </a:solidFill>
                    <a:latin typeface="+mj-lt"/>
                  </a:rPr>
                  <a:t>Technique 1: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IN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:2≤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FFC000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IN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</m:t>
                        </m:r>
                      </m:e>
                    </m:d>
                  </m:oMath>
                </a14:m>
                <a:endParaRPr lang="en-IN" dirty="0">
                  <a:solidFill>
                    <a:srgbClr val="FFC000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IN" dirty="0">
                  <a:solidFill>
                    <a:srgbClr val="FFC000"/>
                  </a:solidFill>
                  <a:latin typeface="+mj-lt"/>
                </a:endParaRPr>
              </a:p>
              <a:p>
                <a:r>
                  <a:rPr lang="en-IN" dirty="0">
                    <a:solidFill>
                      <a:srgbClr val="FFC000"/>
                    </a:solidFill>
                    <a:latin typeface="+mj-lt"/>
                  </a:rPr>
                  <a:t>Prove both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N" dirty="0">
                    <a:solidFill>
                      <a:srgbClr val="FFC000"/>
                    </a:solidFill>
                    <a:latin typeface="+mj-lt"/>
                  </a:rPr>
                  <a:t> convex and use int rule</a:t>
                </a:r>
              </a:p>
              <a:p>
                <a:r>
                  <a:rPr lang="en-IN" dirty="0">
                    <a:solidFill>
                      <a:srgbClr val="FFC000"/>
                    </a:solidFill>
                    <a:latin typeface="+mj-lt"/>
                  </a:rPr>
                  <a:t>Technique 2: first principles (mid point)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>
                  <a:solidFill>
                    <a:srgbClr val="FFC000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>
                  <a:solidFill>
                    <a:srgbClr val="FFC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CE05B4B-E8D7-5AED-2EB4-BE28FA861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069" r="-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FC4E80-7A15-9A50-71ED-4DDA4557D9B3}"/>
              </a:ext>
            </a:extLst>
          </p:cNvPr>
          <p:cNvCxnSpPr/>
          <p:nvPr/>
        </p:nvCxnSpPr>
        <p:spPr>
          <a:xfrm>
            <a:off x="8358809" y="2792896"/>
            <a:ext cx="0" cy="3220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9DEFE-7931-B00B-AB42-1CB667FB5CAF}"/>
              </a:ext>
            </a:extLst>
          </p:cNvPr>
          <p:cNvCxnSpPr/>
          <p:nvPr/>
        </p:nvCxnSpPr>
        <p:spPr>
          <a:xfrm>
            <a:off x="7553739" y="5555974"/>
            <a:ext cx="40849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DF91D3-4552-5998-8B4F-ACCCD94F19E1}"/>
              </a:ext>
            </a:extLst>
          </p:cNvPr>
          <p:cNvCxnSpPr/>
          <p:nvPr/>
        </p:nvCxnSpPr>
        <p:spPr>
          <a:xfrm>
            <a:off x="7338779" y="3637722"/>
            <a:ext cx="2665395" cy="266539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678644-6B49-576B-FB09-89FC97A800F4}"/>
              </a:ext>
            </a:extLst>
          </p:cNvPr>
          <p:cNvCxnSpPr>
            <a:cxnSpLocks/>
          </p:cNvCxnSpPr>
          <p:nvPr/>
        </p:nvCxnSpPr>
        <p:spPr>
          <a:xfrm>
            <a:off x="8065882" y="2696766"/>
            <a:ext cx="3412538" cy="341253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4AE1C-989B-CE6D-525E-C77BC365B4D8}"/>
              </a:ext>
            </a:extLst>
          </p:cNvPr>
          <p:cNvSpPr/>
          <p:nvPr/>
        </p:nvSpPr>
        <p:spPr>
          <a:xfrm rot="2700000">
            <a:off x="7176052" y="4208662"/>
            <a:ext cx="4164495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5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D1F1-CA8E-573C-819D-6D12F554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5B0AE-D4D7-61CC-B06D-B3FE6B31E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Consider the function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b="1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effectLst/>
                            <a:latin typeface="+mj-lt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+mj-lt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effectLst/>
                            <a:latin typeface="+mj-lt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effectLst/>
                            <a:latin typeface="+mj-lt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effectLst/>
                                <a:latin typeface="+mj-lt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effectLst/>
                                <a:latin typeface="+mj-lt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effectLst/>
                            <a:latin typeface="+mj-lt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effectLst/>
                            <a:latin typeface="+mj-lt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IN" i="1">
                            <a:effectLst/>
                            <a:latin typeface="+mj-lt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effectLst/>
                                <a:latin typeface="+mj-lt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effectLst/>
                                <a:latin typeface="+mj-lt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+mj-lt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>
                            <a:effectLst/>
                            <a:latin typeface="+mj-lt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𝐱</m:t>
                        </m:r>
                        <m:r>
                          <a:rPr lang="en-IN" b="1" i="1">
                            <a:effectLst/>
                            <a:latin typeface="+mj-lt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N" i="1">
                            <a:effectLst/>
                            <a:latin typeface="+mj-lt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N" b="1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𝐰</m:t>
                    </m:r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IN" b="1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. Write an expression for the subdifferential of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b="1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for any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b="1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p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IN" b="1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effectLst/>
                            <a:latin typeface="+mj-lt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IN" i="1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IN" dirty="0">
                  <a:solidFill>
                    <a:srgbClr val="FFC000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FFC000"/>
                    </a:solidFill>
                    <a:latin typeface="+mj-lt"/>
                  </a:rPr>
                  <a:t>, e.g.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4,5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5,6,7,8</m:t>
                        </m:r>
                      </m:e>
                    </m:d>
                  </m:oMath>
                </a14:m>
                <a:endParaRPr lang="en-IN" dirty="0">
                  <a:solidFill>
                    <a:srgbClr val="FFC000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b="1" dirty="0">
                    <a:solidFill>
                      <a:srgbClr val="FFC000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IN" b="1" dirty="0">
                    <a:solidFill>
                      <a:srgbClr val="FFC000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>
                  <a:solidFill>
                    <a:srgbClr val="FFC000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>
                    <a:solidFill>
                      <a:srgbClr val="FFC000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{−1}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−1,1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{+1}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solidFill>
                      <a:srgbClr val="FFC000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US" sz="2400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US" sz="2400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US" sz="2400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sz="2400" dirty="0">
                  <a:solidFill>
                    <a:srgbClr val="FFC000"/>
                  </a:solidFill>
                  <a:latin typeface="+mj-lt"/>
                </a:endParaRPr>
              </a:p>
              <a:p>
                <a:endParaRPr lang="en-IN" dirty="0">
                  <a:solidFill>
                    <a:srgbClr val="FFC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5B0AE-D4D7-61CC-B06D-B3FE6B31E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690" r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848535"/>
      </p:ext>
    </p:extLst>
  </p:cSld>
  <p:clrMapOvr>
    <a:masterClrMapping/>
  </p:clrMapOvr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299</TotalTime>
  <Words>863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MLC-gold</vt:lpstr>
      <vt:lpstr>Practice Session</vt:lpstr>
      <vt:lpstr>Subgradient and supporting hyperplanes</vt:lpstr>
      <vt:lpstr>Doubt</vt:lpstr>
      <vt:lpstr>Doubt</vt:lpstr>
      <vt:lpstr>A bit of Gyan</vt:lpstr>
      <vt:lpstr>Naïve Matrix Multiplication</vt:lpstr>
      <vt:lpstr>Midsem Exam</vt:lpstr>
      <vt:lpstr>True or False</vt:lpstr>
      <vt:lpstr>Subgradients</vt:lpstr>
      <vt:lpstr>Subdifferential Calculus Rules</vt:lpstr>
      <vt:lpstr>Subdifferential of norms</vt:lpstr>
      <vt:lpstr>Subdifferential Calculus Rules – Max Rule</vt:lpstr>
      <vt:lpstr>Subdifferential of norms</vt:lpstr>
      <vt:lpstr>Dual Derivation</vt:lpstr>
      <vt:lpstr>Dual Derivation</vt:lpstr>
      <vt:lpstr>Feature Construction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</dc:title>
  <dc:creator>Purushottam Kar</dc:creator>
  <cp:lastModifiedBy>Purushottam Kar</cp:lastModifiedBy>
  <cp:revision>50</cp:revision>
  <dcterms:created xsi:type="dcterms:W3CDTF">2024-02-21T15:27:17Z</dcterms:created>
  <dcterms:modified xsi:type="dcterms:W3CDTF">2024-02-21T20:26:33Z</dcterms:modified>
</cp:coreProperties>
</file>