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3" r:id="rId2"/>
    <p:sldId id="313" r:id="rId3"/>
    <p:sldId id="314" r:id="rId4"/>
    <p:sldId id="265" r:id="rId5"/>
    <p:sldId id="266" r:id="rId6"/>
    <p:sldId id="267" r:id="rId7"/>
    <p:sldId id="268" r:id="rId8"/>
    <p:sldId id="272" r:id="rId9"/>
    <p:sldId id="277" r:id="rId10"/>
    <p:sldId id="278" r:id="rId11"/>
    <p:sldId id="279" r:id="rId12"/>
    <p:sldId id="281" r:id="rId13"/>
    <p:sldId id="282"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8614158-3609-45D0-9E77-3DA39582606F}" type="datetimeFigureOut">
              <a:rPr lang="en-IN" smtClean="0"/>
              <a:t>02-04-2024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86F4159-48E2-455B-889F-0C8A1377AF7F}" type="slidenum">
              <a:rPr lang="en-IN" smtClean="0"/>
              <a:t>‹#›</a:t>
            </a:fld>
            <a:endParaRPr lang="en-IN"/>
          </a:p>
        </p:txBody>
      </p:sp>
    </p:spTree>
    <p:extLst>
      <p:ext uri="{BB962C8B-B14F-4D97-AF65-F5344CB8AC3E}">
        <p14:creationId xmlns:p14="http://schemas.microsoft.com/office/powerpoint/2010/main" val="19691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8614158-3609-45D0-9E77-3DA39582606F}" type="datetimeFigureOut">
              <a:rPr lang="en-IN" smtClean="0"/>
              <a:t>02-04-2024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86F4159-48E2-455B-889F-0C8A1377AF7F}" type="slidenum">
              <a:rPr lang="en-IN" smtClean="0"/>
              <a:t>‹#›</a:t>
            </a:fld>
            <a:endParaRPr lang="en-IN"/>
          </a:p>
        </p:txBody>
      </p:sp>
    </p:spTree>
    <p:extLst>
      <p:ext uri="{BB962C8B-B14F-4D97-AF65-F5344CB8AC3E}">
        <p14:creationId xmlns:p14="http://schemas.microsoft.com/office/powerpoint/2010/main" val="236340799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317152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378363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53171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v"/>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7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1" y="1111623"/>
            <a:ext cx="5852160"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5511" y="1111624"/>
            <a:ext cx="5852160"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614158-3609-45D0-9E77-3DA39582606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94618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852159" cy="723400"/>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2" y="1879044"/>
            <a:ext cx="5852160" cy="4521756"/>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8112" y="1143997"/>
            <a:ext cx="5860740" cy="722376"/>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18112" y="1866373"/>
            <a:ext cx="5852160" cy="453442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614158-3609-45D0-9E77-3DA39582606F}"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84811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8614158-3609-45D0-9E77-3DA39582606F}" type="datetimeFigureOut">
              <a:rPr lang="en-IN" smtClean="0"/>
              <a:t>02-04-2024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86F4159-48E2-455B-889F-0C8A1377AF7F}"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741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614158-3609-45D0-9E77-3DA39582606F}"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26238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88614158-3609-45D0-9E77-3DA39582606F}"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52306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8614158-3609-45D0-9E77-3DA39582606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86F4159-48E2-455B-889F-0C8A1377AF7F}"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349018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88614158-3609-45D0-9E77-3DA39582606F}" type="datetimeFigureOut">
              <a:rPr lang="en-IN" smtClean="0"/>
              <a:t>02-04-2024</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186F4159-48E2-455B-889F-0C8A1377AF7F}" type="slidenum">
              <a:rPr lang="en-IN" smtClean="0"/>
              <a:t>‹#›</a:t>
            </a:fld>
            <a:endParaRPr lang="en-IN"/>
          </a:p>
        </p:txBody>
      </p:sp>
    </p:spTree>
    <p:extLst>
      <p:ext uri="{BB962C8B-B14F-4D97-AF65-F5344CB8AC3E}">
        <p14:creationId xmlns:p14="http://schemas.microsoft.com/office/powerpoint/2010/main" val="2922997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8.png"/><Relationship Id="rId7" Type="http://schemas.openxmlformats.org/officeDocument/2006/relationships/image" Target="../media/image9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4.png"/><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6F7790-057E-6D5F-41BD-A37811DC81E0}"/>
              </a:ext>
            </a:extLst>
          </p:cNvPr>
          <p:cNvSpPr>
            <a:spLocks noGrp="1"/>
          </p:cNvSpPr>
          <p:nvPr>
            <p:ph type="ctrTitle"/>
          </p:nvPr>
        </p:nvSpPr>
        <p:spPr/>
        <p:txBody>
          <a:bodyPr/>
          <a:lstStyle/>
          <a:p>
            <a:r>
              <a:rPr lang="en-US" dirty="0"/>
              <a:t>Probabilistic ML</a:t>
            </a:r>
            <a:endParaRPr lang="en-IN" dirty="0"/>
          </a:p>
        </p:txBody>
      </p:sp>
      <p:sp>
        <p:nvSpPr>
          <p:cNvPr id="5" name="Subtitle 4">
            <a:extLst>
              <a:ext uri="{FF2B5EF4-FFF2-40B4-BE49-F238E27FC236}">
                <a16:creationId xmlns:a16="http://schemas.microsoft.com/office/drawing/2014/main" id="{DD4CE69E-DCBB-BC3E-93FB-D429D0D88B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180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a:t>Suppose I decide to use a Laplacian distribution instead and choose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1" i="0" smtClean="0">
                            <a:latin typeface="Cambria Math" panose="02040503050406030204" pitchFamily="18" charset="0"/>
                          </a:rPr>
                          <m:t>𝐱</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1" i="0" smtClean="0">
                            <a:latin typeface="Cambria Math" panose="02040503050406030204" pitchFamily="18" charset="0"/>
                          </a:rPr>
                          <m:t>𝐱</m:t>
                        </m:r>
                      </m:sub>
                    </m:sSub>
                    <m:r>
                      <a:rPr lang="en-IN" b="0" i="1" smtClean="0">
                        <a:latin typeface="Cambria Math" panose="02040503050406030204" pitchFamily="18" charset="0"/>
                      </a:rPr>
                      <m:t>=</m:t>
                    </m:r>
                    <m:r>
                      <a:rPr lang="en-IN" b="0" i="1" smtClean="0">
                        <a:latin typeface="Cambria Math" panose="02040503050406030204" pitchFamily="18" charset="0"/>
                      </a:rPr>
                      <m:t>𝜎</m:t>
                    </m:r>
                  </m:oMath>
                </a14:m>
                <a:r>
                  <a:rPr lang="en-IN" dirty="0"/>
                  <a:t> i.e. </a:t>
                </a:r>
                <a14:m>
                  <m:oMath xmlns:m="http://schemas.openxmlformats.org/officeDocument/2006/math">
                    <m:r>
                      <m:rPr>
                        <m:sty m:val="p"/>
                      </m:rPr>
                      <a:rPr lang="en-IN" b="0" i="0" smtClean="0">
                        <a:latin typeface="Cambria Math" panose="02040503050406030204" pitchFamily="18" charset="0"/>
                        <a:ea typeface="Cambria Math" panose="02040503050406030204" pitchFamily="18" charset="0"/>
                      </a:rPr>
                      <m:t>Lap</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r>
                          <a:rPr lang="en-IN" b="1">
                            <a:latin typeface="Cambria Math" panose="02040503050406030204" pitchFamily="18" charset="0"/>
                          </a:rPr>
                          <m:t>𝐱</m:t>
                        </m:r>
                        <m:r>
                          <a:rPr lang="en-IN" b="0" i="1" smtClean="0">
                            <a:latin typeface="Cambria Math" panose="02040503050406030204" pitchFamily="18" charset="0"/>
                          </a:rPr>
                          <m:t>,</m:t>
                        </m:r>
                        <m:r>
                          <a:rPr lang="en-IN" i="1">
                            <a:latin typeface="Cambria Math" panose="02040503050406030204" pitchFamily="18" charset="0"/>
                          </a:rPr>
                          <m:t>𝜎</m:t>
                        </m:r>
                      </m:e>
                    </m:d>
                  </m:oMath>
                </a14:m>
                <a:endParaRPr lang="en-IN" dirty="0"/>
              </a:p>
              <a:p>
                <a:r>
                  <a:rPr lang="en-IN" dirty="0"/>
                  <a:t>Likelihood function w.r.t a data point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oMath>
                </a14:m>
                <a:r>
                  <a:rPr lang="en-IN" dirty="0"/>
                  <a:t> then becomes</a:t>
                </a:r>
                <a:br>
                  <a:rPr lang="en-IN" dirty="0"/>
                </a:br>
                <a14:m>
                  <m:oMath xmlns:m="http://schemas.openxmlformats.org/officeDocument/2006/math">
                    <m:r>
                      <m:rPr>
                        <m:sty m:val="p"/>
                      </m:rPr>
                      <a:rPr lang="en-IN" sz="2800" b="0" i="0" smtClean="0">
                        <a:latin typeface="Cambria Math" panose="02040503050406030204" pitchFamily="18" charset="0"/>
                        <a:ea typeface="Cambria Math" panose="02040503050406030204" pitchFamily="18" charset="0"/>
                      </a:rPr>
                      <m:t>Lap</m:t>
                    </m:r>
                    <m:d>
                      <m:dPr>
                        <m:ctrlPr>
                          <a:rPr lang="en-IN" sz="2800" i="1">
                            <a:latin typeface="Cambria Math" panose="02040503050406030204" pitchFamily="18" charset="0"/>
                            <a:ea typeface="Cambria Math" panose="02040503050406030204" pitchFamily="18" charset="0"/>
                          </a:rPr>
                        </m:ctrlPr>
                      </m:dPr>
                      <m:e>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𝑦</m:t>
                            </m:r>
                          </m:e>
                          <m:sup>
                            <m:r>
                              <a:rPr lang="en-IN" sz="2800" b="0" i="1" smtClean="0">
                                <a:latin typeface="Cambria Math" panose="02040503050406030204" pitchFamily="18" charset="0"/>
                                <a:ea typeface="Cambria Math" panose="02040503050406030204" pitchFamily="18" charset="0"/>
                              </a:rPr>
                              <m:t>𝑖</m:t>
                            </m:r>
                          </m:sup>
                        </m:sSup>
                        <m:r>
                          <a:rPr lang="en-IN" sz="2800" b="0" i="1" smtClean="0">
                            <a:latin typeface="Cambria Math" panose="02040503050406030204" pitchFamily="18" charset="0"/>
                            <a:ea typeface="Cambria Math" panose="02040503050406030204" pitchFamily="18" charset="0"/>
                          </a:rPr>
                          <m:t> </m:t>
                        </m:r>
                        <m:r>
                          <a:rPr lang="en-IN" sz="2800" i="1">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sSup>
                          <m:sSupPr>
                            <m:ctrlPr>
                              <a:rPr lang="en-IN" sz="2800" b="1" i="1" smtClean="0">
                                <a:latin typeface="Cambria Math" panose="02040503050406030204" pitchFamily="18" charset="0"/>
                              </a:rPr>
                            </m:ctrlPr>
                          </m:sSupPr>
                          <m:e>
                            <m:r>
                              <a:rPr lang="en-IN" sz="2800" b="1">
                                <a:latin typeface="Cambria Math" panose="02040503050406030204" pitchFamily="18" charset="0"/>
                              </a:rPr>
                              <m:t>𝐱</m:t>
                            </m:r>
                          </m:e>
                          <m:sup>
                            <m:r>
                              <a:rPr lang="en-IN" sz="2800" b="0" i="1" smtClean="0">
                                <a:latin typeface="Cambria Math" panose="02040503050406030204" pitchFamily="18" charset="0"/>
                              </a:rPr>
                              <m:t>𝑖</m:t>
                            </m:r>
                          </m:sup>
                        </m:sSup>
                        <m:r>
                          <a:rPr lang="en-IN" sz="2800" i="1">
                            <a:latin typeface="Cambria Math" panose="02040503050406030204" pitchFamily="18" charset="0"/>
                          </a:rPr>
                          <m:t>,</m:t>
                        </m:r>
                        <m:r>
                          <a:rPr lang="en-IN" sz="2800" i="1">
                            <a:latin typeface="Cambria Math" panose="02040503050406030204" pitchFamily="18" charset="0"/>
                          </a:rPr>
                          <m:t>𝜎</m:t>
                        </m:r>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2</m:t>
                        </m:r>
                        <m:r>
                          <a:rPr lang="en-IN" sz="2800" b="0" i="1" smtClean="0">
                            <a:latin typeface="Cambria Math" panose="02040503050406030204" pitchFamily="18" charset="0"/>
                          </a:rPr>
                          <m:t>𝜎</m:t>
                        </m:r>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r>
                                  <a:rPr lang="en-IN" sz="2800" b="1">
                                    <a:latin typeface="Cambria Math" panose="02040503050406030204" pitchFamily="18" charset="0"/>
                                  </a:rPr>
                                  <m:t>𝐱</m:t>
                                </m:r>
                              </m:e>
                            </m:d>
                            <m:r>
                              <a:rPr lang="en-IN" sz="2800" b="0" i="1" smtClean="0">
                                <a:latin typeface="Cambria Math" panose="02040503050406030204" pitchFamily="18" charset="0"/>
                              </a:rPr>
                              <m:t>/</m:t>
                            </m:r>
                            <m:r>
                              <a:rPr lang="en-IN" sz="2800" i="1">
                                <a:latin typeface="Cambria Math" panose="02040503050406030204" pitchFamily="18" charset="0"/>
                              </a:rPr>
                              <m:t>𝜎</m:t>
                            </m:r>
                          </m:e>
                        </m:d>
                      </m:e>
                    </m:func>
                  </m:oMath>
                </a14:m>
                <a:r>
                  <a:rPr lang="en-IN" sz="2800" dirty="0"/>
                  <a:t> </a:t>
                </a:r>
                <a:endParaRPr lang="en-IN" dirty="0"/>
              </a:p>
              <a:p>
                <a:r>
                  <a:rPr lang="en-IN" dirty="0"/>
                  <a:t>Negative log likelihood w.r.t a set of data points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br>
                  <a:rPr lang="en-IN" dirty="0"/>
                </a:br>
                <a14:m>
                  <m:oMath xmlns:m="http://schemas.openxmlformats.org/officeDocument/2006/math">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b="1">
                                <a:latin typeface="Cambria Math" panose="02040503050406030204" pitchFamily="18" charset="0"/>
                              </a:rPr>
                              <m:t>𝐰</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r>
                          <a:rPr lang="en-IN" b="0" i="1" smtClean="0">
                            <a:latin typeface="Cambria Math" panose="02040503050406030204" pitchFamily="18" charset="0"/>
                            <a:ea typeface="Cambria Math" panose="02040503050406030204" pitchFamily="18" charset="0"/>
                          </a:rPr>
                          <m:t> </m:t>
                        </m:r>
                        <m:func>
                          <m:funcPr>
                            <m:ctrlPr>
                              <a:rPr lang="en-IN" i="1">
                                <a:latin typeface="Cambria Math" panose="02040503050406030204" pitchFamily="18" charset="0"/>
                              </a:rPr>
                            </m:ctrlPr>
                          </m:funcPr>
                          <m:fName>
                            <m:r>
                              <a:rPr lang="en-IN" b="0" i="1" smtClean="0">
                                <a:latin typeface="Cambria Math" panose="02040503050406030204" pitchFamily="18" charset="0"/>
                              </a:rPr>
                              <m:t>𝑛</m:t>
                            </m:r>
                            <m:r>
                              <a:rPr lang="en-IN" b="0" i="1" smtClean="0">
                                <a:latin typeface="Cambria Math" panose="02040503050406030204" pitchFamily="18" charset="0"/>
                              </a:rPr>
                              <m:t>⋅</m:t>
                            </m:r>
                            <m:r>
                              <m:rPr>
                                <m:sty m:val="p"/>
                              </m:rPr>
                              <a:rPr lang="en-IN">
                                <a:latin typeface="Cambria Math" panose="02040503050406030204" pitchFamily="18" charset="0"/>
                              </a:rPr>
                              <m:t>ln</m:t>
                            </m:r>
                          </m:fName>
                          <m:e>
                            <m:d>
                              <m:dPr>
                                <m:ctrlPr>
                                  <a:rPr lang="en-IN" i="1">
                                    <a:latin typeface="Cambria Math" panose="02040503050406030204" pitchFamily="18" charset="0"/>
                                  </a:rPr>
                                </m:ctrlPr>
                              </m:dPr>
                              <m:e>
                                <m:r>
                                  <a:rPr lang="en-IN" b="0" i="1" smtClean="0">
                                    <a:latin typeface="Cambria Math" panose="02040503050406030204" pitchFamily="18" charset="0"/>
                                  </a:rPr>
                                  <m:t>𝜎</m:t>
                                </m:r>
                              </m:e>
                            </m:d>
                          </m:e>
                        </m:func>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𝜎</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begChr m:val="|"/>
                                <m:endChr m:val="|"/>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0"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nary>
                      </m:e>
                    </m:func>
                    <m:r>
                      <a:rPr lang="en-IN" b="0" i="0"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b="1">
                                <a:latin typeface="Cambria Math" panose="02040503050406030204" pitchFamily="18" charset="0"/>
                              </a:rPr>
                              <m:t>𝐰</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r>
                          <a:rPr lang="en-IN" i="1">
                            <a:latin typeface="Cambria Math" panose="02040503050406030204" pitchFamily="18" charset="0"/>
                            <a:ea typeface="Cambria Math" panose="02040503050406030204" pitchFamily="18" charset="0"/>
                          </a:rPr>
                          <m:t> </m:t>
                        </m:r>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nary>
                      </m:e>
                    </m:func>
                  </m:oMath>
                </a14:m>
                <a:endParaRPr lang="en-IN" dirty="0"/>
              </a:p>
              <a:p>
                <a:r>
                  <a:rPr lang="en-IN" dirty="0"/>
                  <a:t>Thus, if we change the likelihood function to use the Laplacian distribution instead, the MLE ends up minimizing absolute loss!</a:t>
                </a:r>
              </a:p>
              <a:p>
                <a:r>
                  <a:rPr lang="en-IN" dirty="0"/>
                  <a:t>As before, does not matter which </a:t>
                </a:r>
                <a14:m>
                  <m:oMath xmlns:m="http://schemas.openxmlformats.org/officeDocument/2006/math">
                    <m:r>
                      <a:rPr lang="en-IN" b="0" i="1" smtClean="0">
                        <a:latin typeface="Cambria Math" panose="02040503050406030204" pitchFamily="18" charset="0"/>
                      </a:rPr>
                      <m:t>𝜎</m:t>
                    </m:r>
                  </m:oMath>
                </a14:m>
                <a:r>
                  <a:rPr lang="en-IN" dirty="0"/>
                  <a:t> we choose</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2182" y="1384025"/>
            <a:ext cx="1748094" cy="1748094"/>
          </a:xfrm>
          <a:prstGeom prst="rect">
            <a:avLst/>
          </a:prstGeom>
        </p:spPr>
      </p:pic>
      <p:sp>
        <p:nvSpPr>
          <p:cNvPr id="35" name="Rectangular Callout 34"/>
          <p:cNvSpPr/>
          <p:nvPr/>
        </p:nvSpPr>
        <p:spPr>
          <a:xfrm>
            <a:off x="2126751" y="1453790"/>
            <a:ext cx="8299422" cy="1242053"/>
          </a:xfrm>
          <a:prstGeom prst="wedgeRectCallout">
            <a:avLst>
              <a:gd name="adj1" fmla="val 58852"/>
              <a:gd name="adj2" fmla="val 3574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So I am a bit confused. All MLEs (classification/regression) demand a model that places maximum probability on the true label. Why don’t we just ask the model to predict the true label itself?</a:t>
            </a: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9604" y="5024141"/>
            <a:ext cx="1832396" cy="1832396"/>
          </a:xfrm>
          <a:prstGeom prst="rect">
            <a:avLst/>
          </a:prstGeom>
        </p:spPr>
      </p:pic>
      <mc:AlternateContent xmlns:mc="http://schemas.openxmlformats.org/markup-compatibility/2006" xmlns:a14="http://schemas.microsoft.com/office/drawing/2010/main">
        <mc:Choice Requires="a14">
          <p:sp>
            <p:nvSpPr>
              <p:cNvPr id="37" name="Rectangular Callout 36"/>
              <p:cNvSpPr/>
              <p:nvPr/>
            </p:nvSpPr>
            <p:spPr>
              <a:xfrm>
                <a:off x="64077" y="4625841"/>
                <a:ext cx="10399412" cy="1625365"/>
              </a:xfrm>
              <a:prstGeom prst="wedgeRectCallout">
                <a:avLst>
                  <a:gd name="adj1" fmla="val 53085"/>
                  <a:gd name="adj2" fmla="val 4608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For the same reason we needed slack variables in CSVM – to allow for the fact that in realistic situations, no linear model may be able to do what we would ideally like. In probabilistic ML, allowing the model to place a less than </a:t>
                </a:r>
                <a14:m>
                  <m:oMath xmlns:m="http://schemas.openxmlformats.org/officeDocument/2006/math">
                    <m:r>
                      <a:rPr lang="en-IN" sz="2400" i="1" dirty="0" smtClean="0">
                        <a:solidFill>
                          <a:schemeClr val="bg1"/>
                        </a:solidFill>
                        <a:latin typeface="Cambria Math" panose="02040503050406030204" pitchFamily="18" charset="0"/>
                      </a:rPr>
                      <m:t>1</m:t>
                    </m:r>
                  </m:oMath>
                </a14:m>
                <a:r>
                  <a:rPr lang="en-IN" sz="2400" dirty="0">
                    <a:solidFill>
                      <a:schemeClr val="bg1"/>
                    </a:solidFill>
                    <a:latin typeface="+mj-lt"/>
                  </a:rPr>
                  <a:t> probability on the true label is much like a slack – allows us to learn good models even if not perfect ones</a:t>
                </a:r>
              </a:p>
            </p:txBody>
          </p:sp>
        </mc:Choice>
        <mc:Fallback xmlns="">
          <p:sp>
            <p:nvSpPr>
              <p:cNvPr id="37" name="Rectangular Callout 36"/>
              <p:cNvSpPr>
                <a:spLocks noRot="1" noChangeAspect="1" noMove="1" noResize="1" noEditPoints="1" noAdjustHandles="1" noChangeArrowheads="1" noChangeShapeType="1" noTextEdit="1"/>
              </p:cNvSpPr>
              <p:nvPr/>
            </p:nvSpPr>
            <p:spPr>
              <a:xfrm>
                <a:off x="64077" y="4625841"/>
                <a:ext cx="10399412" cy="1625365"/>
              </a:xfrm>
              <a:prstGeom prst="wedgeRectCallout">
                <a:avLst>
                  <a:gd name="adj1" fmla="val 53085"/>
                  <a:gd name="adj2" fmla="val 46081"/>
                </a:avLst>
              </a:prstGeom>
              <a:blipFill>
                <a:blip r:embed="rId5"/>
                <a:stretch>
                  <a:fillRect l="-624" b="-5515"/>
                </a:stretch>
              </a:blipFill>
              <a:ln w="38100">
                <a:solidFill>
                  <a:schemeClr val="accent1"/>
                </a:solidFill>
              </a:ln>
            </p:spPr>
            <p:txBody>
              <a:bodyPr/>
              <a:lstStyle/>
              <a:p>
                <a:r>
                  <a:rPr lang="en-IN">
                    <a:noFill/>
                  </a:rPr>
                  <a:t> </a:t>
                </a:r>
              </a:p>
            </p:txBody>
          </p:sp>
        </mc:Fallback>
      </mc:AlternateContent>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88201" y="3155600"/>
            <a:ext cx="1864034" cy="1864034"/>
          </a:xfrm>
          <a:prstGeom prst="rect">
            <a:avLst/>
          </a:prstGeom>
        </p:spPr>
      </p:pic>
      <mc:AlternateContent xmlns:mc="http://schemas.openxmlformats.org/markup-compatibility/2006" xmlns:a14="http://schemas.microsoft.com/office/drawing/2010/main">
        <mc:Choice Requires="a14">
          <p:sp>
            <p:nvSpPr>
              <p:cNvPr id="39" name="Rectangular Callout 38"/>
              <p:cNvSpPr/>
              <p:nvPr/>
            </p:nvSpPr>
            <p:spPr>
              <a:xfrm>
                <a:off x="4777483" y="3155599"/>
                <a:ext cx="5701022" cy="1201026"/>
              </a:xfrm>
              <a:prstGeom prst="wedgeRectCallout">
                <a:avLst>
                  <a:gd name="adj1" fmla="val 61728"/>
                  <a:gd name="adj2" fmla="val 5125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That is like asking the PMF/PDF to place probability </a:t>
                </a:r>
                <a14:m>
                  <m:oMath xmlns:m="http://schemas.openxmlformats.org/officeDocument/2006/math">
                    <m:r>
                      <a:rPr lang="en-IN" sz="2400" i="1" dirty="0" smtClean="0">
                        <a:solidFill>
                          <a:schemeClr val="bg1"/>
                        </a:solidFill>
                        <a:latin typeface="Cambria Math" panose="02040503050406030204" pitchFamily="18" charset="0"/>
                      </a:rPr>
                      <m:t>1</m:t>
                    </m:r>
                  </m:oMath>
                </a14:m>
                <a:r>
                  <a:rPr lang="en-IN" sz="2400" dirty="0">
                    <a:solidFill>
                      <a:schemeClr val="bg1"/>
                    </a:solidFill>
                    <a:latin typeface="+mj-lt"/>
                  </a:rPr>
                  <a:t> on the true label and </a:t>
                </a:r>
                <a14:m>
                  <m:oMath xmlns:m="http://schemas.openxmlformats.org/officeDocument/2006/math">
                    <m:r>
                      <a:rPr lang="en-IN" sz="2400" i="1" dirty="0" smtClean="0">
                        <a:solidFill>
                          <a:schemeClr val="bg1"/>
                        </a:solidFill>
                        <a:latin typeface="Cambria Math" panose="02040503050406030204" pitchFamily="18" charset="0"/>
                      </a:rPr>
                      <m:t>0</m:t>
                    </m:r>
                  </m:oMath>
                </a14:m>
                <a:r>
                  <a:rPr lang="en-IN" sz="2400" dirty="0">
                    <a:solidFill>
                      <a:schemeClr val="bg1"/>
                    </a:solidFill>
                    <a:latin typeface="+mj-lt"/>
                  </a:rPr>
                  <a:t> everywhere else – why can’t we do just that?</a:t>
                </a:r>
              </a:p>
            </p:txBody>
          </p:sp>
        </mc:Choice>
        <mc:Fallback xmlns="">
          <p:sp>
            <p:nvSpPr>
              <p:cNvPr id="39" name="Rectangular Callout 38"/>
              <p:cNvSpPr>
                <a:spLocks noRot="1" noChangeAspect="1" noMove="1" noResize="1" noEditPoints="1" noAdjustHandles="1" noChangeArrowheads="1" noChangeShapeType="1" noTextEdit="1"/>
              </p:cNvSpPr>
              <p:nvPr/>
            </p:nvSpPr>
            <p:spPr>
              <a:xfrm>
                <a:off x="4777483" y="3155599"/>
                <a:ext cx="5701022" cy="1201026"/>
              </a:xfrm>
              <a:prstGeom prst="wedgeRectCallout">
                <a:avLst>
                  <a:gd name="adj1" fmla="val 61728"/>
                  <a:gd name="adj2" fmla="val 51256"/>
                </a:avLst>
              </a:prstGeom>
              <a:blipFill>
                <a:blip r:embed="rId7"/>
                <a:stretch>
                  <a:fillRect l="-1047" t="-1942" b="-7767"/>
                </a:stretch>
              </a:blipFill>
              <a:ln w="38100">
                <a:solidFill>
                  <a:schemeClr val="accent1"/>
                </a:solidFill>
              </a:ln>
            </p:spPr>
            <p:txBody>
              <a:bodyPr/>
              <a:lstStyle/>
              <a:p>
                <a:r>
                  <a:rPr lang="en-IN">
                    <a:noFill/>
                  </a:rPr>
                  <a:t> </a:t>
                </a:r>
              </a:p>
            </p:txBody>
          </p:sp>
        </mc:Fallback>
      </mc:AlternateContent>
      <p:grpSp>
        <p:nvGrpSpPr>
          <p:cNvPr id="5" name="Group 4">
            <a:extLst>
              <a:ext uri="{FF2B5EF4-FFF2-40B4-BE49-F238E27FC236}">
                <a16:creationId xmlns:a16="http://schemas.microsoft.com/office/drawing/2014/main" id="{4A64391D-A93C-168B-2F9C-8D3D5964CF67}"/>
              </a:ext>
            </a:extLst>
          </p:cNvPr>
          <p:cNvGrpSpPr/>
          <p:nvPr/>
        </p:nvGrpSpPr>
        <p:grpSpPr>
          <a:xfrm>
            <a:off x="10646658" y="217544"/>
            <a:ext cx="1143000" cy="1143000"/>
            <a:chOff x="2379643" y="355681"/>
            <a:chExt cx="1143000" cy="1143000"/>
          </a:xfrm>
        </p:grpSpPr>
        <p:sp>
          <p:nvSpPr>
            <p:cNvPr id="6" name="Oval 5">
              <a:extLst>
                <a:ext uri="{FF2B5EF4-FFF2-40B4-BE49-F238E27FC236}">
                  <a16:creationId xmlns:a16="http://schemas.microsoft.com/office/drawing/2014/main" id="{3CD8E617-92BE-B5DD-EA40-D730B0873D8F}"/>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 name="Freeform: Shape 6">
              <a:extLst>
                <a:ext uri="{FF2B5EF4-FFF2-40B4-BE49-F238E27FC236}">
                  <a16:creationId xmlns:a16="http://schemas.microsoft.com/office/drawing/2014/main" id="{4D965827-F985-4A0E-CC60-0DCD09231CB6}"/>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8" name="Group 7">
              <a:extLst>
                <a:ext uri="{FF2B5EF4-FFF2-40B4-BE49-F238E27FC236}">
                  <a16:creationId xmlns:a16="http://schemas.microsoft.com/office/drawing/2014/main" id="{650FF19E-EA35-2B2A-24C2-2935572E5AEE}"/>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B8EA1F41-148A-5E68-74F1-AFD24AC14711}"/>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0" name="Freeform: Shape 9">
                <a:extLst>
                  <a:ext uri="{FF2B5EF4-FFF2-40B4-BE49-F238E27FC236}">
                    <a16:creationId xmlns:a16="http://schemas.microsoft.com/office/drawing/2014/main" id="{126B02FE-6B74-CD4F-1A3E-AD1255CB351C}"/>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33" name="Rectangular Callout 32"/>
              <p:cNvSpPr/>
              <p:nvPr/>
            </p:nvSpPr>
            <p:spPr>
              <a:xfrm>
                <a:off x="1808252" y="125304"/>
                <a:ext cx="8617921" cy="1242053"/>
              </a:xfrm>
              <a:prstGeom prst="wedgeRectCallout">
                <a:avLst>
                  <a:gd name="adj1" fmla="val 59863"/>
                  <a:gd name="adj2" fmla="val 2517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Be warned though – the </a:t>
                </a:r>
                <a14:m>
                  <m:oMath xmlns:m="http://schemas.openxmlformats.org/officeDocument/2006/math">
                    <m:r>
                      <a:rPr lang="en-IN" sz="2400" b="0" i="1" smtClean="0">
                        <a:solidFill>
                          <a:schemeClr val="bg1"/>
                        </a:solidFill>
                        <a:latin typeface="Cambria Math" panose="02040503050406030204" pitchFamily="18" charset="0"/>
                      </a:rPr>
                      <m:t>𝜎</m:t>
                    </m:r>
                  </m:oMath>
                </a14:m>
                <a:r>
                  <a:rPr lang="en-IN" sz="2400" dirty="0">
                    <a:solidFill>
                      <a:schemeClr val="bg1"/>
                    </a:solidFill>
                    <a:latin typeface="+mj-lt"/>
                  </a:rPr>
                  <a:t> we chose will start mattering the moment we add regularization! It is just that in these simple cases it does not matter. </a:t>
                </a:r>
                <a14:m>
                  <m:oMath xmlns:m="http://schemas.openxmlformats.org/officeDocument/2006/math">
                    <m:r>
                      <a:rPr lang="en-IN" sz="2400" b="0" i="1" smtClean="0">
                        <a:solidFill>
                          <a:schemeClr val="bg1"/>
                        </a:solidFill>
                        <a:latin typeface="Cambria Math" panose="02040503050406030204" pitchFamily="18" charset="0"/>
                      </a:rPr>
                      <m:t>𝜎</m:t>
                    </m:r>
                  </m:oMath>
                </a14:m>
                <a:r>
                  <a:rPr lang="en-IN" sz="2400" dirty="0">
                    <a:solidFill>
                      <a:schemeClr val="bg1"/>
                    </a:solidFill>
                    <a:latin typeface="+mj-lt"/>
                  </a:rPr>
                  <a:t> is usually treated like a </a:t>
                </a:r>
                <a:r>
                  <a:rPr lang="en-IN" sz="2400" dirty="0" err="1">
                    <a:solidFill>
                      <a:schemeClr val="bg1"/>
                    </a:solidFill>
                    <a:latin typeface="+mj-lt"/>
                  </a:rPr>
                  <a:t>hyperparameter</a:t>
                </a:r>
                <a:r>
                  <a:rPr lang="en-IN" sz="2400" dirty="0">
                    <a:solidFill>
                      <a:schemeClr val="bg1"/>
                    </a:solidFill>
                    <a:latin typeface="+mj-lt"/>
                  </a:rPr>
                  <a:t> and tuned.</a:t>
                </a:r>
              </a:p>
            </p:txBody>
          </p:sp>
        </mc:Choice>
        <mc:Fallback xmlns="">
          <p:sp>
            <p:nvSpPr>
              <p:cNvPr id="33" name="Rectangular Callout 32"/>
              <p:cNvSpPr>
                <a:spLocks noRot="1" noChangeAspect="1" noMove="1" noResize="1" noEditPoints="1" noAdjustHandles="1" noChangeArrowheads="1" noChangeShapeType="1" noTextEdit="1"/>
              </p:cNvSpPr>
              <p:nvPr/>
            </p:nvSpPr>
            <p:spPr>
              <a:xfrm>
                <a:off x="1808252" y="125304"/>
                <a:ext cx="8617921" cy="1242053"/>
              </a:xfrm>
              <a:prstGeom prst="wedgeRectCallout">
                <a:avLst>
                  <a:gd name="adj1" fmla="val 59863"/>
                  <a:gd name="adj2" fmla="val 25179"/>
                </a:avLst>
              </a:prstGeom>
              <a:blipFill>
                <a:blip r:embed="rId8"/>
                <a:stretch>
                  <a:fillRect l="-577" t="-478" b="-765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6037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par>
                          <p:cTn id="38" fill="hold">
                            <p:stCondLst>
                              <p:cond delay="0"/>
                            </p:stCondLst>
                            <p:childTnLst>
                              <p:par>
                                <p:cTn id="39" presetID="22" presetClass="entr" presetSubtype="2"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righ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0"/>
                            </p:stCondLst>
                            <p:childTnLst>
                              <p:par>
                                <p:cTn id="47" presetID="22" presetClass="entr" presetSubtype="2"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childTnLst>
                          </p:cTn>
                        </p:par>
                        <p:par>
                          <p:cTn id="54" fill="hold">
                            <p:stCondLst>
                              <p:cond delay="0"/>
                            </p:stCondLst>
                            <p:childTnLst>
                              <p:par>
                                <p:cTn id="55" presetID="22" presetClass="entr" presetSubtype="2"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right)">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animBg="1"/>
      <p:bldP spid="37" grpId="0" animBg="1"/>
      <p:bldP spid="39"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Regularization??</a:t>
            </a:r>
          </a:p>
        </p:txBody>
      </p:sp>
      <p:sp>
        <p:nvSpPr>
          <p:cNvPr id="3" name="Content Placeholder 2"/>
          <p:cNvSpPr>
            <a:spLocks noGrp="1"/>
          </p:cNvSpPr>
          <p:nvPr>
            <p:ph idx="1"/>
          </p:nvPr>
        </p:nvSpPr>
        <p:spPr>
          <a:xfrm>
            <a:off x="253353" y="1111624"/>
            <a:ext cx="11938645" cy="5495653"/>
          </a:xfrm>
        </p:spPr>
        <p:txBody>
          <a:bodyPr>
            <a:normAutofit/>
          </a:bodyPr>
          <a:lstStyle/>
          <a:p>
            <a:r>
              <a:rPr lang="en-IN" dirty="0"/>
              <a:t>We have seen that MLE often reduces to loss minimization e.g. logistic regression/least squares regression but without regularization terms </a:t>
            </a:r>
            <a:r>
              <a:rPr lang="en-IN" dirty="0">
                <a:sym typeface="Wingdings" panose="05000000000000000000" pitchFamily="2" charset="2"/>
              </a:rPr>
              <a:t></a:t>
            </a:r>
          </a:p>
          <a:p>
            <a:r>
              <a:rPr lang="en-IN" dirty="0"/>
              <a:t>Even probabilistic methods can do regularization by way of </a:t>
            </a:r>
            <a:r>
              <a:rPr lang="en-IN" i="1" dirty="0"/>
              <a:t>priors</a:t>
            </a:r>
            <a:endParaRPr lang="en-IN" dirty="0"/>
          </a:p>
          <a:p>
            <a:r>
              <a:rPr lang="en-IN" b="1" dirty="0"/>
              <a:t>Recall</a:t>
            </a:r>
            <a:r>
              <a:rPr lang="en-IN" dirty="0"/>
              <a:t>: regularization basically tells us which kinds of models we prefer</a:t>
            </a:r>
          </a:p>
          <a:p>
            <a:pPr lvl="2"/>
            <a:r>
              <a:rPr lang="en-IN" dirty="0"/>
              <a:t>L2 regularization means we prefer models with small L2 norm</a:t>
            </a:r>
          </a:p>
          <a:p>
            <a:pPr lvl="2"/>
            <a:r>
              <a:rPr lang="en-IN" dirty="0"/>
              <a:t>L1 regularization means we prefer models with small L1 norm/sparse models</a:t>
            </a:r>
          </a:p>
          <a:p>
            <a:r>
              <a:rPr lang="en-IN" dirty="0"/>
              <a:t>In the language of probability, the most direct way of specifying such a preference is by specifying a probability distribution itself</a:t>
            </a:r>
          </a:p>
          <a:p>
            <a:r>
              <a:rPr lang="en-IN" b="1" dirty="0"/>
              <a:t>Prior</a:t>
            </a:r>
            <a:r>
              <a:rPr lang="en-IN" dirty="0"/>
              <a:t>: a probability distribution over all possible models</a:t>
            </a:r>
          </a:p>
          <a:p>
            <a:pPr lvl="2"/>
            <a:r>
              <a:rPr lang="en-IN" dirty="0"/>
              <a:t>Just like we usually decide regularization before seeing any data, prior distribution also does not consider/condition on, any data</a:t>
            </a:r>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4212" y="1111623"/>
            <a:ext cx="1864034" cy="1864034"/>
          </a:xfrm>
          <a:prstGeom prst="rect">
            <a:avLst/>
          </a:prstGeom>
        </p:spPr>
      </p:pic>
      <p:sp>
        <p:nvSpPr>
          <p:cNvPr id="15" name="Rectangular Callout 14"/>
          <p:cNvSpPr/>
          <p:nvPr/>
        </p:nvSpPr>
        <p:spPr>
          <a:xfrm>
            <a:off x="4572000" y="1266160"/>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But our models are vectors right? Can we have probability distribution over vectors as well?</a:t>
            </a:r>
          </a:p>
        </p:txBody>
      </p:sp>
      <p:grpSp>
        <p:nvGrpSpPr>
          <p:cNvPr id="5" name="Group 4">
            <a:extLst>
              <a:ext uri="{FF2B5EF4-FFF2-40B4-BE49-F238E27FC236}">
                <a16:creationId xmlns:a16="http://schemas.microsoft.com/office/drawing/2014/main" id="{716E2B69-3D89-478D-007C-06598C5CBCA4}"/>
              </a:ext>
            </a:extLst>
          </p:cNvPr>
          <p:cNvGrpSpPr/>
          <p:nvPr/>
        </p:nvGrpSpPr>
        <p:grpSpPr>
          <a:xfrm>
            <a:off x="10634729" y="3429000"/>
            <a:ext cx="1143000" cy="1143000"/>
            <a:chOff x="2379643" y="355681"/>
            <a:chExt cx="1143000" cy="1143000"/>
          </a:xfrm>
        </p:grpSpPr>
        <p:sp>
          <p:nvSpPr>
            <p:cNvPr id="6" name="Oval 5">
              <a:extLst>
                <a:ext uri="{FF2B5EF4-FFF2-40B4-BE49-F238E27FC236}">
                  <a16:creationId xmlns:a16="http://schemas.microsoft.com/office/drawing/2014/main" id="{E744B4BB-541B-98C2-B1CD-FC61E0DDD46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 name="Freeform: Shape 6">
              <a:extLst>
                <a:ext uri="{FF2B5EF4-FFF2-40B4-BE49-F238E27FC236}">
                  <a16:creationId xmlns:a16="http://schemas.microsoft.com/office/drawing/2014/main" id="{4B62DEDB-5B45-6858-8FF9-01979640283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8" name="Group 7">
              <a:extLst>
                <a:ext uri="{FF2B5EF4-FFF2-40B4-BE49-F238E27FC236}">
                  <a16:creationId xmlns:a16="http://schemas.microsoft.com/office/drawing/2014/main" id="{F83DBC3D-7D77-BAB7-92E2-10745808AF3D}"/>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B0354865-FC67-5E07-8014-F4117831C13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0" name="Freeform: Shape 9">
                <a:extLst>
                  <a:ext uri="{FF2B5EF4-FFF2-40B4-BE49-F238E27FC236}">
                    <a16:creationId xmlns:a16="http://schemas.microsoft.com/office/drawing/2014/main" id="{4BC1B9DE-9372-E924-3C00-AFAC7EBF89C4}"/>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22" name="Rectangular Callout 21"/>
          <p:cNvSpPr/>
          <p:nvPr/>
        </p:nvSpPr>
        <p:spPr>
          <a:xfrm>
            <a:off x="4572000" y="3130192"/>
            <a:ext cx="5854173"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Of course we can. But first, let us see the basic operations in a toy 1D setting before getting into the complications of vector-valued </a:t>
            </a:r>
            <a:r>
              <a:rPr lang="en-IN" sz="2400" dirty="0" err="1">
                <a:solidFill>
                  <a:schemeClr val="bg1"/>
                </a:solidFill>
                <a:latin typeface="+mj-lt"/>
              </a:rPr>
              <a:t>r.v.s</a:t>
            </a:r>
            <a:endParaRPr lang="en-IN" sz="2400" dirty="0">
              <a:solidFill>
                <a:schemeClr val="bg1"/>
              </a:solidFill>
              <a:latin typeface="+mj-lt"/>
            </a:endParaRPr>
          </a:p>
        </p:txBody>
      </p:sp>
    </p:spTree>
    <p:extLst>
      <p:ext uri="{BB962C8B-B14F-4D97-AF65-F5344CB8AC3E}">
        <p14:creationId xmlns:p14="http://schemas.microsoft.com/office/powerpoint/2010/main" val="39064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you Guess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There is a Gaussian with unknown mean but known variance (for sake of simplicity) from which we receive </a:t>
                </a:r>
                <a14:m>
                  <m:oMath xmlns:m="http://schemas.openxmlformats.org/officeDocument/2006/math">
                    <m:r>
                      <a:rPr lang="en-IN" b="0" i="1" smtClean="0">
                        <a:latin typeface="Cambria Math" panose="02040503050406030204" pitchFamily="18" charset="0"/>
                      </a:rPr>
                      <m:t>𝑛</m:t>
                    </m:r>
                  </m:oMath>
                </a14:m>
                <a:r>
                  <a:rPr lang="en-IN" dirty="0"/>
                  <a:t> independent samples</a:t>
                </a:r>
                <a:br>
                  <a:rPr lang="en-IN" dirty="0"/>
                </a:b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𝜇</m:t>
                            </m:r>
                          </m:e>
                          <m:sup>
                            <m:r>
                              <a:rPr lang="en-IN" b="0" i="1" smtClean="0">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,1</m:t>
                        </m:r>
                      </m:e>
                    </m:d>
                  </m:oMath>
                </a14:m>
                <a:endParaRPr lang="en-IN" dirty="0"/>
              </a:p>
              <a:p>
                <a:r>
                  <a:rPr lang="en-IN" dirty="0"/>
                  <a:t>Can we estimate the “model”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𝜇</m:t>
                        </m:r>
                      </m:e>
                      <m:sup>
                        <m:r>
                          <a:rPr lang="en-IN" b="0" i="1" smtClean="0">
                            <a:latin typeface="Cambria Math" panose="02040503050406030204" pitchFamily="18" charset="0"/>
                          </a:rPr>
                          <m:t>∗</m:t>
                        </m:r>
                      </m:sup>
                    </m:sSup>
                  </m:oMath>
                </a14:m>
                <a:r>
                  <a:rPr lang="en-IN" dirty="0"/>
                  <a:t> from these samples?</a:t>
                </a:r>
              </a:p>
              <a:p>
                <a:r>
                  <a:rPr lang="en-IN" b="1" dirty="0"/>
                  <a:t>Likelihood function</a:t>
                </a:r>
                <a:r>
                  <a:rPr lang="en-IN" dirty="0"/>
                  <a:t>: for a candidate model </a:t>
                </a:r>
                <a14:m>
                  <m:oMath xmlns:m="http://schemas.openxmlformats.org/officeDocument/2006/math">
                    <m:r>
                      <a:rPr lang="en-IN" b="0" i="1" smtClean="0">
                        <a:latin typeface="Cambria Math" panose="02040503050406030204" pitchFamily="18" charset="0"/>
                      </a:rPr>
                      <m:t>𝜇</m:t>
                    </m:r>
                  </m:oMath>
                </a14:m>
                <a:r>
                  <a:rPr lang="en-IN" dirty="0"/>
                  <a:t> and sample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br>
                  <a:rPr lang="en-IN" dirty="0"/>
                </a:b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ad>
                          <m:radPr>
                            <m:degHide m:val="on"/>
                            <m:ctrlPr>
                              <a:rPr lang="en-IN" b="0" i="1" smtClean="0">
                                <a:latin typeface="Cambria Math" panose="02040503050406030204" pitchFamily="18" charset="0"/>
                                <a:ea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𝜋</m:t>
                            </m:r>
                          </m:e>
                        </m:rad>
                      </m:den>
                    </m:f>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exp</m:t>
                        </m:r>
                      </m:fName>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e>
                                </m:d>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/2</m:t>
                            </m:r>
                          </m:e>
                        </m:d>
                      </m:e>
                    </m:func>
                  </m:oMath>
                </a14:m>
                <a:r>
                  <a:rPr lang="en-IN" dirty="0"/>
                  <a:t> </a:t>
                </a:r>
              </a:p>
              <a:p>
                <a:r>
                  <a:rPr lang="en-IN" b="1" dirty="0"/>
                  <a:t>MLE</a:t>
                </a:r>
                <a:r>
                  <a:rPr lang="en-IN" dirty="0"/>
                  <a:t>: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,1</m:t>
                                    </m:r>
                                  </m:e>
                                </m:d>
                              </m:e>
                            </m:nary>
                          </m:e>
                        </m:func>
                      </m:e>
                    </m:func>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Suppose we believe (e.g. someone tells us) even before the samples have been presented that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𝜇</m:t>
                        </m:r>
                      </m:e>
                      <m:sup>
                        <m:r>
                          <a:rPr lang="en-IN" b="0" i="1" smtClean="0">
                            <a:latin typeface="Cambria Math" panose="02040503050406030204" pitchFamily="18" charset="0"/>
                          </a:rPr>
                          <m:t>∗</m:t>
                        </m:r>
                      </m:sup>
                    </m:sSup>
                  </m:oMath>
                </a14:m>
                <a:r>
                  <a:rPr lang="en-IN" dirty="0"/>
                  <a:t> definitely lies in the interval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(but could otherwise be any value within that interval)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0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59603" y="959992"/>
            <a:ext cx="1832396" cy="1832396"/>
          </a:xfrm>
          <a:prstGeom prst="rect">
            <a:avLst/>
          </a:prstGeom>
        </p:spPr>
      </p:pic>
      <mc:AlternateContent xmlns:mc="http://schemas.openxmlformats.org/markup-compatibility/2006" xmlns:a14="http://schemas.microsoft.com/office/drawing/2010/main">
        <mc:Choice Requires="a14">
          <p:sp>
            <p:nvSpPr>
              <p:cNvPr id="7" name="Rectangular Callout 6"/>
              <p:cNvSpPr/>
              <p:nvPr/>
            </p:nvSpPr>
            <p:spPr>
              <a:xfrm>
                <a:off x="372302" y="561692"/>
                <a:ext cx="10399412" cy="1625365"/>
              </a:xfrm>
              <a:prstGeom prst="wedgeRectCallout">
                <a:avLst>
                  <a:gd name="adj1" fmla="val 55456"/>
                  <a:gd name="adj2" fmla="val 4418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bg1"/>
                    </a:solidFill>
                    <a:latin typeface="+mj-lt"/>
                  </a:rPr>
                  <a:t>In this case we are said to have a </a:t>
                </a:r>
                <a:r>
                  <a:rPr lang="en-IN" sz="2400" i="1" dirty="0">
                    <a:solidFill>
                      <a:schemeClr val="bg1"/>
                    </a:solidFill>
                    <a:latin typeface="+mj-lt"/>
                  </a:rPr>
                  <a:t>prior belief</a:t>
                </a:r>
                <a:r>
                  <a:rPr lang="en-IN" sz="2400" dirty="0">
                    <a:solidFill>
                      <a:schemeClr val="bg1"/>
                    </a:solidFill>
                    <a:latin typeface="+mj-lt"/>
                  </a:rPr>
                  <a:t> or simply </a:t>
                </a:r>
                <a:r>
                  <a:rPr lang="en-IN" sz="2400" i="1" dirty="0">
                    <a:solidFill>
                      <a:schemeClr val="bg1"/>
                    </a:solidFill>
                    <a:latin typeface="+mj-lt"/>
                  </a:rPr>
                  <a:t>prior</a:t>
                </a:r>
                <a:r>
                  <a:rPr lang="en-IN" sz="2400" dirty="0">
                    <a:solidFill>
                      <a:schemeClr val="bg1"/>
                    </a:solidFill>
                    <a:latin typeface="+mj-lt"/>
                  </a:rPr>
                  <a:t>, on the models </a:t>
                </a:r>
                <a14:m>
                  <m:oMath xmlns:m="http://schemas.openxmlformats.org/officeDocument/2006/math">
                    <m:r>
                      <a:rPr lang="en-IN" sz="2400" i="1">
                        <a:solidFill>
                          <a:schemeClr val="bg1"/>
                        </a:solidFill>
                        <a:latin typeface="Cambria Math" panose="02040503050406030204" pitchFamily="18" charset="0"/>
                      </a:rPr>
                      <m:t>𝜇</m:t>
                    </m:r>
                  </m:oMath>
                </a14:m>
                <a:r>
                  <a:rPr lang="en-IN" sz="2400" dirty="0">
                    <a:solidFill>
                      <a:schemeClr val="bg1"/>
                    </a:solidFill>
                    <a:latin typeface="+mj-lt"/>
                  </a:rPr>
                  <a:t>, in this case the uniform prior </a:t>
                </a:r>
                <a14:m>
                  <m:oMath xmlns:m="http://schemas.openxmlformats.org/officeDocument/2006/math">
                    <m:r>
                      <m:rPr>
                        <m:sty m:val="p"/>
                      </m:rPr>
                      <a:rPr lang="en-IN" sz="2400">
                        <a:solidFill>
                          <a:schemeClr val="bg1"/>
                        </a:solidFill>
                        <a:latin typeface="Cambria Math" panose="02040503050406030204" pitchFamily="18" charset="0"/>
                      </a:rPr>
                      <m:t>UNIF</m:t>
                    </m:r>
                    <m:d>
                      <m:dPr>
                        <m:ctrlPr>
                          <a:rPr lang="en-IN" sz="2400" i="1">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m:t>
                            </m:r>
                            <m:r>
                              <a:rPr lang="en-IN" sz="240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2</m:t>
                            </m:r>
                          </m:e>
                        </m:d>
                      </m:e>
                    </m:d>
                  </m:oMath>
                </a14:m>
                <a:r>
                  <a:rPr lang="en-IN" sz="2400" dirty="0">
                    <a:solidFill>
                      <a:schemeClr val="bg1"/>
                    </a:solidFill>
                    <a:latin typeface="+mj-lt"/>
                  </a:rPr>
                  <a:t>. This means that unless we see any data to make us believe otherwise, we will think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b="0" i="1" smtClean="0">
                            <a:solidFill>
                              <a:schemeClr val="bg1"/>
                            </a:solidFill>
                            <a:latin typeface="Cambria Math" panose="02040503050406030204" pitchFamily="18" charset="0"/>
                            <a:ea typeface="Cambria Math" panose="02040503050406030204" pitchFamily="18" charset="0"/>
                          </a:rPr>
                          <m:t>𝜇</m:t>
                        </m:r>
                      </m:e>
                    </m:d>
                    <m:r>
                      <a:rPr lang="en-IN"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eqArr>
                          <m:eqArrPr>
                            <m:ctrlPr>
                              <a:rPr lang="en-IN" sz="2400" i="1">
                                <a:solidFill>
                                  <a:schemeClr val="bg1"/>
                                </a:solidFill>
                                <a:latin typeface="Cambria Math" panose="02040503050406030204" pitchFamily="18" charset="0"/>
                              </a:rPr>
                            </m:ctrlPr>
                          </m:eqArrPr>
                          <m:e>
                            <m:r>
                              <a:rPr lang="en-IN" sz="2400" b="0" i="1" smtClean="0">
                                <a:solidFill>
                                  <a:schemeClr val="bg1"/>
                                </a:solidFill>
                                <a:latin typeface="Cambria Math" panose="02040503050406030204" pitchFamily="18" charset="0"/>
                              </a:rPr>
                              <m:t>0.5</m:t>
                            </m:r>
                          </m:e>
                          <m:e>
                            <m:r>
                              <a:rPr lang="en-IN" sz="2400" i="1">
                                <a:solidFill>
                                  <a:schemeClr val="bg1"/>
                                </a:solidFill>
                                <a:latin typeface="Cambria Math" panose="02040503050406030204" pitchFamily="18" charset="0"/>
                              </a:rPr>
                              <m:t>0</m:t>
                            </m:r>
                          </m:e>
                        </m:eqArr>
                        <m:r>
                          <a:rPr lang="en-IN" sz="2400" i="1">
                            <a:solidFill>
                              <a:schemeClr val="bg1"/>
                            </a:solidFill>
                            <a:latin typeface="Cambria Math" panose="02040503050406030204" pitchFamily="18" charset="0"/>
                          </a:rPr>
                          <m:t>    </m:t>
                        </m:r>
                        <m:m>
                          <m:mPr>
                            <m:mcs>
                              <m:mc>
                                <m:mcPr>
                                  <m:count m:val="1"/>
                                  <m:mcJc m:val="center"/>
                                </m:mcPr>
                              </m:mc>
                            </m:mcs>
                            <m:ctrlPr>
                              <a:rPr lang="en-IN" sz="2400" i="1">
                                <a:solidFill>
                                  <a:schemeClr val="bg1"/>
                                </a:solidFill>
                                <a:latin typeface="Cambria Math" panose="02040503050406030204" pitchFamily="18" charset="0"/>
                              </a:rPr>
                            </m:ctrlPr>
                          </m:mPr>
                          <m:mr>
                            <m:e>
                              <m:r>
                                <m:rPr>
                                  <m:sty m:val="p"/>
                                  <m:brk m:alnAt="7"/>
                                </m:rPr>
                                <a:rPr lang="en-IN" sz="2400">
                                  <a:solidFill>
                                    <a:schemeClr val="bg1"/>
                                  </a:solidFill>
                                  <a:latin typeface="Cambria Math" panose="02040503050406030204" pitchFamily="18" charset="0"/>
                                </a:rPr>
                                <m:t>i</m:t>
                              </m:r>
                              <m:r>
                                <m:rPr>
                                  <m:sty m:val="p"/>
                                </m:rPr>
                                <a:rPr lang="en-IN" sz="2400">
                                  <a:solidFill>
                                    <a:schemeClr val="bg1"/>
                                  </a:solidFill>
                                  <a:latin typeface="Cambria Math" panose="02040503050406030204" pitchFamily="18" charset="0"/>
                                </a:rPr>
                                <m:t>f</m:t>
                              </m:r>
                              <m:r>
                                <a:rPr lang="en-IN" sz="2400">
                                  <a:solidFill>
                                    <a:schemeClr val="bg1"/>
                                  </a:solidFill>
                                  <a:latin typeface="Cambria Math" panose="02040503050406030204" pitchFamily="18" charset="0"/>
                                </a:rPr>
                                <m:t> </m:t>
                              </m:r>
                              <m:r>
                                <m:rPr>
                                  <m:brk m:alnAt="7"/>
                                </m:rPr>
                                <a:rPr lang="en-IN" sz="2400" i="1">
                                  <a:solidFill>
                                    <a:schemeClr val="bg1"/>
                                  </a:solidFill>
                                  <a:latin typeface="Cambria Math" panose="02040503050406030204" pitchFamily="18" charset="0"/>
                                </a:rPr>
                                <m:t>𝑥</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0, 2</m:t>
                                  </m:r>
                                </m:e>
                              </m:d>
                            </m:e>
                          </m:mr>
                          <m:mr>
                            <m:e>
                              <m:r>
                                <m:rPr>
                                  <m:sty m:val="p"/>
                                </m:rPr>
                                <a:rPr lang="en-IN" sz="2400">
                                  <a:solidFill>
                                    <a:schemeClr val="bg1"/>
                                  </a:solidFill>
                                  <a:latin typeface="Cambria Math" panose="02040503050406030204" pitchFamily="18" charset="0"/>
                                </a:rPr>
                                <m:t>if</m:t>
                              </m:r>
                              <m:r>
                                <a:rPr lang="en-IN" sz="2400" i="1">
                                  <a:solidFill>
                                    <a:schemeClr val="bg1"/>
                                  </a:solidFill>
                                  <a:latin typeface="Cambria Math" panose="02040503050406030204" pitchFamily="18" charset="0"/>
                                </a:rPr>
                                <m:t> </m:t>
                              </m:r>
                              <m:r>
                                <a:rPr lang="en-IN" sz="2400" i="1">
                                  <a:solidFill>
                                    <a:schemeClr val="bg1"/>
                                  </a:solidFill>
                                  <a:latin typeface="Cambria Math" panose="02040503050406030204" pitchFamily="18" charset="0"/>
                                </a:rPr>
                                <m:t>𝑥</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0, 2</m:t>
                                  </m:r>
                                </m:e>
                              </m:d>
                            </m:e>
                          </m:mr>
                        </m:m>
                      </m:e>
                    </m:d>
                  </m:oMath>
                </a14:m>
                <a:r>
                  <a:rPr lang="en-IN" sz="2400" dirty="0">
                    <a:solidFill>
                      <a:schemeClr val="bg1"/>
                    </a:solidFill>
                    <a:latin typeface="+mj-lt"/>
                  </a:rPr>
                  <a:t>. </a:t>
                </a:r>
              </a:p>
            </p:txBody>
          </p:sp>
        </mc:Choice>
        <mc:Fallback xmlns="">
          <p:sp>
            <p:nvSpPr>
              <p:cNvPr id="7" name="Rectangular Callout 6"/>
              <p:cNvSpPr>
                <a:spLocks noRot="1" noChangeAspect="1" noMove="1" noResize="1" noEditPoints="1" noAdjustHandles="1" noChangeArrowheads="1" noChangeShapeType="1" noTextEdit="1"/>
              </p:cNvSpPr>
              <p:nvPr/>
            </p:nvSpPr>
            <p:spPr>
              <a:xfrm>
                <a:off x="372302" y="561692"/>
                <a:ext cx="10399412" cy="1625365"/>
              </a:xfrm>
              <a:prstGeom prst="wedgeRectCallout">
                <a:avLst>
                  <a:gd name="adj1" fmla="val 55456"/>
                  <a:gd name="adj2" fmla="val 44185"/>
                </a:avLst>
              </a:prstGeom>
              <a:blipFill>
                <a:blip r:embed="rId4"/>
                <a:stretch>
                  <a:fillRect l="-664" t="-2198"/>
                </a:stretch>
              </a:blipFill>
              <a:ln w="38100">
                <a:solidFill>
                  <a:schemeClr val="accent1"/>
                </a:solidFill>
              </a:ln>
            </p:spPr>
            <p:txBody>
              <a:bodyPr/>
              <a:lstStyle/>
              <a:p>
                <a:r>
                  <a:rPr lang="en-IN">
                    <a:noFill/>
                  </a:rPr>
                  <a:t> </a:t>
                </a:r>
              </a:p>
            </p:txBody>
          </p:sp>
        </mc:Fallback>
      </mc:AlternateContent>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7965" y="2830018"/>
            <a:ext cx="1864034" cy="1864034"/>
          </a:xfrm>
          <a:prstGeom prst="rect">
            <a:avLst/>
          </a:prstGeom>
        </p:spPr>
      </p:pic>
      <p:sp>
        <p:nvSpPr>
          <p:cNvPr id="9" name="Rectangular Callout 8"/>
          <p:cNvSpPr/>
          <p:nvPr/>
        </p:nvSpPr>
        <p:spPr>
          <a:xfrm>
            <a:off x="4625753" y="2984555"/>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happens we do see some data, namely the actual samples from the distribution?</a:t>
            </a:r>
          </a:p>
        </p:txBody>
      </p:sp>
      <p:grpSp>
        <p:nvGrpSpPr>
          <p:cNvPr id="5" name="Group 4">
            <a:extLst>
              <a:ext uri="{FF2B5EF4-FFF2-40B4-BE49-F238E27FC236}">
                <a16:creationId xmlns:a16="http://schemas.microsoft.com/office/drawing/2014/main" id="{1F34E82B-E461-9958-B35F-B01AA2EF9E93}"/>
              </a:ext>
            </a:extLst>
          </p:cNvPr>
          <p:cNvGrpSpPr/>
          <p:nvPr/>
        </p:nvGrpSpPr>
        <p:grpSpPr>
          <a:xfrm>
            <a:off x="10710682" y="5143501"/>
            <a:ext cx="1143000" cy="1143000"/>
            <a:chOff x="2379643" y="355681"/>
            <a:chExt cx="1143000" cy="1143000"/>
          </a:xfrm>
        </p:grpSpPr>
        <p:sp>
          <p:nvSpPr>
            <p:cNvPr id="17" name="Oval 16">
              <a:extLst>
                <a:ext uri="{FF2B5EF4-FFF2-40B4-BE49-F238E27FC236}">
                  <a16:creationId xmlns:a16="http://schemas.microsoft.com/office/drawing/2014/main" id="{D35CA22D-71C8-2FB6-E15A-99438AD4171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8BBC5062-F9F4-B0A1-A858-510A596F04DA}"/>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F4E95B0D-974A-8DC1-BDA3-B2B854745B44}"/>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DD10B268-910D-860E-7B62-48953CAE4899}"/>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E09FC916-C830-D84A-560F-71857755A5E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6" name="Rectangular Callout 15"/>
              <p:cNvSpPr/>
              <p:nvPr/>
            </p:nvSpPr>
            <p:spPr>
              <a:xfrm>
                <a:off x="4397338" y="4848589"/>
                <a:ext cx="6028835"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We use the samples and the rules of probability to update our beliefs about what </a:t>
                </a:r>
                <a14:m>
                  <m:oMath xmlns:m="http://schemas.openxmlformats.org/officeDocument/2006/math">
                    <m:r>
                      <a:rPr lang="en-IN" sz="2400" b="0" i="1" smtClean="0">
                        <a:solidFill>
                          <a:schemeClr val="bg1"/>
                        </a:solidFill>
                        <a:latin typeface="Cambria Math" panose="02040503050406030204" pitchFamily="18" charset="0"/>
                      </a:rPr>
                      <m:t>𝜇</m:t>
                    </m:r>
                  </m:oMath>
                </a14:m>
                <a:r>
                  <a:rPr lang="en-IN" sz="2400" dirty="0">
                    <a:solidFill>
                      <a:schemeClr val="bg1"/>
                    </a:solidFill>
                    <a:latin typeface="+mj-lt"/>
                  </a:rPr>
                  <a:t> can and cannot be. Let us see how to do this</a:t>
                </a:r>
              </a:p>
            </p:txBody>
          </p:sp>
        </mc:Choice>
        <mc:Fallback xmlns="">
          <p:sp>
            <p:nvSpPr>
              <p:cNvPr id="16" name="Rectangular Callout 15"/>
              <p:cNvSpPr>
                <a:spLocks noRot="1" noChangeAspect="1" noMove="1" noResize="1" noEditPoints="1" noAdjustHandles="1" noChangeArrowheads="1" noChangeShapeType="1" noTextEdit="1"/>
              </p:cNvSpPr>
              <p:nvPr/>
            </p:nvSpPr>
            <p:spPr>
              <a:xfrm>
                <a:off x="4397338" y="4848589"/>
                <a:ext cx="6028835" cy="1242053"/>
              </a:xfrm>
              <a:prstGeom prst="wedgeRectCallout">
                <a:avLst>
                  <a:gd name="adj1" fmla="val 62620"/>
                  <a:gd name="adj2" fmla="val 45666"/>
                </a:avLst>
              </a:prstGeom>
              <a:blipFill>
                <a:blip r:embed="rId6"/>
                <a:stretch>
                  <a:fillRect l="-893" b="-761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7147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right)">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Posterior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Before we see any data, we have a </a:t>
                </a:r>
                <a:r>
                  <a:rPr lang="en-IN" i="1" dirty="0"/>
                  <a:t>prior</a:t>
                </a:r>
                <a:r>
                  <a:rPr lang="en-IN" dirty="0"/>
                  <a:t> belief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𝜇</m:t>
                        </m:r>
                      </m:e>
                    </m:d>
                  </m:oMath>
                </a14:m>
                <a:r>
                  <a:rPr lang="en-IN" dirty="0"/>
                  <a:t> on the models</a:t>
                </a:r>
              </a:p>
              <a:p>
                <a:pPr lvl="2"/>
                <a:r>
                  <a:rPr lang="en-IN" dirty="0"/>
                  <a:t>It tells us which models are more likely/less likely before we have seen data</a:t>
                </a:r>
              </a:p>
              <a:p>
                <a:r>
                  <a:rPr lang="en-IN" dirty="0"/>
                  <a:t>Then we see data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and we wish to update our belief. Basically we want to find out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 |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𝑛</m:t>
                            </m:r>
                          </m:sub>
                        </m:sSub>
                      </m:e>
                    </m:d>
                  </m:oMath>
                </a14:m>
                <a:endParaRPr lang="en-IN" dirty="0"/>
              </a:p>
              <a:p>
                <a:pPr lvl="2"/>
                <a:r>
                  <a:rPr lang="en-IN" dirty="0"/>
                  <a:t>This quantity has a name</a:t>
                </a:r>
                <a:r>
                  <a:rPr lang="en-IN" i="0" dirty="0"/>
                  <a:t>:</a:t>
                </a:r>
                <a:r>
                  <a:rPr lang="en-IN" dirty="0"/>
                  <a:t> </a:t>
                </a:r>
                <a:r>
                  <a:rPr lang="en-IN" i="0" dirty="0"/>
                  <a:t>posterior belief </a:t>
                </a:r>
                <a:r>
                  <a:rPr lang="en-IN" dirty="0"/>
                  <a:t>or simply </a:t>
                </a:r>
                <a:r>
                  <a:rPr lang="en-IN" i="0" dirty="0"/>
                  <a:t>posterior</a:t>
                </a:r>
              </a:p>
              <a:p>
                <a:pPr lvl="2"/>
                <a:r>
                  <a:rPr lang="en-IN" dirty="0"/>
                  <a:t>It tells us which models are more likely/less likely after we have seen data</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a:latin typeface="Cambria Math" panose="02040503050406030204" pitchFamily="18" charset="0"/>
                                    <a:ea typeface="Cambria Math" panose="02040503050406030204" pitchFamily="18" charset="0"/>
                                  </a:rPr>
                                </m:ctrlPr>
                              </m:sSubPr>
                              <m:e>
                                <m:r>
                                  <a:rPr lang="en-IN" sz="4000" i="1">
                                    <a:latin typeface="Cambria Math" panose="02040503050406030204" pitchFamily="18" charset="0"/>
                                    <a:ea typeface="Cambria Math" panose="02040503050406030204" pitchFamily="18" charset="0"/>
                                  </a:rPr>
                                  <m:t>𝑥</m:t>
                                </m:r>
                              </m:e>
                              <m:sub>
                                <m:r>
                                  <a:rPr lang="en-IN" sz="4000" i="1">
                                    <a:latin typeface="Cambria Math" panose="02040503050406030204" pitchFamily="18" charset="0"/>
                                    <a:ea typeface="Cambria Math" panose="02040503050406030204" pitchFamily="18" charset="0"/>
                                  </a:rPr>
                                  <m:t>1</m:t>
                                </m:r>
                              </m:sub>
                            </m:sSub>
                            <m:r>
                              <a:rPr lang="en-IN" sz="4000" i="1">
                                <a:latin typeface="Cambria Math" panose="02040503050406030204" pitchFamily="18" charset="0"/>
                                <a:ea typeface="Cambria Math" panose="02040503050406030204" pitchFamily="18" charset="0"/>
                              </a:rPr>
                              <m:t>,…,</m:t>
                            </m:r>
                            <m:sSub>
                              <m:sSubPr>
                                <m:ctrlPr>
                                  <a:rPr lang="en-IN" sz="4000" i="1">
                                    <a:latin typeface="Cambria Math" panose="02040503050406030204" pitchFamily="18" charset="0"/>
                                    <a:ea typeface="Cambria Math" panose="02040503050406030204" pitchFamily="18" charset="0"/>
                                  </a:rPr>
                                </m:ctrlPr>
                              </m:sSubPr>
                              <m:e>
                                <m:r>
                                  <a:rPr lang="en-IN" sz="4000" i="1">
                                    <a:latin typeface="Cambria Math" panose="02040503050406030204" pitchFamily="18" charset="0"/>
                                    <a:ea typeface="Cambria Math" panose="02040503050406030204" pitchFamily="18" charset="0"/>
                                  </a:rPr>
                                  <m:t>𝑥</m:t>
                                </m:r>
                              </m:e>
                              <m:sub>
                                <m:r>
                                  <a:rPr lang="en-IN" sz="4000" i="1">
                                    <a:latin typeface="Cambria Math" panose="02040503050406030204" pitchFamily="18" charset="0"/>
                                    <a:ea typeface="Cambria Math" panose="02040503050406030204" pitchFamily="18" charset="0"/>
                                  </a:rPr>
                                  <m:t>𝑛</m:t>
                                </m:r>
                              </m:sub>
                            </m:sSub>
                            <m:r>
                              <a:rPr lang="en-IN" sz="4000" i="1">
                                <a:latin typeface="Cambria Math" panose="02040503050406030204" pitchFamily="18" charset="0"/>
                                <a:ea typeface="Cambria Math" panose="02040503050406030204" pitchFamily="18" charset="0"/>
                              </a:rPr>
                              <m:t> | </m:t>
                            </m:r>
                            <m:r>
                              <a:rPr lang="en-IN" sz="4000" i="1">
                                <a:latin typeface="Cambria Math" panose="02040503050406030204" pitchFamily="18" charset="0"/>
                                <a:ea typeface="Cambria Math" panose="02040503050406030204" pitchFamily="18" charset="0"/>
                              </a:rPr>
                              <m:t>𝜇</m:t>
                            </m:r>
                          </m:e>
                        </m:d>
                        <m:r>
                          <a:rPr lang="en-IN" sz="4000" i="1" dirty="0">
                            <a:latin typeface="Cambria Math" panose="02040503050406030204" pitchFamily="18" charset="0"/>
                            <a:ea typeface="Cambria Math" panose="02040503050406030204" pitchFamily="18" charset="0"/>
                          </a:rPr>
                          <m:t>⋅</m:t>
                        </m:r>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num>
                      <m:den>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1</m:t>
                                </m:r>
                              </m:sub>
                            </m:sSub>
                            <m:r>
                              <a:rPr lang="en-IN" sz="4000" i="1" dirty="0">
                                <a:latin typeface="Cambria Math" panose="02040503050406030204" pitchFamily="18" charset="0"/>
                                <a:ea typeface="Cambria Math" panose="02040503050406030204" pitchFamily="18" charset="0"/>
                              </a:rPr>
                              <m:t>,…,</m:t>
                            </m:r>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𝑛</m:t>
                                </m:r>
                              </m:sub>
                            </m:sSub>
                          </m:e>
                        </m:d>
                      </m:den>
                    </m:f>
                    <m:r>
                      <a:rPr lang="en-IN" sz="4000" b="0" i="1" dirty="0" smtClean="0">
                        <a:latin typeface="Cambria Math" panose="02040503050406030204" pitchFamily="18" charset="0"/>
                        <a:ea typeface="Cambria Math" panose="02040503050406030204" pitchFamily="18" charset="0"/>
                      </a:rPr>
                      <m:t>=</m:t>
                    </m:r>
                    <m:f>
                      <m:fPr>
                        <m:ctrlPr>
                          <a:rPr lang="en-IN" sz="4000" b="0" i="1" dirty="0" smtClean="0">
                            <a:latin typeface="Cambria Math" panose="02040503050406030204" pitchFamily="18" charset="0"/>
                            <a:ea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r>
                          <m:rPr>
                            <m:brk m:alnAt="1"/>
                          </m:rPr>
                          <a:rPr lang="en-IN" sz="4000" b="0" i="1" dirty="0" smtClean="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b="0" i="1" dirty="0" smtClean="0">
                                    <a:latin typeface="Cambria Math" panose="02040503050406030204" pitchFamily="18" charset="0"/>
                                    <a:ea typeface="Cambria Math" panose="02040503050406030204" pitchFamily="18" charset="0"/>
                                  </a:rPr>
                                  <m:t> | </m:t>
                                </m:r>
                                <m:r>
                                  <a:rPr lang="en-IN" sz="4000" b="0" i="1" dirty="0" smtClean="0">
                                    <a:latin typeface="Cambria Math" panose="02040503050406030204" pitchFamily="18" charset="0"/>
                                    <a:ea typeface="Cambria Math" panose="02040503050406030204" pitchFamily="18" charset="0"/>
                                  </a:rPr>
                                  <m:t>𝜇</m:t>
                                </m:r>
                              </m:e>
                            </m:d>
                          </m:e>
                        </m:nary>
                      </m:num>
                      <m:den>
                        <m:nary>
                          <m:naryPr>
                            <m:chr m:val="∏"/>
                            <m:limLoc m:val="subSup"/>
                            <m:ctrlPr>
                              <a:rPr lang="en-IN" sz="4000" b="0" i="1" dirty="0" smtClean="0">
                                <a:latin typeface="Cambria Math" panose="02040503050406030204" pitchFamily="18" charset="0"/>
                                <a:ea typeface="Cambria Math" panose="02040503050406030204" pitchFamily="18" charset="0"/>
                              </a:rPr>
                            </m:ctrlPr>
                          </m:naryPr>
                          <m:sub>
                            <m:r>
                              <m:rPr>
                                <m:brk m:alnAt="25"/>
                              </m:rPr>
                              <a:rPr lang="en-IN" sz="4000" b="0" i="1" dirty="0" smtClean="0">
                                <a:latin typeface="Cambria Math" panose="02040503050406030204" pitchFamily="18" charset="0"/>
                                <a:ea typeface="Cambria Math" panose="02040503050406030204" pitchFamily="18" charset="0"/>
                              </a:rPr>
                              <m:t>𝑖</m:t>
                            </m:r>
                            <m:r>
                              <a:rPr lang="en-IN" sz="4000" b="0" i="1" dirty="0" smtClean="0">
                                <a:latin typeface="Cambria Math" panose="02040503050406030204" pitchFamily="18" charset="0"/>
                                <a:ea typeface="Cambria Math" panose="02040503050406030204" pitchFamily="18" charset="0"/>
                              </a:rPr>
                              <m:t>=1</m:t>
                            </m:r>
                          </m:sub>
                          <m:sup>
                            <m:r>
                              <a:rPr lang="en-IN" sz="4000" b="0" i="1" dirty="0" smtClean="0">
                                <a:latin typeface="Cambria Math" panose="02040503050406030204" pitchFamily="18" charset="0"/>
                                <a:ea typeface="Cambria Math" panose="02040503050406030204" pitchFamily="18" charset="0"/>
                              </a:rPr>
                              <m:t>𝑛</m:t>
                            </m:r>
                          </m:sup>
                          <m:e>
                            <m:r>
                              <a:rPr lang="en-IN" sz="4000" b="0" i="1" dirty="0" smtClean="0">
                                <a:latin typeface="Cambria Math" panose="02040503050406030204" pitchFamily="18" charset="0"/>
                                <a:ea typeface="Cambria Math" panose="02040503050406030204" pitchFamily="18" charset="0"/>
                              </a:rPr>
                              <m:t>ℙ</m:t>
                            </m:r>
                            <m:d>
                              <m:dPr>
                                <m:begChr m:val="["/>
                                <m:endChr m:val="]"/>
                                <m:ctrlPr>
                                  <a:rPr lang="en-IN" sz="4000" b="0" i="1" dirty="0" smtClean="0">
                                    <a:latin typeface="Cambria Math" panose="02040503050406030204" pitchFamily="18" charset="0"/>
                                    <a:ea typeface="Cambria Math" panose="02040503050406030204" pitchFamily="18" charset="0"/>
                                  </a:rPr>
                                </m:ctrlPr>
                              </m:dPr>
                              <m:e>
                                <m:sSub>
                                  <m:sSubPr>
                                    <m:ctrlPr>
                                      <a:rPr lang="en-IN" sz="4000" b="0" i="1" dirty="0" smtClean="0">
                                        <a:latin typeface="Cambria Math" panose="02040503050406030204" pitchFamily="18" charset="0"/>
                                        <a:ea typeface="Cambria Math" panose="02040503050406030204" pitchFamily="18" charset="0"/>
                                      </a:rPr>
                                    </m:ctrlPr>
                                  </m:sSubPr>
                                  <m:e>
                                    <m:r>
                                      <a:rPr lang="en-IN" sz="4000" b="0" i="1" dirty="0" smtClean="0">
                                        <a:latin typeface="Cambria Math" panose="02040503050406030204" pitchFamily="18" charset="0"/>
                                        <a:ea typeface="Cambria Math" panose="02040503050406030204" pitchFamily="18" charset="0"/>
                                      </a:rPr>
                                      <m:t>𝑥</m:t>
                                    </m:r>
                                  </m:e>
                                  <m:sub>
                                    <m:r>
                                      <a:rPr lang="en-IN" sz="4000" b="0" i="1" dirty="0" smtClean="0">
                                        <a:latin typeface="Cambria Math" panose="02040503050406030204" pitchFamily="18" charset="0"/>
                                        <a:ea typeface="Cambria Math" panose="02040503050406030204" pitchFamily="18" charset="0"/>
                                      </a:rPr>
                                      <m:t>𝑖</m:t>
                                    </m:r>
                                  </m:sub>
                                </m:sSub>
                              </m:e>
                            </m:d>
                          </m:e>
                        </m:nary>
                      </m:den>
                    </m:f>
                  </m:oMath>
                </a14:m>
                <a:r>
                  <a:rPr lang="en-IN" dirty="0"/>
                  <a:t> </a:t>
                </a:r>
              </a:p>
              <a:p>
                <a14:m>
                  <m:oMath xmlns:m="http://schemas.openxmlformats.org/officeDocument/2006/math">
                    <m:r>
                      <a:rPr lang="en-IN" sz="4000" b="0" i="1" dirty="0"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ea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r>
                          <m:rPr>
                            <m:brk m:alnAt="1"/>
                          </m:rPr>
                          <a:rPr lang="en-IN" sz="4000" i="1" dirty="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𝜇</m:t>
                                </m:r>
                              </m:e>
                            </m:d>
                          </m:e>
                        </m:nary>
                      </m:num>
                      <m:den>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nary>
                              <m:naryPr>
                                <m:supHide m:val="on"/>
                                <m:ctrlPr>
                                  <a:rPr lang="en-IN" sz="4000" b="0" i="1" dirty="0" smtClean="0">
                                    <a:latin typeface="Cambria Math" panose="02040503050406030204" pitchFamily="18" charset="0"/>
                                    <a:ea typeface="Cambria Math" panose="02040503050406030204" pitchFamily="18" charset="0"/>
                                  </a:rPr>
                                </m:ctrlPr>
                              </m:naryPr>
                              <m:sub>
                                <m:r>
                                  <a:rPr lang="en-IN" sz="4000" b="0" i="1" dirty="0" smtClean="0">
                                    <a:latin typeface="Cambria Math" panose="02040503050406030204" pitchFamily="18" charset="0"/>
                                    <a:ea typeface="Cambria Math" panose="02040503050406030204" pitchFamily="18" charset="0"/>
                                  </a:rPr>
                                  <m:t>ℝ</m:t>
                                </m:r>
                              </m:sub>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b="0" i="1" dirty="0" smtClean="0">
                                        <a:latin typeface="Cambria Math" panose="02040503050406030204" pitchFamily="18" charset="0"/>
                                        <a:ea typeface="Cambria Math" panose="02040503050406030204" pitchFamily="18" charset="0"/>
                                      </a:rPr>
                                      <m:t> | </m:t>
                                    </m:r>
                                    <m:r>
                                      <a:rPr lang="en-IN" sz="4000" b="0" i="1" dirty="0" smtClean="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m:t>
                                </m:r>
                                <m:r>
                                  <a:rPr lang="en-IN" sz="4000" b="0" i="1" dirty="0" smtClean="0">
                                    <a:latin typeface="Cambria Math" panose="02040503050406030204" pitchFamily="18" charset="0"/>
                                    <a:ea typeface="Cambria Math" panose="02040503050406030204" pitchFamily="18" charset="0"/>
                                  </a:rPr>
                                  <m:t>ℙ</m:t>
                                </m:r>
                                <m:d>
                                  <m:dPr>
                                    <m:begChr m:val="["/>
                                    <m:endChr m:val="]"/>
                                    <m:ctrlPr>
                                      <a:rPr lang="en-IN" sz="4000" b="0" i="1" dirty="0" smtClean="0">
                                        <a:latin typeface="Cambria Math" panose="02040503050406030204" pitchFamily="18" charset="0"/>
                                        <a:ea typeface="Cambria Math" panose="02040503050406030204" pitchFamily="18" charset="0"/>
                                      </a:rPr>
                                    </m:ctrlPr>
                                  </m:dPr>
                                  <m:e>
                                    <m:r>
                                      <a:rPr lang="en-IN" sz="4000" b="0" i="1" dirty="0" smtClean="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 </m:t>
                                </m:r>
                                <m:r>
                                  <a:rPr lang="en-IN" sz="4000" b="0" i="1" dirty="0" smtClean="0">
                                    <a:latin typeface="Cambria Math" panose="02040503050406030204" pitchFamily="18" charset="0"/>
                                    <a:ea typeface="Cambria Math" panose="02040503050406030204" pitchFamily="18" charset="0"/>
                                  </a:rPr>
                                  <m:t>𝑑𝑡</m:t>
                                </m:r>
                              </m:e>
                            </m:nary>
                          </m:e>
                        </m:nary>
                      </m:den>
                    </m:f>
                    <m:r>
                      <a:rPr lang="en-IN" sz="4000" b="0" i="1" dirty="0"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ea typeface="Cambria Math" panose="02040503050406030204" pitchFamily="18" charset="0"/>
                          </a:rPr>
                        </m:ctrlPr>
                      </m:fPr>
                      <m:num>
                        <m:r>
                          <a:rPr lang="en-US" sz="4000" b="0" i="1" dirty="0" smtClean="0">
                            <a:latin typeface="Cambria Math" panose="02040503050406030204" pitchFamily="18" charset="0"/>
                            <a:ea typeface="Cambria Math" panose="02040503050406030204" pitchFamily="18" charset="0"/>
                          </a:rPr>
                          <m:t>0.5</m:t>
                        </m:r>
                        <m:r>
                          <m:rPr>
                            <m:brk m:alnAt="1"/>
                          </m:rPr>
                          <a:rPr lang="en-IN" sz="4000" i="1" dirty="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𝜇</m:t>
                                </m:r>
                              </m:e>
                            </m:d>
                          </m:e>
                        </m:nary>
                      </m:num>
                      <m:den>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b="0" i="1" dirty="0" smtClean="0">
                                <a:latin typeface="Cambria Math" panose="02040503050406030204" pitchFamily="18" charset="0"/>
                                <a:ea typeface="Cambria Math" panose="02040503050406030204" pitchFamily="18" charset="0"/>
                              </a:rPr>
                              <m:t>0.5</m:t>
                            </m:r>
                            <m:r>
                              <m:rPr>
                                <m:brk m:alnAt="23"/>
                              </m:rPr>
                              <a:rPr lang="en-IN" sz="4000" b="0" i="1" dirty="0" smtClean="0">
                                <a:latin typeface="Cambria Math" panose="02040503050406030204" pitchFamily="18" charset="0"/>
                                <a:ea typeface="Cambria Math" panose="02040503050406030204" pitchFamily="18" charset="0"/>
                              </a:rPr>
                              <m:t>⋅</m:t>
                            </m:r>
                            <m:nary>
                              <m:naryPr>
                                <m:ctrlPr>
                                  <a:rPr lang="en-IN" sz="4000" i="1" dirty="0" smtClean="0">
                                    <a:latin typeface="Cambria Math" panose="02040503050406030204" pitchFamily="18" charset="0"/>
                                    <a:ea typeface="Cambria Math" panose="02040503050406030204" pitchFamily="18" charset="0"/>
                                  </a:rPr>
                                </m:ctrlPr>
                              </m:naryPr>
                              <m:sub>
                                <m:r>
                                  <m:rPr>
                                    <m:brk m:alnAt="23"/>
                                  </m:rPr>
                                  <a:rPr lang="en-IN" sz="4000" b="0" i="1" dirty="0" smtClean="0">
                                    <a:latin typeface="Cambria Math" panose="02040503050406030204" pitchFamily="18" charset="0"/>
                                    <a:ea typeface="Cambria Math" panose="02040503050406030204" pitchFamily="18" charset="0"/>
                                  </a:rPr>
                                  <m:t>0</m:t>
                                </m:r>
                              </m:sub>
                              <m:sup>
                                <m:r>
                                  <a:rPr lang="en-IN" sz="4000" b="0" i="1" dirty="0" smtClean="0">
                                    <a:latin typeface="Cambria Math" panose="02040503050406030204" pitchFamily="18" charset="0"/>
                                    <a:ea typeface="Cambria Math" panose="02040503050406030204" pitchFamily="18" charset="0"/>
                                  </a:rPr>
                                  <m:t>2</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 </m:t>
                                </m:r>
                                <m:r>
                                  <a:rPr lang="en-IN" sz="4000" i="1" dirty="0">
                                    <a:latin typeface="Cambria Math" panose="02040503050406030204" pitchFamily="18" charset="0"/>
                                    <a:ea typeface="Cambria Math" panose="02040503050406030204" pitchFamily="18" charset="0"/>
                                  </a:rPr>
                                  <m:t>𝑑𝑡</m:t>
                                </m:r>
                              </m:e>
                            </m:nary>
                          </m:e>
                        </m:nary>
                      </m:den>
                    </m:f>
                  </m:oMath>
                </a14:m>
                <a:r>
                  <a:rPr lang="en-IN" sz="4000" dirty="0"/>
                  <a:t> </a:t>
                </a:r>
                <a:r>
                  <a:rPr lang="en-IN" dirty="0"/>
                  <a:t>if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0,2</m:t>
                        </m:r>
                      </m:e>
                    </m:d>
                  </m:oMath>
                </a14:m>
                <a:endParaRPr lang="en-IN" sz="4000" dirty="0"/>
              </a:p>
              <a:p>
                <a:pPr lvl="2"/>
                <a:r>
                  <a:rPr lang="en-US" sz="3200" dirty="0"/>
                  <a:t>else if </a:t>
                </a:r>
                <a14:m>
                  <m:oMath xmlns:m="http://schemas.openxmlformats.org/officeDocument/2006/math">
                    <m:r>
                      <a:rPr lang="en-US" sz="3200">
                        <a:latin typeface="Cambria Math" panose="02040503050406030204" pitchFamily="18" charset="0"/>
                      </a:rPr>
                      <m:t>𝜇</m:t>
                    </m:r>
                    <m:r>
                      <a:rPr lang="en-US" sz="3200" b="0" i="1" smtClean="0">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a:latin typeface="Cambria Math" panose="02040503050406030204" pitchFamily="18" charset="0"/>
                          </a:rPr>
                          <m:t>0,2</m:t>
                        </m:r>
                      </m:e>
                    </m:d>
                  </m:oMath>
                </a14:m>
                <a:r>
                  <a:rPr lang="en-IN" sz="3200" dirty="0"/>
                  <a:t>, then </a:t>
                </a:r>
                <a14:m>
                  <m:oMath xmlns:m="http://schemas.openxmlformats.org/officeDocument/2006/math">
                    <m:r>
                      <a:rPr lang="en-IN" sz="3200" i="1" smtClean="0">
                        <a:latin typeface="Cambria Math" panose="02040503050406030204" pitchFamily="18" charset="0"/>
                        <a:ea typeface="Cambria Math" panose="02040503050406030204" pitchFamily="18" charset="0"/>
                      </a:rPr>
                      <m:t>ℙ</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 </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𝑛</m:t>
                            </m:r>
                          </m:sub>
                        </m:sSub>
                      </m:e>
                    </m:d>
                    <m:r>
                      <a:rPr lang="en-US" sz="3200" b="0" i="1" smtClean="0">
                        <a:latin typeface="Cambria Math" panose="02040503050406030204" pitchFamily="18" charset="0"/>
                        <a:ea typeface="Cambria Math" panose="02040503050406030204" pitchFamily="18" charset="0"/>
                      </a:rPr>
                      <m:t>=0</m:t>
                    </m:r>
                  </m:oMath>
                </a14:m>
                <a:endParaRPr lang="en-IN"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78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
        <p:nvSpPr>
          <p:cNvPr id="5" name="Rectangular Callout 4"/>
          <p:cNvSpPr/>
          <p:nvPr/>
        </p:nvSpPr>
        <p:spPr>
          <a:xfrm>
            <a:off x="976487" y="3112625"/>
            <a:ext cx="1941374" cy="581458"/>
          </a:xfrm>
          <a:prstGeom prst="wedgeRectCallout">
            <a:avLst>
              <a:gd name="adj1" fmla="val 81081"/>
              <a:gd name="adj2" fmla="val 7634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Bayes Rule</a:t>
            </a:r>
          </a:p>
        </p:txBody>
      </p:sp>
      <p:sp>
        <p:nvSpPr>
          <p:cNvPr id="6" name="Rectangular Callout 5"/>
          <p:cNvSpPr/>
          <p:nvPr/>
        </p:nvSpPr>
        <p:spPr>
          <a:xfrm>
            <a:off x="4551891" y="3112625"/>
            <a:ext cx="3379757" cy="581458"/>
          </a:xfrm>
          <a:prstGeom prst="wedgeRectCallout">
            <a:avLst>
              <a:gd name="adj1" fmla="val 72647"/>
              <a:gd name="adj2" fmla="val 7104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Samples are independent</a:t>
            </a:r>
          </a:p>
        </p:txBody>
      </p:sp>
      <p:sp>
        <p:nvSpPr>
          <p:cNvPr id="7" name="Rectangular Callout 6"/>
          <p:cNvSpPr/>
          <p:nvPr/>
        </p:nvSpPr>
        <p:spPr>
          <a:xfrm>
            <a:off x="3958727" y="4287265"/>
            <a:ext cx="3122904" cy="581458"/>
          </a:xfrm>
          <a:prstGeom prst="wedgeRectCallout">
            <a:avLst>
              <a:gd name="adj1" fmla="val -76767"/>
              <a:gd name="adj2" fmla="val 6750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Law of total probability</a:t>
            </a:r>
          </a:p>
        </p:txBody>
      </p:sp>
      <mc:AlternateContent xmlns:mc="http://schemas.openxmlformats.org/markup-compatibility/2006" xmlns:a14="http://schemas.microsoft.com/office/drawing/2010/main">
        <mc:Choice Requires="a14">
          <p:sp>
            <p:nvSpPr>
              <p:cNvPr id="8" name="Rectangular Callout 7"/>
              <p:cNvSpPr/>
              <p:nvPr/>
            </p:nvSpPr>
            <p:spPr>
              <a:xfrm>
                <a:off x="8643083" y="4287265"/>
                <a:ext cx="2740683" cy="581458"/>
              </a:xfrm>
              <a:prstGeom prst="wedgeRectCallout">
                <a:avLst>
                  <a:gd name="adj1" fmla="val -77991"/>
                  <a:gd name="adj2" fmla="val 6574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e>
                      </m:d>
                      <m:r>
                        <a:rPr lang="en-IN" sz="2400" i="1">
                          <a:solidFill>
                            <a:schemeClr val="bg1"/>
                          </a:solidFill>
                          <a:latin typeface="Cambria Math" panose="02040503050406030204" pitchFamily="18" charset="0"/>
                          <a:ea typeface="Cambria Math" panose="02040503050406030204" pitchFamily="18" charset="0"/>
                        </a:rPr>
                        <m:t>=</m:t>
                      </m:r>
                      <m:r>
                        <m:rPr>
                          <m:sty m:val="p"/>
                        </m:rPr>
                        <a:rPr lang="en-IN" sz="2400">
                          <a:solidFill>
                            <a:schemeClr val="bg1"/>
                          </a:solidFill>
                          <a:latin typeface="Cambria Math" panose="02040503050406030204" pitchFamily="18" charset="0"/>
                        </a:rPr>
                        <m:t>UNIF</m:t>
                      </m:r>
                      <m:d>
                        <m:dPr>
                          <m:ctrlPr>
                            <a:rPr lang="en-IN" sz="2400" i="1">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m:t>
                              </m:r>
                              <m:r>
                                <a:rPr lang="en-IN" sz="2400">
                                  <a:solidFill>
                                    <a:schemeClr val="bg1"/>
                                  </a:solidFill>
                                  <a:latin typeface="Cambria Math" panose="02040503050406030204" pitchFamily="18" charset="0"/>
                                </a:rPr>
                                <m:t>,</m:t>
                              </m:r>
                              <m:r>
                                <a:rPr lang="en-IN" sz="2400" i="1">
                                  <a:solidFill>
                                    <a:schemeClr val="bg1"/>
                                  </a:solidFill>
                                  <a:latin typeface="Cambria Math" panose="02040503050406030204" pitchFamily="18" charset="0"/>
                                </a:rPr>
                                <m:t>2</m:t>
                              </m:r>
                            </m:e>
                          </m:d>
                        </m:e>
                      </m:d>
                    </m:oMath>
                  </m:oMathPara>
                </a14:m>
                <a:endParaRPr lang="en-IN" sz="2400" dirty="0">
                  <a:solidFill>
                    <a:schemeClr val="bg1"/>
                  </a:solidFill>
                  <a:latin typeface="+mj-lt"/>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8643083" y="4287265"/>
                <a:ext cx="2740683" cy="581458"/>
              </a:xfrm>
              <a:prstGeom prst="wedgeRectCallout">
                <a:avLst>
                  <a:gd name="adj1" fmla="val -77991"/>
                  <a:gd name="adj2" fmla="val 65740"/>
                </a:avLst>
              </a:prstGeom>
              <a:blipFill>
                <a:blip r:embed="rId3"/>
                <a:stretch>
                  <a:fillRect/>
                </a:stretch>
              </a:blipFill>
              <a:ln w="38100">
                <a:solidFill>
                  <a:schemeClr val="accent1"/>
                </a:solidFill>
              </a:ln>
            </p:spPr>
            <p:txBody>
              <a:bodyPr/>
              <a:lstStyle/>
              <a:p>
                <a:r>
                  <a:rPr lang="en-IN">
                    <a:noFill/>
                  </a:rPr>
                  <a:t> </a:t>
                </a:r>
              </a:p>
            </p:txBody>
          </p:sp>
        </mc:Fallback>
      </mc:AlternateContent>
      <p:grpSp>
        <p:nvGrpSpPr>
          <p:cNvPr id="16" name="Group 15">
            <a:extLst>
              <a:ext uri="{FF2B5EF4-FFF2-40B4-BE49-F238E27FC236}">
                <a16:creationId xmlns:a16="http://schemas.microsoft.com/office/drawing/2014/main" id="{0314DC7F-A61D-6F47-7E0A-72F55D3820AC}"/>
              </a:ext>
            </a:extLst>
          </p:cNvPr>
          <p:cNvGrpSpPr/>
          <p:nvPr/>
        </p:nvGrpSpPr>
        <p:grpSpPr>
          <a:xfrm>
            <a:off x="10659487" y="1749257"/>
            <a:ext cx="1143000" cy="1143000"/>
            <a:chOff x="2379643" y="355681"/>
            <a:chExt cx="1143000" cy="1143000"/>
          </a:xfrm>
        </p:grpSpPr>
        <p:sp>
          <p:nvSpPr>
            <p:cNvPr id="17" name="Oval 16">
              <a:extLst>
                <a:ext uri="{FF2B5EF4-FFF2-40B4-BE49-F238E27FC236}">
                  <a16:creationId xmlns:a16="http://schemas.microsoft.com/office/drawing/2014/main" id="{436CD9C2-EB43-E4BF-D2B9-ED1485540421}"/>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C8DE0724-F4F9-5832-7573-1BA899A6CAA4}"/>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4C364AE5-8654-91DB-24C6-F7ECE106DC1C}"/>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6B9AD192-92B8-292B-74A3-103D7958779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37A9B9E9-D3D5-F87B-91F4-3A8D575DAC81}"/>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5" name="Rectangular Callout 14"/>
              <p:cNvSpPr/>
              <p:nvPr/>
            </p:nvSpPr>
            <p:spPr>
              <a:xfrm>
                <a:off x="4325420" y="1653327"/>
                <a:ext cx="6100753"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Note that when we say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e>
                    </m:d>
                  </m:oMath>
                </a14:m>
                <a:r>
                  <a:rPr lang="en-IN" sz="2400" dirty="0">
                    <a:solidFill>
                      <a:schemeClr val="bg1"/>
                    </a:solidFill>
                    <a:latin typeface="+mj-lt"/>
                  </a:rPr>
                  <a:t> or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r>
                          <a:rPr lang="en-IN" sz="2400" i="1">
                            <a:solidFill>
                              <a:schemeClr val="bg1"/>
                            </a:solidFill>
                            <a:latin typeface="Cambria Math" panose="02040503050406030204" pitchFamily="18" charset="0"/>
                            <a:ea typeface="Cambria Math" panose="02040503050406030204" pitchFamily="18" charset="0"/>
                          </a:rPr>
                          <m:t> | </m:t>
                        </m:r>
                        <m:sSub>
                          <m:sSubPr>
                            <m:ctrlPr>
                              <a:rPr lang="en-IN" sz="2400" i="1">
                                <a:solidFill>
                                  <a:schemeClr val="bg1"/>
                                </a:solidFill>
                                <a:latin typeface="Cambria Math" panose="02040503050406030204" pitchFamily="18" charset="0"/>
                                <a:ea typeface="Cambria Math" panose="02040503050406030204" pitchFamily="18" charset="0"/>
                              </a:rPr>
                            </m:ctrlPr>
                          </m:sSubPr>
                          <m:e>
                            <m:r>
                              <a:rPr lang="en-IN" sz="2400" i="1">
                                <a:solidFill>
                                  <a:schemeClr val="bg1"/>
                                </a:solidFill>
                                <a:latin typeface="Cambria Math" panose="02040503050406030204" pitchFamily="18" charset="0"/>
                                <a:ea typeface="Cambria Math" panose="02040503050406030204" pitchFamily="18" charset="0"/>
                              </a:rPr>
                              <m:t>𝑥</m:t>
                            </m:r>
                          </m:e>
                          <m:sub>
                            <m:r>
                              <a:rPr lang="en-IN" sz="2400" i="1">
                                <a:solidFill>
                                  <a:schemeClr val="bg1"/>
                                </a:solidFill>
                                <a:latin typeface="Cambria Math" panose="02040503050406030204" pitchFamily="18" charset="0"/>
                                <a:ea typeface="Cambria Math" panose="02040503050406030204" pitchFamily="18" charset="0"/>
                              </a:rPr>
                              <m:t>1</m:t>
                            </m:r>
                          </m:sub>
                        </m:sSub>
                        <m:r>
                          <a:rPr lang="en-IN" sz="2400" i="1">
                            <a:solidFill>
                              <a:schemeClr val="bg1"/>
                            </a:solidFill>
                            <a:latin typeface="Cambria Math" panose="02040503050406030204" pitchFamily="18" charset="0"/>
                            <a:ea typeface="Cambria Math" panose="02040503050406030204" pitchFamily="18" charset="0"/>
                          </a:rPr>
                          <m:t>,…,</m:t>
                        </m:r>
                        <m:sSub>
                          <m:sSubPr>
                            <m:ctrlPr>
                              <a:rPr lang="en-IN" sz="2400" i="1">
                                <a:solidFill>
                                  <a:schemeClr val="bg1"/>
                                </a:solidFill>
                                <a:latin typeface="Cambria Math" panose="02040503050406030204" pitchFamily="18" charset="0"/>
                                <a:ea typeface="Cambria Math" panose="02040503050406030204" pitchFamily="18" charset="0"/>
                              </a:rPr>
                            </m:ctrlPr>
                          </m:sSubPr>
                          <m:e>
                            <m:r>
                              <a:rPr lang="en-IN" sz="2400" i="1">
                                <a:solidFill>
                                  <a:schemeClr val="bg1"/>
                                </a:solidFill>
                                <a:latin typeface="Cambria Math" panose="02040503050406030204" pitchFamily="18" charset="0"/>
                                <a:ea typeface="Cambria Math" panose="02040503050406030204" pitchFamily="18" charset="0"/>
                              </a:rPr>
                              <m:t>𝑥</m:t>
                            </m:r>
                          </m:e>
                          <m:sub>
                            <m:r>
                              <a:rPr lang="en-IN" sz="2400" i="1">
                                <a:solidFill>
                                  <a:schemeClr val="bg1"/>
                                </a:solidFill>
                                <a:latin typeface="Cambria Math" panose="02040503050406030204" pitchFamily="18" charset="0"/>
                                <a:ea typeface="Cambria Math" panose="02040503050406030204" pitchFamily="18" charset="0"/>
                              </a:rPr>
                              <m:t>𝑛</m:t>
                            </m:r>
                          </m:sub>
                        </m:sSub>
                      </m:e>
                    </m:d>
                  </m:oMath>
                </a14:m>
                <a:r>
                  <a:rPr lang="en-IN" sz="2400" dirty="0">
                    <a:solidFill>
                      <a:schemeClr val="bg1"/>
                    </a:solidFill>
                    <a:latin typeface="+mj-lt"/>
                  </a:rPr>
                  <a:t>, we mean probability density and not probability mass since </a:t>
                </a:r>
                <a14:m>
                  <m:oMath xmlns:m="http://schemas.openxmlformats.org/officeDocument/2006/math">
                    <m:r>
                      <a:rPr lang="en-IN" sz="2400" b="0" i="1" smtClean="0">
                        <a:solidFill>
                          <a:schemeClr val="bg1"/>
                        </a:solidFill>
                        <a:latin typeface="Cambria Math" panose="02040503050406030204" pitchFamily="18" charset="0"/>
                      </a:rPr>
                      <m:t>𝜇</m:t>
                    </m:r>
                  </m:oMath>
                </a14:m>
                <a:r>
                  <a:rPr lang="en-IN" sz="2400" dirty="0">
                    <a:solidFill>
                      <a:schemeClr val="bg1"/>
                    </a:solidFill>
                    <a:latin typeface="+mj-lt"/>
                  </a:rPr>
                  <a:t> is a continuous </a:t>
                </a:r>
                <a:r>
                  <a:rPr lang="en-IN" sz="2400" dirty="0" err="1">
                    <a:solidFill>
                      <a:schemeClr val="bg1"/>
                    </a:solidFill>
                    <a:latin typeface="+mj-lt"/>
                  </a:rPr>
                  <a:t>r.v</a:t>
                </a:r>
                <a:r>
                  <a:rPr lang="en-IN" sz="2400" dirty="0">
                    <a:solidFill>
                      <a:schemeClr val="bg1"/>
                    </a:solidFill>
                    <a:latin typeface="+mj-lt"/>
                  </a:rPr>
                  <a:t>.  </a:t>
                </a:r>
              </a:p>
            </p:txBody>
          </p:sp>
        </mc:Choice>
        <mc:Fallback xmlns="">
          <p:sp>
            <p:nvSpPr>
              <p:cNvPr id="15" name="Rectangular Callout 14"/>
              <p:cNvSpPr>
                <a:spLocks noRot="1" noChangeAspect="1" noMove="1" noResize="1" noEditPoints="1" noAdjustHandles="1" noChangeArrowheads="1" noChangeShapeType="1" noTextEdit="1"/>
              </p:cNvSpPr>
              <p:nvPr/>
            </p:nvSpPr>
            <p:spPr>
              <a:xfrm>
                <a:off x="4325420" y="1653327"/>
                <a:ext cx="6100753" cy="1242053"/>
              </a:xfrm>
              <a:prstGeom prst="wedgeRectCallout">
                <a:avLst>
                  <a:gd name="adj1" fmla="val 62620"/>
                  <a:gd name="adj2" fmla="val 45666"/>
                </a:avLst>
              </a:prstGeom>
              <a:blipFill>
                <a:blip r:embed="rId4"/>
                <a:stretch>
                  <a:fillRect l="-971" b="-761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0460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right)">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a Posteriori (MAP) Estimate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lstStyle/>
              <a:p>
                <a:r>
                  <a:rPr lang="en-IN" dirty="0"/>
                  <a:t>Just as MLE gave us the model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,1</m:t>
                                </m:r>
                              </m:e>
                            </m:d>
                          </m:e>
                        </m:func>
                      </m:e>
                    </m:func>
                  </m:oMath>
                </a14:m>
                <a:r>
                  <a:rPr lang="en-IN" dirty="0"/>
                  <a:t>, MAP gives us the model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,1</m:t>
                                </m:r>
                              </m:e>
                            </m:d>
                          </m:e>
                        </m:func>
                      </m:e>
                    </m:func>
                    <m:r>
                      <a:rPr lang="en-IN" b="0" i="1" dirty="0" smtClean="0">
                        <a:latin typeface="Cambria Math" panose="02040503050406030204" pitchFamily="18" charset="0"/>
                        <a:ea typeface="Cambria Math" panose="02040503050406030204" pitchFamily="18" charset="0"/>
                      </a:rPr>
                      <m:t>=</m:t>
                    </m:r>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arg</m:t>
                        </m:r>
                      </m:fName>
                      <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e>
                    </m:func>
                    <m:f>
                      <m:fPr>
                        <m:ctrlPr>
                          <a:rPr lang="en-IN" i="1" dirty="0">
                            <a:latin typeface="Cambria Math" panose="02040503050406030204" pitchFamily="18" charset="0"/>
                            <a:ea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r>
                          <m:rPr>
                            <m:brk m:alnAt="1"/>
                          </m:rPr>
                          <a:rPr lang="en-IN" i="1" dirty="0">
                            <a:latin typeface="Cambria Math" panose="02040503050406030204" pitchFamily="18" charset="0"/>
                            <a:ea typeface="Cambria Math" panose="02040503050406030204" pitchFamily="18" charset="0"/>
                          </a:rPr>
                          <m:t>⋅</m:t>
                        </m:r>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𝜇</m:t>
                                </m:r>
                              </m:e>
                            </m:d>
                          </m:e>
                        </m:nary>
                      </m:num>
                      <m:den>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0.5</m:t>
                            </m:r>
                            <m:r>
                              <m:rPr>
                                <m:brk m:alnAt="23"/>
                              </m:rPr>
                              <a:rPr lang="en-IN" i="1" dirty="0">
                                <a:latin typeface="Cambria Math" panose="02040503050406030204" pitchFamily="18" charset="0"/>
                                <a:ea typeface="Cambria Math" panose="02040503050406030204" pitchFamily="18" charset="0"/>
                              </a:rPr>
                              <m:t>⋅</m:t>
                            </m:r>
                            <m:nary>
                              <m:naryPr>
                                <m:ctrlPr>
                                  <a:rPr lang="en-IN" i="1" dirty="0">
                                    <a:latin typeface="Cambria Math" panose="02040503050406030204" pitchFamily="18" charset="0"/>
                                    <a:ea typeface="Cambria Math" panose="02040503050406030204" pitchFamily="18" charset="0"/>
                                  </a:rPr>
                                </m:ctrlPr>
                              </m:naryPr>
                              <m:sub>
                                <m:r>
                                  <m:rPr>
                                    <m:brk m:alnAt="23"/>
                                  </m:rPr>
                                  <a:rPr lang="en-IN" i="1" dirty="0">
                                    <a:latin typeface="Cambria Math" panose="02040503050406030204" pitchFamily="18" charset="0"/>
                                    <a:ea typeface="Cambria Math" panose="02040503050406030204" pitchFamily="18" charset="0"/>
                                  </a:rPr>
                                  <m:t>0</m:t>
                                </m:r>
                              </m:sub>
                              <m:sup>
                                <m:r>
                                  <a:rPr lang="en-IN" i="1" dirty="0">
                                    <a:latin typeface="Cambria Math" panose="02040503050406030204" pitchFamily="18" charset="0"/>
                                    <a:ea typeface="Cambria Math" panose="02040503050406030204" pitchFamily="18" charset="0"/>
                                  </a:rPr>
                                  <m:t>2</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𝑡</m:t>
                                    </m:r>
                                  </m:e>
                                </m:d>
                                <m:r>
                                  <a:rPr lang="en-IN" i="1" dirty="0">
                                    <a:latin typeface="Cambria Math" panose="02040503050406030204" pitchFamily="18" charset="0"/>
                                    <a:ea typeface="Cambria Math" panose="02040503050406030204" pitchFamily="18" charset="0"/>
                                  </a:rPr>
                                  <m:t> </m:t>
                                </m:r>
                                <m:r>
                                  <a:rPr lang="en-IN" i="1" dirty="0">
                                    <a:latin typeface="Cambria Math" panose="02040503050406030204" pitchFamily="18" charset="0"/>
                                    <a:ea typeface="Cambria Math" panose="02040503050406030204" pitchFamily="18" charset="0"/>
                                  </a:rPr>
                                  <m:t>𝑑𝑡</m:t>
                                </m:r>
                              </m:e>
                            </m:nary>
                          </m:e>
                        </m:nary>
                      </m:den>
                    </m:f>
                  </m:oMath>
                </a14:m>
                <a:endParaRPr lang="en-IN" dirty="0"/>
              </a:p>
              <a:p>
                <a:r>
                  <a:rPr lang="en-IN" dirty="0"/>
                  <a:t>Thus, MAP returns the model that becomes the most likely one </a:t>
                </a:r>
                <a:r>
                  <a:rPr lang="en-IN" i="1" dirty="0"/>
                  <a:t>after </a:t>
                </a:r>
                <a:r>
                  <a:rPr lang="en-IN" dirty="0"/>
                  <a:t>we have seen some data</a:t>
                </a:r>
              </a:p>
              <a:p>
                <a:pPr lvl="2"/>
                <a:r>
                  <a:rPr lang="en-IN" b="1" dirty="0"/>
                  <a:t>Note</a:t>
                </a:r>
                <a:r>
                  <a:rPr lang="en-IN" dirty="0"/>
                  <a:t>: posterior probability (density) of some models may be larger than their prior probability (density) i.e. after seeing data those models seem more likely, for other models, it may go down i.e. they seem less likely after seeing the data</a:t>
                </a:r>
              </a:p>
              <a:p>
                <a:pPr lvl="2"/>
                <a:r>
                  <a:rPr lang="en-IN" b="1" dirty="0"/>
                  <a:t>Note</a:t>
                </a:r>
                <a:r>
                  <a:rPr lang="en-IN" dirty="0"/>
                  <a:t>: However, if prior probability (density) of some model is 0, the posterior probability (density) has to be zero as well – need to be careful about priors</a:t>
                </a:r>
                <a:endParaRPr lang="en-IN" b="1" dirty="0"/>
              </a:p>
              <a:p>
                <a:pPr lvl="2"/>
                <a:r>
                  <a:rPr lang="en-IN" b="1" dirty="0"/>
                  <a:t>Warning</a:t>
                </a:r>
                <a:r>
                  <a:rPr lang="en-IN" dirty="0"/>
                  <a:t>: Do not read too much into these names </a:t>
                </a:r>
                <a:r>
                  <a:rPr lang="en-IN" i="0" dirty="0"/>
                  <a:t>likelihood, prior, posterior</a:t>
                </a:r>
                <a:r>
                  <a:rPr lang="en-IN" dirty="0"/>
                  <a:t>. All of them tell us how likely something is, given or not given something else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r="-664" b="-218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4579" y="573907"/>
            <a:ext cx="1848262" cy="1848262"/>
          </a:xfrm>
          <a:prstGeom prst="rect">
            <a:avLst/>
          </a:prstGeom>
        </p:spPr>
      </p:pic>
      <p:sp>
        <p:nvSpPr>
          <p:cNvPr id="14" name="Rectangular Callout 13"/>
          <p:cNvSpPr/>
          <p:nvPr/>
        </p:nvSpPr>
        <p:spPr>
          <a:xfrm>
            <a:off x="5167901" y="524842"/>
            <a:ext cx="4919225" cy="1242053"/>
          </a:xfrm>
          <a:prstGeom prst="wedgeRectCallout">
            <a:avLst>
              <a:gd name="adj1" fmla="val 65962"/>
              <a:gd name="adj2" fmla="val 473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It is better to choose priors that do not completely exclude some models by giving them 0 probability (as we did)</a:t>
            </a: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0900" y="4295329"/>
            <a:ext cx="1836955" cy="1836955"/>
          </a:xfrm>
          <a:prstGeom prst="rect">
            <a:avLst/>
          </a:prstGeom>
        </p:spPr>
      </p:pic>
      <mc:AlternateContent xmlns:mc="http://schemas.openxmlformats.org/markup-compatibility/2006" xmlns:a14="http://schemas.microsoft.com/office/drawing/2010/main">
        <mc:Choice Requires="a14">
          <p:sp>
            <p:nvSpPr>
              <p:cNvPr id="26" name="Rectangular Callout 25"/>
              <p:cNvSpPr/>
              <p:nvPr/>
            </p:nvSpPr>
            <p:spPr>
              <a:xfrm>
                <a:off x="3699477" y="4155205"/>
                <a:ext cx="6685599" cy="1242053"/>
              </a:xfrm>
              <a:prstGeom prst="wedgeRectCallout">
                <a:avLst>
                  <a:gd name="adj1" fmla="val 59168"/>
                  <a:gd name="adj2" fmla="val 5228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Indeed! For example if we were wrong and </a:t>
                </a:r>
                <a14:m>
                  <m:oMath xmlns:m="http://schemas.openxmlformats.org/officeDocument/2006/math">
                    <m:sSup>
                      <m:sSupPr>
                        <m:ctrlPr>
                          <a:rPr lang="en-IN" sz="2400" b="0" i="1" smtClean="0">
                            <a:solidFill>
                              <a:schemeClr val="bg1"/>
                            </a:solidFill>
                            <a:latin typeface="Cambria Math" panose="02040503050406030204" pitchFamily="18" charset="0"/>
                          </a:rPr>
                        </m:ctrlPr>
                      </m:sSupPr>
                      <m:e>
                        <m:r>
                          <a:rPr lang="en-IN" sz="2400" b="0" i="1" smtClean="0">
                            <a:solidFill>
                              <a:schemeClr val="bg1"/>
                            </a:solidFill>
                            <a:latin typeface="Cambria Math" panose="02040503050406030204" pitchFamily="18" charset="0"/>
                          </a:rPr>
                          <m:t>𝜇</m:t>
                        </m:r>
                      </m:e>
                      <m:sup>
                        <m:r>
                          <a:rPr lang="en-IN" sz="2400" b="0" i="1" smtClean="0">
                            <a:solidFill>
                              <a:schemeClr val="bg1"/>
                            </a:solidFill>
                            <a:latin typeface="Cambria Math" panose="02040503050406030204" pitchFamily="18" charset="0"/>
                          </a:rPr>
                          <m:t>∗</m:t>
                        </m:r>
                      </m:sup>
                    </m:sSup>
                  </m:oMath>
                </a14:m>
                <a:r>
                  <a:rPr lang="en-IN" sz="2400" dirty="0">
                    <a:solidFill>
                      <a:schemeClr val="bg1"/>
                    </a:solidFill>
                    <a:latin typeface="+mj-lt"/>
                  </a:rPr>
                  <a:t> was actually not </a:t>
                </a:r>
                <a14:m>
                  <m:oMath xmlns:m="http://schemas.openxmlformats.org/officeDocument/2006/math">
                    <m:r>
                      <a:rPr lang="en-IN" sz="2400" b="0" i="1" smtClean="0">
                        <a:solidFill>
                          <a:schemeClr val="bg1"/>
                        </a:solidFill>
                        <a:latin typeface="Cambria Math" panose="02040503050406030204" pitchFamily="18" charset="0"/>
                      </a:rPr>
                      <m:t>∈</m:t>
                    </m:r>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0,2</m:t>
                        </m:r>
                      </m:e>
                    </m:d>
                  </m:oMath>
                </a14:m>
                <a:r>
                  <a:rPr lang="en-IN" sz="2400" dirty="0">
                    <a:solidFill>
                      <a:schemeClr val="bg1"/>
                    </a:solidFill>
                    <a:latin typeface="+mj-lt"/>
                  </a:rPr>
                  <a:t> then not matter how many samples we see, we will never estimate </a:t>
                </a:r>
                <a14:m>
                  <m:oMath xmlns:m="http://schemas.openxmlformats.org/officeDocument/2006/math">
                    <m:sSup>
                      <m:sSupPr>
                        <m:ctrlPr>
                          <a:rPr lang="en-IN" sz="2400" i="1">
                            <a:solidFill>
                              <a:schemeClr val="bg1"/>
                            </a:solidFill>
                            <a:latin typeface="Cambria Math" panose="02040503050406030204" pitchFamily="18" charset="0"/>
                          </a:rPr>
                        </m:ctrlPr>
                      </m:sSupPr>
                      <m:e>
                        <m:r>
                          <a:rPr lang="en-IN" sz="2400" i="1">
                            <a:solidFill>
                              <a:schemeClr val="bg1"/>
                            </a:solidFill>
                            <a:latin typeface="Cambria Math" panose="02040503050406030204" pitchFamily="18" charset="0"/>
                          </a:rPr>
                          <m:t>𝜇</m:t>
                        </m:r>
                      </m:e>
                      <m:sup>
                        <m:r>
                          <a:rPr lang="en-IN" sz="2400" i="1">
                            <a:solidFill>
                              <a:schemeClr val="bg1"/>
                            </a:solidFill>
                            <a:latin typeface="Cambria Math" panose="02040503050406030204" pitchFamily="18" charset="0"/>
                          </a:rPr>
                          <m:t>∗</m:t>
                        </m:r>
                      </m:sup>
                    </m:sSup>
                  </m:oMath>
                </a14:m>
                <a:r>
                  <a:rPr lang="en-IN" sz="2400" dirty="0">
                    <a:solidFill>
                      <a:schemeClr val="bg1"/>
                    </a:solidFill>
                    <a:latin typeface="+mj-lt"/>
                  </a:rPr>
                  <a:t> correctly!!</a:t>
                </a:r>
              </a:p>
            </p:txBody>
          </p:sp>
        </mc:Choice>
        <mc:Fallback xmlns="">
          <p:sp>
            <p:nvSpPr>
              <p:cNvPr id="26" name="Rectangular Callout 25"/>
              <p:cNvSpPr>
                <a:spLocks noRot="1" noChangeAspect="1" noMove="1" noResize="1" noEditPoints="1" noAdjustHandles="1" noChangeArrowheads="1" noChangeShapeType="1" noTextEdit="1"/>
              </p:cNvSpPr>
              <p:nvPr/>
            </p:nvSpPr>
            <p:spPr>
              <a:xfrm>
                <a:off x="3699477" y="4155205"/>
                <a:ext cx="6685599" cy="1242053"/>
              </a:xfrm>
              <a:prstGeom prst="wedgeRectCallout">
                <a:avLst>
                  <a:gd name="adj1" fmla="val 59168"/>
                  <a:gd name="adj2" fmla="val 52284"/>
                </a:avLst>
              </a:prstGeom>
              <a:blipFill>
                <a:blip r:embed="rId5"/>
                <a:stretch>
                  <a:fillRect l="-914" t="-467" b="-5140"/>
                </a:stretch>
              </a:blipFill>
              <a:ln w="38100">
                <a:solidFill>
                  <a:schemeClr val="accent1"/>
                </a:solidFill>
              </a:ln>
            </p:spPr>
            <p:txBody>
              <a:bodyPr/>
              <a:lstStyle/>
              <a:p>
                <a:r>
                  <a:rPr lang="en-IN">
                    <a:noFill/>
                  </a:rPr>
                  <a:t> </a:t>
                </a:r>
              </a:p>
            </p:txBody>
          </p:sp>
        </mc:Fallback>
      </mc:AlternateContent>
      <p:grpSp>
        <p:nvGrpSpPr>
          <p:cNvPr id="5" name="Group 4">
            <a:extLst>
              <a:ext uri="{FF2B5EF4-FFF2-40B4-BE49-F238E27FC236}">
                <a16:creationId xmlns:a16="http://schemas.microsoft.com/office/drawing/2014/main" id="{5E0ECC54-C9A6-DFAA-E2DC-7847FEE30673}"/>
              </a:ext>
            </a:extLst>
          </p:cNvPr>
          <p:cNvGrpSpPr/>
          <p:nvPr/>
        </p:nvGrpSpPr>
        <p:grpSpPr>
          <a:xfrm>
            <a:off x="10385076" y="2926102"/>
            <a:ext cx="1143000" cy="1143000"/>
            <a:chOff x="2379643" y="355681"/>
            <a:chExt cx="1143000" cy="1143000"/>
          </a:xfrm>
        </p:grpSpPr>
        <p:sp>
          <p:nvSpPr>
            <p:cNvPr id="6" name="Oval 5">
              <a:extLst>
                <a:ext uri="{FF2B5EF4-FFF2-40B4-BE49-F238E27FC236}">
                  <a16:creationId xmlns:a16="http://schemas.microsoft.com/office/drawing/2014/main" id="{242FB1E5-927D-D65C-8C55-64418FF08962}"/>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 name="Freeform: Shape 6">
              <a:extLst>
                <a:ext uri="{FF2B5EF4-FFF2-40B4-BE49-F238E27FC236}">
                  <a16:creationId xmlns:a16="http://schemas.microsoft.com/office/drawing/2014/main" id="{177DCDA7-074D-68AE-C826-3EB2F6E9162F}"/>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8" name="Group 7">
              <a:extLst>
                <a:ext uri="{FF2B5EF4-FFF2-40B4-BE49-F238E27FC236}">
                  <a16:creationId xmlns:a16="http://schemas.microsoft.com/office/drawing/2014/main" id="{BC387CB9-2009-323B-3F7C-DE9DA0DB8DB8}"/>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182AC393-16BF-3F21-7996-674DBDCC1429}"/>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0" name="Freeform: Shape 9">
                <a:extLst>
                  <a:ext uri="{FF2B5EF4-FFF2-40B4-BE49-F238E27FC236}">
                    <a16:creationId xmlns:a16="http://schemas.microsoft.com/office/drawing/2014/main" id="{7A7A21DA-5C78-213E-1C8F-B2B43F95635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21" name="Rectangular Callout 20"/>
          <p:cNvSpPr/>
          <p:nvPr/>
        </p:nvSpPr>
        <p:spPr>
          <a:xfrm>
            <a:off x="4172065" y="2526587"/>
            <a:ext cx="6028835" cy="1242053"/>
          </a:xfrm>
          <a:prstGeom prst="wedgeRectCallout">
            <a:avLst>
              <a:gd name="adj1" fmla="val 59382"/>
              <a:gd name="adj2" fmla="val 5890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True! Even in general, if your priors are bad, or too strong, then you may end up getting funny models as a result of doing MAP estimation</a:t>
            </a:r>
          </a:p>
        </p:txBody>
      </p:sp>
    </p:spTree>
    <p:extLst>
      <p:ext uri="{BB962C8B-B14F-4D97-AF65-F5344CB8AC3E}">
        <p14:creationId xmlns:p14="http://schemas.microsoft.com/office/powerpoint/2010/main" val="265851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righ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righ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par>
                          <p:cTn id="46" fill="hold">
                            <p:stCondLst>
                              <p:cond delay="0"/>
                            </p:stCondLst>
                            <p:childTnLst>
                              <p:par>
                                <p:cTn id="47" presetID="22" presetClass="entr" presetSubtype="2"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right)">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animBg="1"/>
      <p:bldP spid="26"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vs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unc>
                      <m:funcPr>
                        <m:ctrlPr>
                          <a:rPr lang="en-IN" i="1" smtClean="0">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e>
                                </m:d>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num>
                              <m:den>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1</m:t>
                                        </m:r>
                                      </m:sub>
                                    </m:sSub>
                                    <m:r>
                                      <a:rPr lang="en-IN" i="1" dirty="0">
                                        <a:latin typeface="Cambria Math" panose="02040503050406030204" pitchFamily="18" charset="0"/>
                                        <a:ea typeface="Cambria Math" panose="02040503050406030204" pitchFamily="18" charset="0"/>
                                      </a:rPr>
                                      <m:t>,…,</m:t>
                                    </m:r>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𝑛</m:t>
                                        </m:r>
                                      </m:sub>
                                    </m:sSub>
                                  </m:e>
                                </m:d>
                              </m:den>
                            </m:f>
                          </m:e>
                        </m:func>
                      </m:e>
                    </m:func>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e>
                            </m:d>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e>
                    </m:func>
                  </m:oMath>
                </a14:m>
                <a:endParaRPr lang="en-IN" dirty="0"/>
              </a:p>
              <a:p>
                <a:r>
                  <a:rPr lang="en-IN" dirty="0"/>
                  <a:t>Taking negative log likelihoods on both sides </a:t>
                </a:r>
                <a14:m>
                  <m:oMath xmlns:m="http://schemas.openxmlformats.org/officeDocument/2006/math">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r>
                      <m:rPr>
                        <m:brk m:alnAt="1"/>
                      </m:rPr>
                      <a:rPr lang="en-IN" i="1" dirty="0">
                        <a:latin typeface="Cambria Math" panose="02040503050406030204" pitchFamily="18" charset="0"/>
                        <a:ea typeface="Cambria Math" panose="02040503050406030204" pitchFamily="18" charset="0"/>
                      </a:rPr>
                      <m:t>⋅</m:t>
                    </m:r>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𝜇</m:t>
                            </m:r>
                          </m:e>
                        </m:d>
                      </m:e>
                    </m:nary>
                  </m:oMath>
                </a14:m>
                <a:endParaRPr lang="en-IN" dirty="0"/>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b="0" i="1" dirty="0" smtClean="0">
                                <a:latin typeface="Cambria Math" panose="02040503050406030204" pitchFamily="18" charset="0"/>
                                <a:ea typeface="Cambria Math" panose="02040503050406030204" pitchFamily="18" charset="0"/>
                              </a:rPr>
                              <m:t>−</m:t>
                            </m:r>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
                                  <a:rPr lang="en-IN" b="0" i="1" dirty="0"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However, </a:t>
                </a:r>
                <a14:m>
                  <m:oMath xmlns:m="http://schemas.openxmlformats.org/officeDocument/2006/math">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oMath>
                </a14:m>
                <a:r>
                  <a:rPr lang="en-IN" dirty="0"/>
                  <a:t> is constant for </a:t>
                </a:r>
                <a14:m>
                  <m:oMath xmlns:m="http://schemas.openxmlformats.org/officeDocument/2006/math">
                    <m:r>
                      <a:rPr lang="en-IN" b="0" i="1" smtClean="0">
                        <a:latin typeface="Cambria Math" panose="02040503050406030204" pitchFamily="18" charset="0"/>
                      </a:rPr>
                      <m:t>𝜇</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and </a:t>
                </a:r>
                <a14:m>
                  <m:oMath xmlns:m="http://schemas.openxmlformats.org/officeDocument/2006/math">
                    <m:r>
                      <a:rPr lang="en-IN" b="0" i="1" smtClean="0">
                        <a:latin typeface="Cambria Math" panose="02040503050406030204" pitchFamily="18" charset="0"/>
                      </a:rPr>
                      <m:t>0</m:t>
                    </m:r>
                  </m:oMath>
                </a14:m>
                <a:r>
                  <a:rPr lang="en-IN" dirty="0"/>
                  <a:t> otherwise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b="0" i="1" smtClean="0">
                            <a:latin typeface="Cambria Math" panose="02040503050406030204" pitchFamily="18" charset="0"/>
                          </a:rPr>
                          <m:t>0</m:t>
                        </m:r>
                      </m:e>
                    </m:func>
                    <m:r>
                      <a:rPr lang="en-IN" b="0" i="1" smtClean="0">
                        <a:latin typeface="Cambria Math" panose="02040503050406030204" pitchFamily="18" charset="0"/>
                      </a:rPr>
                      <m:t>→∞</m:t>
                    </m:r>
                  </m:oMath>
                </a14:m>
                <a:r>
                  <a:rPr lang="en-IN" dirty="0"/>
                  <a:t>)</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r>
                  <a:rPr lang="en-IN" dirty="0"/>
                  <a:t> </a:t>
                </a:r>
                <a:r>
                  <a:rPr lang="en-IN" dirty="0" err="1"/>
                  <a:t>s.t.</a:t>
                </a:r>
                <a:r>
                  <a:rPr lang="en-IN" dirty="0"/>
                  <a:t> </a:t>
                </a:r>
                <a14:m>
                  <m:oMath xmlns:m="http://schemas.openxmlformats.org/officeDocument/2006/math">
                    <m:r>
                      <a:rPr lang="en-IN" i="1">
                        <a:latin typeface="Cambria Math" panose="02040503050406030204" pitchFamily="18" charset="0"/>
                      </a:rPr>
                      <m:t>𝜇</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0,2</m:t>
                        </m:r>
                      </m:e>
                    </m:d>
                  </m:oMath>
                </a14:m>
                <a:endParaRPr lang="en-IN" dirty="0"/>
              </a:p>
              <a:p>
                <a:r>
                  <a:rPr lang="en-IN" dirty="0"/>
                  <a:t>Thus, even MAP solutions can correspond to optimization problems!</a:t>
                </a:r>
              </a:p>
              <a:p>
                <a:r>
                  <a:rPr lang="en-IN" dirty="0"/>
                  <a:t>In this case, what was the prior became a constraint</a:t>
                </a:r>
              </a:p>
              <a:p>
                <a:r>
                  <a:rPr lang="en-IN" dirty="0"/>
                  <a:t>In general, the prior becomes a regularizer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b="-36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spTree>
    <p:extLst>
      <p:ext uri="{BB962C8B-B14F-4D97-AF65-F5344CB8AC3E}">
        <p14:creationId xmlns:p14="http://schemas.microsoft.com/office/powerpoint/2010/main" val="236588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vs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946722"/>
              </a:xfrm>
            </p:spPr>
            <p:txBody>
              <a:bodyPr>
                <a:normAutofit/>
              </a:bodyPr>
              <a:lstStyle/>
              <a:p>
                <a:r>
                  <a:rPr lang="en-IN" dirty="0"/>
                  <a:t>Consider the same problem as before but a different prior</a:t>
                </a:r>
              </a:p>
              <a:p>
                <a:pPr lvl="2"/>
                <a:r>
                  <a:rPr lang="en-IN" dirty="0"/>
                  <a:t>This time we do not believe </a:t>
                </a:r>
                <a14:m>
                  <m:oMath xmlns:m="http://schemas.openxmlformats.org/officeDocument/2006/math">
                    <m:r>
                      <a:rPr lang="en-IN" b="0" i="1" smtClean="0">
                        <a:latin typeface="Cambria Math" panose="02040503050406030204" pitchFamily="18" charset="0"/>
                      </a:rPr>
                      <m:t>𝜇</m:t>
                    </m:r>
                  </m:oMath>
                </a14:m>
                <a:r>
                  <a:rPr lang="en-IN" dirty="0"/>
                  <a:t> must have been in the interval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but a much milder prior that </a:t>
                </a:r>
                <a14:m>
                  <m:oMath xmlns:m="http://schemas.openxmlformats.org/officeDocument/2006/math">
                    <m:r>
                      <a:rPr lang="en-IN" b="0" i="1" smtClean="0">
                        <a:latin typeface="Cambria Math" panose="02040503050406030204" pitchFamily="18" charset="0"/>
                      </a:rPr>
                      <m:t>𝜇</m:t>
                    </m:r>
                  </m:oMath>
                </a14:m>
                <a:r>
                  <a:rPr lang="en-IN" dirty="0"/>
                  <a:t> is not too large </a:t>
                </a:r>
                <a:r>
                  <a:rPr lang="en-IN"/>
                  <a:t>in magnitude</a:t>
                </a:r>
                <a:endParaRPr lang="en-IN" dirty="0"/>
              </a:p>
              <a:p>
                <a:pPr lvl="2"/>
                <a:r>
                  <a:rPr lang="en-IN" dirty="0"/>
                  <a:t>A good way to express this is to use a Gaussian prior</a:t>
                </a:r>
                <a:br>
                  <a:rPr lang="en-IN" dirty="0"/>
                </a:br>
                <a14:m>
                  <m:oMath xmlns:m="http://schemas.openxmlformats.org/officeDocument/2006/math">
                    <m:r>
                      <a:rPr lang="en-IN"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dirty="0">
                            <a:latin typeface="Cambria Math" panose="02040503050406030204" pitchFamily="18" charset="0"/>
                            <a:ea typeface="Cambria Math" panose="02040503050406030204" pitchFamily="18" charset="0"/>
                          </a:rPr>
                          <m:t>𝜇</m:t>
                        </m:r>
                      </m:e>
                    </m:d>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𝒩</m:t>
                    </m:r>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𝜇</m:t>
                        </m:r>
                        <m:r>
                          <a:rPr lang="en-IN" b="0" i="1" dirty="0" smtClean="0">
                            <a:latin typeface="Cambria Math" panose="02040503050406030204" pitchFamily="18" charset="0"/>
                            <a:ea typeface="Cambria Math" panose="02040503050406030204" pitchFamily="18" charset="0"/>
                          </a:rPr>
                          <m:t> ; 0,</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e>
                    </m:d>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ad>
                          <m:radPr>
                            <m:degHide m:val="on"/>
                            <m:ctrlPr>
                              <a:rPr lang="en-IN" b="0" i="1" dirty="0" smtClean="0">
                                <a:latin typeface="Cambria Math" panose="02040503050406030204" pitchFamily="18" charset="0"/>
                                <a:ea typeface="Cambria Math" panose="02040503050406030204" pitchFamily="18" charset="0"/>
                              </a:rPr>
                            </m:ctrlPr>
                          </m:radPr>
                          <m:deg/>
                          <m:e>
                            <m:r>
                              <a:rPr lang="en-IN" b="0" i="1" dirty="0" smtClean="0">
                                <a:latin typeface="Cambria Math" panose="02040503050406030204" pitchFamily="18" charset="0"/>
                                <a:ea typeface="Cambria Math" panose="02040503050406030204" pitchFamily="18" charset="0"/>
                              </a:rPr>
                              <m:t>2</m:t>
                            </m:r>
                            <m:r>
                              <a:rPr lang="en-IN" b="0" i="1" dirty="0" smtClean="0">
                                <a:latin typeface="Cambria Math" panose="02040503050406030204" pitchFamily="18" charset="0"/>
                                <a:ea typeface="Cambria Math" panose="02040503050406030204" pitchFamily="18" charset="0"/>
                              </a:rPr>
                              <m:t>𝜋</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e>
                        </m:rad>
                      </m:den>
                    </m:f>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exp</m:t>
                        </m:r>
                      </m:fName>
                      <m:e>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𝜇</m:t>
                                    </m:r>
                                  </m:e>
                                  <m:sup>
                                    <m:r>
                                      <a:rPr lang="en-IN" b="0" i="1" dirty="0" smtClean="0">
                                        <a:latin typeface="Cambria Math" panose="02040503050406030204" pitchFamily="18" charset="0"/>
                                        <a:ea typeface="Cambria Math" panose="02040503050406030204" pitchFamily="18" charset="0"/>
                                      </a:rPr>
                                      <m:t>2</m:t>
                                    </m:r>
                                  </m:sup>
                                </m:sSup>
                              </m:num>
                              <m:den>
                                <m:r>
                                  <a:rPr lang="en-IN" b="0" i="1" dirty="0" smtClean="0">
                                    <a:latin typeface="Cambria Math" panose="02040503050406030204" pitchFamily="18" charset="0"/>
                                    <a:ea typeface="Cambria Math" panose="02040503050406030204" pitchFamily="18" charset="0"/>
                                  </a:rPr>
                                  <m:t>2</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den>
                            </m:f>
                          </m:e>
                        </m:d>
                      </m:e>
                    </m:func>
                  </m:oMath>
                </a14:m>
                <a:endParaRPr lang="en-IN" dirty="0"/>
              </a:p>
              <a:p>
                <a:r>
                  <a:rPr lang="en-IN" dirty="0"/>
                  <a:t>MAP: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dirty="0">
                                <a:latin typeface="Cambria Math" panose="02040503050406030204" pitchFamily="18" charset="0"/>
                                <a:ea typeface="Cambria Math" panose="02040503050406030204" pitchFamily="18" charset="0"/>
                              </a:rPr>
                              <m:t>−</m:t>
                            </m:r>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r>
                              <a:rPr lang="en-IN" i="1" dirty="0">
                                <a:latin typeface="Cambria Math" panose="02040503050406030204" pitchFamily="18" charset="0"/>
                                <a:ea typeface="Cambria Math" panose="02040503050406030204" pitchFamily="18" charset="0"/>
                              </a:rPr>
                              <m:t>+</m:t>
                            </m:r>
                            <m:f>
                              <m:fPr>
                                <m:ctrlPr>
                                  <a:rPr lang="en-IN" i="1" dirty="0">
                                    <a:latin typeface="Cambria Math" panose="02040503050406030204" pitchFamily="18" charset="0"/>
                                    <a:ea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1</m:t>
                                </m:r>
                              </m:num>
                              <m:den>
                                <m:r>
                                  <a:rPr lang="en-IN" i="1" dirty="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i="1" dirty="0">
                  <a:latin typeface="Cambria Math" panose="02040503050406030204" pitchFamily="18" charset="0"/>
                  <a:ea typeface="Cambria Math" panose="02040503050406030204" pitchFamily="18" charset="0"/>
                </a:endParaRPr>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ea typeface="Cambria Math" panose="02040503050406030204" pitchFamily="18" charset="0"/>
                                  </a:rPr>
                                </m:ctrlPr>
                              </m:fPr>
                              <m:num>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2</m:t>
                                    </m:r>
                                  </m:sup>
                                </m:sSup>
                              </m:num>
                              <m:den>
                                <m:sSup>
                                  <m:sSupPr>
                                    <m:ctrlPr>
                                      <a:rPr lang="en-IN" i="1" dirty="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2</m:t>
                                    </m:r>
                                    <m:r>
                                      <a:rPr lang="en-IN" i="1" dirty="0">
                                        <a:latin typeface="Cambria Math" panose="02040503050406030204" pitchFamily="18" charset="0"/>
                                        <a:ea typeface="Cambria Math" panose="02040503050406030204" pitchFamily="18" charset="0"/>
                                      </a:rPr>
                                      <m:t>𝜎</m:t>
                                    </m:r>
                                  </m:e>
                                  <m:sup>
                                    <m:r>
                                      <a:rPr lang="en-IN" i="1" dirty="0">
                                        <a:latin typeface="Cambria Math" panose="02040503050406030204" pitchFamily="18" charset="0"/>
                                        <a:ea typeface="Cambria Math" panose="02040503050406030204" pitchFamily="18" charset="0"/>
                                      </a:rPr>
                                      <m:t>2</m:t>
                                    </m:r>
                                  </m:sup>
                                </m:sSup>
                              </m:den>
                            </m:f>
                            <m:r>
                              <a:rPr lang="en-IN" i="1" dirty="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
                                  <a:rPr lang="en-IN" b="0" i="1" dirty="0"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ea typeface="Cambria Math" panose="02040503050406030204" pitchFamily="18" charset="0"/>
                                  </a:rPr>
                                </m:ctrlPr>
                              </m:fPr>
                              <m:num>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2</m:t>
                                    </m:r>
                                  </m:sup>
                                </m:sSup>
                              </m:num>
                              <m:den>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𝜎</m:t>
                                    </m:r>
                                  </m:e>
                                  <m:sup>
                                    <m:r>
                                      <a:rPr lang="en-IN" i="1" dirty="0">
                                        <a:latin typeface="Cambria Math" panose="02040503050406030204" pitchFamily="18" charset="0"/>
                                        <a:ea typeface="Cambria Math" panose="02040503050406030204" pitchFamily="18" charset="0"/>
                                      </a:rPr>
                                      <m:t>2</m:t>
                                    </m:r>
                                  </m:sup>
                                </m:sSup>
                              </m:den>
                            </m:f>
                            <m:r>
                              <a:rPr lang="en-IN" i="1" dirty="0">
                                <a:latin typeface="Cambria Math" panose="02040503050406030204" pitchFamily="18" charset="0"/>
                                <a:ea typeface="Cambria Math" panose="02040503050406030204" pitchFamily="18" charset="0"/>
                              </a:rPr>
                              <m:t>+</m:t>
                            </m:r>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Thus, a Gaussian prior gave us L2 regularization!</a:t>
                </a:r>
              </a:p>
              <a:p>
                <a:pPr lvl="2"/>
                <a:r>
                  <a:rPr lang="en-IN" b="1" dirty="0"/>
                  <a:t>Note</a:t>
                </a:r>
                <a:r>
                  <a:rPr lang="en-IN" dirty="0"/>
                  <a:t>: </a:t>
                </a:r>
                <a14:m>
                  <m:oMath xmlns:m="http://schemas.openxmlformats.org/officeDocument/2006/math">
                    <m:r>
                      <a:rPr lang="en-IN" b="0" i="1" smtClean="0">
                        <a:latin typeface="Cambria Math" panose="02040503050406030204" pitchFamily="18" charset="0"/>
                      </a:rPr>
                      <m:t>𝜎</m:t>
                    </m:r>
                  </m:oMath>
                </a14:m>
                <a:r>
                  <a:rPr lang="en-IN" dirty="0"/>
                  <a:t> effecitely dictates the regularization constant – not useless!!</a:t>
                </a:r>
              </a:p>
              <a:p>
                <a:pPr lvl="2"/>
                <a:r>
                  <a:rPr lang="en-IN" b="1" dirty="0"/>
                  <a:t>Note</a:t>
                </a:r>
                <a:r>
                  <a:rPr lang="en-IN" dirty="0"/>
                  <a:t>: this is basically ridge regression except in one dimension!!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946722"/>
              </a:xfrm>
              <a:blipFill>
                <a:blip r:embed="rId2"/>
                <a:stretch>
                  <a:fillRect l="-578" t="-24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9301" y="36190"/>
            <a:ext cx="1844381" cy="1844381"/>
          </a:xfrm>
          <a:prstGeom prst="rect">
            <a:avLst/>
          </a:prstGeom>
        </p:spPr>
      </p:pic>
      <p:sp>
        <p:nvSpPr>
          <p:cNvPr id="7" name="Rectangular Callout 6"/>
          <p:cNvSpPr/>
          <p:nvPr/>
        </p:nvSpPr>
        <p:spPr>
          <a:xfrm>
            <a:off x="4245610" y="189984"/>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Similarly, had we used a Laplacian prior, we would have obtained L1 regularization instead</a:t>
            </a:r>
          </a:p>
        </p:txBody>
      </p:sp>
      <p:grpSp>
        <p:nvGrpSpPr>
          <p:cNvPr id="6" name="Group 5">
            <a:extLst>
              <a:ext uri="{FF2B5EF4-FFF2-40B4-BE49-F238E27FC236}">
                <a16:creationId xmlns:a16="http://schemas.microsoft.com/office/drawing/2014/main" id="{5DDC3A25-87D0-8E94-5831-BE677CA8F495}"/>
              </a:ext>
            </a:extLst>
          </p:cNvPr>
          <p:cNvGrpSpPr/>
          <p:nvPr/>
        </p:nvGrpSpPr>
        <p:grpSpPr>
          <a:xfrm>
            <a:off x="10308341" y="2609065"/>
            <a:ext cx="1143000" cy="1143000"/>
            <a:chOff x="2379643" y="355681"/>
            <a:chExt cx="1143000" cy="1143000"/>
          </a:xfrm>
        </p:grpSpPr>
        <p:sp>
          <p:nvSpPr>
            <p:cNvPr id="15" name="Oval 14">
              <a:extLst>
                <a:ext uri="{FF2B5EF4-FFF2-40B4-BE49-F238E27FC236}">
                  <a16:creationId xmlns:a16="http://schemas.microsoft.com/office/drawing/2014/main" id="{827EA1C4-6636-0ADE-5EA4-8B0DED00EC3D}"/>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6" name="Freeform: Shape 15">
              <a:extLst>
                <a:ext uri="{FF2B5EF4-FFF2-40B4-BE49-F238E27FC236}">
                  <a16:creationId xmlns:a16="http://schemas.microsoft.com/office/drawing/2014/main" id="{516682EA-5858-19E8-5405-4317F7B7F28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7" name="Group 16">
              <a:extLst>
                <a:ext uri="{FF2B5EF4-FFF2-40B4-BE49-F238E27FC236}">
                  <a16:creationId xmlns:a16="http://schemas.microsoft.com/office/drawing/2014/main" id="{9C118691-586A-2647-E4FC-6B227E2E1000}"/>
                </a:ext>
              </a:extLst>
            </p:cNvPr>
            <p:cNvGrpSpPr/>
            <p:nvPr/>
          </p:nvGrpSpPr>
          <p:grpSpPr>
            <a:xfrm>
              <a:off x="2676823" y="704523"/>
              <a:ext cx="548640" cy="320040"/>
              <a:chOff x="8209190" y="1852901"/>
              <a:chExt cx="2194560" cy="1280160"/>
            </a:xfrm>
          </p:grpSpPr>
          <p:sp>
            <p:nvSpPr>
              <p:cNvPr id="18" name="Freeform: Shape 17">
                <a:extLst>
                  <a:ext uri="{FF2B5EF4-FFF2-40B4-BE49-F238E27FC236}">
                    <a16:creationId xmlns:a16="http://schemas.microsoft.com/office/drawing/2014/main" id="{D95BC672-68DE-2405-A626-DF5A4DD481E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9" name="Freeform: Shape 18">
                <a:extLst>
                  <a:ext uri="{FF2B5EF4-FFF2-40B4-BE49-F238E27FC236}">
                    <a16:creationId xmlns:a16="http://schemas.microsoft.com/office/drawing/2014/main" id="{10B63FC1-9B85-25E5-CDB1-B4AA91AA0CE6}"/>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4" name="Rectangular Callout 13"/>
          <p:cNvSpPr/>
          <p:nvPr/>
        </p:nvSpPr>
        <p:spPr>
          <a:xfrm>
            <a:off x="2877256" y="2221905"/>
            <a:ext cx="7122260" cy="1242053"/>
          </a:xfrm>
          <a:prstGeom prst="wedgeRectCallout">
            <a:avLst>
              <a:gd name="adj1" fmla="val 60624"/>
              <a:gd name="adj2" fmla="val 501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 regularization constant is dictated by the strength of the regularization. </a:t>
            </a:r>
            <a:r>
              <a:rPr lang="en-US" sz="2400" dirty="0">
                <a:solidFill>
                  <a:schemeClr val="bg1"/>
                </a:solidFill>
                <a:latin typeface="+mj-lt"/>
              </a:rPr>
              <a:t>Be careful not to have strong priors (uninformed strong opinions are bad in real life too </a:t>
            </a:r>
            <a:r>
              <a:rPr lang="en-US" sz="2400" dirty="0">
                <a:solidFill>
                  <a:schemeClr val="bg1"/>
                </a:solidFill>
                <a:latin typeface="+mj-lt"/>
                <a:sym typeface="Wingdings" panose="05000000000000000000" pitchFamily="2" charset="2"/>
              </a:rPr>
              <a:t></a:t>
            </a:r>
            <a:r>
              <a:rPr lang="en-US" sz="2400" dirty="0">
                <a:solidFill>
                  <a:schemeClr val="bg1"/>
                </a:solidFill>
                <a:latin typeface="+mj-lt"/>
              </a:rPr>
              <a:t>)</a:t>
            </a:r>
            <a:endParaRPr lang="en-IN" sz="2400" dirty="0">
              <a:solidFill>
                <a:schemeClr val="bg1"/>
              </a:solidFill>
              <a:latin typeface="+mj-lt"/>
            </a:endParaRPr>
          </a:p>
        </p:txBody>
      </p:sp>
    </p:spTree>
    <p:extLst>
      <p:ext uri="{BB962C8B-B14F-4D97-AF65-F5344CB8AC3E}">
        <p14:creationId xmlns:p14="http://schemas.microsoft.com/office/powerpoint/2010/main" val="291026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righ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872C-7858-DFAF-0F69-93A7B0C2D9C9}"/>
              </a:ext>
            </a:extLst>
          </p:cNvPr>
          <p:cNvSpPr>
            <a:spLocks noGrp="1"/>
          </p:cNvSpPr>
          <p:nvPr>
            <p:ph type="title"/>
          </p:nvPr>
        </p:nvSpPr>
        <p:spPr>
          <a:xfrm>
            <a:off x="253353" y="36191"/>
            <a:ext cx="11600329" cy="1075433"/>
          </a:xfrm>
        </p:spPr>
        <p:txBody>
          <a:bodyPr anchor="ctr">
            <a:normAutofit/>
          </a:bodyPr>
          <a:lstStyle/>
          <a:p>
            <a:r>
              <a:rPr lang="en-US" dirty="0"/>
              <a:t>Assignment 1 (extended) Deadline</a:t>
            </a:r>
            <a:endParaRPr lang="en-IN" dirty="0"/>
          </a:p>
        </p:txBody>
      </p:sp>
      <p:pic>
        <p:nvPicPr>
          <p:cNvPr id="9" name="Picture 8" descr="Blue and orange Colour Powder background">
            <a:extLst>
              <a:ext uri="{FF2B5EF4-FFF2-40B4-BE49-F238E27FC236}">
                <a16:creationId xmlns:a16="http://schemas.microsoft.com/office/drawing/2014/main" id="{6956B783-8EA6-3222-117E-5304F8A73B19}"/>
              </a:ext>
            </a:extLst>
          </p:cNvPr>
          <p:cNvPicPr>
            <a:picLocks noChangeAspect="1"/>
          </p:cNvPicPr>
          <p:nvPr/>
        </p:nvPicPr>
        <p:blipFill rotWithShape="1">
          <a:blip r:embed="rId2"/>
          <a:srcRect r="27492" b="-1"/>
          <a:stretch/>
        </p:blipFill>
        <p:spPr>
          <a:xfrm>
            <a:off x="253352" y="1111623"/>
            <a:ext cx="5757977" cy="5300823"/>
          </a:xfrm>
          <a:prstGeom prst="rect">
            <a:avLst/>
          </a:prstGeom>
          <a:noFill/>
        </p:spPr>
      </p:pic>
      <p:sp>
        <p:nvSpPr>
          <p:cNvPr id="13" name="Content Placeholder 3">
            <a:extLst>
              <a:ext uri="{FF2B5EF4-FFF2-40B4-BE49-F238E27FC236}">
                <a16:creationId xmlns:a16="http://schemas.microsoft.com/office/drawing/2014/main" id="{7292BDDB-0AD2-2392-9E63-86C5B345B4CC}"/>
              </a:ext>
            </a:extLst>
          </p:cNvPr>
          <p:cNvSpPr>
            <a:spLocks noGrp="1"/>
          </p:cNvSpPr>
          <p:nvPr>
            <p:ph sz="half" idx="2"/>
          </p:nvPr>
        </p:nvSpPr>
        <p:spPr>
          <a:xfrm>
            <a:off x="6011330" y="1111624"/>
            <a:ext cx="5842352" cy="5300822"/>
          </a:xfrm>
        </p:spPr>
        <p:txBody>
          <a:bodyPr/>
          <a:lstStyle/>
          <a:p>
            <a:r>
              <a:rPr lang="de-DE" dirty="0"/>
              <a:t>2 April 2024 (Tue), 9:59PM IST</a:t>
            </a:r>
          </a:p>
          <a:p>
            <a:r>
              <a:rPr lang="de-DE" dirty="0"/>
              <a:t>Do not use prohibited libraries in your submission code</a:t>
            </a:r>
          </a:p>
          <a:p>
            <a:pPr lvl="1"/>
            <a:r>
              <a:rPr lang="de-DE" dirty="0"/>
              <a:t>pandas, pickle, os, sys, skopt, keras, tf</a:t>
            </a:r>
          </a:p>
          <a:p>
            <a:r>
              <a:rPr lang="de-DE" dirty="0"/>
              <a:t>Do not use non-linear models</a:t>
            </a:r>
          </a:p>
          <a:p>
            <a:r>
              <a:rPr lang="de-DE" dirty="0"/>
              <a:t>Verify your code with Google Colab validation script before submitting</a:t>
            </a:r>
          </a:p>
          <a:p>
            <a:r>
              <a:rPr lang="de-DE" dirty="0"/>
              <a:t>Read instructions in assignment package carefully</a:t>
            </a:r>
          </a:p>
          <a:p>
            <a:endParaRPr lang="de-DE" dirty="0"/>
          </a:p>
          <a:p>
            <a:endParaRPr lang="en-US" dirty="0"/>
          </a:p>
        </p:txBody>
      </p:sp>
    </p:spTree>
    <p:extLst>
      <p:ext uri="{BB962C8B-B14F-4D97-AF65-F5344CB8AC3E}">
        <p14:creationId xmlns:p14="http://schemas.microsoft.com/office/powerpoint/2010/main" val="325657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6BB1-C600-174D-8904-03A529647D4F}"/>
              </a:ext>
            </a:extLst>
          </p:cNvPr>
          <p:cNvSpPr>
            <a:spLocks noGrp="1"/>
          </p:cNvSpPr>
          <p:nvPr>
            <p:ph type="title"/>
          </p:nvPr>
        </p:nvSpPr>
        <p:spPr>
          <a:xfrm>
            <a:off x="253353" y="36191"/>
            <a:ext cx="11600329" cy="1075433"/>
          </a:xfrm>
        </p:spPr>
        <p:txBody>
          <a:bodyPr anchor="ctr">
            <a:normAutofit/>
          </a:bodyPr>
          <a:lstStyle/>
          <a:p>
            <a:r>
              <a:rPr lang="en-US" dirty="0"/>
              <a:t>Extra Classes</a:t>
            </a:r>
            <a:endParaRPr lang="en-IN" dirty="0"/>
          </a:p>
        </p:txBody>
      </p:sp>
      <p:pic>
        <p:nvPicPr>
          <p:cNvPr id="6" name="Picture 5" descr="Desks in empty classroom">
            <a:extLst>
              <a:ext uri="{FF2B5EF4-FFF2-40B4-BE49-F238E27FC236}">
                <a16:creationId xmlns:a16="http://schemas.microsoft.com/office/drawing/2014/main" id="{345784C6-1414-544E-DC24-07B1520838A1}"/>
              </a:ext>
            </a:extLst>
          </p:cNvPr>
          <p:cNvPicPr>
            <a:picLocks noChangeAspect="1"/>
          </p:cNvPicPr>
          <p:nvPr/>
        </p:nvPicPr>
        <p:blipFill rotWithShape="1">
          <a:blip r:embed="rId2"/>
          <a:srcRect l="10434" r="6763" b="-2"/>
          <a:stretch/>
        </p:blipFill>
        <p:spPr>
          <a:xfrm>
            <a:off x="253351" y="1111623"/>
            <a:ext cx="5852160" cy="5300823"/>
          </a:xfrm>
          <a:prstGeom prst="rect">
            <a:avLst/>
          </a:prstGeom>
          <a:noFill/>
        </p:spPr>
      </p:pic>
      <p:sp>
        <p:nvSpPr>
          <p:cNvPr id="11" name="Content Placeholder 3">
            <a:extLst>
              <a:ext uri="{FF2B5EF4-FFF2-40B4-BE49-F238E27FC236}">
                <a16:creationId xmlns:a16="http://schemas.microsoft.com/office/drawing/2014/main" id="{1A973837-A5DE-CF28-D4AB-6C4C5D6DF2E9}"/>
              </a:ext>
            </a:extLst>
          </p:cNvPr>
          <p:cNvSpPr>
            <a:spLocks noGrp="1"/>
          </p:cNvSpPr>
          <p:nvPr>
            <p:ph sz="half" idx="2"/>
          </p:nvPr>
        </p:nvSpPr>
        <p:spPr>
          <a:xfrm>
            <a:off x="6105511" y="1111624"/>
            <a:ext cx="5852160" cy="5300822"/>
          </a:xfrm>
        </p:spPr>
        <p:txBody>
          <a:bodyPr/>
          <a:lstStyle/>
          <a:p>
            <a:r>
              <a:rPr lang="en-US" dirty="0"/>
              <a:t>April 03, 2024 (Wed) 6PM L20</a:t>
            </a:r>
          </a:p>
          <a:p>
            <a:r>
              <a:rPr lang="en-US" dirty="0"/>
              <a:t>April 10, 2024 (Wed) 6PM L20</a:t>
            </a:r>
          </a:p>
          <a:p>
            <a:endParaRPr lang="en-US" dirty="0"/>
          </a:p>
          <a:p>
            <a:r>
              <a:rPr lang="en-US" dirty="0"/>
              <a:t>Timing and venue same for both</a:t>
            </a:r>
          </a:p>
          <a:p>
            <a:endParaRPr lang="en-US" dirty="0"/>
          </a:p>
          <a:p>
            <a:r>
              <a:rPr lang="en-US" dirty="0"/>
              <a:t>In lieu of missed classes on account of Institute and Gymkhana holidays</a:t>
            </a:r>
          </a:p>
          <a:p>
            <a:endParaRPr lang="en-US" dirty="0"/>
          </a:p>
          <a:p>
            <a:r>
              <a:rPr lang="en-US" dirty="0"/>
              <a:t>All regrade requests to be resolved before final grades </a:t>
            </a:r>
            <a:r>
              <a:rPr lang="en-US"/>
              <a:t>are uploaded</a:t>
            </a:r>
            <a:endParaRPr lang="en-US" dirty="0"/>
          </a:p>
        </p:txBody>
      </p:sp>
    </p:spTree>
    <p:extLst>
      <p:ext uri="{BB962C8B-B14F-4D97-AF65-F5344CB8AC3E}">
        <p14:creationId xmlns:p14="http://schemas.microsoft.com/office/powerpoint/2010/main" val="284475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1938646" cy="5746377"/>
              </a:xfrm>
            </p:spPr>
            <p:txBody>
              <a:bodyPr>
                <a:normAutofit/>
              </a:bodyPr>
              <a:lstStyle/>
              <a:p>
                <a:r>
                  <a:rPr lang="en-IN" dirty="0"/>
                  <a:t>The expression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a:t> tells us if the model </a:t>
                </a:r>
                <a14:m>
                  <m:oMath xmlns:m="http://schemas.openxmlformats.org/officeDocument/2006/math">
                    <m:r>
                      <a:rPr lang="en-IN" b="1" i="0" smtClean="0">
                        <a:latin typeface="Cambria Math" panose="02040503050406030204" pitchFamily="18" charset="0"/>
                      </a:rPr>
                      <m:t>𝐰</m:t>
                    </m:r>
                  </m:oMath>
                </a14:m>
                <a:r>
                  <a:rPr lang="en-IN" dirty="0"/>
                  <a:t> thinks the label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oMath>
                </a14:m>
                <a:r>
                  <a:rPr lang="en-IN" dirty="0"/>
                  <a:t> is a very likely label given the feature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oMath>
                </a14:m>
                <a:r>
                  <a:rPr lang="en-IN" dirty="0"/>
                  <a:t> or not likely at all!</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0">
                                <a:latin typeface="Cambria Math" panose="02040503050406030204" pitchFamily="18" charset="0"/>
                                <a:ea typeface="Cambria Math" panose="02040503050406030204" pitchFamily="18" charset="0"/>
                              </a:rPr>
                              <m:t>1</m:t>
                            </m:r>
                          </m:sup>
                        </m:sSup>
                        <m:r>
                          <a:rPr lang="en-IN" i="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a:t> similarly tells us how likely does the model </a:t>
                </a:r>
                <a14:m>
                  <m:oMath xmlns:m="http://schemas.openxmlformats.org/officeDocument/2006/math">
                    <m:r>
                      <a:rPr lang="en-IN" b="1" i="0" smtClean="0">
                        <a:latin typeface="Cambria Math" panose="02040503050406030204" pitchFamily="18" charset="0"/>
                      </a:rPr>
                      <m:t>𝐰</m:t>
                    </m:r>
                  </m:oMath>
                </a14:m>
                <a:r>
                  <a:rPr lang="en-IN" dirty="0"/>
                  <a:t> think the labels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𝑛</m:t>
                        </m:r>
                      </m:sup>
                    </m:sSup>
                  </m:oMath>
                </a14:m>
                <a:r>
                  <a:rPr lang="en-IN" dirty="0"/>
                  <a:t> are, given the feature vectors </a:t>
                </a:r>
                <a14:m>
                  <m:oMath xmlns:m="http://schemas.openxmlformats.org/officeDocument/2006/math">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oMath>
                </a14:m>
                <a:endParaRPr lang="en-IN" dirty="0"/>
              </a:p>
              <a:p>
                <a:r>
                  <a:rPr lang="en-IN" dirty="0"/>
                  <a:t>Since we trust our training data as clean and representative of reality, we should look for a </a:t>
                </a:r>
                <a14:m>
                  <m:oMath xmlns:m="http://schemas.openxmlformats.org/officeDocument/2006/math">
                    <m:r>
                      <a:rPr lang="en-IN" b="1" i="0" smtClean="0">
                        <a:latin typeface="Cambria Math" panose="02040503050406030204" pitchFamily="18" charset="0"/>
                      </a:rPr>
                      <m:t>𝐰</m:t>
                    </m:r>
                  </m:oMath>
                </a14:m>
                <a:r>
                  <a:rPr lang="en-IN" dirty="0"/>
                  <a:t> that considers training labels to be very likely</a:t>
                </a:r>
              </a:p>
              <a:p>
                <a:pPr lvl="2"/>
                <a:r>
                  <a:rPr lang="en-IN" dirty="0"/>
                  <a:t>E.g. in </a:t>
                </a:r>
                <a:r>
                  <a:rPr lang="en-IN" dirty="0" err="1"/>
                  <a:t>RecSys</a:t>
                </a:r>
                <a:r>
                  <a:rPr lang="en-IN" dirty="0"/>
                  <a:t> example, let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=1</m:t>
                    </m:r>
                  </m:oMath>
                </a14:m>
                <a:r>
                  <a:rPr lang="en-IN" dirty="0"/>
                  <a:t> if customer makes a purchase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=0</m:t>
                    </m:r>
                  </m:oMath>
                </a14:m>
                <a:r>
                  <a:rPr lang="en-IN" dirty="0"/>
                  <a:t> otherwise. If we trust that these labels do represent reality i.e. what our customers like and dislike, then we should learn a model </a:t>
                </a:r>
                <a14:m>
                  <m:oMath xmlns:m="http://schemas.openxmlformats.org/officeDocument/2006/math">
                    <m:r>
                      <a:rPr lang="en-IN" b="1" i="0" smtClean="0">
                        <a:latin typeface="Cambria Math" panose="02040503050406030204" pitchFamily="18" charset="0"/>
                      </a:rPr>
                      <m:t>𝐰</m:t>
                    </m:r>
                  </m:oMath>
                </a14:m>
                <a:r>
                  <a:rPr lang="en-IN" dirty="0"/>
                  <a:t> accordingly</a:t>
                </a:r>
              </a:p>
              <a:p>
                <a:pPr lvl="2"/>
                <a:r>
                  <a:rPr lang="en-IN" dirty="0"/>
                  <a:t>Totally different story if we mistrust our data – different techniques for that</a:t>
                </a:r>
              </a:p>
              <a:p>
                <a:r>
                  <a:rPr lang="en-IN" b="1" dirty="0"/>
                  <a:t>Maximum Likelihood Estimator </a:t>
                </a:r>
                <a:r>
                  <a:rPr lang="en-IN" dirty="0"/>
                  <a:t>(</a:t>
                </a:r>
                <a:r>
                  <a:rPr lang="en-IN" b="1" dirty="0"/>
                  <a:t>MLE</a:t>
                </a:r>
                <a:r>
                  <a:rPr lang="en-IN" dirty="0"/>
                  <a:t>): the model that gives highest likelihood to observed labels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𝐰</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𝐰</m:t>
                                </m:r>
                                <m:r>
                                  <a:rPr lang="en-IN" b="0" i="1" dirty="0" smtClean="0">
                                    <a:latin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746377"/>
              </a:xfrm>
              <a:blipFill>
                <a:blip r:embed="rId2"/>
                <a:stretch>
                  <a:fillRect l="-562" t="-1803" r="-81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75518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Suppose we learn a model as the MLE while using sigmoidal map</a:t>
                </a:r>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nary>
                          </m:e>
                        </m:func>
                      </m:e>
                    </m:func>
                  </m:oMath>
                </a14:m>
                <a:endParaRPr lang="en-IN" dirty="0"/>
              </a:p>
              <a:p>
                <a:pPr lvl="2"/>
                <a:r>
                  <a:rPr lang="en-IN" dirty="0"/>
                  <a:t>Working with products can be numerically unstable</a:t>
                </a:r>
              </a:p>
              <a:p>
                <a:pPr lvl="2"/>
                <a:r>
                  <a:rPr lang="en-IN" dirty="0"/>
                  <a:t>Since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r>
                  <a:rPr lang="en-IN" dirty="0"/>
                  <a:t>, product of several such values can be extremely small</a:t>
                </a:r>
              </a:p>
              <a:p>
                <a:pPr lvl="2"/>
                <a:r>
                  <a:rPr lang="en-IN" b="1" dirty="0"/>
                  <a:t>Solution</a:t>
                </a:r>
                <a:r>
                  <a:rPr lang="en-IN" dirty="0"/>
                  <a:t>: take logarithms and exploit that </a:t>
                </a:r>
                <a14:m>
                  <m:oMath xmlns:m="http://schemas.openxmlformats.org/officeDocument/2006/math">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𝐰</m:t>
                            </m:r>
                          </m:lim>
                        </m:limLow>
                      </m:fName>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1" i="0" smtClean="0">
                                <a:latin typeface="Cambria Math" panose="02040503050406030204" pitchFamily="18" charset="0"/>
                              </a:rPr>
                              <m:t>𝐰</m:t>
                            </m:r>
                          </m:e>
                        </m:d>
                      </m:e>
                    </m:func>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𝐰</m:t>
                            </m:r>
                          </m:lim>
                        </m:limLow>
                      </m:fName>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1" i="0" smtClean="0">
                                        <a:latin typeface="Cambria Math" panose="02040503050406030204" pitchFamily="18" charset="0"/>
                                      </a:rPr>
                                      <m:t>𝐰</m:t>
                                    </m:r>
                                  </m:e>
                                </m:d>
                              </m:e>
                            </m:d>
                          </m:e>
                        </m:func>
                      </m:e>
                    </m:func>
                  </m:oMath>
                </a14:m>
                <a:endParaRPr lang="en-IN" dirty="0"/>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ln</m:t>
                                </m:r>
                              </m:fName>
                              <m:e>
                                <m:d>
                                  <m:dPr>
                                    <m:ctrlPr>
                                      <a:rPr lang="en-IN" b="0" i="1" dirty="0" smtClean="0">
                                        <a:latin typeface="Cambria Math" panose="02040503050406030204" pitchFamily="18" charset="0"/>
                                        <a:ea typeface="Cambria Math" panose="02040503050406030204" pitchFamily="18" charset="0"/>
                                      </a:rPr>
                                    </m:ctrlPr>
                                  </m:dPr>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nary>
                                  </m:e>
                                </m:d>
                              </m:e>
                            </m:func>
                          </m:e>
                        </m:func>
                      </m:e>
                    </m:func>
                  </m:oMath>
                </a14:m>
                <a:endParaRPr lang="en-IN" dirty="0"/>
              </a:p>
              <a:p>
                <a14:m>
                  <m:oMath xmlns:m="http://schemas.openxmlformats.org/officeDocument/2006/math">
                    <m:r>
                      <a:rPr lang="en-IN" b="0" i="1" dirty="0" smtClean="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min</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ln</m:t>
                                    </m:r>
                                  </m:fName>
                                  <m:e>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1+</m:t>
                                        </m:r>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exp</m:t>
                                            </m:r>
                                          </m:fName>
                                          <m:e>
                                            <m:d>
                                              <m:dPr>
                                                <m:ctrlPr>
                                                  <a:rPr lang="en-IN" i="1" dirty="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func>
                                      </m:e>
                                    </m:d>
                                  </m:e>
                                </m:func>
                              </m:e>
                            </m:nary>
                          </m:e>
                        </m:func>
                      </m:e>
                    </m:func>
                  </m:oMath>
                </a14:m>
                <a:endParaRPr lang="en-IN" dirty="0"/>
              </a:p>
              <a:p>
                <a:r>
                  <a:rPr lang="en-IN" dirty="0"/>
                  <a:t>Thus, the logistic loss function pops out automatically when we try to learn a model that maximizes the likelihood function</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1734" b="-321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sp>
        <p:nvSpPr>
          <p:cNvPr id="6" name="Oval 5"/>
          <p:cNvSpPr/>
          <p:nvPr/>
        </p:nvSpPr>
        <p:spPr>
          <a:xfrm>
            <a:off x="3055849" y="4344520"/>
            <a:ext cx="4598398" cy="1027415"/>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ular Callout 4"/>
          <p:cNvSpPr/>
          <p:nvPr/>
        </p:nvSpPr>
        <p:spPr>
          <a:xfrm>
            <a:off x="7654247" y="3774003"/>
            <a:ext cx="4363821" cy="589619"/>
          </a:xfrm>
          <a:prstGeom prst="wedgeRectCallout">
            <a:avLst>
              <a:gd name="adj1" fmla="val -61472"/>
              <a:gd name="adj2" fmla="val 5923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a:solidFill>
                  <a:schemeClr val="bg1"/>
                </a:solidFill>
                <a:latin typeface="+mj-lt"/>
              </a:rPr>
              <a:t>Also called </a:t>
            </a:r>
            <a:r>
              <a:rPr lang="en-IN" sz="2400" b="0" i="1" dirty="0">
                <a:solidFill>
                  <a:schemeClr val="bg1"/>
                </a:solidFill>
                <a:latin typeface="+mj-lt"/>
              </a:rPr>
              <a:t>negative log-likelihood</a:t>
            </a:r>
            <a:endParaRPr lang="en-US" sz="2400" i="1" dirty="0">
              <a:solidFill>
                <a:schemeClr val="bg1"/>
              </a:solidFill>
              <a:latin typeface="+mj-lt"/>
            </a:endParaRPr>
          </a:p>
        </p:txBody>
      </p:sp>
    </p:spTree>
    <p:extLst>
      <p:ext uri="{BB962C8B-B14F-4D97-AF65-F5344CB8AC3E}">
        <p14:creationId xmlns:p14="http://schemas.microsoft.com/office/powerpoint/2010/main" val="13788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right)">
                                      <p:cBhvr>
                                        <p:cTn id="39" dur="500"/>
                                        <p:tgtEl>
                                          <p:spTgt spid="5"/>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Multiclassification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5"/>
                <a:ext cx="11938646" cy="5746376"/>
              </a:xfrm>
            </p:spPr>
            <p:txBody>
              <a:bodyPr/>
              <a:lstStyle/>
              <a:p>
                <a:r>
                  <a:rPr lang="en-IN" dirty="0"/>
                  <a:t>Suppose we have </a:t>
                </a:r>
                <a14:m>
                  <m:oMath xmlns:m="http://schemas.openxmlformats.org/officeDocument/2006/math">
                    <m:r>
                      <a:rPr lang="en-IN" b="0" i="1" smtClean="0">
                        <a:latin typeface="Cambria Math" panose="02040503050406030204" pitchFamily="18" charset="0"/>
                      </a:rPr>
                      <m:t>𝐶</m:t>
                    </m:r>
                  </m:oMath>
                </a14:m>
                <a:r>
                  <a:rPr lang="en-IN" dirty="0"/>
                  <a:t> classes, then for every data point we would have to output a PMF over the support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a:p>
              <a:p>
                <a:pPr lvl="2"/>
                <a:r>
                  <a:rPr lang="en-IN" b="1" dirty="0"/>
                  <a:t>Popular way</a:t>
                </a:r>
                <a:r>
                  <a:rPr lang="en-IN" dirty="0"/>
                  <a:t>: assign a positive score to all classes and normalize so that the scores form a proper probability distribution</a:t>
                </a:r>
              </a:p>
              <a:p>
                <a:pPr lvl="2"/>
                <a:r>
                  <a:rPr lang="en-IN" b="1" dirty="0"/>
                  <a:t>Common trick</a:t>
                </a:r>
                <a:r>
                  <a:rPr lang="en-IN" dirty="0"/>
                  <a:t>: to convert any score to a positive score – exponentiate!!</a:t>
                </a:r>
              </a:p>
              <a:p>
                <a:r>
                  <a:rPr lang="en-IN" dirty="0"/>
                  <a:t>Learn </a:t>
                </a:r>
                <a14:m>
                  <m:oMath xmlns:m="http://schemas.openxmlformats.org/officeDocument/2006/math">
                    <m:r>
                      <a:rPr lang="en-IN" b="0" i="1" smtClean="0">
                        <a:latin typeface="Cambria Math" panose="02040503050406030204" pitchFamily="18" charset="0"/>
                      </a:rPr>
                      <m:t>𝐶</m:t>
                    </m:r>
                  </m:oMath>
                </a14:m>
                <a:r>
                  <a:rPr lang="en-IN" dirty="0"/>
                  <a:t> models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𝐶</m:t>
                        </m:r>
                      </m:sup>
                    </m:sSup>
                  </m:oMath>
                </a14:m>
                <a:r>
                  <a:rPr lang="en-IN" dirty="0"/>
                  <a:t>, given a point </a:t>
                </a:r>
                <a14:m>
                  <m:oMath xmlns:m="http://schemas.openxmlformats.org/officeDocument/2006/math">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e>
                    </m:d>
                  </m:oMath>
                </a14:m>
                <a:r>
                  <a:rPr lang="en-IN" dirty="0"/>
                  <a:t>, </a:t>
                </a:r>
                <a14:m>
                  <m:oMath xmlns:m="http://schemas.openxmlformats.org/officeDocument/2006/math">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r>
                  <a:rPr lang="en-IN"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a:p>
              <a:p>
                <a:pPr lvl="2"/>
                <a:r>
                  <a:rPr lang="en-IN" dirty="0"/>
                  <a:t>Assign a positive score per class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𝜂</m:t>
                        </m:r>
                      </m:e>
                      <m:sub>
                        <m:r>
                          <a:rPr lang="en-IN" b="0" i="1" smtClean="0">
                            <a:latin typeface="Cambria Math" panose="02040503050406030204" pitchFamily="18" charset="0"/>
                          </a:rPr>
                          <m:t>𝑐</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exp</m:t>
                        </m:r>
                      </m:fName>
                      <m:e>
                        <m:d>
                          <m:dPr>
                            <m:ctrlPr>
                              <a:rPr lang="en-IN" b="0" i="1" smtClean="0">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𝑐</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𝑡</m:t>
                                    </m:r>
                                  </m:sup>
                                </m:sSup>
                              </m:e>
                            </m:d>
                          </m:e>
                        </m:d>
                      </m:e>
                    </m:func>
                  </m:oMath>
                </a14:m>
                <a:endParaRPr lang="en-IN" dirty="0"/>
              </a:p>
              <a:p>
                <a:pPr lvl="2"/>
                <a:r>
                  <a:rPr lang="en-IN" dirty="0"/>
                  <a:t>Normalize to obtain a PMF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d>
                          <m:dPr>
                            <m:begChr m:val="{"/>
                            <m:endChr m:val="}"/>
                            <m:ctrlPr>
                              <a:rPr lang="en-IN" b="1"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b="0" i="1" smtClean="0">
                                    <a:latin typeface="Cambria Math" panose="02040503050406030204" pitchFamily="18" charset="0"/>
                                  </a:rPr>
                                  <m:t>𝑐</m:t>
                                </m:r>
                              </m:sup>
                            </m:sSup>
                          </m:e>
                        </m:d>
                      </m:e>
                    </m:d>
                    <m:r>
                      <a:rPr lang="en-IN" b="0" i="1" smtClean="0">
                        <a:latin typeface="Cambria Math" panose="02040503050406030204" pitchFamily="18" charset="0"/>
                        <a:ea typeface="Cambria Math" panose="02040503050406030204" pitchFamily="18" charset="0"/>
                      </a:rPr>
                      <m:t>=</m:t>
                    </m:r>
                    <m:f>
                      <m:fPr>
                        <m:type m:val="lin"/>
                        <m:ctrlPr>
                          <a:rPr lang="en-IN" b="0" i="1" smtClean="0">
                            <a:latin typeface="Cambria Math" panose="02040503050406030204" pitchFamily="18" charset="0"/>
                            <a:ea typeface="Cambria Math" panose="02040503050406030204" pitchFamily="18" charset="0"/>
                          </a:rPr>
                        </m:ctrlPr>
                      </m:fPr>
                      <m:num>
                        <m:sSub>
                          <m:sSubPr>
                            <m:ctrlPr>
                              <a:rPr lang="en-IN" i="1" smtClean="0">
                                <a:latin typeface="Cambria Math" panose="02040503050406030204" pitchFamily="18" charset="0"/>
                              </a:rPr>
                            </m:ctrlPr>
                          </m:sSubPr>
                          <m:e>
                            <m:r>
                              <a:rPr lang="en-IN">
                                <a:latin typeface="Cambria Math" panose="02040503050406030204" pitchFamily="18" charset="0"/>
                              </a:rPr>
                              <m:t>𝜂</m:t>
                            </m:r>
                          </m:e>
                          <m:sub>
                            <m:r>
                              <a:rPr lang="en-IN" b="0" i="1" smtClean="0">
                                <a:latin typeface="Cambria Math" panose="02040503050406030204" pitchFamily="18" charset="0"/>
                              </a:rPr>
                              <m:t>𝑦</m:t>
                            </m:r>
                          </m:sub>
                        </m:sSub>
                      </m:num>
                      <m:den>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𝐶</m:t>
                            </m:r>
                          </m:sup>
                          <m:e>
                            <m:sSub>
                              <m:sSubPr>
                                <m:ctrlPr>
                                  <a:rPr lang="en-IN" i="1">
                                    <a:latin typeface="Cambria Math" panose="02040503050406030204" pitchFamily="18" charset="0"/>
                                  </a:rPr>
                                </m:ctrlPr>
                              </m:sSubPr>
                              <m:e>
                                <m:r>
                                  <a:rPr lang="en-IN">
                                    <a:latin typeface="Cambria Math" panose="02040503050406030204" pitchFamily="18" charset="0"/>
                                  </a:rPr>
                                  <m:t>𝜂</m:t>
                                </m:r>
                              </m:e>
                              <m:sub>
                                <m:r>
                                  <a:rPr lang="en-IN">
                                    <a:latin typeface="Cambria Math" panose="02040503050406030204" pitchFamily="18" charset="0"/>
                                  </a:rPr>
                                  <m:t>𝑐</m:t>
                                </m:r>
                              </m:sub>
                            </m:sSub>
                          </m:e>
                        </m:nary>
                      </m:den>
                    </m:f>
                  </m:oMath>
                </a14:m>
                <a:r>
                  <a:rPr lang="en-IN" dirty="0"/>
                  <a:t> for any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a:p>
              <a:p>
                <a:r>
                  <a:rPr lang="en-IN" dirty="0"/>
                  <a:t>Likelihood in this case is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d>
                          <m:dPr>
                            <m:begChr m:val="{"/>
                            <m:endChr m:val="}"/>
                            <m:ctrlPr>
                              <a:rPr lang="en-IN" b="1"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𝑐</m:t>
                                </m:r>
                              </m:sup>
                            </m:sSup>
                          </m:e>
                        </m:d>
                      </m:e>
                    </m:d>
                    <m:r>
                      <a:rPr lang="en-IN" b="1" i="1" smtClean="0">
                        <a:latin typeface="Cambria Math" panose="02040503050406030204" pitchFamily="18" charset="0"/>
                      </a:rPr>
                      <m:t>=</m:t>
                    </m:r>
                    <m:f>
                      <m:fPr>
                        <m:type m:val="lin"/>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𝜂</m:t>
                            </m:r>
                          </m:e>
                          <m:sub>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sub>
                        </m:sSub>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e>
                        </m:nary>
                      </m:den>
                    </m:f>
                  </m:oMath>
                </a14:m>
                <a:endParaRPr lang="en-IN" dirty="0"/>
              </a:p>
              <a:p>
                <a:r>
                  <a:rPr lang="en-IN" dirty="0"/>
                  <a:t>Log-likelihood in this case is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ctrlPr>
                              <a:rPr lang="en-IN" b="0" i="1" smtClean="0">
                                <a:latin typeface="Cambria Math" panose="02040503050406030204" pitchFamily="18" charset="0"/>
                              </a:rPr>
                            </m:ctrlPr>
                          </m:dPr>
                          <m:e>
                            <m:f>
                              <m:fPr>
                                <m:type m:val="lin"/>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𝜂</m:t>
                                    </m:r>
                                  </m:e>
                                  <m:sub>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sub>
                                </m:sSub>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e>
                                </m:nary>
                              </m:den>
                            </m:f>
                          </m:e>
                        </m:d>
                      </m:e>
                    </m:func>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5"/>
                <a:ext cx="11938646" cy="5746376"/>
              </a:xfrm>
              <a:blipFill>
                <a:blip r:embed="rId2"/>
                <a:stretch>
                  <a:fillRect l="-562" t="-2545" r="-178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9603" y="0"/>
            <a:ext cx="1832397" cy="1832397"/>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1808252" y="36190"/>
                <a:ext cx="8348524" cy="1199297"/>
              </a:xfrm>
              <a:prstGeom prst="wedgeRectCallout">
                <a:avLst>
                  <a:gd name="adj1" fmla="val 59019"/>
                  <a:gd name="adj2" fmla="val 529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Just as we had the Bernoulli distributions over the support </a:t>
                </a:r>
                <a14:m>
                  <m:oMath xmlns:m="http://schemas.openxmlformats.org/officeDocument/2006/math">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0,1</m:t>
                        </m:r>
                      </m:e>
                    </m:d>
                  </m:oMath>
                </a14:m>
                <a:r>
                  <a:rPr lang="en-IN" sz="2400" dirty="0">
                    <a:solidFill>
                      <a:schemeClr val="bg1"/>
                    </a:solidFill>
                    <a:latin typeface="+mj-lt"/>
                  </a:rPr>
                  <a:t>, if the support instead has </a:t>
                </a:r>
                <a14:m>
                  <m:oMath xmlns:m="http://schemas.openxmlformats.org/officeDocument/2006/math">
                    <m:r>
                      <a:rPr lang="en-IN" sz="2400" b="0" i="1" smtClean="0">
                        <a:solidFill>
                          <a:schemeClr val="bg1"/>
                        </a:solidFill>
                        <a:latin typeface="Cambria Math" panose="02040503050406030204" pitchFamily="18" charset="0"/>
                      </a:rPr>
                      <m:t>𝐶</m:t>
                    </m:r>
                    <m:r>
                      <a:rPr lang="en-IN" sz="2400" b="0" i="1" smtClean="0">
                        <a:solidFill>
                          <a:schemeClr val="bg1"/>
                        </a:solidFill>
                        <a:latin typeface="Cambria Math" panose="02040503050406030204" pitchFamily="18" charset="0"/>
                      </a:rPr>
                      <m:t>&gt;2</m:t>
                    </m:r>
                  </m:oMath>
                </a14:m>
                <a:r>
                  <a:rPr lang="en-IN" sz="2400" dirty="0">
                    <a:solidFill>
                      <a:schemeClr val="bg1"/>
                    </a:solidFill>
                    <a:latin typeface="+mj-lt"/>
                  </a:rPr>
                  <a:t> elements, then the distributions are called either </a:t>
                </a:r>
                <a:r>
                  <a:rPr lang="en-IN" sz="2400" i="1" dirty="0">
                    <a:solidFill>
                      <a:schemeClr val="bg1"/>
                    </a:solidFill>
                    <a:latin typeface="+mj-lt"/>
                  </a:rPr>
                  <a:t>Multinoulli distributions </a:t>
                </a:r>
                <a:r>
                  <a:rPr lang="en-IN" sz="2400" dirty="0">
                    <a:solidFill>
                      <a:schemeClr val="bg1"/>
                    </a:solidFill>
                    <a:latin typeface="+mj-lt"/>
                  </a:rPr>
                  <a:t>or </a:t>
                </a:r>
                <a:r>
                  <a:rPr lang="en-IN" sz="2400" i="1" dirty="0">
                    <a:solidFill>
                      <a:schemeClr val="bg1"/>
                    </a:solidFill>
                    <a:latin typeface="+mj-lt"/>
                  </a:rPr>
                  <a:t>Categorical distributions</a:t>
                </a:r>
                <a:endParaRPr lang="en-IN" sz="2400" dirty="0">
                  <a:solidFill>
                    <a:schemeClr val="bg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1808252" y="36190"/>
                <a:ext cx="8348524" cy="1199297"/>
              </a:xfrm>
              <a:prstGeom prst="wedgeRectCallout">
                <a:avLst>
                  <a:gd name="adj1" fmla="val 59019"/>
                  <a:gd name="adj2" fmla="val 52993"/>
                </a:avLst>
              </a:prstGeom>
              <a:blipFill>
                <a:blip r:embed="rId4"/>
                <a:stretch>
                  <a:fillRect l="-867" t="-1914" b="-6220"/>
                </a:stretch>
              </a:blipFill>
              <a:ln w="38100">
                <a:solidFill>
                  <a:schemeClr val="accent1"/>
                </a:solidFill>
              </a:ln>
            </p:spPr>
            <p:txBody>
              <a:bodyPr/>
              <a:lstStyle/>
              <a:p>
                <a:r>
                  <a:rPr lang="en-IN">
                    <a:noFill/>
                  </a:rPr>
                  <a:t> </a:t>
                </a:r>
              </a:p>
            </p:txBody>
          </p:sp>
        </mc:Fallback>
      </mc:AlternateContent>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0359603" y="1868588"/>
            <a:ext cx="1832396" cy="1832396"/>
          </a:xfrm>
          <a:prstGeom prst="rect">
            <a:avLst/>
          </a:prstGeom>
        </p:spPr>
      </p:pic>
      <mc:AlternateContent xmlns:mc="http://schemas.openxmlformats.org/markup-compatibility/2006" xmlns:a14="http://schemas.microsoft.com/office/drawing/2010/main">
        <mc:Choice Requires="a14">
          <p:sp>
            <p:nvSpPr>
              <p:cNvPr id="9" name="Rectangular Callout 8"/>
              <p:cNvSpPr/>
              <p:nvPr/>
            </p:nvSpPr>
            <p:spPr>
              <a:xfrm>
                <a:off x="5743254" y="1705208"/>
                <a:ext cx="5081342" cy="1199297"/>
              </a:xfrm>
              <a:prstGeom prst="wedgeRectCallout">
                <a:avLst>
                  <a:gd name="adj1" fmla="val 59019"/>
                  <a:gd name="adj2" fmla="val 529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To specify a multinoulli distribution over </a:t>
                </a:r>
                <a14:m>
                  <m:oMath xmlns:m="http://schemas.openxmlformats.org/officeDocument/2006/math">
                    <m:r>
                      <a:rPr lang="en-IN" sz="2400" b="0" i="1" smtClean="0">
                        <a:solidFill>
                          <a:schemeClr val="bg1"/>
                        </a:solidFill>
                        <a:latin typeface="Cambria Math" panose="02040503050406030204" pitchFamily="18" charset="0"/>
                      </a:rPr>
                      <m:t>𝐶</m:t>
                    </m:r>
                  </m:oMath>
                </a14:m>
                <a:r>
                  <a:rPr lang="en-IN" sz="2400" dirty="0">
                    <a:solidFill>
                      <a:schemeClr val="bg1"/>
                    </a:solidFill>
                    <a:latin typeface="+mj-lt"/>
                  </a:rPr>
                  <a:t> labels, we need to specify </a:t>
                </a:r>
                <a14:m>
                  <m:oMath xmlns:m="http://schemas.openxmlformats.org/officeDocument/2006/math">
                    <m:r>
                      <a:rPr lang="en-IN" sz="2400" b="0" i="1" smtClean="0">
                        <a:solidFill>
                          <a:schemeClr val="bg1"/>
                        </a:solidFill>
                        <a:latin typeface="Cambria Math" panose="02040503050406030204" pitchFamily="18" charset="0"/>
                      </a:rPr>
                      <m:t>𝐶</m:t>
                    </m:r>
                  </m:oMath>
                </a14:m>
                <a:r>
                  <a:rPr lang="en-IN" sz="2400" dirty="0">
                    <a:solidFill>
                      <a:schemeClr val="bg1"/>
                    </a:solidFill>
                    <a:latin typeface="+mj-lt"/>
                  </a:rPr>
                  <a:t> non-negative numbers that add up to one</a:t>
                </a:r>
              </a:p>
            </p:txBody>
          </p:sp>
        </mc:Choice>
        <mc:Fallback xmlns="">
          <p:sp>
            <p:nvSpPr>
              <p:cNvPr id="9" name="Rectangular Callout 8"/>
              <p:cNvSpPr>
                <a:spLocks noRot="1" noChangeAspect="1" noMove="1" noResize="1" noEditPoints="1" noAdjustHandles="1" noChangeArrowheads="1" noChangeShapeType="1" noTextEdit="1"/>
              </p:cNvSpPr>
              <p:nvPr/>
            </p:nvSpPr>
            <p:spPr>
              <a:xfrm>
                <a:off x="5743254" y="1705208"/>
                <a:ext cx="5081342" cy="1199297"/>
              </a:xfrm>
              <a:prstGeom prst="wedgeRectCallout">
                <a:avLst>
                  <a:gd name="adj1" fmla="val 59019"/>
                  <a:gd name="adj2" fmla="val 52993"/>
                </a:avLst>
              </a:prstGeom>
              <a:blipFill>
                <a:blip r:embed="rId6"/>
                <a:stretch>
                  <a:fillRect l="-1201" t="-1923" b="-6731"/>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409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right)">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Softmax</a:t>
            </a:r>
            <a:r>
              <a:rPr lang="en-IN" dirty="0"/>
              <a:t>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a:t>If we now want to learn the MLE, we would have to find</a:t>
                </a:r>
              </a:p>
              <a:p>
                <a14:m>
                  <m:oMath xmlns:m="http://schemas.openxmlformats.org/officeDocument/2006/math">
                    <m:d>
                      <m:dPr>
                        <m:begChr m:val="{"/>
                        <m:endChr m:val="}"/>
                        <m:ctrlPr>
                          <a:rPr lang="en-IN" b="0" i="1" dirty="0" smtClean="0">
                            <a:latin typeface="Cambria Math" panose="02040503050406030204" pitchFamily="18" charset="0"/>
                          </a:rPr>
                        </m:ctrlPr>
                      </m:dPr>
                      <m:e>
                        <m:sSubSup>
                          <m:sSubSupPr>
                            <m:ctrlPr>
                              <a:rPr lang="en-IN" b="0" i="1" dirty="0" smtClean="0">
                                <a:latin typeface="Cambria Math" panose="02040503050406030204" pitchFamily="18" charset="0"/>
                              </a:rPr>
                            </m:ctrlPr>
                          </m:sSubSup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up>
                            <m:r>
                              <a:rPr lang="en-IN" b="0" i="1" dirty="0" smtClean="0">
                                <a:latin typeface="Cambria Math" panose="02040503050406030204" pitchFamily="18" charset="0"/>
                              </a:rPr>
                              <m:t>1</m:t>
                            </m:r>
                          </m:sup>
                        </m:sSubSup>
                        <m:r>
                          <a:rPr lang="en-IN" b="0" i="1" dirty="0" smtClean="0">
                            <a:latin typeface="Cambria Math" panose="02040503050406030204" pitchFamily="18" charset="0"/>
                          </a:rPr>
                          <m:t>,…,</m:t>
                        </m:r>
                        <m:sSubSup>
                          <m:sSubSupPr>
                            <m:ctrlPr>
                              <a:rPr lang="en-IN" i="1" dirty="0">
                                <a:latin typeface="Cambria Math" panose="02040503050406030204" pitchFamily="18" charset="0"/>
                              </a:rPr>
                            </m:ctrlPr>
                          </m:sSubSup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up>
                            <m:r>
                              <a:rPr lang="en-IN" b="0" i="1" dirty="0" smtClean="0">
                                <a:latin typeface="Cambria Math" panose="02040503050406030204" pitchFamily="18" charset="0"/>
                              </a:rPr>
                              <m:t>𝐶</m:t>
                            </m:r>
                          </m:sup>
                        </m:sSubSup>
                      </m:e>
                    </m:d>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sSup>
                                  <m:sSupPr>
                                    <m:ctrlPr>
                                      <a:rPr lang="en-IN" b="1" i="1" dirty="0" smtClean="0">
                                        <a:latin typeface="Cambria Math" panose="02040503050406030204" pitchFamily="18" charset="0"/>
                                      </a:rPr>
                                    </m:ctrlPr>
                                  </m:sSupPr>
                                  <m:e>
                                    <m:r>
                                      <a:rPr lang="en-IN" b="1" dirty="0">
                                        <a:latin typeface="Cambria Math" panose="02040503050406030204" pitchFamily="18" charset="0"/>
                                      </a:rPr>
                                      <m:t>𝐰</m:t>
                                    </m:r>
                                  </m:e>
                                  <m:sup>
                                    <m:r>
                                      <a:rPr lang="en-IN" b="0" i="0" dirty="0" smtClean="0">
                                        <a:latin typeface="Cambria Math" panose="02040503050406030204" pitchFamily="18" charset="0"/>
                                      </a:rPr>
                                      <m:t>1</m:t>
                                    </m:r>
                                  </m:sup>
                                </m:sSup>
                                <m:r>
                                  <a:rPr lang="en-IN" b="1" i="0" dirty="0" smtClean="0">
                                    <a:latin typeface="Cambria Math" panose="02040503050406030204" pitchFamily="18" charset="0"/>
                                  </a:rPr>
                                  <m:t>,…,</m:t>
                                </m:r>
                                <m:sSup>
                                  <m:sSupPr>
                                    <m:ctrlPr>
                                      <a:rPr lang="en-IN" b="1" i="1" dirty="0" smtClean="0">
                                        <a:latin typeface="Cambria Math" panose="02040503050406030204" pitchFamily="18" charset="0"/>
                                      </a:rPr>
                                    </m:ctrlPr>
                                  </m:sSupPr>
                                  <m:e>
                                    <m:r>
                                      <a:rPr lang="en-IN" b="1" i="0" dirty="0" smtClean="0">
                                        <a:latin typeface="Cambria Math" panose="02040503050406030204" pitchFamily="18" charset="0"/>
                                      </a:rPr>
                                      <m:t>𝐰</m:t>
                                    </m:r>
                                  </m:e>
                                  <m:sup>
                                    <m:r>
                                      <a:rPr lang="en-IN" b="0" i="1" dirty="0" smtClean="0">
                                        <a:latin typeface="Cambria Math" panose="02040503050406030204" pitchFamily="18" charset="0"/>
                                      </a:rPr>
                                      <m:t>𝐶</m:t>
                                    </m:r>
                                  </m:sup>
                                </m:sSup>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dirty="0">
                                        <a:latin typeface="Cambria Math" panose="02040503050406030204" pitchFamily="18" charset="0"/>
                                      </a:rPr>
                                      <m:t>1</m:t>
                                    </m:r>
                                  </m:sup>
                                </m:sSup>
                                <m:r>
                                  <a:rPr lang="en-IN" b="1" dirty="0">
                                    <a:latin typeface="Cambria Math" panose="02040503050406030204" pitchFamily="18" charset="0"/>
                                  </a:rPr>
                                  <m:t>,…,</m:t>
                                </m:r>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i="1" dirty="0">
                                        <a:latin typeface="Cambria Math" panose="02040503050406030204" pitchFamily="18" charset="0"/>
                                      </a:rPr>
                                      <m:t>𝐶</m:t>
                                    </m:r>
                                  </m:sup>
                                </m:sSup>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f>
                                  <m:fPr>
                                    <m:type m:val="lin"/>
                                    <m:ctrlPr>
                                      <a:rPr lang="en-IN" i="1">
                                        <a:latin typeface="Cambria Math" panose="02040503050406030204" pitchFamily="18" charset="0"/>
                                        <a:ea typeface="Cambria Math" panose="02040503050406030204" pitchFamily="18" charset="0"/>
                                      </a:rPr>
                                    </m:ctrlPr>
                                  </m:fPr>
                                  <m:num>
                                    <m:sSubSup>
                                      <m:sSubSupPr>
                                        <m:ctrlPr>
                                          <a:rPr lang="en-IN" b="0" i="1" smtClean="0">
                                            <a:latin typeface="Cambria Math" panose="02040503050406030204" pitchFamily="18" charset="0"/>
                                          </a:rPr>
                                        </m:ctrlPr>
                                      </m:sSubSupPr>
                                      <m:e>
                                        <m:r>
                                          <a:rPr lang="en-IN">
                                            <a:latin typeface="Cambria Math" panose="02040503050406030204" pitchFamily="18" charset="0"/>
                                          </a:rPr>
                                          <m:t>𝜂</m:t>
                                        </m:r>
                                      </m:e>
                                      <m:sub>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sub>
                                      <m:sup>
                                        <m:r>
                                          <a:rPr lang="en-IN" b="0" i="1" smtClean="0">
                                            <a:latin typeface="Cambria Math" panose="02040503050406030204" pitchFamily="18" charset="0"/>
                                          </a:rPr>
                                          <m:t>𝑖</m:t>
                                        </m:r>
                                      </m:sup>
                                    </m:sSubSup>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Sup>
                                          <m:sSubSupPr>
                                            <m:ctrlPr>
                                              <a:rPr lang="en-IN" b="0" i="1" smtClean="0">
                                                <a:latin typeface="Cambria Math" panose="02040503050406030204" pitchFamily="18" charset="0"/>
                                              </a:rPr>
                                            </m:ctrlPr>
                                          </m:sSubSupPr>
                                          <m:e>
                                            <m:r>
                                              <a:rPr lang="en-IN" i="1">
                                                <a:latin typeface="Cambria Math" panose="02040503050406030204" pitchFamily="18" charset="0"/>
                                              </a:rPr>
                                              <m:t>𝜂</m:t>
                                            </m:r>
                                          </m:e>
                                          <m:sub>
                                            <m:r>
                                              <a:rPr lang="en-IN" i="1">
                                                <a:latin typeface="Cambria Math" panose="02040503050406030204" pitchFamily="18" charset="0"/>
                                              </a:rPr>
                                              <m:t>𝑐</m:t>
                                            </m:r>
                                          </m:sub>
                                          <m:sup>
                                            <m:r>
                                              <a:rPr lang="en-IN" b="0" i="1" smtClean="0">
                                                <a:latin typeface="Cambria Math" panose="02040503050406030204" pitchFamily="18" charset="0"/>
                                              </a:rPr>
                                              <m:t>𝑖</m:t>
                                            </m:r>
                                          </m:sup>
                                        </m:sSubSup>
                                      </m:e>
                                    </m:nary>
                                  </m:den>
                                </m:f>
                              </m:e>
                            </m:nary>
                          </m:e>
                        </m:func>
                      </m:e>
                    </m:func>
                  </m:oMath>
                </a14:m>
                <a:r>
                  <a:rPr lang="en-IN" dirty="0"/>
                  <a:t> where </a:t>
                </a:r>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𝜂</m:t>
                        </m:r>
                      </m:e>
                      <m:sub>
                        <m:r>
                          <a:rPr lang="en-IN" i="1">
                            <a:latin typeface="Cambria Math" panose="02040503050406030204" pitchFamily="18" charset="0"/>
                          </a:rPr>
                          <m:t>𝑐</m:t>
                        </m:r>
                      </m:sub>
                      <m:sup>
                        <m:r>
                          <a:rPr lang="en-IN" i="1">
                            <a:latin typeface="Cambria Math" panose="02040503050406030204" pitchFamily="18" charset="0"/>
                          </a:rPr>
                          <m:t>𝑖</m:t>
                        </m:r>
                      </m:sup>
                    </m:sSubSup>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exp</m:t>
                        </m:r>
                      </m:fName>
                      <m:e>
                        <m:d>
                          <m:dPr>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a:latin typeface="Cambria Math" panose="02040503050406030204" pitchFamily="18" charset="0"/>
                                      </a:rPr>
                                      <m:t>𝑐</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d>
                      </m:e>
                    </m:func>
                  </m:oMath>
                </a14:m>
                <a:endParaRPr lang="en-IN" dirty="0"/>
              </a:p>
              <a:p>
                <a:r>
                  <a:rPr lang="en-IN" dirty="0"/>
                  <a:t>Using the negative log-likelihood for numerical stability</a:t>
                </a:r>
              </a:p>
              <a:p>
                <a14:m>
                  <m:oMath xmlns:m="http://schemas.openxmlformats.org/officeDocument/2006/math">
                    <m:r>
                      <a:rPr lang="en-IN" i="1">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b="0" i="0" dirty="0" smtClean="0">
                                    <a:latin typeface="Cambria Math" panose="02040503050406030204" pitchFamily="18" charset="0"/>
                                  </a:rPr>
                                  <m:t>min</m:t>
                                </m:r>
                              </m:e>
                              <m:lim>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dirty="0">
                                        <a:latin typeface="Cambria Math" panose="02040503050406030204" pitchFamily="18" charset="0"/>
                                      </a:rPr>
                                      <m:t>1</m:t>
                                    </m:r>
                                  </m:sup>
                                </m:sSup>
                                <m:r>
                                  <a:rPr lang="en-IN" b="1" dirty="0">
                                    <a:latin typeface="Cambria Math" panose="02040503050406030204" pitchFamily="18" charset="0"/>
                                  </a:rPr>
                                  <m:t>,…,</m:t>
                                </m:r>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i="1" dirty="0">
                                        <a:latin typeface="Cambria Math" panose="02040503050406030204" pitchFamily="18" charset="0"/>
                                      </a:rPr>
                                      <m:t>𝐶</m:t>
                                    </m:r>
                                  </m:sup>
                                </m:sSup>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dirty="0" smtClean="0">
                                    <a:latin typeface="Cambria Math" panose="02040503050406030204" pitchFamily="18" charset="0"/>
                                    <a:ea typeface="Cambria Math" panose="02040503050406030204" pitchFamily="18" charset="0"/>
                                  </a:rPr>
                                </m:ctrlPr>
                              </m:naryPr>
                              <m:sub>
                                <m:r>
                                  <m:rPr>
                                    <m:brk m:alnAt="25"/>
                                  </m:rPr>
                                  <a:rPr lang="en-IN" b="0" i="1" dirty="0" smtClean="0">
                                    <a:latin typeface="Cambria Math" panose="02040503050406030204" pitchFamily="18" charset="0"/>
                                    <a:ea typeface="Cambria Math" panose="02040503050406030204" pitchFamily="18" charset="0"/>
                                  </a:rPr>
                                  <m:t>𝑖</m:t>
                                </m:r>
                                <m:r>
                                  <a:rPr lang="en-IN" b="0" i="1" dirty="0" smtClean="0">
                                    <a:latin typeface="Cambria Math" panose="02040503050406030204" pitchFamily="18" charset="0"/>
                                    <a:ea typeface="Cambria Math" panose="02040503050406030204" pitchFamily="18" charset="0"/>
                                  </a:rPr>
                                  <m:t>=1</m:t>
                                </m:r>
                              </m:sub>
                              <m:sup>
                                <m:r>
                                  <a:rPr lang="en-IN" b="0" i="1" dirty="0" smtClean="0">
                                    <a:latin typeface="Cambria Math" panose="02040503050406030204" pitchFamily="18" charset="0"/>
                                    <a:ea typeface="Cambria Math" panose="02040503050406030204" pitchFamily="18" charset="0"/>
                                  </a:rPr>
                                  <m:t>𝑛</m:t>
                                </m:r>
                              </m:sup>
                              <m:e>
                                <m:r>
                                  <a:rPr lang="en-IN" i="1">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f>
                                          <m:fPr>
                                            <m:type m:val="lin"/>
                                            <m:ctrlPr>
                                              <a:rPr lang="en-IN" i="1">
                                                <a:latin typeface="Cambria Math" panose="02040503050406030204" pitchFamily="18" charset="0"/>
                                                <a:ea typeface="Cambria Math" panose="02040503050406030204" pitchFamily="18" charset="0"/>
                                              </a:rPr>
                                            </m:ctrlPr>
                                          </m:fPr>
                                          <m:num>
                                            <m:sSubSup>
                                              <m:sSubSupPr>
                                                <m:ctrlPr>
                                                  <a:rPr lang="en-IN" i="1">
                                                    <a:latin typeface="Cambria Math" panose="02040503050406030204" pitchFamily="18" charset="0"/>
                                                  </a:rPr>
                                                </m:ctrlPr>
                                              </m:sSubSupPr>
                                              <m:e>
                                                <m:r>
                                                  <a:rPr lang="en-IN">
                                                    <a:latin typeface="Cambria Math" panose="02040503050406030204" pitchFamily="18" charset="0"/>
                                                  </a:rPr>
                                                  <m:t>𝜂</m:t>
                                                </m:r>
                                              </m:e>
                                              <m:sub>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sub>
                                              <m:sup>
                                                <m:r>
                                                  <a:rPr lang="en-IN" i="1">
                                                    <a:latin typeface="Cambria Math" panose="02040503050406030204" pitchFamily="18" charset="0"/>
                                                  </a:rPr>
                                                  <m:t>𝑖</m:t>
                                                </m:r>
                                              </m:sup>
                                            </m:sSubSup>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Sup>
                                                  <m:sSubSupPr>
                                                    <m:ctrlPr>
                                                      <a:rPr lang="en-IN" i="1">
                                                        <a:latin typeface="Cambria Math" panose="02040503050406030204" pitchFamily="18" charset="0"/>
                                                      </a:rPr>
                                                    </m:ctrlPr>
                                                  </m:sSubSupPr>
                                                  <m:e>
                                                    <m:r>
                                                      <a:rPr lang="en-IN" i="1">
                                                        <a:latin typeface="Cambria Math" panose="02040503050406030204" pitchFamily="18" charset="0"/>
                                                      </a:rPr>
                                                      <m:t>𝜂</m:t>
                                                    </m:r>
                                                  </m:e>
                                                  <m:sub>
                                                    <m:r>
                                                      <a:rPr lang="en-IN" i="1">
                                                        <a:latin typeface="Cambria Math" panose="02040503050406030204" pitchFamily="18" charset="0"/>
                                                      </a:rPr>
                                                      <m:t>𝑐</m:t>
                                                    </m:r>
                                                  </m:sub>
                                                  <m:sup>
                                                    <m:r>
                                                      <a:rPr lang="en-IN" i="1">
                                                        <a:latin typeface="Cambria Math" panose="02040503050406030204" pitchFamily="18" charset="0"/>
                                                      </a:rPr>
                                                      <m:t>𝑖</m:t>
                                                    </m:r>
                                                  </m:sup>
                                                </m:sSubSup>
                                              </m:e>
                                            </m:nary>
                                          </m:den>
                                        </m:f>
                                      </m:e>
                                    </m:d>
                                  </m:e>
                                </m:func>
                              </m:e>
                            </m:nary>
                          </m:e>
                        </m:func>
                      </m:e>
                    </m:func>
                  </m:oMath>
                </a14:m>
                <a:endParaRPr lang="en-IN" dirty="0"/>
              </a:p>
              <a:p>
                <a:r>
                  <a:rPr lang="en-IN" b="1" dirty="0"/>
                  <a:t>Note</a:t>
                </a:r>
                <a:r>
                  <a:rPr lang="en-IN" dirty="0"/>
                  <a:t>: this is nothing but the </a:t>
                </a:r>
                <a:r>
                  <a:rPr lang="en-IN" dirty="0" err="1"/>
                  <a:t>softmax</a:t>
                </a:r>
                <a:r>
                  <a:rPr lang="en-IN" dirty="0"/>
                  <a:t> loss function we saw earlier, also known as the </a:t>
                </a:r>
                <a:r>
                  <a:rPr lang="en-IN" i="1" dirty="0"/>
                  <a:t>cross entropy loss function</a:t>
                </a:r>
                <a:endParaRPr lang="en-IN" dirty="0"/>
              </a:p>
              <a:p>
                <a:pPr lvl="2"/>
                <a:r>
                  <a:rPr lang="en-IN" b="1" i="1" dirty="0"/>
                  <a:t>Reason for the name</a:t>
                </a:r>
                <a:r>
                  <a:rPr lang="en-IN" i="1" dirty="0"/>
                  <a:t>: it corresponds to something known as the </a:t>
                </a:r>
                <a:r>
                  <a:rPr lang="en-IN" i="0" dirty="0"/>
                  <a:t>cross entropy</a:t>
                </a:r>
                <a:r>
                  <a:rPr lang="en-IN" dirty="0"/>
                  <a:t> between the PMF given by the model and the true label of the data point</a:t>
                </a:r>
                <a:endParaRPr lang="en-IN"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3" y="760344"/>
            <a:ext cx="1741324" cy="1741324"/>
          </a:xfrm>
          <a:prstGeom prst="rect">
            <a:avLst/>
          </a:prstGeom>
        </p:spPr>
      </p:pic>
      <mc:AlternateContent xmlns:mc="http://schemas.openxmlformats.org/markup-compatibility/2006" xmlns:a14="http://schemas.microsoft.com/office/drawing/2010/main">
        <mc:Choice Requires="a14">
          <p:sp>
            <p:nvSpPr>
              <p:cNvPr id="25" name="Rectangular Callout 24"/>
              <p:cNvSpPr/>
              <p:nvPr/>
            </p:nvSpPr>
            <p:spPr>
              <a:xfrm>
                <a:off x="1947776" y="336084"/>
                <a:ext cx="9669203" cy="1745191"/>
              </a:xfrm>
              <a:prstGeom prst="wedgeRectCallout">
                <a:avLst>
                  <a:gd name="adj1" fmla="val -55485"/>
                  <a:gd name="adj2" fmla="val 3836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 may find other ways to assign a PMF over </a:t>
                </a:r>
                <a14:m>
                  <m:oMath xmlns:m="http://schemas.openxmlformats.org/officeDocument/2006/math">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𝐶</m:t>
                        </m:r>
                      </m:e>
                    </m:d>
                  </m:oMath>
                </a14:m>
                <a:r>
                  <a:rPr lang="en-IN" sz="2400" dirty="0">
                    <a:solidFill>
                      <a:schemeClr val="bg1"/>
                    </a:solidFill>
                    <a:latin typeface="+mj-lt"/>
                  </a:rPr>
                  <a:t> to each data point by choosing some function other than </a:t>
                </a:r>
                <a14:m>
                  <m:oMath xmlns:m="http://schemas.openxmlformats.org/officeDocument/2006/math">
                    <m:func>
                      <m:funcPr>
                        <m:ctrlPr>
                          <a:rPr lang="en-IN" sz="2400" b="0" i="1" smtClean="0">
                            <a:solidFill>
                              <a:schemeClr val="bg1"/>
                            </a:solidFill>
                            <a:latin typeface="Cambria Math" panose="02040503050406030204" pitchFamily="18" charset="0"/>
                          </a:rPr>
                        </m:ctrlPr>
                      </m:funcPr>
                      <m:fName>
                        <m:r>
                          <m:rPr>
                            <m:sty m:val="p"/>
                          </m:rPr>
                          <a:rPr lang="en-IN" sz="2400" b="0" i="0" smtClean="0">
                            <a:solidFill>
                              <a:schemeClr val="bg1"/>
                            </a:solidFill>
                            <a:latin typeface="Cambria Math" panose="02040503050406030204" pitchFamily="18" charset="0"/>
                          </a:rPr>
                          <m:t>exp</m:t>
                        </m:r>
                      </m:fName>
                      <m:e>
                        <m:d>
                          <m:dPr>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m:t>
                            </m:r>
                          </m:e>
                        </m:d>
                      </m:e>
                    </m:func>
                  </m:oMath>
                </a14:m>
                <a:r>
                  <a:rPr lang="en-IN" sz="2400" dirty="0">
                    <a:solidFill>
                      <a:schemeClr val="bg1"/>
                    </a:solidFill>
                    <a:latin typeface="+mj-lt"/>
                  </a:rPr>
                  <a:t> e.g. </a:t>
                </a:r>
                <a:r>
                  <a:rPr lang="en-IN" sz="2400" dirty="0" err="1">
                    <a:solidFill>
                      <a:schemeClr val="bg1"/>
                    </a:solidFill>
                    <a:latin typeface="+mj-lt"/>
                  </a:rPr>
                  <a:t>ReLU</a:t>
                </a:r>
                <a:r>
                  <a:rPr lang="en-IN" sz="2400" dirty="0">
                    <a:solidFill>
                      <a:schemeClr val="bg1"/>
                    </a:solidFill>
                    <a:latin typeface="+mj-lt"/>
                  </a:rPr>
                  <a:t> </a:t>
                </a:r>
                <a14:m>
                  <m:oMath xmlns:m="http://schemas.openxmlformats.org/officeDocument/2006/math">
                    <m:sSub>
                      <m:sSubPr>
                        <m:ctrlPr>
                          <a:rPr lang="en-IN" sz="2400" b="0" i="1" smtClean="0">
                            <a:solidFill>
                              <a:schemeClr val="bg1"/>
                            </a:solidFill>
                            <a:latin typeface="Cambria Math" panose="02040503050406030204" pitchFamily="18" charset="0"/>
                          </a:rPr>
                        </m:ctrlPr>
                      </m:sSubPr>
                      <m:e>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𝑡</m:t>
                            </m:r>
                          </m:e>
                        </m:d>
                      </m:e>
                      <m:sub>
                        <m:r>
                          <a:rPr lang="en-IN" sz="2400" b="0" i="1" smtClean="0">
                            <a:solidFill>
                              <a:schemeClr val="bg1"/>
                            </a:solidFill>
                            <a:latin typeface="Cambria Math" panose="02040503050406030204" pitchFamily="18" charset="0"/>
                          </a:rPr>
                          <m:t>+</m:t>
                        </m:r>
                      </m:sub>
                    </m:sSub>
                  </m:oMath>
                </a14:m>
                <a:r>
                  <a:rPr lang="en-IN" sz="2400" dirty="0">
                    <a:solidFill>
                      <a:schemeClr val="bg1"/>
                    </a:solidFill>
                    <a:latin typeface="+mj-lt"/>
                  </a:rPr>
                  <a:t> to assign positive scores i.e. let </a:t>
                </a:r>
                <a14:m>
                  <m:oMath xmlns:m="http://schemas.openxmlformats.org/officeDocument/2006/math">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𝜂</m:t>
                        </m:r>
                      </m:e>
                      <m:sub>
                        <m:r>
                          <a:rPr lang="en-IN" sz="2400" i="1">
                            <a:solidFill>
                              <a:schemeClr val="bg1"/>
                            </a:solidFill>
                            <a:latin typeface="Cambria Math" panose="02040503050406030204" pitchFamily="18" charset="0"/>
                          </a:rPr>
                          <m:t>𝑐</m:t>
                        </m:r>
                      </m:sub>
                    </m:sSub>
                    <m:r>
                      <a:rPr lang="en-IN" sz="2400" i="1">
                        <a:solidFill>
                          <a:schemeClr val="bg1"/>
                        </a:solidFill>
                        <a:latin typeface="Cambria Math" panose="02040503050406030204" pitchFamily="18" charset="0"/>
                      </a:rPr>
                      <m:t>=</m:t>
                    </m:r>
                    <m:sSub>
                      <m:sSubPr>
                        <m:ctrlPr>
                          <a:rPr lang="en-IN" sz="2400" b="0" i="1" smtClean="0">
                            <a:solidFill>
                              <a:schemeClr val="bg1"/>
                            </a:solidFill>
                            <a:latin typeface="Cambria Math" panose="02040503050406030204" pitchFamily="18" charset="0"/>
                          </a:rPr>
                        </m:ctrlPr>
                      </m:sSubPr>
                      <m:e>
                        <m:d>
                          <m:dPr>
                            <m:begChr m:val="["/>
                            <m:endChr m:val="]"/>
                            <m:ctrlPr>
                              <a:rPr lang="en-IN" sz="2400" b="0" i="1" smtClean="0">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𝐰</m:t>
                                    </m:r>
                                  </m:e>
                                  <m:sup>
                                    <m:r>
                                      <a:rPr lang="en-IN" sz="2400">
                                        <a:solidFill>
                                          <a:schemeClr val="bg1"/>
                                        </a:solidFill>
                                        <a:latin typeface="Cambria Math" panose="02040503050406030204" pitchFamily="18" charset="0"/>
                                      </a:rPr>
                                      <m:t>𝑐</m:t>
                                    </m:r>
                                  </m:sup>
                                </m:sSup>
                                <m:r>
                                  <a:rPr lang="en-IN" sz="2400">
                                    <a:solidFill>
                                      <a:schemeClr val="bg1"/>
                                    </a:solidFill>
                                    <a:latin typeface="Cambria Math" panose="02040503050406030204" pitchFamily="18" charset="0"/>
                                  </a:rPr>
                                  <m:t>,</m:t>
                                </m:r>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𝐱</m:t>
                                    </m:r>
                                  </m:e>
                                  <m:sup>
                                    <m:r>
                                      <a:rPr lang="en-IN" sz="2400">
                                        <a:solidFill>
                                          <a:schemeClr val="bg1"/>
                                        </a:solidFill>
                                        <a:latin typeface="Cambria Math" panose="02040503050406030204" pitchFamily="18" charset="0"/>
                                      </a:rPr>
                                      <m:t>𝑡</m:t>
                                    </m:r>
                                  </m:sup>
                                </m:sSup>
                              </m:e>
                            </m:d>
                          </m:e>
                        </m:d>
                      </m:e>
                      <m:sub>
                        <m:r>
                          <a:rPr lang="en-IN" sz="2400" b="0" i="1" smtClean="0">
                            <a:solidFill>
                              <a:schemeClr val="bg1"/>
                            </a:solidFill>
                            <a:latin typeface="Cambria Math" panose="02040503050406030204" pitchFamily="18" charset="0"/>
                          </a:rPr>
                          <m:t>+</m:t>
                        </m:r>
                      </m:sub>
                    </m:sSub>
                  </m:oMath>
                </a14:m>
                <a:r>
                  <a:rPr lang="en-IN" sz="2400" dirty="0">
                    <a:solidFill>
                      <a:schemeClr val="bg1"/>
                    </a:solidFill>
                    <a:latin typeface="+mj-lt"/>
                  </a:rPr>
                  <a:t> , let </a:t>
                </a:r>
                <a14:m>
                  <m:oMath xmlns:m="http://schemas.openxmlformats.org/officeDocument/2006/math">
                    <m:r>
                      <a:rPr lang="en-IN" sz="2400">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a:solidFill>
                              <a:schemeClr val="bg1"/>
                            </a:solidFill>
                            <a:latin typeface="Cambria Math" panose="02040503050406030204" pitchFamily="18" charset="0"/>
                            <a:ea typeface="Cambria Math" panose="02040503050406030204" pitchFamily="18" charset="0"/>
                          </a:rPr>
                          <m:t> </m:t>
                        </m:r>
                        <m:r>
                          <a:rPr lang="en-IN" sz="2400">
                            <a:solidFill>
                              <a:schemeClr val="bg1"/>
                            </a:solidFill>
                            <a:latin typeface="Cambria Math" panose="02040503050406030204" pitchFamily="18" charset="0"/>
                            <a:ea typeface="Cambria Math" panose="02040503050406030204" pitchFamily="18" charset="0"/>
                          </a:rPr>
                          <m:t>𝑦</m:t>
                        </m:r>
                        <m:r>
                          <a:rPr lang="en-IN" sz="2400">
                            <a:solidFill>
                              <a:schemeClr val="bg1"/>
                            </a:solidFill>
                            <a:latin typeface="Cambria Math" panose="02040503050406030204" pitchFamily="18" charset="0"/>
                            <a:ea typeface="Cambria Math" panose="02040503050406030204" pitchFamily="18" charset="0"/>
                          </a:rPr>
                          <m:t> | </m:t>
                        </m:r>
                        <m:sSup>
                          <m:sSupPr>
                            <m:ctrlPr>
                              <a:rPr lang="en-IN" sz="2400" b="1"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𝑡</m:t>
                            </m:r>
                          </m:sup>
                        </m:sSup>
                        <m:r>
                          <a:rPr lang="en-IN" sz="2400">
                            <a:solidFill>
                              <a:schemeClr val="bg1"/>
                            </a:solidFill>
                            <a:latin typeface="Cambria Math" panose="02040503050406030204" pitchFamily="18" charset="0"/>
                            <a:ea typeface="Cambria Math" panose="02040503050406030204" pitchFamily="18" charset="0"/>
                          </a:rPr>
                          <m:t>,</m:t>
                        </m:r>
                        <m:d>
                          <m:dPr>
                            <m:begChr m:val="{"/>
                            <m:endChr m:val="}"/>
                            <m:ctrlPr>
                              <a:rPr lang="en-IN" sz="2400" b="1"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𝐰</m:t>
                                </m:r>
                              </m:e>
                              <m:sup>
                                <m:r>
                                  <a:rPr lang="en-IN" sz="2400" i="1">
                                    <a:solidFill>
                                      <a:schemeClr val="bg1"/>
                                    </a:solidFill>
                                    <a:latin typeface="Cambria Math" panose="02040503050406030204" pitchFamily="18" charset="0"/>
                                  </a:rPr>
                                  <m:t>𝑐</m:t>
                                </m:r>
                              </m:sup>
                            </m:sSup>
                          </m:e>
                        </m:d>
                      </m:e>
                    </m:d>
                    <m:r>
                      <a:rPr lang="en-IN" sz="2400" i="1">
                        <a:solidFill>
                          <a:schemeClr val="bg1"/>
                        </a:solidFill>
                        <a:latin typeface="Cambria Math" panose="02040503050406030204" pitchFamily="18" charset="0"/>
                        <a:ea typeface="Cambria Math" panose="02040503050406030204" pitchFamily="18" charset="0"/>
                      </a:rPr>
                      <m:t>=</m:t>
                    </m:r>
                    <m:f>
                      <m:fPr>
                        <m:type m:val="lin"/>
                        <m:ctrlPr>
                          <a:rPr lang="en-IN" sz="2400" i="1">
                            <a:solidFill>
                              <a:schemeClr val="bg1"/>
                            </a:solidFill>
                            <a:latin typeface="Cambria Math" panose="02040503050406030204" pitchFamily="18" charset="0"/>
                            <a:ea typeface="Cambria Math" panose="02040503050406030204" pitchFamily="18" charset="0"/>
                          </a:rPr>
                        </m:ctrlPr>
                      </m:fPr>
                      <m:num>
                        <m:sSub>
                          <m:sSubPr>
                            <m:ctrlPr>
                              <a:rPr lang="en-IN" sz="2400" i="1">
                                <a:solidFill>
                                  <a:schemeClr val="bg1"/>
                                </a:solidFill>
                                <a:latin typeface="Cambria Math" panose="02040503050406030204" pitchFamily="18" charset="0"/>
                              </a:rPr>
                            </m:ctrlPr>
                          </m:sSubPr>
                          <m:e>
                            <m:r>
                              <a:rPr lang="en-IN" sz="2400">
                                <a:solidFill>
                                  <a:schemeClr val="bg1"/>
                                </a:solidFill>
                                <a:latin typeface="Cambria Math" panose="02040503050406030204" pitchFamily="18" charset="0"/>
                              </a:rPr>
                              <m:t>𝜂</m:t>
                            </m:r>
                          </m:e>
                          <m:sub>
                            <m:r>
                              <a:rPr lang="en-IN" sz="2400" i="1">
                                <a:solidFill>
                                  <a:schemeClr val="bg1"/>
                                </a:solidFill>
                                <a:latin typeface="Cambria Math" panose="02040503050406030204" pitchFamily="18" charset="0"/>
                              </a:rPr>
                              <m:t>𝑦</m:t>
                            </m:r>
                          </m:sub>
                        </m:sSub>
                      </m:num>
                      <m:den>
                        <m:nary>
                          <m:naryPr>
                            <m:chr m:val="∑"/>
                            <m:limLoc m:val="subSup"/>
                            <m:ctrlPr>
                              <a:rPr lang="en-IN" sz="2400" i="1">
                                <a:solidFill>
                                  <a:schemeClr val="bg1"/>
                                </a:solidFill>
                                <a:latin typeface="Cambria Math" panose="02040503050406030204" pitchFamily="18" charset="0"/>
                                <a:ea typeface="Cambria Math" panose="02040503050406030204" pitchFamily="18" charset="0"/>
                              </a:rPr>
                            </m:ctrlPr>
                          </m:naryPr>
                          <m:sub>
                            <m:r>
                              <m:rPr>
                                <m:brk m:alnAt="25"/>
                              </m:rPr>
                              <a:rPr lang="en-IN" sz="2400" i="1">
                                <a:solidFill>
                                  <a:schemeClr val="bg1"/>
                                </a:solidFill>
                                <a:latin typeface="Cambria Math" panose="02040503050406030204" pitchFamily="18" charset="0"/>
                                <a:ea typeface="Cambria Math" panose="02040503050406030204" pitchFamily="18" charset="0"/>
                              </a:rPr>
                              <m:t>𝑐</m:t>
                            </m:r>
                            <m:r>
                              <a:rPr lang="en-IN" sz="2400" i="1">
                                <a:solidFill>
                                  <a:schemeClr val="bg1"/>
                                </a:solidFill>
                                <a:latin typeface="Cambria Math" panose="02040503050406030204" pitchFamily="18" charset="0"/>
                                <a:ea typeface="Cambria Math" panose="02040503050406030204" pitchFamily="18" charset="0"/>
                              </a:rPr>
                              <m:t>=1</m:t>
                            </m:r>
                          </m:sub>
                          <m:sup>
                            <m:r>
                              <a:rPr lang="en-IN" sz="2400" i="1">
                                <a:solidFill>
                                  <a:schemeClr val="bg1"/>
                                </a:solidFill>
                                <a:latin typeface="Cambria Math" panose="02040503050406030204" pitchFamily="18" charset="0"/>
                                <a:ea typeface="Cambria Math" panose="02040503050406030204" pitchFamily="18" charset="0"/>
                              </a:rPr>
                              <m:t>𝐶</m:t>
                            </m:r>
                          </m:sup>
                          <m:e>
                            <m:sSub>
                              <m:sSubPr>
                                <m:ctrlPr>
                                  <a:rPr lang="en-IN" sz="2400" i="1">
                                    <a:solidFill>
                                      <a:schemeClr val="bg1"/>
                                    </a:solidFill>
                                    <a:latin typeface="Cambria Math" panose="02040503050406030204" pitchFamily="18" charset="0"/>
                                  </a:rPr>
                                </m:ctrlPr>
                              </m:sSubPr>
                              <m:e>
                                <m:r>
                                  <a:rPr lang="en-IN" sz="2400">
                                    <a:solidFill>
                                      <a:schemeClr val="bg1"/>
                                    </a:solidFill>
                                    <a:latin typeface="Cambria Math" panose="02040503050406030204" pitchFamily="18" charset="0"/>
                                  </a:rPr>
                                  <m:t>𝜂</m:t>
                                </m:r>
                              </m:e>
                              <m:sub>
                                <m:r>
                                  <a:rPr lang="en-IN" sz="2400">
                                    <a:solidFill>
                                      <a:schemeClr val="bg1"/>
                                    </a:solidFill>
                                    <a:latin typeface="Cambria Math" panose="02040503050406030204" pitchFamily="18" charset="0"/>
                                  </a:rPr>
                                  <m:t>𝑐</m:t>
                                </m:r>
                              </m:sub>
                            </m:sSub>
                          </m:e>
                        </m:nary>
                      </m:den>
                    </m:f>
                  </m:oMath>
                </a14:m>
                <a:r>
                  <a:rPr lang="en-IN" sz="2400" dirty="0">
                    <a:solidFill>
                      <a:schemeClr val="bg1"/>
                    </a:solidFill>
                    <a:latin typeface="+mj-lt"/>
                  </a:rPr>
                  <a:t> and then proceed to obtain an MLE. Something similar to this is indeed used in deep learning</a:t>
                </a:r>
              </a:p>
            </p:txBody>
          </p:sp>
        </mc:Choice>
        <mc:Fallback xmlns="">
          <p:sp>
            <p:nvSpPr>
              <p:cNvPr id="25" name="Rectangular Callout 24"/>
              <p:cNvSpPr>
                <a:spLocks noRot="1" noChangeAspect="1" noMove="1" noResize="1" noEditPoints="1" noAdjustHandles="1" noChangeArrowheads="1" noChangeShapeType="1" noTextEdit="1"/>
              </p:cNvSpPr>
              <p:nvPr/>
            </p:nvSpPr>
            <p:spPr>
              <a:xfrm>
                <a:off x="1947776" y="336084"/>
                <a:ext cx="9669203" cy="1745191"/>
              </a:xfrm>
              <a:prstGeom prst="wedgeRectCallout">
                <a:avLst>
                  <a:gd name="adj1" fmla="val -55485"/>
                  <a:gd name="adj2" fmla="val 38369"/>
                </a:avLst>
              </a:prstGeom>
              <a:blipFill>
                <a:blip r:embed="rId4"/>
                <a:stretch>
                  <a:fillRect r="-1370" b="-2740"/>
                </a:stretch>
              </a:blipFill>
              <a:ln w="38100">
                <a:solidFill>
                  <a:schemeClr val="accent1"/>
                </a:solidFill>
              </a:ln>
            </p:spPr>
            <p:txBody>
              <a:bodyPr/>
              <a:lstStyle/>
              <a:p>
                <a:r>
                  <a:rPr lang="en-IN">
                    <a:noFill/>
                  </a:rPr>
                  <a:t> </a:t>
                </a:r>
              </a:p>
            </p:txBody>
          </p:sp>
        </mc:Fallback>
      </mc:AlternateContent>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145" y="5135178"/>
            <a:ext cx="1722822" cy="1722822"/>
          </a:xfrm>
          <a:prstGeom prst="rect">
            <a:avLst/>
          </a:prstGeom>
        </p:spPr>
      </p:pic>
      <p:sp>
        <p:nvSpPr>
          <p:cNvPr id="27" name="Rectangular Callout 26"/>
          <p:cNvSpPr/>
          <p:nvPr/>
        </p:nvSpPr>
        <p:spPr>
          <a:xfrm>
            <a:off x="1947776" y="5273051"/>
            <a:ext cx="8025564" cy="1220672"/>
          </a:xfrm>
          <a:prstGeom prst="wedgeRectCallout">
            <a:avLst>
              <a:gd name="adj1" fmla="val -56018"/>
              <a:gd name="adj2" fmla="val 3056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 could do also DT and invoke the “probability as proportions” interpretation to assign a test data point to a PMF that simply gives the proportion of each label in the leaf of that data point!!</a:t>
            </a:r>
          </a:p>
        </p:txBody>
      </p:sp>
      <p:grpSp>
        <p:nvGrpSpPr>
          <p:cNvPr id="5" name="Group 4">
            <a:extLst>
              <a:ext uri="{FF2B5EF4-FFF2-40B4-BE49-F238E27FC236}">
                <a16:creationId xmlns:a16="http://schemas.microsoft.com/office/drawing/2014/main" id="{E740A2CA-6744-AB99-FD30-DE97462E0360}"/>
              </a:ext>
            </a:extLst>
          </p:cNvPr>
          <p:cNvGrpSpPr/>
          <p:nvPr/>
        </p:nvGrpSpPr>
        <p:grpSpPr>
          <a:xfrm>
            <a:off x="10731572" y="2735470"/>
            <a:ext cx="1143000" cy="1143000"/>
            <a:chOff x="2379643" y="355681"/>
            <a:chExt cx="1143000" cy="1143000"/>
          </a:xfrm>
        </p:grpSpPr>
        <p:sp>
          <p:nvSpPr>
            <p:cNvPr id="6" name="Oval 5">
              <a:extLst>
                <a:ext uri="{FF2B5EF4-FFF2-40B4-BE49-F238E27FC236}">
                  <a16:creationId xmlns:a16="http://schemas.microsoft.com/office/drawing/2014/main" id="{3A964B7A-CAE4-9D07-0DBF-6440C0A8192D}"/>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A0991B82-D736-C818-10F3-F9205F88716C}"/>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8" name="Group 7">
              <a:extLst>
                <a:ext uri="{FF2B5EF4-FFF2-40B4-BE49-F238E27FC236}">
                  <a16:creationId xmlns:a16="http://schemas.microsoft.com/office/drawing/2014/main" id="{59F72E03-139C-D695-934A-B9A77C70C512}"/>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742AAC59-C8B4-805B-2B7E-1B4594391E4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Freeform: Shape 9">
                <a:extLst>
                  <a:ext uri="{FF2B5EF4-FFF2-40B4-BE49-F238E27FC236}">
                    <a16:creationId xmlns:a16="http://schemas.microsoft.com/office/drawing/2014/main" id="{2DFDAAE8-3153-4CCB-F9D6-EC6FF79311BE}"/>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3" name="Rectangular Callout 22"/>
          <p:cNvSpPr/>
          <p:nvPr/>
        </p:nvSpPr>
        <p:spPr>
          <a:xfrm>
            <a:off x="3450520" y="2351721"/>
            <a:ext cx="6914676" cy="1242053"/>
          </a:xfrm>
          <a:prstGeom prst="wedgeRectCallout">
            <a:avLst>
              <a:gd name="adj1" fmla="val 61194"/>
              <a:gd name="adj2" fmla="val 564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It should be noted that this is not the only way to do probabilistic multiclassification. It is just that this way is simple to understand, implement and hence popular</a:t>
            </a:r>
          </a:p>
        </p:txBody>
      </p:sp>
      <p:sp>
        <p:nvSpPr>
          <p:cNvPr id="28" name="Rectangular Callout 27"/>
          <p:cNvSpPr/>
          <p:nvPr/>
        </p:nvSpPr>
        <p:spPr>
          <a:xfrm>
            <a:off x="3785191" y="3690830"/>
            <a:ext cx="6579438" cy="1242053"/>
          </a:xfrm>
          <a:prstGeom prst="wedgeRectCallout">
            <a:avLst>
              <a:gd name="adj1" fmla="val 63327"/>
              <a:gd name="adj2" fmla="val -4615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However, be warned that generating a PMF using DT need not necessarily be an MLE since we have not explicitly maximized any likelihood function here</a:t>
            </a:r>
          </a:p>
        </p:txBody>
      </p:sp>
    </p:spTree>
    <p:extLst>
      <p:ext uri="{BB962C8B-B14F-4D97-AF65-F5344CB8AC3E}">
        <p14:creationId xmlns:p14="http://schemas.microsoft.com/office/powerpoint/2010/main" val="163844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par>
                          <p:cTn id="54" fill="hold">
                            <p:stCondLst>
                              <p:cond delay="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right)">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3"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Recipe for MLE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a:t>Given a problem with label set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r>
                  <a:rPr lang="en-IN" dirty="0"/>
                  <a:t>, find a way to map data features </a:t>
                </a:r>
                <a14:m>
                  <m:oMath xmlns:m="http://schemas.openxmlformats.org/officeDocument/2006/math">
                    <m:r>
                      <a:rPr lang="en-IN" b="1" i="0" smtClean="0">
                        <a:latin typeface="Cambria Math" panose="02040503050406030204" pitchFamily="18" charset="0"/>
                      </a:rPr>
                      <m:t>𝐱</m:t>
                    </m:r>
                  </m:oMath>
                </a14:m>
                <a:r>
                  <a:rPr lang="en-IN" dirty="0"/>
                  <a:t> to PMFs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𝐦</m:t>
                        </m:r>
                      </m:e>
                    </m:d>
                  </m:oMath>
                </a14:m>
                <a:r>
                  <a:rPr lang="en-IN" dirty="0"/>
                  <a:t> with support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endParaRPr lang="en-IN" dirty="0"/>
              </a:p>
              <a:p>
                <a:pPr lvl="2"/>
                <a:r>
                  <a:rPr lang="en-IN" dirty="0"/>
                  <a:t>The notation </a:t>
                </a:r>
                <a14:m>
                  <m:oMath xmlns:m="http://schemas.openxmlformats.org/officeDocument/2006/math">
                    <m:r>
                      <a:rPr lang="en-IN" b="1" i="0" smtClean="0">
                        <a:latin typeface="Cambria Math" panose="02040503050406030204" pitchFamily="18" charset="0"/>
                      </a:rPr>
                      <m:t>𝐦</m:t>
                    </m:r>
                  </m:oMath>
                </a14:m>
                <a:r>
                  <a:rPr lang="en-IN" dirty="0"/>
                  <a:t> captures parameters in the model (e.g. vectors, bias terms)</a:t>
                </a:r>
              </a:p>
              <a:p>
                <a:pPr lvl="2"/>
                <a:r>
                  <a:rPr lang="en-IN" dirty="0"/>
                  <a:t>For binary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−1,1</m:t>
                        </m:r>
                      </m:e>
                    </m:d>
                  </m:oMath>
                </a14:m>
                <a:r>
                  <a:rPr lang="en-IN" dirty="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r>
                      <a:rPr lang="en-IN" b="1" i="0" smtClean="0">
                        <a:latin typeface="Cambria Math" panose="02040503050406030204" pitchFamily="18" charset="0"/>
                      </a:rPr>
                      <m:t>𝐰</m:t>
                    </m:r>
                  </m:oMath>
                </a14:m>
                <a:endParaRPr lang="en-IN" b="1" i="0" dirty="0"/>
              </a:p>
              <a:p>
                <a:pPr lvl="2"/>
                <a:r>
                  <a:rPr lang="en-IN" dirty="0"/>
                  <a:t>For multiclassification,</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𝐶</m:t>
                        </m:r>
                      </m:e>
                    </m:d>
                  </m:oMath>
                </a14:m>
                <a:r>
                  <a:rPr lang="en-IN" dirty="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𝐶</m:t>
                            </m:r>
                          </m:sup>
                        </m:sSup>
                      </m:e>
                    </m:d>
                  </m:oMath>
                </a14:m>
                <a:endParaRPr lang="en-IN" dirty="0"/>
              </a:p>
              <a:p>
                <a:r>
                  <a:rPr lang="en-IN" dirty="0"/>
                  <a:t>The function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oMath>
                </a14:m>
                <a:r>
                  <a:rPr lang="en-IN" dirty="0"/>
                  <a:t> is often called the </a:t>
                </a:r>
                <a:r>
                  <a:rPr lang="en-IN" i="1" dirty="0"/>
                  <a:t>likelihood function</a:t>
                </a:r>
              </a:p>
              <a:p>
                <a:r>
                  <a:rPr lang="en-IN" dirty="0"/>
                  <a:t>The function </a:t>
                </a:r>
                <a14:m>
                  <m:oMath xmlns:m="http://schemas.openxmlformats.org/officeDocument/2006/math">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oMath>
                </a14:m>
                <a:r>
                  <a:rPr lang="en-IN" dirty="0"/>
                  <a:t> called </a:t>
                </a:r>
                <a:r>
                  <a:rPr lang="en-IN" i="1" dirty="0"/>
                  <a:t>negative log likelihood function</a:t>
                </a:r>
                <a:endParaRPr lang="en-IN" dirty="0"/>
              </a:p>
              <a:p>
                <a:r>
                  <a:rPr lang="en-IN" dirty="0"/>
                  <a:t>Given data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r>
                  <a:rPr lang="en-IN" dirty="0"/>
                  <a:t>, find the model parameters that maximize likelihood function i.e. think that the training labels are very likely</a:t>
                </a:r>
                <a:br>
                  <a:rPr lang="en-IN" dirty="0"/>
                </a:b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𝐦</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min</m:t>
                                </m:r>
                              </m:e>
                              <m:lim>
                                <m:r>
                                  <a:rPr lang="en-IN" b="1" i="0" dirty="0" smtClean="0">
                                    <a:latin typeface="Cambria Math" panose="02040503050406030204" pitchFamily="18" charset="0"/>
                                  </a:rPr>
                                  <m:t>𝐦</m:t>
                                </m:r>
                              </m:lim>
                            </m:limLow>
                          </m:fName>
                          <m:e>
                            <m:r>
                              <a:rPr lang="en-IN" b="0" i="1" dirty="0" smtClean="0">
                                <a:latin typeface="Cambria Math" panose="02040503050406030204" pitchFamily="18" charset="0"/>
                              </a:rPr>
                              <m:t> </m:t>
                            </m:r>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2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Tree>
    <p:extLst>
      <p:ext uri="{BB962C8B-B14F-4D97-AF65-F5344CB8AC3E}">
        <p14:creationId xmlns:p14="http://schemas.microsoft.com/office/powerpoint/2010/main" val="14720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a:t>In order to perform probabilistic regression I have to assign a label distribution over all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a:t> for every data point </a:t>
                </a:r>
                <a14:m>
                  <m:oMath xmlns:m="http://schemas.openxmlformats.org/officeDocument/2006/math">
                    <m:r>
                      <a:rPr lang="en-IN" b="1" i="0" smtClean="0">
                        <a:latin typeface="Cambria Math" panose="02040503050406030204" pitchFamily="18" charset="0"/>
                      </a:rPr>
                      <m:t>𝐱</m:t>
                    </m:r>
                  </m:oMath>
                </a14:m>
                <a:r>
                  <a:rPr lang="en-IN" b="1" dirty="0"/>
                  <a:t> </a:t>
                </a:r>
                <a:r>
                  <a:rPr lang="en-IN" dirty="0"/>
                  <a:t>using a PDF</a:t>
                </a:r>
              </a:p>
              <a:p>
                <a:r>
                  <a:rPr lang="en-IN" dirty="0"/>
                  <a:t>Suppose I decide to do that using a Gaussian distribution – need to decide on a mean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1" i="0" smtClean="0">
                            <a:latin typeface="Cambria Math" panose="02040503050406030204" pitchFamily="18" charset="0"/>
                          </a:rPr>
                          <m:t>𝐱</m:t>
                        </m:r>
                      </m:sub>
                    </m:sSub>
                  </m:oMath>
                </a14:m>
                <a:r>
                  <a:rPr lang="en-IN" dirty="0"/>
                  <a:t> and a variance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1" i="0" smtClean="0">
                            <a:latin typeface="Cambria Math" panose="02040503050406030204" pitchFamily="18" charset="0"/>
                          </a:rPr>
                          <m:t>𝐱</m:t>
                        </m:r>
                      </m:sub>
                      <m:sup>
                        <m:r>
                          <a:rPr lang="en-IN" b="0" i="1" smtClean="0">
                            <a:latin typeface="Cambria Math" panose="02040503050406030204" pitchFamily="18" charset="0"/>
                          </a:rPr>
                          <m:t>2</m:t>
                        </m:r>
                      </m:sup>
                    </m:sSubSup>
                    <m:r>
                      <a:rPr lang="en-IN" b="0" i="1" smtClean="0">
                        <a:latin typeface="Cambria Math" panose="02040503050406030204" pitchFamily="18" charset="0"/>
                      </a:rPr>
                      <m:t>&gt;0</m:t>
                    </m:r>
                  </m:oMath>
                </a14:m>
                <a:endParaRPr lang="en-IN" dirty="0"/>
              </a:p>
              <a:p>
                <a:r>
                  <a:rPr lang="en-IN" b="1" dirty="0"/>
                  <a:t>Popular choice</a:t>
                </a:r>
                <a:r>
                  <a:rPr lang="en-IN" dirty="0"/>
                  <a:t>: 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1" i="0" smtClean="0">
                            <a:latin typeface="Cambria Math" panose="02040503050406030204" pitchFamily="18" charset="0"/>
                          </a:rPr>
                          <m:t>𝐱</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oMath>
                </a14:m>
                <a:r>
                  <a:rPr lang="en-IN" dirty="0"/>
                  <a:t> and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1" i="0" smtClean="0">
                            <a:latin typeface="Cambria Math" panose="02040503050406030204" pitchFamily="18" charset="0"/>
                          </a:rPr>
                          <m:t>𝐱</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a:t> i.e.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r>
                          <a:rPr lang="en-IN" b="1">
                            <a:latin typeface="Cambria Math" panose="02040503050406030204" pitchFamily="18" charset="0"/>
                          </a:rPr>
                          <m:t>𝐱</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e>
                    </m:d>
                  </m:oMath>
                </a14:m>
                <a:endParaRPr lang="en-IN" dirty="0"/>
              </a:p>
              <a:p>
                <a:pPr lvl="2"/>
                <a:r>
                  <a:rPr lang="en-IN" dirty="0"/>
                  <a:t>We can also choose a different </a:t>
                </a:r>
                <a14:m>
                  <m:oMath xmlns:m="http://schemas.openxmlformats.org/officeDocument/2006/math">
                    <m:r>
                      <a:rPr lang="en-IN" b="0" i="1" smtClean="0">
                        <a:latin typeface="Cambria Math" panose="02040503050406030204" pitchFamily="18" charset="0"/>
                      </a:rPr>
                      <m:t>𝜎</m:t>
                    </m:r>
                  </m:oMath>
                </a14:m>
                <a:r>
                  <a:rPr lang="en-IN" dirty="0"/>
                  <a:t> for every data point – more complicated</a:t>
                </a:r>
              </a:p>
              <a:p>
                <a:r>
                  <a:rPr lang="en-IN" dirty="0"/>
                  <a:t>Likelihood function w.r.t a data point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oMath>
                </a14:m>
                <a:r>
                  <a:rPr lang="en-IN" dirty="0"/>
                  <a:t> then becomes</a:t>
                </a:r>
                <a:br>
                  <a:rPr lang="en-IN" dirty="0"/>
                </a:br>
                <a14:m>
                  <m:oMath xmlns:m="http://schemas.openxmlformats.org/officeDocument/2006/math">
                    <m:r>
                      <a:rPr lang="en-IN" sz="2800" i="1">
                        <a:latin typeface="Cambria Math" panose="02040503050406030204" pitchFamily="18" charset="0"/>
                        <a:ea typeface="Cambria Math" panose="02040503050406030204" pitchFamily="18" charset="0"/>
                      </a:rPr>
                      <m:t>𝒩</m:t>
                    </m:r>
                    <m:d>
                      <m:dPr>
                        <m:ctrlPr>
                          <a:rPr lang="en-IN" sz="2800" i="1">
                            <a:latin typeface="Cambria Math" panose="02040503050406030204" pitchFamily="18" charset="0"/>
                            <a:ea typeface="Cambria Math" panose="02040503050406030204" pitchFamily="18" charset="0"/>
                          </a:rPr>
                        </m:ctrlPr>
                      </m:dPr>
                      <m:e>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𝑦</m:t>
                            </m:r>
                          </m:e>
                          <m:sup>
                            <m:r>
                              <a:rPr lang="en-IN" sz="2800" b="0" i="1" smtClean="0">
                                <a:latin typeface="Cambria Math" panose="02040503050406030204" pitchFamily="18" charset="0"/>
                                <a:ea typeface="Cambria Math" panose="02040503050406030204" pitchFamily="18" charset="0"/>
                              </a:rPr>
                              <m:t>𝑖</m:t>
                            </m:r>
                          </m:sup>
                        </m:sSup>
                        <m:r>
                          <a:rPr lang="en-IN" sz="2800" b="0" i="1" smtClean="0">
                            <a:latin typeface="Cambria Math" panose="02040503050406030204" pitchFamily="18" charset="0"/>
                            <a:ea typeface="Cambria Math" panose="02040503050406030204" pitchFamily="18" charset="0"/>
                          </a:rPr>
                          <m:t> </m:t>
                        </m:r>
                        <m:r>
                          <a:rPr lang="en-IN" sz="2800" i="1">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sSup>
                          <m:sSupPr>
                            <m:ctrlPr>
                              <a:rPr lang="en-IN" sz="2800" b="1" i="1" smtClean="0">
                                <a:latin typeface="Cambria Math" panose="02040503050406030204" pitchFamily="18" charset="0"/>
                              </a:rPr>
                            </m:ctrlPr>
                          </m:sSupPr>
                          <m:e>
                            <m:r>
                              <a:rPr lang="en-IN" sz="2800" b="1">
                                <a:latin typeface="Cambria Math" panose="02040503050406030204" pitchFamily="18" charset="0"/>
                              </a:rPr>
                              <m:t>𝐱</m:t>
                            </m:r>
                          </m:e>
                          <m:sup>
                            <m:r>
                              <a:rPr lang="en-IN" sz="2800" b="0" i="1" smtClean="0">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i="1">
                                <a:latin typeface="Cambria Math" panose="02040503050406030204" pitchFamily="18" charset="0"/>
                              </a:rPr>
                              <m:t>𝜎</m:t>
                            </m:r>
                          </m:e>
                          <m:sup>
                            <m:r>
                              <a:rPr lang="en-IN" sz="2800" i="1">
                                <a:latin typeface="Cambria Math" panose="02040503050406030204" pitchFamily="18" charset="0"/>
                              </a:rPr>
                              <m:t>2</m:t>
                            </m:r>
                          </m:sup>
                        </m:sSup>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r>
                              <a:rPr lang="en-IN" sz="2800" b="0" i="1" smtClean="0">
                                <a:latin typeface="Cambria Math" panose="02040503050406030204" pitchFamily="18" charset="0"/>
                              </a:rPr>
                              <m:t>𝜋</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𝜎</m:t>
                                </m:r>
                              </m:e>
                              <m:sup>
                                <m:r>
                                  <a:rPr lang="en-IN" sz="2800" b="0" i="1" smtClean="0">
                                    <a:latin typeface="Cambria Math" panose="02040503050406030204" pitchFamily="18" charset="0"/>
                                  </a:rPr>
                                  <m:t>2</m:t>
                                </m:r>
                              </m:sup>
                            </m:sSup>
                          </m:e>
                        </m:rad>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sSup>
                                      <m:sSupPr>
                                        <m:ctrlPr>
                                          <a:rPr lang="en-IN" sz="2800" b="0" i="1" smtClean="0">
                                            <a:latin typeface="Cambria Math" panose="02040503050406030204" pitchFamily="18" charset="0"/>
                                          </a:rPr>
                                        </m:ctrlPr>
                                      </m:sSupPr>
                                      <m:e>
                                        <m:r>
                                          <a:rPr lang="en-IN" sz="2800" b="1">
                                            <a:latin typeface="Cambria Math" panose="02040503050406030204" pitchFamily="18" charset="0"/>
                                          </a:rPr>
                                          <m:t>𝐱</m:t>
                                        </m:r>
                                      </m:e>
                                      <m:sup>
                                        <m:r>
                                          <a:rPr lang="en-IN" sz="2800" b="0" i="1" smtClean="0">
                                            <a:latin typeface="Cambria Math" panose="02040503050406030204" pitchFamily="18" charset="0"/>
                                          </a:rPr>
                                          <m:t>𝑖</m:t>
                                        </m:r>
                                      </m:sup>
                                    </m:sSup>
                                  </m:e>
                                </m:d>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2</m:t>
                                </m:r>
                                <m:r>
                                  <a:rPr lang="en-IN" sz="2800" b="0" i="1" smtClean="0">
                                    <a:latin typeface="Cambria Math" panose="02040503050406030204" pitchFamily="18" charset="0"/>
                                  </a:rPr>
                                  <m:t>𝜎</m:t>
                                </m:r>
                              </m:e>
                              <m:sup>
                                <m:r>
                                  <a:rPr lang="en-IN" sz="2800" b="0" i="1" smtClean="0">
                                    <a:latin typeface="Cambria Math" panose="02040503050406030204" pitchFamily="18" charset="0"/>
                                  </a:rPr>
                                  <m:t>2</m:t>
                                </m:r>
                              </m:sup>
                            </m:sSup>
                          </m:e>
                        </m:d>
                      </m:e>
                    </m:func>
                  </m:oMath>
                </a14:m>
                <a:r>
                  <a:rPr lang="en-IN" sz="2800" dirty="0"/>
                  <a:t> </a:t>
                </a:r>
                <a:endParaRPr lang="en-IN" dirty="0"/>
              </a:p>
              <a:p>
                <a:r>
                  <a:rPr lang="en-IN" dirty="0"/>
                  <a:t>Negative log likelihood w.r.t a set of data points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br>
                  <a:rPr lang="en-IN" dirty="0"/>
                </a:br>
                <a14:m>
                  <m:oMath xmlns:m="http://schemas.openxmlformats.org/officeDocument/2006/math">
                    <m:func>
                      <m:funcPr>
                        <m:ctrlPr>
                          <a:rPr lang="en-IN" b="0" i="1" smtClean="0">
                            <a:latin typeface="Cambria Math" panose="02040503050406030204" pitchFamily="18" charset="0"/>
                          </a:rPr>
                        </m:ctrlPr>
                      </m:funcPr>
                      <m:fNa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0" smtClean="0">
                                <a:latin typeface="Cambria Math" panose="02040503050406030204" pitchFamily="18" charset="0"/>
                              </a:rPr>
                              <m:t>2</m:t>
                            </m:r>
                          </m:den>
                        </m:f>
                        <m:r>
                          <m:rPr>
                            <m:sty m:val="p"/>
                          </m:rPr>
                          <a:rPr lang="en-IN" b="0" i="0" smtClean="0">
                            <a:latin typeface="Cambria Math" panose="02040503050406030204" pitchFamily="18" charset="0"/>
                          </a:rPr>
                          <m:t>ln</m:t>
                        </m:r>
                      </m:fName>
                      <m:e>
                        <m:d>
                          <m:dPr>
                            <m:ctrlPr>
                              <a:rPr lang="en-IN" i="1">
                                <a:latin typeface="Cambria Math" panose="02040503050406030204" pitchFamily="18" charset="0"/>
                              </a:rPr>
                            </m:ctrlPr>
                          </m:dPr>
                          <m:e>
                            <m:r>
                              <a:rPr lang="en-IN" i="1">
                                <a:latin typeface="Cambria Math" panose="02040503050406030204" pitchFamily="18" charset="0"/>
                              </a:rPr>
                              <m:t>2</m:t>
                            </m:r>
                            <m:r>
                              <a:rPr lang="en-IN" i="1">
                                <a:latin typeface="Cambria Math" panose="02040503050406030204" pitchFamily="18" charset="0"/>
                              </a:rPr>
                              <m:t>𝜋</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d>
                      </m:e>
                    </m:func>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den>
                    </m:f>
                    <m:nary>
                      <m:naryPr>
                        <m:chr m:val="∑"/>
                        <m:limLoc m:val="subSup"/>
                        <m:ctrlPr>
                          <a:rPr lang="en-IN"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sup>
                            <m:r>
                              <a:rPr lang="en-IN" i="1">
                                <a:latin typeface="Cambria Math" panose="02040503050406030204" pitchFamily="18" charset="0"/>
                              </a:rPr>
                              <m:t>2</m:t>
                            </m:r>
                          </m:sup>
                        </m:sSup>
                      </m:e>
                    </m:nary>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814" y="147200"/>
            <a:ext cx="1928846" cy="1928846"/>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3688422" y="377899"/>
                <a:ext cx="6876137" cy="1156723"/>
              </a:xfrm>
              <a:prstGeom prst="wedgeRectCallout">
                <a:avLst>
                  <a:gd name="adj1" fmla="val 59164"/>
                  <a:gd name="adj2" fmla="val 3986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But apart from the first term and the scaling factor, both of which are constants and do not depend on the model </a:t>
                </a:r>
                <a14:m>
                  <m:oMath xmlns:m="http://schemas.openxmlformats.org/officeDocument/2006/math">
                    <m:r>
                      <a:rPr lang="en-IN" sz="2400" b="1" i="0" smtClean="0">
                        <a:solidFill>
                          <a:schemeClr val="bg1"/>
                        </a:solidFill>
                        <a:latin typeface="Cambria Math" panose="02040503050406030204" pitchFamily="18" charset="0"/>
                      </a:rPr>
                      <m:t>𝐰</m:t>
                    </m:r>
                  </m:oMath>
                </a14:m>
                <a:r>
                  <a:rPr lang="en-US" sz="2400" dirty="0">
                    <a:solidFill>
                      <a:schemeClr val="bg1"/>
                    </a:solidFill>
                    <a:latin typeface="+mj-lt"/>
                  </a:rPr>
                  <a:t> the rest is just the least squares loss term!</a:t>
                </a:r>
                <a:endParaRPr lang="en-US" sz="2400" i="1" dirty="0">
                  <a:solidFill>
                    <a:schemeClr val="bg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3688422" y="377899"/>
                <a:ext cx="6876137" cy="1156723"/>
              </a:xfrm>
              <a:prstGeom prst="wedgeRectCallout">
                <a:avLst>
                  <a:gd name="adj1" fmla="val 59164"/>
                  <a:gd name="adj2" fmla="val 39864"/>
                </a:avLst>
              </a:prstGeom>
              <a:blipFill>
                <a:blip r:embed="rId4"/>
                <a:stretch>
                  <a:fillRect l="-727" t="-4082" b="-11224"/>
                </a:stretch>
              </a:blipFill>
              <a:ln w="38100">
                <a:solidFill>
                  <a:schemeClr val="accent1"/>
                </a:solidFill>
              </a:ln>
            </p:spPr>
            <p:txBody>
              <a:bodyPr/>
              <a:lstStyle/>
              <a:p>
                <a:r>
                  <a:rPr lang="en-IN">
                    <a:noFill/>
                  </a:rPr>
                  <a:t> </a:t>
                </a:r>
              </a:p>
            </p:txBody>
          </p:sp>
        </mc:Fallback>
      </mc:AlternateContent>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0075212" y="3739847"/>
            <a:ext cx="1832396" cy="1832396"/>
          </a:xfrm>
          <a:prstGeom prst="rect">
            <a:avLst/>
          </a:prstGeom>
        </p:spPr>
      </p:pic>
      <mc:AlternateContent xmlns:mc="http://schemas.openxmlformats.org/markup-compatibility/2006" xmlns:a14="http://schemas.microsoft.com/office/drawing/2010/main">
        <mc:Choice Requires="a14">
          <p:sp>
            <p:nvSpPr>
              <p:cNvPr id="15" name="Rectangular Callout 14"/>
              <p:cNvSpPr/>
              <p:nvPr/>
            </p:nvSpPr>
            <p:spPr>
              <a:xfrm>
                <a:off x="5889130" y="3576467"/>
                <a:ext cx="4694209" cy="1199297"/>
              </a:xfrm>
              <a:prstGeom prst="wedgeRectCallout">
                <a:avLst>
                  <a:gd name="adj1" fmla="val 59019"/>
                  <a:gd name="adj2" fmla="val 529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Also note that if we set all </a:t>
                </a:r>
                <a14:m>
                  <m:oMath xmlns:m="http://schemas.openxmlformats.org/officeDocument/2006/math">
                    <m:sSubSup>
                      <m:sSubSupPr>
                        <m:ctrlPr>
                          <a:rPr lang="en-IN" sz="2400" i="1">
                            <a:solidFill>
                              <a:schemeClr val="bg1"/>
                            </a:solidFill>
                            <a:latin typeface="Cambria Math" panose="02040503050406030204" pitchFamily="18" charset="0"/>
                          </a:rPr>
                        </m:ctrlPr>
                      </m:sSubSupPr>
                      <m:e>
                        <m:r>
                          <a:rPr lang="en-IN" sz="2400" i="1">
                            <a:solidFill>
                              <a:schemeClr val="bg1"/>
                            </a:solidFill>
                            <a:latin typeface="Cambria Math" panose="02040503050406030204" pitchFamily="18" charset="0"/>
                          </a:rPr>
                          <m:t>𝜎</m:t>
                        </m:r>
                      </m:e>
                      <m:sub>
                        <m:r>
                          <a:rPr lang="en-IN" sz="2400" b="1">
                            <a:solidFill>
                              <a:schemeClr val="bg1"/>
                            </a:solidFill>
                            <a:latin typeface="Cambria Math" panose="02040503050406030204" pitchFamily="18" charset="0"/>
                          </a:rPr>
                          <m:t>𝐱</m:t>
                        </m:r>
                      </m:sub>
                      <m:sup>
                        <m:r>
                          <a:rPr lang="en-IN" sz="2400" i="1">
                            <a:solidFill>
                              <a:schemeClr val="bg1"/>
                            </a:solidFill>
                            <a:latin typeface="Cambria Math" panose="02040503050406030204" pitchFamily="18" charset="0"/>
                          </a:rPr>
                          <m:t>2</m:t>
                        </m:r>
                      </m:sup>
                    </m:sSubSup>
                    <m:r>
                      <a:rPr lang="en-IN" sz="2400" i="1">
                        <a:solidFill>
                          <a:schemeClr val="bg1"/>
                        </a:solidFill>
                        <a:latin typeface="Cambria Math" panose="02040503050406030204" pitchFamily="18" charset="0"/>
                      </a:rPr>
                      <m:t>=</m:t>
                    </m:r>
                    <m:sSup>
                      <m:sSupPr>
                        <m:ctrlPr>
                          <a:rPr lang="en-IN" sz="2400" i="1">
                            <a:solidFill>
                              <a:schemeClr val="bg1"/>
                            </a:solidFill>
                            <a:latin typeface="Cambria Math" panose="02040503050406030204" pitchFamily="18" charset="0"/>
                          </a:rPr>
                        </m:ctrlPr>
                      </m:sSupPr>
                      <m:e>
                        <m:r>
                          <a:rPr lang="en-IN" sz="2400" i="1">
                            <a:solidFill>
                              <a:schemeClr val="bg1"/>
                            </a:solidFill>
                            <a:latin typeface="Cambria Math" panose="02040503050406030204" pitchFamily="18" charset="0"/>
                          </a:rPr>
                          <m:t>𝜎</m:t>
                        </m:r>
                      </m:e>
                      <m:sup>
                        <m:r>
                          <a:rPr lang="en-IN" sz="2400" i="1">
                            <a:solidFill>
                              <a:schemeClr val="bg1"/>
                            </a:solidFill>
                            <a:latin typeface="Cambria Math" panose="02040503050406030204" pitchFamily="18" charset="0"/>
                          </a:rPr>
                          <m:t>2</m:t>
                        </m:r>
                      </m:sup>
                    </m:sSup>
                  </m:oMath>
                </a14:m>
                <a:r>
                  <a:rPr lang="en-IN" sz="2400" dirty="0">
                    <a:solidFill>
                      <a:schemeClr val="bg1"/>
                    </a:solidFill>
                    <a:latin typeface="+mj-lt"/>
                  </a:rPr>
                  <a:t> then it does not matter which </a:t>
                </a:r>
                <a14:m>
                  <m:oMath xmlns:m="http://schemas.openxmlformats.org/officeDocument/2006/math">
                    <m:r>
                      <a:rPr lang="en-IN" sz="2400" b="0" i="1" smtClean="0">
                        <a:solidFill>
                          <a:schemeClr val="bg1"/>
                        </a:solidFill>
                        <a:latin typeface="Cambria Math" panose="02040503050406030204" pitchFamily="18" charset="0"/>
                      </a:rPr>
                      <m:t>𝜎</m:t>
                    </m:r>
                  </m:oMath>
                </a14:m>
                <a:r>
                  <a:rPr lang="en-IN" sz="2400" dirty="0">
                    <a:solidFill>
                      <a:schemeClr val="bg1"/>
                    </a:solidFill>
                    <a:latin typeface="+mj-lt"/>
                  </a:rPr>
                  <a:t> we choose – will get the same model</a:t>
                </a:r>
              </a:p>
            </p:txBody>
          </p:sp>
        </mc:Choice>
        <mc:Fallback xmlns="">
          <p:sp>
            <p:nvSpPr>
              <p:cNvPr id="15" name="Rectangular Callout 14"/>
              <p:cNvSpPr>
                <a:spLocks noRot="1" noChangeAspect="1" noMove="1" noResize="1" noEditPoints="1" noAdjustHandles="1" noChangeArrowheads="1" noChangeShapeType="1" noTextEdit="1"/>
              </p:cNvSpPr>
              <p:nvPr/>
            </p:nvSpPr>
            <p:spPr>
              <a:xfrm>
                <a:off x="5889130" y="3576467"/>
                <a:ext cx="4694209" cy="1199297"/>
              </a:xfrm>
              <a:prstGeom prst="wedgeRectCallout">
                <a:avLst>
                  <a:gd name="adj1" fmla="val 59019"/>
                  <a:gd name="adj2" fmla="val 52993"/>
                </a:avLst>
              </a:prstGeom>
              <a:blipFill>
                <a:blip r:embed="rId6"/>
                <a:stretch>
                  <a:fillRect t="-1923" b="-6731"/>
                </a:stretch>
              </a:blipFill>
              <a:ln w="38100">
                <a:solidFill>
                  <a:schemeClr val="accent1"/>
                </a:solidFill>
              </a:ln>
            </p:spPr>
            <p:txBody>
              <a:bodyPr/>
              <a:lstStyle/>
              <a:p>
                <a:r>
                  <a:rPr lang="en-IN">
                    <a:noFill/>
                  </a:rPr>
                  <a:t> </a:t>
                </a:r>
              </a:p>
            </p:txBody>
          </p:sp>
        </mc:Fallback>
      </mc:AlternateContent>
      <p:sp>
        <p:nvSpPr>
          <p:cNvPr id="18" name="Rectangle 17"/>
          <p:cNvSpPr/>
          <p:nvPr/>
        </p:nvSpPr>
        <p:spPr>
          <a:xfrm>
            <a:off x="2712379" y="5817852"/>
            <a:ext cx="2404152" cy="101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5116530" y="5817852"/>
            <a:ext cx="729465" cy="101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6" name="TextBox 15"/>
              <p:cNvSpPr txBox="1"/>
              <p:nvPr/>
            </p:nvSpPr>
            <p:spPr>
              <a:xfrm>
                <a:off x="1699375" y="5936569"/>
                <a:ext cx="1095196" cy="7745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IN" sz="3200" b="0" i="1" smtClean="0">
                              <a:solidFill>
                                <a:schemeClr val="bg1"/>
                              </a:solidFill>
                              <a:latin typeface="Cambria Math" panose="02040503050406030204" pitchFamily="18" charset="0"/>
                            </a:rPr>
                          </m:ctrlPr>
                        </m:funcPr>
                        <m:fName>
                          <m:limLow>
                            <m:limLowPr>
                              <m:ctrlPr>
                                <a:rPr lang="en-IN" sz="3200" b="0" i="1" smtClean="0">
                                  <a:solidFill>
                                    <a:schemeClr val="bg1"/>
                                  </a:solidFill>
                                  <a:latin typeface="Cambria Math" panose="02040503050406030204" pitchFamily="18" charset="0"/>
                                </a:rPr>
                              </m:ctrlPr>
                            </m:limLowPr>
                            <m:e>
                              <m:r>
                                <m:rPr>
                                  <m:sty m:val="p"/>
                                </m:rPr>
                                <a:rPr lang="en-IN" sz="3200" b="0" i="0" smtClean="0">
                                  <a:solidFill>
                                    <a:schemeClr val="bg1"/>
                                  </a:solidFill>
                                  <a:latin typeface="Cambria Math" panose="02040503050406030204" pitchFamily="18" charset="0"/>
                                </a:rPr>
                                <m:t>min</m:t>
                              </m:r>
                            </m:e>
                            <m:lim>
                              <m:r>
                                <a:rPr lang="en-IN" sz="3200" b="1" i="0" smtClean="0">
                                  <a:solidFill>
                                    <a:schemeClr val="bg1"/>
                                  </a:solidFill>
                                  <a:latin typeface="Cambria Math" panose="02040503050406030204" pitchFamily="18" charset="0"/>
                                </a:rPr>
                                <m:t>𝐰</m:t>
                              </m:r>
                              <m:r>
                                <a:rPr lang="en-IN" sz="3200" b="0" i="1" smtClean="0">
                                  <a:solidFill>
                                    <a:schemeClr val="bg1"/>
                                  </a:solidFill>
                                  <a:latin typeface="Cambria Math" panose="02040503050406030204" pitchFamily="18" charset="0"/>
                                </a:rPr>
                                <m:t>∈</m:t>
                              </m:r>
                              <m:sSup>
                                <m:sSupPr>
                                  <m:ctrlPr>
                                    <a:rPr lang="en-IN" sz="3200" b="0" i="1" smtClean="0">
                                      <a:solidFill>
                                        <a:schemeClr val="bg1"/>
                                      </a:solidFill>
                                      <a:latin typeface="Cambria Math" panose="02040503050406030204" pitchFamily="18" charset="0"/>
                                      <a:ea typeface="Cambria Math" panose="02040503050406030204" pitchFamily="18" charset="0"/>
                                    </a:rPr>
                                  </m:ctrlPr>
                                </m:sSupPr>
                                <m:e>
                                  <m:r>
                                    <a:rPr lang="en-IN" sz="3200" b="0" i="1" smtClean="0">
                                      <a:solidFill>
                                        <a:schemeClr val="bg1"/>
                                      </a:solidFill>
                                      <a:latin typeface="Cambria Math" panose="02040503050406030204" pitchFamily="18" charset="0"/>
                                      <a:ea typeface="Cambria Math" panose="02040503050406030204" pitchFamily="18" charset="0"/>
                                    </a:rPr>
                                    <m:t>ℝ</m:t>
                                  </m:r>
                                </m:e>
                                <m:sup>
                                  <m:r>
                                    <a:rPr lang="en-IN" sz="3200" b="0" i="1" smtClean="0">
                                      <a:solidFill>
                                        <a:schemeClr val="bg1"/>
                                      </a:solidFill>
                                      <a:latin typeface="Cambria Math" panose="02040503050406030204" pitchFamily="18" charset="0"/>
                                      <a:ea typeface="Cambria Math" panose="02040503050406030204" pitchFamily="18" charset="0"/>
                                    </a:rPr>
                                    <m:t>𝑑</m:t>
                                  </m:r>
                                </m:sup>
                              </m:sSup>
                            </m:lim>
                          </m:limLow>
                        </m:fName>
                        <m:e/>
                      </m:func>
                    </m:oMath>
                  </m:oMathPara>
                </a14:m>
                <a:endParaRPr lang="en-IN" sz="3200"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699375" y="5936569"/>
                <a:ext cx="1095196" cy="774571"/>
              </a:xfrm>
              <a:prstGeom prst="rect">
                <a:avLst/>
              </a:prstGeom>
              <a:blipFill>
                <a:blip r:embed="rId7"/>
                <a:stretch>
                  <a:fillRect/>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70DBA134-CA44-48F3-B26B-A7B5689059E6}"/>
              </a:ext>
            </a:extLst>
          </p:cNvPr>
          <p:cNvGrpSpPr/>
          <p:nvPr/>
        </p:nvGrpSpPr>
        <p:grpSpPr>
          <a:xfrm>
            <a:off x="10704737" y="2579524"/>
            <a:ext cx="1143000" cy="1143000"/>
            <a:chOff x="2379643" y="355681"/>
            <a:chExt cx="1143000" cy="1143000"/>
          </a:xfrm>
        </p:grpSpPr>
        <p:sp>
          <p:nvSpPr>
            <p:cNvPr id="20" name="Oval 19">
              <a:extLst>
                <a:ext uri="{FF2B5EF4-FFF2-40B4-BE49-F238E27FC236}">
                  <a16:creationId xmlns:a16="http://schemas.microsoft.com/office/drawing/2014/main" id="{CA7D96F2-861C-71CE-06CA-74D0A4399B80}"/>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1" name="Freeform: Shape 20">
              <a:extLst>
                <a:ext uri="{FF2B5EF4-FFF2-40B4-BE49-F238E27FC236}">
                  <a16:creationId xmlns:a16="http://schemas.microsoft.com/office/drawing/2014/main" id="{87E64B04-0420-B57D-A03B-4E8FA216C1AA}"/>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22" name="Group 21">
              <a:extLst>
                <a:ext uri="{FF2B5EF4-FFF2-40B4-BE49-F238E27FC236}">
                  <a16:creationId xmlns:a16="http://schemas.microsoft.com/office/drawing/2014/main" id="{81DDB69B-FB6B-4677-39ED-1CD942CEB354}"/>
                </a:ext>
              </a:extLst>
            </p:cNvPr>
            <p:cNvGrpSpPr/>
            <p:nvPr/>
          </p:nvGrpSpPr>
          <p:grpSpPr>
            <a:xfrm>
              <a:off x="2676823" y="704523"/>
              <a:ext cx="548640" cy="320040"/>
              <a:chOff x="8209190" y="1852901"/>
              <a:chExt cx="2194560" cy="1280160"/>
            </a:xfrm>
          </p:grpSpPr>
          <p:sp>
            <p:nvSpPr>
              <p:cNvPr id="23" name="Freeform: Shape 22">
                <a:extLst>
                  <a:ext uri="{FF2B5EF4-FFF2-40B4-BE49-F238E27FC236}">
                    <a16:creationId xmlns:a16="http://schemas.microsoft.com/office/drawing/2014/main" id="{629DECE5-B95D-3698-78B9-BA4ED64345F6}"/>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4" name="Freeform: Shape 23">
                <a:extLst>
                  <a:ext uri="{FF2B5EF4-FFF2-40B4-BE49-F238E27FC236}">
                    <a16:creationId xmlns:a16="http://schemas.microsoft.com/office/drawing/2014/main" id="{B8D469F9-2525-3975-BA63-13D01DB635B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3" name="Rectangular Callout 12"/>
          <p:cNvSpPr/>
          <p:nvPr/>
        </p:nvSpPr>
        <p:spPr>
          <a:xfrm>
            <a:off x="6431622" y="2121732"/>
            <a:ext cx="3994551" cy="1242053"/>
          </a:xfrm>
          <a:prstGeom prst="wedgeRectCallout">
            <a:avLst>
              <a:gd name="adj1" fmla="val 66482"/>
              <a:gd name="adj2" fmla="val 5724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 MLE with respect to the Gaussian likelihood indeed the minimizes least squares loss</a:t>
            </a:r>
          </a:p>
        </p:txBody>
      </p:sp>
    </p:spTree>
    <p:extLst>
      <p:ext uri="{BB962C8B-B14F-4D97-AF65-F5344CB8AC3E}">
        <p14:creationId xmlns:p14="http://schemas.microsoft.com/office/powerpoint/2010/main" val="46611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par>
                          <p:cTn id="45" fill="hold">
                            <p:stCondLst>
                              <p:cond delay="500"/>
                            </p:stCondLst>
                            <p:childTnLst>
                              <p:par>
                                <p:cTn id="46" presetID="63" presetClass="path" presetSubtype="0" accel="50000" decel="50000" fill="hold" grpId="1" nodeType="afterEffect">
                                  <p:stCondLst>
                                    <p:cond delay="0"/>
                                  </p:stCondLst>
                                  <p:childTnLst>
                                    <p:animMotion origin="layout" path="M -4.79167E-6 -7.40741E-7 L 0.19831 -7.40741E-7 " pathEditMode="relative" rAng="0" ptsTypes="AA">
                                      <p:cBhvr>
                                        <p:cTn id="47" dur="1000" fill="hold"/>
                                        <p:tgtEl>
                                          <p:spTgt spid="16"/>
                                        </p:tgtEl>
                                        <p:attrNameLst>
                                          <p:attrName>ppt_x</p:attrName>
                                          <p:attrName>ppt_y</p:attrName>
                                        </p:attrNameLst>
                                      </p:cBhvr>
                                      <p:rCtr x="9909" y="0"/>
                                    </p:animMotion>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par>
                          <p:cTn id="53" fill="hold">
                            <p:stCondLst>
                              <p:cond delay="500"/>
                            </p:stCondLst>
                            <p:childTnLst>
                              <p:par>
                                <p:cTn id="54" presetID="63" presetClass="path" presetSubtype="0" accel="50000" decel="50000" fill="hold" grpId="2" nodeType="afterEffect">
                                  <p:stCondLst>
                                    <p:cond delay="0"/>
                                  </p:stCondLst>
                                  <p:childTnLst>
                                    <p:animMotion origin="layout" path="M 0.19831 -7.40741E-7 L 0.26329 -7.40741E-7 " pathEditMode="relative" rAng="0" ptsTypes="AA">
                                      <p:cBhvr>
                                        <p:cTn id="55" dur="1000" fill="hold"/>
                                        <p:tgtEl>
                                          <p:spTgt spid="16"/>
                                        </p:tgtEl>
                                        <p:attrNameLst>
                                          <p:attrName>ppt_x</p:attrName>
                                          <p:attrName>ppt_y</p:attrName>
                                        </p:attrNameLst>
                                      </p:cBhvr>
                                      <p:rCtr x="3242" y="0"/>
                                    </p:animMotion>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ppt_w</p:attrName>
                                        </p:attrNameLst>
                                      </p:cBhvr>
                                      <p:tavLst>
                                        <p:tav tm="0">
                                          <p:val>
                                            <p:fltVal val="0"/>
                                          </p:val>
                                        </p:tav>
                                        <p:tav tm="100000">
                                          <p:val>
                                            <p:strVal val="#ppt_w"/>
                                          </p:val>
                                        </p:tav>
                                      </p:tavLst>
                                    </p:anim>
                                    <p:anim calcmode="lin" valueType="num">
                                      <p:cBhvr>
                                        <p:cTn id="61" dur="500" fill="hold"/>
                                        <p:tgtEl>
                                          <p:spTgt spid="17"/>
                                        </p:tgtEl>
                                        <p:attrNameLst>
                                          <p:attrName>ppt_h</p:attrName>
                                        </p:attrNameLst>
                                      </p:cBhvr>
                                      <p:tavLst>
                                        <p:tav tm="0">
                                          <p:val>
                                            <p:fltVal val="0"/>
                                          </p:val>
                                        </p:tav>
                                        <p:tav tm="100000">
                                          <p:val>
                                            <p:strVal val="#ppt_h"/>
                                          </p:val>
                                        </p:tav>
                                      </p:tavLst>
                                    </p:anim>
                                    <p:animEffect transition="in" filter="fade">
                                      <p:cBhvr>
                                        <p:cTn id="62" dur="500"/>
                                        <p:tgtEl>
                                          <p:spTgt spid="17"/>
                                        </p:tgtEl>
                                      </p:cBhvr>
                                    </p:animEffect>
                                  </p:childTnLst>
                                </p:cTn>
                              </p:par>
                            </p:childTnLst>
                          </p:cTn>
                        </p:par>
                        <p:par>
                          <p:cTn id="63" fill="hold">
                            <p:stCondLst>
                              <p:cond delay="500"/>
                            </p:stCondLst>
                            <p:childTnLst>
                              <p:par>
                                <p:cTn id="64" presetID="22" presetClass="entr" presetSubtype="2"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par>
                          <p:cTn id="71" fill="hold">
                            <p:stCondLst>
                              <p:cond delay="0"/>
                            </p:stCondLst>
                            <p:childTnLst>
                              <p:par>
                                <p:cTn id="72" presetID="22" presetClass="entr" presetSubtype="2"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right)">
                                      <p:cBhvr>
                                        <p:cTn id="7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5" grpId="0" animBg="1"/>
      <p:bldP spid="18" grpId="0" animBg="1"/>
      <p:bldP spid="19" grpId="0" animBg="1"/>
      <p:bldP spid="16" grpId="0"/>
      <p:bldP spid="16" grpId="1"/>
      <p:bldP spid="16" grpId="2"/>
      <p:bldP spid="13" grpId="0" animBg="1"/>
    </p:bldLst>
  </p:timing>
</p:sld>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A32AEB50-6930-43BE-AF91-EC2A96F639DE}" vid="{F593CA47-3193-4F2F-AF17-9D2EF6BF8596}"/>
    </a:ext>
  </a:extLst>
</a:theme>
</file>

<file path=docProps/app.xml><?xml version="1.0" encoding="utf-8"?>
<Properties xmlns="http://schemas.openxmlformats.org/officeDocument/2006/extended-properties" xmlns:vt="http://schemas.openxmlformats.org/officeDocument/2006/docPropsVTypes">
  <Template>MLC-gold</Template>
  <TotalTime>310</TotalTime>
  <Words>2365</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MLC-gold</vt:lpstr>
      <vt:lpstr>Probabilistic ML</vt:lpstr>
      <vt:lpstr>Assignment 1 (extended) Deadline</vt:lpstr>
      <vt:lpstr>Extra Classes</vt:lpstr>
      <vt:lpstr>Maximum Likelihood</vt:lpstr>
      <vt:lpstr>Logistic Regression</vt:lpstr>
      <vt:lpstr>Probabilistic Multiclassification</vt:lpstr>
      <vt:lpstr>Softmax Regression</vt:lpstr>
      <vt:lpstr>General Recipe for MLE Algorithms</vt:lpstr>
      <vt:lpstr>Probabilistic Regression</vt:lpstr>
      <vt:lpstr>Probabilistic Regression</vt:lpstr>
      <vt:lpstr>Probabilistic Regularization??</vt:lpstr>
      <vt:lpstr>Can you Guess the Mean?</vt:lpstr>
      <vt:lpstr>Posterior</vt:lpstr>
      <vt:lpstr>Maximum a Posteriori (MAP) Estimate</vt:lpstr>
      <vt:lpstr>MAP vs Regularization</vt:lpstr>
      <vt:lpstr>MAP vs Regularization</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ML</dc:title>
  <dc:creator>Purushottam Kar</dc:creator>
  <cp:lastModifiedBy>Purushottam Kar</cp:lastModifiedBy>
  <cp:revision>17</cp:revision>
  <dcterms:created xsi:type="dcterms:W3CDTF">2023-03-02T15:58:03Z</dcterms:created>
  <dcterms:modified xsi:type="dcterms:W3CDTF">2024-04-02T10:11:02Z</dcterms:modified>
</cp:coreProperties>
</file>