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10147130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10147130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10147130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10147130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1456a619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1456a619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101471303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e10147130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10147130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10147130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e101471303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e101471303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101471303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e101471303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718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Group 6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</a:t>
            </a:r>
            <a:r>
              <a:rPr lang="en"/>
              <a:t>Prediction Models</a:t>
            </a:r>
            <a:r>
              <a:rPr lang="en"/>
              <a:t> </a:t>
            </a:r>
            <a:endParaRPr/>
          </a:p>
        </p:txBody>
      </p:sp>
      <p:sp>
        <p:nvSpPr>
          <p:cNvPr id="278" name="Google Shape;278;p13"/>
          <p:cNvSpPr txBox="1"/>
          <p:nvPr>
            <p:ph type="ctrTitle"/>
          </p:nvPr>
        </p:nvSpPr>
        <p:spPr>
          <a:xfrm>
            <a:off x="824000" y="3486725"/>
            <a:ext cx="5986500" cy="5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By: Nikhil, Reese, Elvis, Aaron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Problem Statement: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>
                <a:solidFill>
                  <a:srgbClr val="000000"/>
                </a:solidFill>
              </a:rPr>
              <a:t>Develop an accurate and precise model for forecasting future flight prices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>
                <a:solidFill>
                  <a:srgbClr val="000000"/>
                </a:solidFill>
              </a:rPr>
              <a:t>Inform people when the most cost-efficient time to purchase airline tickets is when they travel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14" title="Arrow Going Up | Free SV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000" y="3161500"/>
            <a:ext cx="1981999" cy="19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Exploratory Data Analysis (EDA)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246775" y="1693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★"/>
            </a:pPr>
            <a:r>
              <a:rPr b="1" lang="en">
                <a:solidFill>
                  <a:srgbClr val="000000"/>
                </a:solidFill>
              </a:rPr>
              <a:t>EDA</a:t>
            </a:r>
            <a:r>
              <a:rPr b="1" lang="en">
                <a:solidFill>
                  <a:srgbClr val="000000"/>
                </a:solidFill>
              </a:rPr>
              <a:t>:</a:t>
            </a:r>
            <a:endParaRPr b="1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Evaluated variables to examine their impact on pricing.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Identified ‘class of ticket’ and ‘number of stops’ as significant factors.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★"/>
            </a:pPr>
            <a:r>
              <a:rPr b="1" lang="en">
                <a:solidFill>
                  <a:srgbClr val="000000"/>
                </a:solidFill>
              </a:rPr>
              <a:t>Key Findings</a:t>
            </a:r>
            <a:endParaRPr b="1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Higher ticket princess for better classes.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Direct correlation between number of stops and flight duration.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Longer duration and more stops lead to higher costs.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★"/>
            </a:pPr>
            <a:r>
              <a:rPr b="1" lang="en">
                <a:solidFill>
                  <a:srgbClr val="000000"/>
                </a:solidFill>
              </a:rPr>
              <a:t>Data Splitting</a:t>
            </a:r>
            <a:endParaRPr b="1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Divided data into training and testing for modeling.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Graphs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75"/>
            <a:ext cx="4902136" cy="35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375" y="1597875"/>
            <a:ext cx="4244069" cy="354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</a:t>
            </a:r>
            <a:r>
              <a:rPr lang="en">
                <a:solidFill>
                  <a:srgbClr val="000000"/>
                </a:solidFill>
              </a:rPr>
              <a:t>Preparation and Feature Engineering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597875"/>
            <a:ext cx="7030500" cy="31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★"/>
            </a:pPr>
            <a:r>
              <a:rPr b="1" lang="en">
                <a:solidFill>
                  <a:srgbClr val="000000"/>
                </a:solidFill>
              </a:rPr>
              <a:t>Data </a:t>
            </a:r>
            <a:r>
              <a:rPr b="1" lang="en">
                <a:solidFill>
                  <a:srgbClr val="000000"/>
                </a:solidFill>
              </a:rPr>
              <a:t>Preprocessing</a:t>
            </a:r>
            <a:r>
              <a:rPr b="1" lang="en">
                <a:solidFill>
                  <a:srgbClr val="000000"/>
                </a:solidFill>
              </a:rPr>
              <a:t>:</a:t>
            </a:r>
            <a:endParaRPr b="1">
              <a:solidFill>
                <a:srgbClr val="000000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Addressed missing values.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Ensured </a:t>
            </a:r>
            <a:r>
              <a:rPr lang="en" sz="1300">
                <a:solidFill>
                  <a:srgbClr val="000000"/>
                </a:solidFill>
              </a:rPr>
              <a:t>appropriate</a:t>
            </a:r>
            <a:r>
              <a:rPr lang="en" sz="1300">
                <a:solidFill>
                  <a:srgbClr val="000000"/>
                </a:solidFill>
              </a:rPr>
              <a:t> data types for each column.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★"/>
            </a:pPr>
            <a:r>
              <a:rPr b="1" lang="en">
                <a:solidFill>
                  <a:srgbClr val="000000"/>
                </a:solidFill>
              </a:rPr>
              <a:t>Feature Engineering</a:t>
            </a:r>
            <a:endParaRPr b="1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Transformed</a:t>
            </a:r>
            <a:r>
              <a:rPr lang="en" sz="1300">
                <a:solidFill>
                  <a:srgbClr val="000000"/>
                </a:solidFill>
              </a:rPr>
              <a:t> categorical features using one-hot encoding.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★"/>
            </a:pPr>
            <a:r>
              <a:rPr b="1" lang="en">
                <a:solidFill>
                  <a:srgbClr val="000000"/>
                </a:solidFill>
              </a:rPr>
              <a:t>Variables Transformation</a:t>
            </a:r>
            <a:endParaRPr b="1">
              <a:solidFill>
                <a:srgbClr val="000000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Scaled numerical features using standardization.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★"/>
            </a:pPr>
            <a:r>
              <a:rPr b="1" lang="en">
                <a:solidFill>
                  <a:srgbClr val="000000"/>
                </a:solidFill>
              </a:rPr>
              <a:t>Data Splitting </a:t>
            </a:r>
            <a:endParaRPr b="1">
              <a:solidFill>
                <a:srgbClr val="000000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Split data into training and testing (80-20 ratio) to avoid biases.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★"/>
            </a:pPr>
            <a:r>
              <a:rPr b="1" lang="en">
                <a:solidFill>
                  <a:srgbClr val="000000"/>
                </a:solidFill>
              </a:rPr>
              <a:t>Outlier Detection</a:t>
            </a:r>
            <a:endParaRPr b="1">
              <a:solidFill>
                <a:srgbClr val="000000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Identified and filtered outliers using Z-scores.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★"/>
            </a:pPr>
            <a:r>
              <a:rPr b="1" lang="en">
                <a:solidFill>
                  <a:srgbClr val="000000"/>
                </a:solidFill>
              </a:rPr>
              <a:t>Model</a:t>
            </a:r>
            <a:r>
              <a:rPr b="1" lang="en">
                <a:solidFill>
                  <a:srgbClr val="000000"/>
                </a:solidFill>
              </a:rPr>
              <a:t> Application</a:t>
            </a:r>
            <a:endParaRPr b="1">
              <a:solidFill>
                <a:srgbClr val="000000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Employed various regression models (LR, Random F, SVR, Lasso).</a:t>
            </a:r>
            <a:endParaRPr b="1" sz="13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</a:rPr>
              <a:t>Methodology and various tools 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132725" y="1693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★"/>
            </a:pPr>
            <a:r>
              <a:rPr b="1" lang="en">
                <a:solidFill>
                  <a:srgbClr val="000000"/>
                </a:solidFill>
              </a:rPr>
              <a:t>Infrastructure and Tools</a:t>
            </a:r>
            <a:r>
              <a:rPr b="1" lang="en">
                <a:solidFill>
                  <a:srgbClr val="000000"/>
                </a:solidFill>
              </a:rPr>
              <a:t> :</a:t>
            </a:r>
            <a:endParaRPr b="1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Jupyter Notebook for dataset and model development.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MacBook Pro 11-core CUP and 14-core GPU to handle large dataset efficiently.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Anaconda used for development and experimentation.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★"/>
            </a:pPr>
            <a:r>
              <a:rPr b="1" lang="en">
                <a:solidFill>
                  <a:srgbClr val="000000"/>
                </a:solidFill>
              </a:rPr>
              <a:t>Model Selection</a:t>
            </a:r>
            <a:endParaRPr b="1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Implemented various models including Linear Regression, Random Forest, Lasso Regression, and SVM.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Each model chosen based on its suitability for different aspect of the analysis.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</a:rPr>
              <a:t>Findings and Conclusions</a:t>
            </a:r>
            <a:endParaRPr sz="2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511050"/>
            <a:ext cx="7217700" cy="31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★"/>
            </a:pPr>
            <a:r>
              <a:rPr b="1" lang="en" sz="1100">
                <a:solidFill>
                  <a:srgbClr val="000000"/>
                </a:solidFill>
              </a:rPr>
              <a:t>Linear Regression </a:t>
            </a:r>
            <a:r>
              <a:rPr b="1" lang="en" sz="1100">
                <a:solidFill>
                  <a:srgbClr val="000000"/>
                </a:solidFill>
              </a:rPr>
              <a:t>:</a:t>
            </a:r>
            <a:endParaRPr b="1"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Predicts flight cost using key features.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MSE: 6608, R-squared: 091 (91% variance explained).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★"/>
            </a:pPr>
            <a:r>
              <a:rPr b="1" lang="en" sz="1100">
                <a:solidFill>
                  <a:srgbClr val="000000"/>
                </a:solidFill>
              </a:rPr>
              <a:t>Random Forest</a:t>
            </a:r>
            <a:endParaRPr b="1"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Reduces nose, handles outliers.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R-squared: 0.98 (excellent fit).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★"/>
            </a:pPr>
            <a:r>
              <a:rPr b="1" lang="en" sz="1100">
                <a:solidFill>
                  <a:srgbClr val="000000"/>
                </a:solidFill>
              </a:rPr>
              <a:t>SVM</a:t>
            </a:r>
            <a:endParaRPr b="1"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Manages high-dimensional and non-linear data.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R-squared: 0.89 (strong model).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★"/>
            </a:pPr>
            <a:r>
              <a:rPr b="1" lang="en" sz="1100">
                <a:solidFill>
                  <a:srgbClr val="000000"/>
                </a:solidFill>
              </a:rPr>
              <a:t>Lasso Regression </a:t>
            </a:r>
            <a:endParaRPr b="1"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Identifies significant features.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R-squared: 0.90 (good fit).</a:t>
            </a:r>
            <a:endParaRPr>
              <a:solidFill>
                <a:srgbClr val="000000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★"/>
            </a:pPr>
            <a:r>
              <a:rPr b="1" lang="en" sz="1100">
                <a:solidFill>
                  <a:srgbClr val="000000"/>
                </a:solidFill>
              </a:rPr>
              <a:t>Business Insight </a:t>
            </a:r>
            <a:endParaRPr b="1" sz="1100">
              <a:solidFill>
                <a:srgbClr val="000000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Effective use of feature engineering and scaling techniques improves model accuracy.</a:t>
            </a:r>
            <a:endParaRPr>
              <a:solidFill>
                <a:srgbClr val="000000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Identifying and filtering outliers improve model robustness.</a:t>
            </a:r>
            <a:endParaRPr>
              <a:solidFill>
                <a:srgbClr val="000000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Using multiple regression models provide a comprehensive understanding for airfare prediction.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</a:rPr>
              <a:t>Lessons Learned &amp; Recommendations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178350" y="1597875"/>
            <a:ext cx="7155900" cy="23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★"/>
            </a:pPr>
            <a:r>
              <a:rPr b="1" lang="en">
                <a:solidFill>
                  <a:srgbClr val="000000"/>
                </a:solidFill>
              </a:rPr>
              <a:t>Feature Selection and Outlier Handling</a:t>
            </a:r>
            <a:r>
              <a:rPr b="1" lang="en">
                <a:solidFill>
                  <a:srgbClr val="000000"/>
                </a:solidFill>
              </a:rPr>
              <a:t>:</a:t>
            </a:r>
            <a:endParaRPr b="1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Crucial for improving predictive accuracy in airfare models. 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★"/>
            </a:pPr>
            <a:r>
              <a:rPr b="1" lang="en">
                <a:solidFill>
                  <a:srgbClr val="000000"/>
                </a:solidFill>
              </a:rPr>
              <a:t>Random Forest model</a:t>
            </a:r>
            <a:endParaRPr b="1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Stands out for its ability to mitigate noise and overiffiting.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Reinforces the need to choose robust modeling techniques.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★"/>
            </a:pPr>
            <a:r>
              <a:rPr b="1" lang="en">
                <a:solidFill>
                  <a:srgbClr val="000000"/>
                </a:solidFill>
              </a:rPr>
              <a:t>Future Model Enhancement 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Incorporate variables such as weather conditions, economic indicators, and customer reviews for better prediction and deeper insight.</a:t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323" name="Google Shape;323;p20" title="File:Aviation weather forecast chart.png -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28550"/>
            <a:ext cx="2902949" cy="151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 title="Free Images : feedback, survey, receive, care, satisfaction ..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975" y="3540500"/>
            <a:ext cx="3640023" cy="160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