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rawings/drawing4.xml" ContentType="application/vnd.openxmlformats-officedocument.drawingml.chartshap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charts/chart13.xml" ContentType="application/vnd.openxmlformats-officedocument.drawingml.char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Default Extension="gif" ContentType="image/gif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rawings/drawing3.xml" ContentType="application/vnd.openxmlformats-officedocument.drawingml.chartshap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20" r:id="rId3"/>
    <p:sldId id="321" r:id="rId4"/>
    <p:sldId id="301" r:id="rId5"/>
    <p:sldId id="289" r:id="rId6"/>
    <p:sldId id="319" r:id="rId7"/>
    <p:sldId id="257" r:id="rId8"/>
    <p:sldId id="310" r:id="rId9"/>
    <p:sldId id="323" r:id="rId10"/>
    <p:sldId id="322" r:id="rId11"/>
    <p:sldId id="291" r:id="rId12"/>
    <p:sldId id="315" r:id="rId13"/>
    <p:sldId id="314" r:id="rId14"/>
    <p:sldId id="317" r:id="rId15"/>
    <p:sldId id="313" r:id="rId16"/>
    <p:sldId id="318" r:id="rId17"/>
    <p:sldId id="307" r:id="rId18"/>
    <p:sldId id="316" r:id="rId19"/>
    <p:sldId id="305" r:id="rId20"/>
    <p:sldId id="304" r:id="rId21"/>
    <p:sldId id="290" r:id="rId22"/>
    <p:sldId id="283" r:id="rId23"/>
    <p:sldId id="280" r:id="rId24"/>
    <p:sldId id="279" r:id="rId25"/>
    <p:sldId id="278" r:id="rId26"/>
    <p:sldId id="277" r:id="rId27"/>
    <p:sldId id="276" r:id="rId28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000"/>
    <a:srgbClr val="D60000"/>
    <a:srgbClr val="8C241C"/>
    <a:srgbClr val="B0200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5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2.xlsx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Office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4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Office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Accepted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18-29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70+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1.51</c:v>
                </c:pt>
                <c:pt idx="1">
                  <c:v>19.64</c:v>
                </c:pt>
                <c:pt idx="2">
                  <c:v>25.38</c:v>
                </c:pt>
                <c:pt idx="3">
                  <c:v>24.47</c:v>
                </c:pt>
                <c:pt idx="4">
                  <c:v>20.239999999999998</c:v>
                </c:pt>
                <c:pt idx="5">
                  <c:v>8.76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Not Accepted </c:v>
                </c:pt>
              </c:strCache>
            </c:strRef>
          </c:tx>
          <c:spPr>
            <a:solidFill>
              <a:srgbClr val="F60000"/>
            </a:solidFill>
          </c:spPr>
          <c:cat>
            <c:strRef>
              <c:f>Sheet1!$A$2:$A$7</c:f>
              <c:strCache>
                <c:ptCount val="6"/>
                <c:pt idx="0">
                  <c:v>18-29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70+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1.17</c:v>
                </c:pt>
                <c:pt idx="1">
                  <c:v>13.27</c:v>
                </c:pt>
                <c:pt idx="2">
                  <c:v>29.94</c:v>
                </c:pt>
                <c:pt idx="3">
                  <c:v>26.53</c:v>
                </c:pt>
                <c:pt idx="4">
                  <c:v>21.2</c:v>
                </c:pt>
                <c:pt idx="5">
                  <c:v>7.78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All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18-29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70+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1.2</c:v>
                </c:pt>
                <c:pt idx="1">
                  <c:v>14.3</c:v>
                </c:pt>
                <c:pt idx="2">
                  <c:v>29.3</c:v>
                </c:pt>
                <c:pt idx="3">
                  <c:v>26.2</c:v>
                </c:pt>
                <c:pt idx="4">
                  <c:v>21</c:v>
                </c:pt>
                <c:pt idx="5">
                  <c:v>8</c:v>
                </c:pt>
              </c:numCache>
            </c:numRef>
          </c:val>
        </c:ser>
        <c:axId val="121251712"/>
        <c:axId val="121253248"/>
      </c:barChart>
      <c:catAx>
        <c:axId val="121251712"/>
        <c:scaling>
          <c:orientation val="minMax"/>
        </c:scaling>
        <c:axPos val="b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21253248"/>
        <c:crosses val="autoZero"/>
        <c:auto val="1"/>
        <c:lblAlgn val="ctr"/>
        <c:lblOffset val="100"/>
      </c:catAx>
      <c:valAx>
        <c:axId val="12125324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2125171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Accepted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Wines</c:v>
                </c:pt>
                <c:pt idx="1">
                  <c:v>Meat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46.5</c:v>
                </c:pt>
                <c:pt idx="1">
                  <c:v>18.600000000000001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Not Accepted </c:v>
                </c:pt>
              </c:strCache>
            </c:strRef>
          </c:tx>
          <c:spPr>
            <a:solidFill>
              <a:srgbClr val="F60000"/>
            </a:solidFill>
          </c:spPr>
          <c:cat>
            <c:strRef>
              <c:f>Sheet1!$A$2:$A$3</c:f>
              <c:strCache>
                <c:ptCount val="2"/>
                <c:pt idx="0">
                  <c:v>Wines</c:v>
                </c:pt>
                <c:pt idx="1">
                  <c:v>Meat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56.7</c:v>
                </c:pt>
                <c:pt idx="1">
                  <c:v>21.1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All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Wines</c:v>
                </c:pt>
                <c:pt idx="1">
                  <c:v>Meat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axId val="147108224"/>
        <c:axId val="147110912"/>
      </c:barChart>
      <c:catAx>
        <c:axId val="147108224"/>
        <c:scaling>
          <c:orientation val="minMax"/>
        </c:scaling>
        <c:axPos val="b"/>
        <c:tickLblPos val="nextTo"/>
        <c:crossAx val="147110912"/>
        <c:crosses val="autoZero"/>
        <c:auto val="1"/>
        <c:lblAlgn val="ctr"/>
        <c:lblOffset val="100"/>
      </c:catAx>
      <c:valAx>
        <c:axId val="14711091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4710822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style val="4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spPr>
              <a:solidFill>
                <a:srgbClr val="0070C0"/>
              </a:solidFill>
            </c:spPr>
          </c:dPt>
          <c:dPt>
            <c:idx val="1"/>
            <c:spPr>
              <a:solidFill>
                <a:srgbClr val="F60000"/>
              </a:solidFill>
            </c:spPr>
          </c:dPt>
          <c:dPt>
            <c:idx val="2"/>
            <c:spPr>
              <a:solidFill>
                <a:srgbClr val="92D050"/>
              </a:solidFill>
            </c:spPr>
          </c:dPt>
          <c:cat>
            <c:strRef>
              <c:f>Sheet1!$A$2:$A$4</c:f>
              <c:strCache>
                <c:ptCount val="3"/>
                <c:pt idx="0">
                  <c:v>Accepted</c:v>
                </c:pt>
                <c:pt idx="1">
                  <c:v>Not Accepted</c:v>
                </c:pt>
                <c:pt idx="2">
                  <c:v>All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52</c:v>
                </c:pt>
                <c:pt idx="2">
                  <c:v>49</c:v>
                </c:pt>
              </c:numCache>
            </c:numRef>
          </c:val>
        </c:ser>
        <c:axId val="117775744"/>
        <c:axId val="118290688"/>
      </c:barChart>
      <c:catAx>
        <c:axId val="117775744"/>
        <c:scaling>
          <c:orientation val="minMax"/>
        </c:scaling>
        <c:axPos val="b"/>
        <c:tickLblPos val="nextTo"/>
        <c:crossAx val="118290688"/>
        <c:crosses val="autoZero"/>
        <c:auto val="1"/>
        <c:lblAlgn val="ctr"/>
        <c:lblOffset val="100"/>
      </c:catAx>
      <c:valAx>
        <c:axId val="118290688"/>
        <c:scaling>
          <c:orientation val="minMax"/>
        </c:scaling>
        <c:axPos val="l"/>
        <c:majorGridlines/>
        <c:numFmt formatCode="General" sourceLinked="1"/>
        <c:tickLblPos val="nextTo"/>
        <c:crossAx val="11777574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style val="4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spPr>
              <a:solidFill>
                <a:srgbClr val="0070C0"/>
              </a:solidFill>
            </c:spPr>
          </c:dPt>
          <c:dPt>
            <c:idx val="1"/>
            <c:spPr>
              <a:solidFill>
                <a:srgbClr val="F60000"/>
              </a:solidFill>
            </c:spPr>
          </c:dPt>
          <c:dPt>
            <c:idx val="2"/>
            <c:spPr>
              <a:solidFill>
                <a:srgbClr val="92D050"/>
              </a:solidFill>
            </c:spPr>
          </c:dPt>
          <c:cat>
            <c:strRef>
              <c:f>Sheet1!$A$2:$A$4</c:f>
              <c:strCache>
                <c:ptCount val="3"/>
                <c:pt idx="0">
                  <c:v>Accepted</c:v>
                </c:pt>
                <c:pt idx="1">
                  <c:v>Not Accepted</c:v>
                </c:pt>
                <c:pt idx="2">
                  <c:v>All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60.25</c:v>
                </c:pt>
                <c:pt idx="1">
                  <c:v>25.5</c:v>
                </c:pt>
                <c:pt idx="2">
                  <c:v>28.5</c:v>
                </c:pt>
              </c:numCache>
            </c:numRef>
          </c:val>
        </c:ser>
        <c:axId val="121955456"/>
        <c:axId val="121957376"/>
      </c:barChart>
      <c:catAx>
        <c:axId val="121955456"/>
        <c:scaling>
          <c:orientation val="minMax"/>
        </c:scaling>
        <c:axPos val="b"/>
        <c:tickLblPos val="nextTo"/>
        <c:crossAx val="121957376"/>
        <c:crosses val="autoZero"/>
        <c:auto val="1"/>
        <c:lblAlgn val="ctr"/>
        <c:lblOffset val="100"/>
      </c:catAx>
      <c:valAx>
        <c:axId val="121957376"/>
        <c:scaling>
          <c:orientation val="minMax"/>
        </c:scaling>
        <c:axPos val="l"/>
        <c:majorGridlines/>
        <c:numFmt formatCode="General" sourceLinked="1"/>
        <c:tickLblPos val="nextTo"/>
        <c:crossAx val="12195545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Not Accepted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Store</c:v>
                </c:pt>
                <c:pt idx="1">
                  <c:v>Catalog</c:v>
                </c:pt>
                <c:pt idx="2">
                  <c:v>Web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43.8</c:v>
                </c:pt>
                <c:pt idx="1">
                  <c:v>25</c:v>
                </c:pt>
                <c:pt idx="2">
                  <c:v>31.2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Accepted 1+</c:v>
                </c:pt>
              </c:strCache>
            </c:strRef>
          </c:tx>
          <c:spPr>
            <a:solidFill>
              <a:srgbClr val="F60000"/>
            </a:solidFill>
          </c:spPr>
          <c:cat>
            <c:strRef>
              <c:f>Sheet1!$A$2:$A$4</c:f>
              <c:strCache>
                <c:ptCount val="3"/>
                <c:pt idx="0">
                  <c:v>Store</c:v>
                </c:pt>
                <c:pt idx="1">
                  <c:v>Catalog</c:v>
                </c:pt>
                <c:pt idx="2">
                  <c:v>Web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45.5</c:v>
                </c:pt>
                <c:pt idx="1">
                  <c:v>9.1</c:v>
                </c:pt>
                <c:pt idx="2">
                  <c:v>45.4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All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Store</c:v>
                </c:pt>
                <c:pt idx="1">
                  <c:v>Catalog</c:v>
                </c:pt>
                <c:pt idx="2">
                  <c:v>Web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46.2</c:v>
                </c:pt>
                <c:pt idx="1">
                  <c:v>21.3</c:v>
                </c:pt>
                <c:pt idx="2">
                  <c:v>32.5</c:v>
                </c:pt>
              </c:numCache>
            </c:numRef>
          </c:val>
        </c:ser>
        <c:axId val="115078272"/>
        <c:axId val="115176576"/>
      </c:barChart>
      <c:catAx>
        <c:axId val="115078272"/>
        <c:scaling>
          <c:orientation val="minMax"/>
        </c:scaling>
        <c:axPos val="b"/>
        <c:tickLblPos val="nextTo"/>
        <c:crossAx val="115176576"/>
        <c:crosses val="autoZero"/>
        <c:auto val="1"/>
        <c:lblAlgn val="ctr"/>
        <c:lblOffset val="100"/>
      </c:catAx>
      <c:valAx>
        <c:axId val="11517657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07827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style val="4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00B0F0"/>
            </a:solidFill>
          </c:spPr>
          <c:dPt>
            <c:idx val="1"/>
            <c:spPr>
              <a:solidFill>
                <a:srgbClr val="F60000"/>
              </a:solidFill>
            </c:spPr>
          </c:dPt>
          <c:dPt>
            <c:idx val="2"/>
            <c:spPr>
              <a:solidFill>
                <a:srgbClr val="92D050"/>
              </a:solidFill>
            </c:spPr>
          </c:dPt>
          <c:cat>
            <c:strRef>
              <c:f>Sheet1!$A$2:$A$4</c:f>
              <c:strCache>
                <c:ptCount val="3"/>
                <c:pt idx="0">
                  <c:v>Accepted</c:v>
                </c:pt>
                <c:pt idx="1">
                  <c:v>Not Accepted</c:v>
                </c:pt>
                <c:pt idx="2">
                  <c:v>All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6</c:v>
                </c:pt>
                <c:pt idx="2">
                  <c:v>6</c:v>
                </c:pt>
              </c:numCache>
            </c:numRef>
          </c:val>
        </c:ser>
        <c:axId val="118717824"/>
        <c:axId val="140155520"/>
      </c:barChart>
      <c:catAx>
        <c:axId val="118717824"/>
        <c:scaling>
          <c:orientation val="minMax"/>
        </c:scaling>
        <c:axPos val="b"/>
        <c:numFmt formatCode="General" sourceLinked="1"/>
        <c:tickLblPos val="nextTo"/>
        <c:crossAx val="140155520"/>
        <c:crosses val="autoZero"/>
        <c:auto val="1"/>
        <c:lblAlgn val="ctr"/>
        <c:lblOffset val="100"/>
      </c:catAx>
      <c:valAx>
        <c:axId val="140155520"/>
        <c:scaling>
          <c:orientation val="minMax"/>
        </c:scaling>
        <c:axPos val="l"/>
        <c:majorGridlines/>
        <c:numFmt formatCode="General" sourceLinked="1"/>
        <c:tickLblPos val="nextTo"/>
        <c:crossAx val="11871782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Accepted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Single</c:v>
                </c:pt>
                <c:pt idx="1">
                  <c:v>Married</c:v>
                </c:pt>
                <c:pt idx="2">
                  <c:v>Divorced</c:v>
                </c:pt>
                <c:pt idx="3">
                  <c:v>Widow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32.33</c:v>
                </c:pt>
                <c:pt idx="1">
                  <c:v>47.730000000000011</c:v>
                </c:pt>
                <c:pt idx="2">
                  <c:v>14.5</c:v>
                </c:pt>
                <c:pt idx="3">
                  <c:v>5.44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Not Accepted </c:v>
                </c:pt>
              </c:strCache>
            </c:strRef>
          </c:tx>
          <c:spPr>
            <a:solidFill>
              <a:srgbClr val="F60000"/>
            </a:solidFill>
          </c:spPr>
          <c:cat>
            <c:strRef>
              <c:f>Sheet1!$A$2:$A$5</c:f>
              <c:strCache>
                <c:ptCount val="4"/>
                <c:pt idx="0">
                  <c:v>Single</c:v>
                </c:pt>
                <c:pt idx="1">
                  <c:v>Married</c:v>
                </c:pt>
                <c:pt idx="2">
                  <c:v>Divorced</c:v>
                </c:pt>
                <c:pt idx="3">
                  <c:v>Widow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19.5</c:v>
                </c:pt>
                <c:pt idx="1">
                  <c:v>67.66</c:v>
                </c:pt>
                <c:pt idx="2">
                  <c:v>9.75</c:v>
                </c:pt>
                <c:pt idx="3">
                  <c:v>3.09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All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Single</c:v>
                </c:pt>
                <c:pt idx="1">
                  <c:v>Married</c:v>
                </c:pt>
                <c:pt idx="2">
                  <c:v>Divorced</c:v>
                </c:pt>
                <c:pt idx="3">
                  <c:v>Widow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21.4</c:v>
                </c:pt>
                <c:pt idx="1">
                  <c:v>64.7</c:v>
                </c:pt>
                <c:pt idx="2">
                  <c:v>10.5</c:v>
                </c:pt>
                <c:pt idx="3">
                  <c:v>3.4</c:v>
                </c:pt>
              </c:numCache>
            </c:numRef>
          </c:val>
        </c:ser>
        <c:axId val="102860288"/>
        <c:axId val="102861824"/>
      </c:barChart>
      <c:catAx>
        <c:axId val="102860288"/>
        <c:scaling>
          <c:orientation val="minMax"/>
        </c:scaling>
        <c:axPos val="b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2861824"/>
        <c:crosses val="autoZero"/>
        <c:auto val="1"/>
        <c:lblAlgn val="ctr"/>
        <c:lblOffset val="100"/>
      </c:catAx>
      <c:valAx>
        <c:axId val="10286182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0286028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Accepted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Basic</c:v>
                </c:pt>
                <c:pt idx="1">
                  <c:v>2nd Level</c:v>
                </c:pt>
                <c:pt idx="2">
                  <c:v>3rd Level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0.6000000000000002</c:v>
                </c:pt>
                <c:pt idx="1">
                  <c:v>6.6499999999999995</c:v>
                </c:pt>
                <c:pt idx="2">
                  <c:v>92.75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Not Accepted </c:v>
                </c:pt>
              </c:strCache>
            </c:strRef>
          </c:tx>
          <c:spPr>
            <a:solidFill>
              <a:srgbClr val="F60000"/>
            </a:solidFill>
          </c:spPr>
          <c:cat>
            <c:strRef>
              <c:f>Sheet1!$A$2:$A$4</c:f>
              <c:strCache>
                <c:ptCount val="3"/>
                <c:pt idx="0">
                  <c:v>Basic</c:v>
                </c:pt>
                <c:pt idx="1">
                  <c:v>2nd Level</c:v>
                </c:pt>
                <c:pt idx="2">
                  <c:v>3rd Level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2.77</c:v>
                </c:pt>
                <c:pt idx="1">
                  <c:v>9.3800000000000008</c:v>
                </c:pt>
                <c:pt idx="2">
                  <c:v>87.85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All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Basic</c:v>
                </c:pt>
                <c:pt idx="1">
                  <c:v>2nd Level</c:v>
                </c:pt>
                <c:pt idx="2">
                  <c:v>3rd Level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2.5</c:v>
                </c:pt>
                <c:pt idx="1">
                  <c:v>8.9</c:v>
                </c:pt>
                <c:pt idx="2">
                  <c:v>88.6</c:v>
                </c:pt>
              </c:numCache>
            </c:numRef>
          </c:val>
        </c:ser>
        <c:axId val="117111424"/>
        <c:axId val="118702464"/>
      </c:barChart>
      <c:catAx>
        <c:axId val="117111424"/>
        <c:scaling>
          <c:orientation val="minMax"/>
        </c:scaling>
        <c:axPos val="b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8702464"/>
        <c:crosses val="autoZero"/>
        <c:auto val="1"/>
        <c:lblAlgn val="ctr"/>
        <c:lblOffset val="100"/>
      </c:catAx>
      <c:valAx>
        <c:axId val="11870246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711142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3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Annual Income</c:v>
                </c:pt>
              </c:strCache>
            </c:strRef>
          </c:tx>
          <c:dPt>
            <c:idx val="1"/>
            <c:spPr>
              <a:solidFill>
                <a:srgbClr val="F60000"/>
              </a:solidFill>
            </c:spPr>
          </c:dPt>
          <c:dPt>
            <c:idx val="2"/>
            <c:spPr>
              <a:solidFill>
                <a:srgbClr val="92D050"/>
              </a:solidFill>
            </c:spPr>
          </c:dPt>
          <c:cat>
            <c:strRef>
              <c:f>Sheet1!$A$2:$A$4</c:f>
              <c:strCache>
                <c:ptCount val="3"/>
                <c:pt idx="0">
                  <c:v>Accepted</c:v>
                </c:pt>
                <c:pt idx="1">
                  <c:v>Not Accepted</c:v>
                </c:pt>
                <c:pt idx="2">
                  <c:v>All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64090</c:v>
                </c:pt>
                <c:pt idx="1">
                  <c:v>50150</c:v>
                </c:pt>
                <c:pt idx="2">
                  <c:v>51371</c:v>
                </c:pt>
              </c:numCache>
            </c:numRef>
          </c:val>
        </c:ser>
        <c:axId val="119510528"/>
        <c:axId val="119514624"/>
      </c:barChart>
      <c:catAx>
        <c:axId val="119510528"/>
        <c:scaling>
          <c:orientation val="minMax"/>
        </c:scaling>
        <c:axPos val="b"/>
        <c:numFmt formatCode="General" sourceLinked="1"/>
        <c:tickLblPos val="nextTo"/>
        <c:crossAx val="119514624"/>
        <c:crosses val="autoZero"/>
        <c:auto val="1"/>
        <c:lblAlgn val="ctr"/>
        <c:lblOffset val="100"/>
      </c:catAx>
      <c:valAx>
        <c:axId val="11951462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951052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Accepted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24.67</c:v>
                </c:pt>
                <c:pt idx="1">
                  <c:v>53.120000000000012</c:v>
                </c:pt>
                <c:pt idx="2">
                  <c:v>19.66</c:v>
                </c:pt>
                <c:pt idx="3">
                  <c:v>2.56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Not Accepted</c:v>
                </c:pt>
              </c:strCache>
            </c:strRef>
          </c:tx>
          <c:spPr>
            <a:solidFill>
              <a:srgbClr val="F60000"/>
            </a:solidFill>
          </c:spP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50.45</c:v>
                </c:pt>
                <c:pt idx="1">
                  <c:v>34.74</c:v>
                </c:pt>
                <c:pt idx="2">
                  <c:v>14.2</c:v>
                </c:pt>
                <c:pt idx="3">
                  <c:v>0.6000000000000002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All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28.5</c:v>
                </c:pt>
                <c:pt idx="1">
                  <c:v>50.4</c:v>
                </c:pt>
                <c:pt idx="2">
                  <c:v>18.8</c:v>
                </c:pt>
                <c:pt idx="3">
                  <c:v>2.2999999999999998</c:v>
                </c:pt>
              </c:numCache>
            </c:numRef>
          </c:val>
        </c:ser>
        <c:axId val="114592384"/>
        <c:axId val="115077888"/>
      </c:barChart>
      <c:catAx>
        <c:axId val="114592384"/>
        <c:scaling>
          <c:orientation val="minMax"/>
        </c:scaling>
        <c:axPos val="b"/>
        <c:numFmt formatCode="General" sourceLinked="1"/>
        <c:tickLblPos val="nextTo"/>
        <c:crossAx val="115077888"/>
        <c:crosses val="autoZero"/>
        <c:auto val="1"/>
        <c:lblAlgn val="ctr"/>
        <c:lblOffset val="100"/>
      </c:catAx>
      <c:valAx>
        <c:axId val="11507788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459238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Accepted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Accepted None</c:v>
                </c:pt>
                <c:pt idx="1">
                  <c:v>Accepted 1+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43.8</c:v>
                </c:pt>
                <c:pt idx="1">
                  <c:v>56.2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Not Accepted</c:v>
                </c:pt>
              </c:strCache>
            </c:strRef>
          </c:tx>
          <c:spPr>
            <a:solidFill>
              <a:srgbClr val="F60000"/>
            </a:solidFill>
          </c:spPr>
          <c:cat>
            <c:strRef>
              <c:f>Sheet1!$A$2:$A$3</c:f>
              <c:strCache>
                <c:ptCount val="2"/>
                <c:pt idx="0">
                  <c:v>Accepted None</c:v>
                </c:pt>
                <c:pt idx="1">
                  <c:v>Accepted 1+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85.55</c:v>
                </c:pt>
                <c:pt idx="1">
                  <c:v>14.45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All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Accepted None</c:v>
                </c:pt>
                <c:pt idx="1">
                  <c:v>Accepted 1+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79.3</c:v>
                </c:pt>
                <c:pt idx="1">
                  <c:v>20.7</c:v>
                </c:pt>
              </c:numCache>
            </c:numRef>
          </c:val>
        </c:ser>
        <c:axId val="70499712"/>
        <c:axId val="98743424"/>
      </c:barChart>
      <c:catAx>
        <c:axId val="70499712"/>
        <c:scaling>
          <c:orientation val="minMax"/>
        </c:scaling>
        <c:axPos val="b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8743424"/>
        <c:crosses val="autoZero"/>
        <c:auto val="1"/>
        <c:lblAlgn val="ctr"/>
        <c:lblOffset val="100"/>
      </c:catAx>
      <c:valAx>
        <c:axId val="9874342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7049971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6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>
        <c:manualLayout>
          <c:layoutTarget val="inner"/>
          <c:xMode val="edge"/>
          <c:yMode val="edge"/>
          <c:x val="5.8490762223274075E-2"/>
          <c:y val="7.0893425370502972E-2"/>
          <c:w val="0.67035422470183825"/>
          <c:h val="0.70889488337079287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Accepted</c:v>
                </c:pt>
              </c:strCache>
            </c:strRef>
          </c:tx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43.806646525679746</c:v>
                </c:pt>
                <c:pt idx="1">
                  <c:v>30.211480362537763</c:v>
                </c:pt>
                <c:pt idx="2">
                  <c:v>12.386706948640487</c:v>
                </c:pt>
                <c:pt idx="3">
                  <c:v>10.57401812688822</c:v>
                </c:pt>
                <c:pt idx="4">
                  <c:v>3.0211480362537757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Not Accepted </c:v>
                </c:pt>
              </c:strCache>
            </c:strRef>
          </c:tx>
          <c:spPr>
            <a:solidFill>
              <a:srgbClr val="F60000"/>
            </a:solidFill>
          </c:spP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85.562067128396379</c:v>
                </c:pt>
                <c:pt idx="1">
                  <c:v>11.827384123601492</c:v>
                </c:pt>
                <c:pt idx="2">
                  <c:v>2.0777836973894512</c:v>
                </c:pt>
                <c:pt idx="3">
                  <c:v>0.47948854555141196</c:v>
                </c:pt>
                <c:pt idx="4">
                  <c:v>5.3276505061267958E-2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All</c:v>
                </c:pt>
              </c:strCache>
            </c:strRef>
          </c:tx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79.302536231884005</c:v>
                </c:pt>
                <c:pt idx="1">
                  <c:v>14.583333333333334</c:v>
                </c:pt>
                <c:pt idx="2">
                  <c:v>3.6231884057971016</c:v>
                </c:pt>
                <c:pt idx="3">
                  <c:v>1.9927536231884064</c:v>
                </c:pt>
                <c:pt idx="4">
                  <c:v>0.49818840579710166</c:v>
                </c:pt>
              </c:numCache>
            </c:numRef>
          </c:val>
        </c:ser>
        <c:axId val="142152448"/>
        <c:axId val="142161024"/>
      </c:barChart>
      <c:catAx>
        <c:axId val="142152448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42161024"/>
        <c:crosses val="autoZero"/>
        <c:auto val="1"/>
        <c:lblAlgn val="ctr"/>
        <c:lblOffset val="100"/>
      </c:catAx>
      <c:valAx>
        <c:axId val="14216102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4215244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6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style val="3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1"/>
            <c:spPr>
              <a:solidFill>
                <a:srgbClr val="F60000"/>
              </a:solidFill>
            </c:spPr>
          </c:dPt>
          <c:dPt>
            <c:idx val="2"/>
            <c:spPr>
              <a:solidFill>
                <a:srgbClr val="92D050"/>
              </a:solidFill>
            </c:spPr>
          </c:dPt>
          <c:cat>
            <c:strRef>
              <c:f>Sheet1!$A$2:$A$4</c:f>
              <c:strCache>
                <c:ptCount val="3"/>
                <c:pt idx="0">
                  <c:v>Accepted</c:v>
                </c:pt>
                <c:pt idx="1">
                  <c:v>Not Accepted</c:v>
                </c:pt>
                <c:pt idx="2">
                  <c:v>All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8.25</c:v>
                </c:pt>
                <c:pt idx="1">
                  <c:v>7.75</c:v>
                </c:pt>
                <c:pt idx="2">
                  <c:v>7.83</c:v>
                </c:pt>
              </c:numCache>
            </c:numRef>
          </c:val>
        </c:ser>
        <c:axId val="140414976"/>
        <c:axId val="140416896"/>
      </c:barChart>
      <c:catAx>
        <c:axId val="140414976"/>
        <c:scaling>
          <c:orientation val="minMax"/>
        </c:scaling>
        <c:axPos val="b"/>
        <c:tickLblPos val="nextTo"/>
        <c:crossAx val="140416896"/>
        <c:crosses val="autoZero"/>
        <c:auto val="1"/>
        <c:lblAlgn val="ctr"/>
        <c:lblOffset val="100"/>
      </c:catAx>
      <c:valAx>
        <c:axId val="140416896"/>
        <c:scaling>
          <c:orientation val="minMax"/>
        </c:scaling>
        <c:axPos val="l"/>
        <c:majorGridlines/>
        <c:numFmt formatCode="General" sourceLinked="1"/>
        <c:tickLblPos val="nextTo"/>
        <c:crossAx val="140414976"/>
        <c:crosses val="autoZero"/>
        <c:crossBetween val="between"/>
      </c:valAx>
    </c:plotArea>
    <c:plotVisOnly val="1"/>
  </c:chart>
  <c:txPr>
    <a:bodyPr/>
    <a:lstStyle/>
    <a:p>
      <a:pPr>
        <a:defRPr sz="1400">
          <a:latin typeface="Arial" pitchFamily="34" charset="0"/>
          <a:cs typeface="Arial" pitchFamily="34" charset="0"/>
        </a:defRPr>
      </a:pPr>
      <a:endParaRPr lang="en-US"/>
    </a:p>
  </c:txPr>
  <c:externalData r:id="rId1"/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style val="3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1"/>
            <c:spPr>
              <a:solidFill>
                <a:srgbClr val="F60000"/>
              </a:solidFill>
            </c:spPr>
          </c:dPt>
          <c:dPt>
            <c:idx val="2"/>
            <c:spPr>
              <a:solidFill>
                <a:srgbClr val="92D050"/>
              </a:solidFill>
            </c:spPr>
          </c:dPt>
          <c:cat>
            <c:strRef>
              <c:f>Sheet1!$A$2:$A$4</c:f>
              <c:strCache>
                <c:ptCount val="3"/>
                <c:pt idx="0">
                  <c:v>Accepted</c:v>
                </c:pt>
                <c:pt idx="1">
                  <c:v>Not Accepted</c:v>
                </c:pt>
                <c:pt idx="2">
                  <c:v>All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964</c:v>
                </c:pt>
                <c:pt idx="1">
                  <c:v>270</c:v>
                </c:pt>
                <c:pt idx="2">
                  <c:v>342</c:v>
                </c:pt>
              </c:numCache>
            </c:numRef>
          </c:val>
        </c:ser>
        <c:axId val="121457280"/>
        <c:axId val="137277440"/>
      </c:barChart>
      <c:catAx>
        <c:axId val="121457280"/>
        <c:scaling>
          <c:orientation val="minMax"/>
        </c:scaling>
        <c:axPos val="b"/>
        <c:tickLblPos val="nextTo"/>
        <c:crossAx val="137277440"/>
        <c:crosses val="autoZero"/>
        <c:auto val="1"/>
        <c:lblAlgn val="ctr"/>
        <c:lblOffset val="100"/>
      </c:catAx>
      <c:valAx>
        <c:axId val="137277440"/>
        <c:scaling>
          <c:orientation val="minMax"/>
        </c:scaling>
        <c:axPos val="l"/>
        <c:majorGridlines/>
        <c:numFmt formatCode="General" sourceLinked="1"/>
        <c:tickLblPos val="nextTo"/>
        <c:crossAx val="121457280"/>
        <c:crosses val="autoZero"/>
        <c:crossBetween val="between"/>
      </c:valAx>
    </c:plotArea>
    <c:plotVisOnly val="1"/>
  </c:chart>
  <c:txPr>
    <a:bodyPr/>
    <a:lstStyle/>
    <a:p>
      <a:pPr>
        <a:defRPr sz="1400">
          <a:latin typeface="Arial" pitchFamily="34" charset="0"/>
          <a:cs typeface="Arial" pitchFamily="34" charset="0"/>
        </a:defRPr>
      </a:pPr>
      <a:endParaRPr lang="en-US"/>
    </a:p>
  </c:txPr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0.10791</cdr:x>
      <cdr:y>0.17745</cdr:y>
    </cdr:from>
    <cdr:to>
      <cdr:x>0.10811</cdr:x>
      <cdr:y>0.49685</cdr:y>
    </cdr:to>
    <cdr:sp macro="" textlink="">
      <cdr:nvSpPr>
        <cdr:cNvPr id="3" name="Straight Arrow Connector 2"/>
        <cdr:cNvSpPr/>
      </cdr:nvSpPr>
      <cdr:spPr>
        <a:xfrm xmlns:a="http://schemas.openxmlformats.org/drawingml/2006/main" rot="5400000">
          <a:off x="215108" y="1356528"/>
          <a:ext cx="1285884" cy="1589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2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0.1259</cdr:x>
      <cdr:y>0.4791</cdr:y>
    </cdr:from>
    <cdr:to>
      <cdr:x>0.18305</cdr:x>
      <cdr:y>0.57084</cdr:y>
    </cdr:to>
    <cdr:sp macro="" textlink="">
      <cdr:nvSpPr>
        <cdr:cNvPr id="3" name="TextBox 24"/>
        <cdr:cNvSpPr txBox="1"/>
      </cdr:nvSpPr>
      <cdr:spPr>
        <a:xfrm xmlns:a="http://schemas.openxmlformats.org/drawingml/2006/main">
          <a:off x="1000132" y="1928826"/>
          <a:ext cx="45397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lang="en-GB" dirty="0" smtClean="0">
              <a:solidFill>
                <a:sysClr val="window" lastClr="FFFFFF"/>
              </a:solidFill>
            </a:rPr>
            <a:t>2</a:t>
          </a:r>
          <a:r>
            <a:rPr lang="en-GB" dirty="0" smtClean="0">
              <a:solidFill>
                <a:sysClr val="window" lastClr="FFFFFF"/>
              </a:solidFill>
            </a:rPr>
            <a:t> </a:t>
          </a:r>
          <a:r>
            <a:rPr lang="en-GB" dirty="0" smtClean="0">
              <a:solidFill>
                <a:sysClr val="window" lastClr="FFFFFF"/>
              </a:solidFill>
            </a:rPr>
            <a:t>x</a:t>
          </a:r>
          <a:endParaRPr lang="en-GB" dirty="0">
            <a:solidFill>
              <a:sysClr val="window" lastClr="FFFFFF"/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0.45864</cdr:x>
      <cdr:y>0.62106</cdr:y>
    </cdr:from>
    <cdr:to>
      <cdr:x>0.57451</cdr:x>
      <cdr:y>0.75103</cdr:y>
    </cdr:to>
    <cdr:sp macro="" textlink="">
      <cdr:nvSpPr>
        <cdr:cNvPr id="2" name="TextBox 9"/>
        <cdr:cNvSpPr txBox="1"/>
      </cdr:nvSpPr>
      <cdr:spPr>
        <a:xfrm xmlns:a="http://schemas.openxmlformats.org/drawingml/2006/main">
          <a:off x="3643338" y="2500330"/>
          <a:ext cx="920444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pPr algn="ctr"/>
          <a:r>
            <a:rPr lang="en-GB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7</a:t>
          </a:r>
          <a:r>
            <a:rPr lang="en-GB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years</a:t>
          </a:r>
        </a:p>
        <a:p xmlns:a="http://schemas.openxmlformats.org/drawingml/2006/main">
          <a:pPr algn="ctr"/>
          <a:r>
            <a:rPr lang="en-GB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9</a:t>
          </a:r>
          <a:r>
            <a:rPr lang="en-GB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months</a:t>
          </a:r>
          <a:endParaRPr lang="en-GB" sz="1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0.56655</cdr:x>
      <cdr:y>0.33715</cdr:y>
    </cdr:from>
    <cdr:to>
      <cdr:x>0.63944</cdr:x>
      <cdr:y>0.42124</cdr:y>
    </cdr:to>
    <cdr:sp macro="" textlink="">
      <cdr:nvSpPr>
        <cdr:cNvPr id="2" name="TextBox 24"/>
        <cdr:cNvSpPr txBox="1"/>
      </cdr:nvSpPr>
      <cdr:spPr>
        <a:xfrm xmlns:a="http://schemas.openxmlformats.org/drawingml/2006/main">
          <a:off x="4500594" y="1357322"/>
          <a:ext cx="579005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lang="en-GB" sz="1600" dirty="0" smtClean="0">
              <a:solidFill>
                <a:sysClr val="window" lastClr="FFFFFF"/>
              </a:solidFill>
            </a:rPr>
            <a:t>1.5 x</a:t>
          </a:r>
          <a:endParaRPr lang="en-GB" sz="1600" dirty="0">
            <a:solidFill>
              <a:sysClr val="window" lastClr="FFFFFF"/>
            </a:solidFill>
          </a:endParaRPr>
        </a:p>
      </cdr:txBody>
    </cdr:sp>
  </cdr:relSizeAnchor>
  <cdr:relSizeAnchor xmlns:cdr="http://schemas.openxmlformats.org/drawingml/2006/chartDrawing">
    <cdr:from>
      <cdr:x>0.61142</cdr:x>
      <cdr:y>0.12441</cdr:y>
    </cdr:from>
    <cdr:to>
      <cdr:x>0.61162</cdr:x>
      <cdr:y>0.30186</cdr:y>
    </cdr:to>
    <cdr:sp macro="" textlink="">
      <cdr:nvSpPr>
        <cdr:cNvPr id="7" name="Straight Arrow Connector 6"/>
        <cdr:cNvSpPr/>
      </cdr:nvSpPr>
      <cdr:spPr>
        <a:xfrm xmlns:a="http://schemas.openxmlformats.org/drawingml/2006/main" rot="5400000">
          <a:off x="4856990" y="500860"/>
          <a:ext cx="1588" cy="71438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2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A122-7EE5-4822-BDDA-83898081DAA1}" type="datetimeFigureOut">
              <a:rPr lang="en-US" smtClean="0"/>
              <a:pPr/>
              <a:t>5/17/2021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6CA9-BFB4-4344-887C-AC92903B08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A122-7EE5-4822-BDDA-83898081DAA1}" type="datetimeFigureOut">
              <a:rPr lang="en-US" smtClean="0"/>
              <a:pPr/>
              <a:t>5/17/2021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6CA9-BFB4-4344-887C-AC92903B08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A122-7EE5-4822-BDDA-83898081DAA1}" type="datetimeFigureOut">
              <a:rPr lang="en-US" smtClean="0"/>
              <a:pPr/>
              <a:t>5/17/2021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6CA9-BFB4-4344-887C-AC92903B08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A122-7EE5-4822-BDDA-83898081DAA1}" type="datetimeFigureOut">
              <a:rPr lang="en-US" smtClean="0"/>
              <a:pPr/>
              <a:t>5/17/2021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6CA9-BFB4-4344-887C-AC92903B08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A122-7EE5-4822-BDDA-83898081DAA1}" type="datetimeFigureOut">
              <a:rPr lang="en-US" smtClean="0"/>
              <a:pPr/>
              <a:t>5/17/2021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6CA9-BFB4-4344-887C-AC92903B08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A122-7EE5-4822-BDDA-83898081DAA1}" type="datetimeFigureOut">
              <a:rPr lang="en-US" smtClean="0"/>
              <a:pPr/>
              <a:t>5/17/2021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6CA9-BFB4-4344-887C-AC92903B08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A122-7EE5-4822-BDDA-83898081DAA1}" type="datetimeFigureOut">
              <a:rPr lang="en-US" smtClean="0"/>
              <a:pPr/>
              <a:t>5/17/2021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6CA9-BFB4-4344-887C-AC92903B08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A122-7EE5-4822-BDDA-83898081DAA1}" type="datetimeFigureOut">
              <a:rPr lang="en-US" smtClean="0"/>
              <a:pPr/>
              <a:t>5/17/2021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6CA9-BFB4-4344-887C-AC92903B08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A122-7EE5-4822-BDDA-83898081DAA1}" type="datetimeFigureOut">
              <a:rPr lang="en-US" smtClean="0"/>
              <a:pPr/>
              <a:t>5/17/2021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6CA9-BFB4-4344-887C-AC92903B08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A122-7EE5-4822-BDDA-83898081DAA1}" type="datetimeFigureOut">
              <a:rPr lang="en-US" smtClean="0"/>
              <a:pPr/>
              <a:t>5/17/2021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6CA9-BFB4-4344-887C-AC92903B08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A122-7EE5-4822-BDDA-83898081DAA1}" type="datetimeFigureOut">
              <a:rPr lang="en-US" smtClean="0"/>
              <a:pPr/>
              <a:t>5/17/2021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6CA9-BFB4-4344-887C-AC92903B08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2A122-7EE5-4822-BDDA-83898081DAA1}" type="datetimeFigureOut">
              <a:rPr lang="en-US" smtClean="0"/>
              <a:pPr/>
              <a:t>5/17/2021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76CA9-BFB4-4344-887C-AC92903B08F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CRM Data Analyst Case</a:t>
            </a:r>
            <a:endParaRPr lang="en-GB" sz="3600" b="1" dirty="0">
              <a:solidFill>
                <a:schemeClr val="bg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5" name="Picture 4" descr="ifoodvermelhocomprid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239272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4929198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Noa</a:t>
            </a:r>
            <a:r>
              <a:rPr kumimoji="0" lang="en-GB" sz="280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 Prada </a:t>
            </a:r>
            <a:r>
              <a:rPr kumimoji="0" lang="en-GB" sz="280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Schnor</a:t>
            </a:r>
            <a:endParaRPr kumimoji="0" lang="en-GB" sz="2800" i="0" u="none" strike="noStrike" kern="1200" cap="none" spc="0" normalizeH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800" i="0" u="none" strike="noStrike" kern="1200" cap="none" spc="0" normalizeH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000" baseline="0" dirty="0" smtClean="0">
                <a:solidFill>
                  <a:schemeClr val="bg1">
                    <a:lumMod val="50000"/>
                  </a:schemeClr>
                </a:solidFill>
              </a:rPr>
              <a:t>May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2021</a:t>
            </a:r>
            <a:endParaRPr kumimoji="0" lang="en-GB" sz="20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428860" y="4714884"/>
            <a:ext cx="42148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foodvermelhocomprido.png"/>
          <p:cNvPicPr>
            <a:picLocks noChangeAspect="1"/>
          </p:cNvPicPr>
          <p:nvPr/>
        </p:nvPicPr>
        <p:blipFill>
          <a:blip r:embed="rId2"/>
          <a:srcRect l="20929"/>
          <a:stretch>
            <a:fillRect/>
          </a:stretch>
        </p:blipFill>
        <p:spPr>
          <a:xfrm>
            <a:off x="-1" y="0"/>
            <a:ext cx="3029557" cy="1357298"/>
          </a:xfrm>
          <a:prstGeom prst="rect">
            <a:avLst/>
          </a:prstGeom>
        </p:spPr>
      </p:pic>
      <p:pic>
        <p:nvPicPr>
          <p:cNvPr id="7" name="Picture 6" descr="ifoodvermelhocomprido.png"/>
          <p:cNvPicPr>
            <a:picLocks noChangeAspect="1"/>
          </p:cNvPicPr>
          <p:nvPr/>
        </p:nvPicPr>
        <p:blipFill>
          <a:blip r:embed="rId2"/>
          <a:srcRect r="69767"/>
          <a:stretch>
            <a:fillRect/>
          </a:stretch>
        </p:blipFill>
        <p:spPr>
          <a:xfrm>
            <a:off x="3000364" y="0"/>
            <a:ext cx="6143636" cy="13572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rial Rounded MT Bold" pitchFamily="34" charset="0"/>
              </a:rPr>
              <a:t>CUSTOMERS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Rounded MT Bold" pitchFamily="34" charset="0"/>
            </a:endParaRP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</p:nvPr>
        </p:nvGraphicFramePr>
        <p:xfrm>
          <a:off x="785786" y="2643182"/>
          <a:ext cx="7943848" cy="4025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itle 1"/>
          <p:cNvSpPr txBox="1">
            <a:spLocks/>
          </p:cNvSpPr>
          <p:nvPr/>
        </p:nvSpPr>
        <p:spPr>
          <a:xfrm>
            <a:off x="0" y="135729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  <a:ea typeface="+mj-ea"/>
                <a:cs typeface="+mj-cs"/>
              </a:rPr>
              <a:t>Children | 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 Accepted </a:t>
            </a:r>
            <a:r>
              <a:rPr lang="en-GB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vs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Not 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Last 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Campaign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-57554" y="427035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Customers (%)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728" y="2571744"/>
            <a:ext cx="278794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50% do not have children</a:t>
            </a:r>
            <a:endParaRPr lang="en-GB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foodvermelhocomprido.png"/>
          <p:cNvPicPr>
            <a:picLocks noChangeAspect="1"/>
          </p:cNvPicPr>
          <p:nvPr/>
        </p:nvPicPr>
        <p:blipFill>
          <a:blip r:embed="rId2"/>
          <a:srcRect l="20929"/>
          <a:stretch>
            <a:fillRect/>
          </a:stretch>
        </p:blipFill>
        <p:spPr>
          <a:xfrm>
            <a:off x="-1" y="0"/>
            <a:ext cx="3029557" cy="1357298"/>
          </a:xfrm>
          <a:prstGeom prst="rect">
            <a:avLst/>
          </a:prstGeom>
        </p:spPr>
      </p:pic>
      <p:pic>
        <p:nvPicPr>
          <p:cNvPr id="7" name="Picture 6" descr="ifoodvermelhocomprido.png"/>
          <p:cNvPicPr>
            <a:picLocks noChangeAspect="1"/>
          </p:cNvPicPr>
          <p:nvPr/>
        </p:nvPicPr>
        <p:blipFill>
          <a:blip r:embed="rId2"/>
          <a:srcRect r="69767"/>
          <a:stretch>
            <a:fillRect/>
          </a:stretch>
        </p:blipFill>
        <p:spPr>
          <a:xfrm>
            <a:off x="3000364" y="0"/>
            <a:ext cx="6143636" cy="13572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rial Rounded MT Bold" pitchFamily="34" charset="0"/>
              </a:rPr>
              <a:t>CUSTOMERS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Rounded MT Bold" pitchFamily="34" charset="0"/>
            </a:endParaRP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</p:nvPr>
        </p:nvGraphicFramePr>
        <p:xfrm>
          <a:off x="1357290" y="1928802"/>
          <a:ext cx="6300774" cy="2811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itle 1"/>
          <p:cNvSpPr txBox="1">
            <a:spLocks/>
          </p:cNvSpPr>
          <p:nvPr/>
        </p:nvSpPr>
        <p:spPr>
          <a:xfrm>
            <a:off x="0" y="1142984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Previous Campaigns | 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 Accepted </a:t>
            </a:r>
            <a:r>
              <a:rPr lang="en-GB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vs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Not 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Last 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Campaign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98908" y="3028882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Customers (%)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4392611" y="3321049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2035157" y="2678107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89468" y="285670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4 x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28" name="Content Placeholder 17"/>
          <p:cNvGraphicFramePr>
            <a:graphicFrameLocks/>
          </p:cNvGraphicFramePr>
          <p:nvPr/>
        </p:nvGraphicFramePr>
        <p:xfrm>
          <a:off x="1500166" y="4546615"/>
          <a:ext cx="6443650" cy="2311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TextBox 28"/>
          <p:cNvSpPr txBox="1"/>
          <p:nvPr/>
        </p:nvSpPr>
        <p:spPr>
          <a:xfrm rot="16200000">
            <a:off x="676984" y="5400652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Customers (%)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foodvermelhocomprido.png"/>
          <p:cNvPicPr>
            <a:picLocks noChangeAspect="1"/>
          </p:cNvPicPr>
          <p:nvPr/>
        </p:nvPicPr>
        <p:blipFill>
          <a:blip r:embed="rId2"/>
          <a:srcRect l="20929"/>
          <a:stretch>
            <a:fillRect/>
          </a:stretch>
        </p:blipFill>
        <p:spPr>
          <a:xfrm>
            <a:off x="-1" y="0"/>
            <a:ext cx="3029557" cy="1357298"/>
          </a:xfrm>
          <a:prstGeom prst="rect">
            <a:avLst/>
          </a:prstGeom>
        </p:spPr>
      </p:pic>
      <p:pic>
        <p:nvPicPr>
          <p:cNvPr id="7" name="Picture 6" descr="ifoodvermelhocomprido.png"/>
          <p:cNvPicPr>
            <a:picLocks noChangeAspect="1"/>
          </p:cNvPicPr>
          <p:nvPr/>
        </p:nvPicPr>
        <p:blipFill>
          <a:blip r:embed="rId2"/>
          <a:srcRect r="69767"/>
          <a:stretch>
            <a:fillRect/>
          </a:stretch>
        </p:blipFill>
        <p:spPr>
          <a:xfrm>
            <a:off x="3000364" y="0"/>
            <a:ext cx="6143636" cy="13572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rial Rounded MT Bold" pitchFamily="34" charset="0"/>
              </a:rPr>
              <a:t>CUSTOMERS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Rounded MT Bold" pitchFamily="34" charset="0"/>
            </a:endParaRP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</p:nvPr>
        </p:nvGraphicFramePr>
        <p:xfrm>
          <a:off x="785786" y="2643182"/>
          <a:ext cx="7943848" cy="4025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itle 1"/>
          <p:cNvSpPr txBox="1">
            <a:spLocks/>
          </p:cNvSpPr>
          <p:nvPr/>
        </p:nvSpPr>
        <p:spPr>
          <a:xfrm>
            <a:off x="357158" y="13572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  <a:ea typeface="+mj-ea"/>
                <a:cs typeface="+mj-cs"/>
              </a:rPr>
              <a:t>Enrolled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 | Accepted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vs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 Not Last Campaign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246216" y="427035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Months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670" y="3262970"/>
            <a:ext cx="920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 years</a:t>
            </a:r>
          </a:p>
          <a:p>
            <a:pPr algn="ctr"/>
            <a:r>
              <a:rPr lang="en-GB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 months</a:t>
            </a:r>
            <a:endParaRPr lang="en-GB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554" y="3500438"/>
            <a:ext cx="2343334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Not ‘New’ Customers</a:t>
            </a:r>
          </a:p>
          <a:p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Diff. only 6 months</a:t>
            </a:r>
            <a:endParaRPr lang="en-GB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6858016" y="4857760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 years</a:t>
            </a:r>
          </a:p>
          <a:p>
            <a:pPr algn="ctr"/>
            <a:r>
              <a:rPr lang="en-GB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n-GB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months</a:t>
            </a:r>
            <a:endParaRPr lang="en-GB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foodvermelhocomprido.png"/>
          <p:cNvPicPr>
            <a:picLocks noChangeAspect="1"/>
          </p:cNvPicPr>
          <p:nvPr/>
        </p:nvPicPr>
        <p:blipFill>
          <a:blip r:embed="rId2"/>
          <a:srcRect l="20929"/>
          <a:stretch>
            <a:fillRect/>
          </a:stretch>
        </p:blipFill>
        <p:spPr>
          <a:xfrm>
            <a:off x="-1" y="0"/>
            <a:ext cx="3029557" cy="1357298"/>
          </a:xfrm>
          <a:prstGeom prst="rect">
            <a:avLst/>
          </a:prstGeom>
        </p:spPr>
      </p:pic>
      <p:pic>
        <p:nvPicPr>
          <p:cNvPr id="7" name="Picture 6" descr="ifoodvermelhocomprido.png"/>
          <p:cNvPicPr>
            <a:picLocks noChangeAspect="1"/>
          </p:cNvPicPr>
          <p:nvPr/>
        </p:nvPicPr>
        <p:blipFill>
          <a:blip r:embed="rId2"/>
          <a:srcRect r="69767"/>
          <a:stretch>
            <a:fillRect/>
          </a:stretch>
        </p:blipFill>
        <p:spPr>
          <a:xfrm>
            <a:off x="3000364" y="0"/>
            <a:ext cx="6143636" cy="13572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rial Rounded MT Bold" pitchFamily="34" charset="0"/>
              </a:rPr>
              <a:t>CUSTOMERS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Rounded MT Bold" pitchFamily="34" charset="0"/>
            </a:endParaRP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</p:nvPr>
        </p:nvGraphicFramePr>
        <p:xfrm>
          <a:off x="785786" y="2643182"/>
          <a:ext cx="7943848" cy="4025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itle 1"/>
          <p:cNvSpPr txBox="1">
            <a:spLocks/>
          </p:cNvSpPr>
          <p:nvPr/>
        </p:nvSpPr>
        <p:spPr>
          <a:xfrm>
            <a:off x="357158" y="13572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Monetary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 | Accepted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vs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 Not Last Campaign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71802" y="2714620"/>
            <a:ext cx="377539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Spend 3.5 times more on products </a:t>
            </a:r>
            <a:endParaRPr lang="en-GB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7422" y="3571876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3.5 x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464579" y="4464851"/>
            <a:ext cx="17859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foodvermelhocomprido.png"/>
          <p:cNvPicPr>
            <a:picLocks noChangeAspect="1"/>
          </p:cNvPicPr>
          <p:nvPr/>
        </p:nvPicPr>
        <p:blipFill>
          <a:blip r:embed="rId2"/>
          <a:srcRect l="20929"/>
          <a:stretch>
            <a:fillRect/>
          </a:stretch>
        </p:blipFill>
        <p:spPr>
          <a:xfrm>
            <a:off x="-1" y="0"/>
            <a:ext cx="3029557" cy="1357298"/>
          </a:xfrm>
          <a:prstGeom prst="rect">
            <a:avLst/>
          </a:prstGeom>
        </p:spPr>
      </p:pic>
      <p:pic>
        <p:nvPicPr>
          <p:cNvPr id="7" name="Picture 6" descr="ifoodvermelhocomprido.png"/>
          <p:cNvPicPr>
            <a:picLocks noChangeAspect="1"/>
          </p:cNvPicPr>
          <p:nvPr/>
        </p:nvPicPr>
        <p:blipFill>
          <a:blip r:embed="rId2"/>
          <a:srcRect r="69767"/>
          <a:stretch>
            <a:fillRect/>
          </a:stretch>
        </p:blipFill>
        <p:spPr>
          <a:xfrm>
            <a:off x="3000364" y="0"/>
            <a:ext cx="6143636" cy="13572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rial Rounded MT Bold" pitchFamily="34" charset="0"/>
              </a:rPr>
              <a:t>CUSTOMERS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Rounded MT Bold" pitchFamily="34" charset="0"/>
            </a:endParaRP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</p:nvPr>
        </p:nvGraphicFramePr>
        <p:xfrm>
          <a:off x="785786" y="2643182"/>
          <a:ext cx="7943848" cy="4025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itle 1"/>
          <p:cNvSpPr txBox="1">
            <a:spLocks/>
          </p:cNvSpPr>
          <p:nvPr/>
        </p:nvSpPr>
        <p:spPr>
          <a:xfrm>
            <a:off x="357158" y="13572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Products | Accepted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vs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 Not Last Campaign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-192206" y="4270353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Amount Spend(%)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14744" y="3214686"/>
            <a:ext cx="3031599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Both groups spend more on</a:t>
            </a:r>
          </a:p>
          <a:p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Wines and meat</a:t>
            </a:r>
            <a:endParaRPr lang="en-GB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foodvermelhocomprido.png"/>
          <p:cNvPicPr>
            <a:picLocks noChangeAspect="1"/>
          </p:cNvPicPr>
          <p:nvPr/>
        </p:nvPicPr>
        <p:blipFill>
          <a:blip r:embed="rId2"/>
          <a:srcRect l="20929"/>
          <a:stretch>
            <a:fillRect/>
          </a:stretch>
        </p:blipFill>
        <p:spPr>
          <a:xfrm>
            <a:off x="-1" y="0"/>
            <a:ext cx="3029557" cy="1357298"/>
          </a:xfrm>
          <a:prstGeom prst="rect">
            <a:avLst/>
          </a:prstGeom>
        </p:spPr>
      </p:pic>
      <p:pic>
        <p:nvPicPr>
          <p:cNvPr id="7" name="Picture 6" descr="ifoodvermelhocomprido.png"/>
          <p:cNvPicPr>
            <a:picLocks noChangeAspect="1"/>
          </p:cNvPicPr>
          <p:nvPr/>
        </p:nvPicPr>
        <p:blipFill>
          <a:blip r:embed="rId2"/>
          <a:srcRect r="69767"/>
          <a:stretch>
            <a:fillRect/>
          </a:stretch>
        </p:blipFill>
        <p:spPr>
          <a:xfrm>
            <a:off x="3000364" y="0"/>
            <a:ext cx="6143636" cy="13572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rial Rounded MT Bold" pitchFamily="34" charset="0"/>
              </a:rPr>
              <a:t>CUSTOMERS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Rounded MT Bold" pitchFamily="34" charset="0"/>
            </a:endParaRP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</p:nvPr>
        </p:nvGraphicFramePr>
        <p:xfrm>
          <a:off x="785786" y="2643182"/>
          <a:ext cx="7943848" cy="4025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itle 1"/>
          <p:cNvSpPr txBox="1">
            <a:spLocks/>
          </p:cNvSpPr>
          <p:nvPr/>
        </p:nvSpPr>
        <p:spPr>
          <a:xfrm>
            <a:off x="357158" y="13572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Recency | Accepted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vs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 Not Last Campaign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-922372" y="4270353"/>
            <a:ext cx="3108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Last transaction made(Median Days)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7356" y="3000372"/>
            <a:ext cx="1261885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Recently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purchased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3786182" y="3857628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3438" y="3571876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1.5 x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foodvermelhocomprido.png"/>
          <p:cNvPicPr>
            <a:picLocks noChangeAspect="1"/>
          </p:cNvPicPr>
          <p:nvPr/>
        </p:nvPicPr>
        <p:blipFill>
          <a:blip r:embed="rId2"/>
          <a:srcRect l="20929"/>
          <a:stretch>
            <a:fillRect/>
          </a:stretch>
        </p:blipFill>
        <p:spPr>
          <a:xfrm>
            <a:off x="-1" y="0"/>
            <a:ext cx="3029557" cy="1357298"/>
          </a:xfrm>
          <a:prstGeom prst="rect">
            <a:avLst/>
          </a:prstGeom>
        </p:spPr>
      </p:pic>
      <p:pic>
        <p:nvPicPr>
          <p:cNvPr id="7" name="Picture 6" descr="ifoodvermelhocomprido.png"/>
          <p:cNvPicPr>
            <a:picLocks noChangeAspect="1"/>
          </p:cNvPicPr>
          <p:nvPr/>
        </p:nvPicPr>
        <p:blipFill>
          <a:blip r:embed="rId2"/>
          <a:srcRect r="69767"/>
          <a:stretch>
            <a:fillRect/>
          </a:stretch>
        </p:blipFill>
        <p:spPr>
          <a:xfrm>
            <a:off x="3000364" y="0"/>
            <a:ext cx="6143636" cy="13572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rial Rounded MT Bold" pitchFamily="34" charset="0"/>
              </a:rPr>
              <a:t>CUSTOMERS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Rounded MT Bold" pitchFamily="34" charset="0"/>
            </a:endParaRP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</p:nvPr>
        </p:nvGraphicFramePr>
        <p:xfrm>
          <a:off x="785786" y="2643182"/>
          <a:ext cx="7943848" cy="4025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itle 1"/>
          <p:cNvSpPr txBox="1">
            <a:spLocks/>
          </p:cNvSpPr>
          <p:nvPr/>
        </p:nvSpPr>
        <p:spPr>
          <a:xfrm>
            <a:off x="357158" y="13572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Spend/Purchase | Accepted or Not last Campaign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-678715" y="4270353"/>
            <a:ext cx="262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Number of Purchases(Median)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14744" y="3214686"/>
            <a:ext cx="2762295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Spend  2.4 times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more per purchase made</a:t>
            </a:r>
            <a:endParaRPr lang="en-GB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2393141" y="4107661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14546" y="335756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2.4x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foodvermelhocomprido.png"/>
          <p:cNvPicPr>
            <a:picLocks noChangeAspect="1"/>
          </p:cNvPicPr>
          <p:nvPr/>
        </p:nvPicPr>
        <p:blipFill>
          <a:blip r:embed="rId2"/>
          <a:srcRect l="20929"/>
          <a:stretch>
            <a:fillRect/>
          </a:stretch>
        </p:blipFill>
        <p:spPr>
          <a:xfrm>
            <a:off x="-1" y="0"/>
            <a:ext cx="3029557" cy="1357298"/>
          </a:xfrm>
          <a:prstGeom prst="rect">
            <a:avLst/>
          </a:prstGeom>
        </p:spPr>
      </p:pic>
      <p:pic>
        <p:nvPicPr>
          <p:cNvPr id="7" name="Picture 6" descr="ifoodvermelhocomprido.png"/>
          <p:cNvPicPr>
            <a:picLocks noChangeAspect="1"/>
          </p:cNvPicPr>
          <p:nvPr/>
        </p:nvPicPr>
        <p:blipFill>
          <a:blip r:embed="rId2"/>
          <a:srcRect r="69767"/>
          <a:stretch>
            <a:fillRect/>
          </a:stretch>
        </p:blipFill>
        <p:spPr>
          <a:xfrm>
            <a:off x="3000364" y="0"/>
            <a:ext cx="6143636" cy="13572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rial Rounded MT Bold" pitchFamily="34" charset="0"/>
              </a:rPr>
              <a:t>CUSTOMERS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Rounded MT Bold" pitchFamily="34" charset="0"/>
            </a:endParaRP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</p:nvPr>
        </p:nvGraphicFramePr>
        <p:xfrm>
          <a:off x="785786" y="2643182"/>
          <a:ext cx="7943848" cy="4025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itle 1"/>
          <p:cNvSpPr txBox="1">
            <a:spLocks/>
          </p:cNvSpPr>
          <p:nvPr/>
        </p:nvSpPr>
        <p:spPr>
          <a:xfrm>
            <a:off x="0" y="135729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GB" sz="2400" baseline="0" dirty="0" smtClean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  <a:ea typeface="+mj-ea"/>
                <a:cs typeface="+mj-cs"/>
              </a:rPr>
              <a:t>Sales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  <a:ea typeface="+mj-ea"/>
                <a:cs typeface="+mj-cs"/>
              </a:rPr>
              <a:t> Channels | 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 Accepted or Not last Campaign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-72781" y="4270353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 Purchases (%)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57554" y="4429132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1.5 x</a:t>
            </a:r>
            <a:endParaRPr lang="en-GB" sz="16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3428197" y="4928404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foodvermelhocomprido.png"/>
          <p:cNvPicPr>
            <a:picLocks noChangeAspect="1"/>
          </p:cNvPicPr>
          <p:nvPr/>
        </p:nvPicPr>
        <p:blipFill>
          <a:blip r:embed="rId2"/>
          <a:srcRect l="20929"/>
          <a:stretch>
            <a:fillRect/>
          </a:stretch>
        </p:blipFill>
        <p:spPr>
          <a:xfrm>
            <a:off x="-1" y="0"/>
            <a:ext cx="3029557" cy="1357298"/>
          </a:xfrm>
          <a:prstGeom prst="rect">
            <a:avLst/>
          </a:prstGeom>
        </p:spPr>
      </p:pic>
      <p:pic>
        <p:nvPicPr>
          <p:cNvPr id="7" name="Picture 6" descr="ifoodvermelhocomprido.png"/>
          <p:cNvPicPr>
            <a:picLocks noChangeAspect="1"/>
          </p:cNvPicPr>
          <p:nvPr/>
        </p:nvPicPr>
        <p:blipFill>
          <a:blip r:embed="rId2"/>
          <a:srcRect r="69767"/>
          <a:stretch>
            <a:fillRect/>
          </a:stretch>
        </p:blipFill>
        <p:spPr>
          <a:xfrm>
            <a:off x="3000364" y="0"/>
            <a:ext cx="6143636" cy="13572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rial Rounded MT Bold" pitchFamily="34" charset="0"/>
              </a:rPr>
              <a:t>CUSTOMERS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Rounded MT Bold" pitchFamily="34" charset="0"/>
            </a:endParaRP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</p:nvPr>
        </p:nvGraphicFramePr>
        <p:xfrm>
          <a:off x="785786" y="2643182"/>
          <a:ext cx="7943848" cy="4025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itle 1"/>
          <p:cNvSpPr txBox="1">
            <a:spLocks/>
          </p:cNvSpPr>
          <p:nvPr/>
        </p:nvSpPr>
        <p:spPr>
          <a:xfrm>
            <a:off x="357158" y="13572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  <a:ea typeface="+mj-ea"/>
                <a:cs typeface="+mj-cs"/>
              </a:rPr>
              <a:t>Web Visits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 | Accepted </a:t>
            </a:r>
            <a:r>
              <a:rPr lang="en-GB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  <a:ea typeface="+mj-ea"/>
                <a:cs typeface="+mj-cs"/>
              </a:rPr>
              <a:t>vs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  <a:ea typeface="+mj-ea"/>
                <a:cs typeface="+mj-cs"/>
              </a:rPr>
              <a:t>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Not 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  <a:ea typeface="+mj-ea"/>
                <a:cs typeface="+mj-cs"/>
              </a:rPr>
              <a:t>L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ast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 Campaign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246214" y="427035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Median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vatar-2155431_1920.png"/>
          <p:cNvPicPr>
            <a:picLocks noGrp="1" noChangeAspect="1"/>
          </p:cNvPicPr>
          <p:nvPr>
            <p:ph idx="1"/>
          </p:nvPr>
        </p:nvPicPr>
        <p:blipFill>
          <a:blip r:embed="rId2"/>
          <a:srcRect l="9766"/>
          <a:stretch>
            <a:fillRect/>
          </a:stretch>
        </p:blipFill>
        <p:spPr>
          <a:xfrm>
            <a:off x="26306" y="2332037"/>
            <a:ext cx="7260338" cy="4525963"/>
          </a:xfrm>
        </p:spPr>
      </p:pic>
      <p:pic>
        <p:nvPicPr>
          <p:cNvPr id="6" name="Picture 5" descr="ifoodvermelhocomprido.png"/>
          <p:cNvPicPr>
            <a:picLocks noChangeAspect="1"/>
          </p:cNvPicPr>
          <p:nvPr/>
        </p:nvPicPr>
        <p:blipFill>
          <a:blip r:embed="rId3"/>
          <a:srcRect l="20929"/>
          <a:stretch>
            <a:fillRect/>
          </a:stretch>
        </p:blipFill>
        <p:spPr>
          <a:xfrm>
            <a:off x="-1" y="0"/>
            <a:ext cx="3029557" cy="1357298"/>
          </a:xfrm>
          <a:prstGeom prst="rect">
            <a:avLst/>
          </a:prstGeom>
        </p:spPr>
      </p:pic>
      <p:pic>
        <p:nvPicPr>
          <p:cNvPr id="7" name="Picture 6" descr="ifoodvermelhocomprido.png"/>
          <p:cNvPicPr>
            <a:picLocks noChangeAspect="1"/>
          </p:cNvPicPr>
          <p:nvPr/>
        </p:nvPicPr>
        <p:blipFill>
          <a:blip r:embed="rId3"/>
          <a:srcRect r="69767"/>
          <a:stretch>
            <a:fillRect/>
          </a:stretch>
        </p:blipFill>
        <p:spPr>
          <a:xfrm>
            <a:off x="3000364" y="0"/>
            <a:ext cx="6143636" cy="13572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43060" y="357174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bg1">
                    <a:lumMod val="95000"/>
                  </a:schemeClr>
                </a:solidFill>
                <a:latin typeface="Arial Rounded MT Bold" pitchFamily="34" charset="0"/>
              </a:rPr>
              <a:t>CUSTOMER SEGMENTATION</a:t>
            </a:r>
            <a:endParaRPr lang="en-GB" sz="4000" dirty="0">
              <a:solidFill>
                <a:schemeClr val="bg1">
                  <a:lumMod val="9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10" name="Content Placeholder 8" descr="avatar-2155431_1920.png"/>
          <p:cNvPicPr>
            <a:picLocks noChangeAspect="1"/>
          </p:cNvPicPr>
          <p:nvPr/>
        </p:nvPicPr>
        <p:blipFill>
          <a:blip r:embed="rId2">
            <a:grayscl/>
          </a:blip>
          <a:srcRect l="6376" r="64324"/>
          <a:stretch>
            <a:fillRect/>
          </a:stretch>
        </p:blipFill>
        <p:spPr>
          <a:xfrm>
            <a:off x="6786578" y="2332037"/>
            <a:ext cx="2357454" cy="4525963"/>
          </a:xfrm>
          <a:prstGeom prst="rect">
            <a:avLst/>
          </a:prstGeom>
        </p:spPr>
      </p:pic>
      <p:sp>
        <p:nvSpPr>
          <p:cNvPr id="12" name="Down Arrow Callout 11"/>
          <p:cNvSpPr/>
          <p:nvPr/>
        </p:nvSpPr>
        <p:spPr>
          <a:xfrm>
            <a:off x="214282" y="3000372"/>
            <a:ext cx="1571636" cy="1785950"/>
          </a:xfrm>
          <a:prstGeom prst="downArrowCallout">
            <a:avLst>
              <a:gd name="adj1" fmla="val 8121"/>
              <a:gd name="adj2" fmla="val 25000"/>
              <a:gd name="adj3" fmla="val 25000"/>
              <a:gd name="adj4" fmla="val 6497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TOP</a:t>
            </a:r>
            <a:endParaRPr lang="en-GB" b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Down Arrow Callout 12"/>
          <p:cNvSpPr/>
          <p:nvPr/>
        </p:nvSpPr>
        <p:spPr>
          <a:xfrm>
            <a:off x="2428860" y="3000372"/>
            <a:ext cx="1643074" cy="1785950"/>
          </a:xfrm>
          <a:prstGeom prst="downArrowCallout">
            <a:avLst>
              <a:gd name="adj1" fmla="val 8121"/>
              <a:gd name="adj2" fmla="val 25000"/>
              <a:gd name="adj3" fmla="val 25000"/>
              <a:gd name="adj4" fmla="val 6497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AT RISK</a:t>
            </a:r>
            <a:endParaRPr lang="en-GB" b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Down Arrow Callout 13"/>
          <p:cNvSpPr/>
          <p:nvPr/>
        </p:nvSpPr>
        <p:spPr>
          <a:xfrm>
            <a:off x="4786314" y="3000372"/>
            <a:ext cx="1571636" cy="1785950"/>
          </a:xfrm>
          <a:prstGeom prst="downArrowCallout">
            <a:avLst>
              <a:gd name="adj1" fmla="val 8121"/>
              <a:gd name="adj2" fmla="val 25000"/>
              <a:gd name="adj3" fmla="val 25000"/>
              <a:gd name="adj4" fmla="val 6497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LOWER</a:t>
            </a:r>
            <a:endParaRPr lang="en-GB" b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Down Arrow Callout 14"/>
          <p:cNvSpPr/>
          <p:nvPr/>
        </p:nvSpPr>
        <p:spPr>
          <a:xfrm>
            <a:off x="7215206" y="3000372"/>
            <a:ext cx="1571636" cy="1785950"/>
          </a:xfrm>
          <a:prstGeom prst="downArrowCallout">
            <a:avLst>
              <a:gd name="adj1" fmla="val 8121"/>
              <a:gd name="adj2" fmla="val 25000"/>
              <a:gd name="adj3" fmla="val 25000"/>
              <a:gd name="adj4" fmla="val 6497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LOST</a:t>
            </a:r>
            <a:endParaRPr lang="en-GB" b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Content Placeholder 8" descr="avatar-2155431_1920.png"/>
          <p:cNvPicPr>
            <a:picLocks noChangeAspect="1"/>
          </p:cNvPicPr>
          <p:nvPr/>
        </p:nvPicPr>
        <p:blipFill>
          <a:blip r:embed="rId2"/>
          <a:srcRect l="9766" b="50719"/>
          <a:stretch>
            <a:fillRect/>
          </a:stretch>
        </p:blipFill>
        <p:spPr>
          <a:xfrm>
            <a:off x="0" y="1357299"/>
            <a:ext cx="9144000" cy="1357322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428596" y="15716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RFM Technique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 descr="ifoodvermelhocomprido.png"/>
          <p:cNvPicPr>
            <a:picLocks noChangeAspect="1"/>
          </p:cNvPicPr>
          <p:nvPr/>
        </p:nvPicPr>
        <p:blipFill>
          <a:blip r:embed="rId2"/>
          <a:srcRect l="20929"/>
          <a:stretch>
            <a:fillRect/>
          </a:stretch>
        </p:blipFill>
        <p:spPr>
          <a:xfrm>
            <a:off x="-1" y="0"/>
            <a:ext cx="3029557" cy="1357298"/>
          </a:xfrm>
          <a:prstGeom prst="rect">
            <a:avLst/>
          </a:prstGeom>
        </p:spPr>
      </p:pic>
      <p:sp>
        <p:nvSpPr>
          <p:cNvPr id="28" name="Title 1"/>
          <p:cNvSpPr txBox="1">
            <a:spLocks/>
          </p:cNvSpPr>
          <p:nvPr/>
        </p:nvSpPr>
        <p:spPr>
          <a:xfrm>
            <a:off x="285720" y="1571612"/>
            <a:ext cx="3929090" cy="5286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742950" marR="0" lvl="0" indent="-742950" defTabSz="914400" rtl="0" eaLnBrk="1" fontAlgn="auto" latinLnBrk="0" hangingPunct="1">
              <a:lnSpc>
                <a:spcPct val="3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3"/>
              </a:buBlip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COMPANY</a:t>
            </a:r>
          </a:p>
          <a:p>
            <a:pPr marL="742950" marR="0" lvl="0" indent="-742950" defTabSz="914400" rtl="0" eaLnBrk="1" fontAlgn="auto" latinLnBrk="0" hangingPunct="1">
              <a:lnSpc>
                <a:spcPct val="3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3"/>
              </a:buBlip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PROBLEM</a:t>
            </a:r>
          </a:p>
          <a:p>
            <a:pPr marL="742950" marR="0" lvl="0" indent="-742950" defTabSz="914400" rtl="0" eaLnBrk="1" fontAlgn="auto" latinLnBrk="0" hangingPunct="1">
              <a:lnSpc>
                <a:spcPct val="3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3"/>
              </a:buBlip>
              <a:tabLst/>
              <a:defRPr/>
            </a:pP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CUSTOMERS</a:t>
            </a:r>
          </a:p>
          <a:p>
            <a:pPr marL="742950" marR="0" lvl="0" indent="-742950" defTabSz="914400" rtl="0" eaLnBrk="1" fontAlgn="auto" latinLnBrk="0" hangingPunct="1">
              <a:lnSpc>
                <a:spcPct val="3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3"/>
              </a:buBlip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TOP</a:t>
            </a:r>
            <a:r>
              <a:rPr kumimoji="0" lang="en-GB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CUSTOMERS</a:t>
            </a:r>
          </a:p>
          <a:p>
            <a:pPr marL="742950" marR="0" lvl="0" indent="-742950" defTabSz="914400" rtl="0" eaLnBrk="1" fontAlgn="auto" latinLnBrk="0" hangingPunct="1">
              <a:lnSpc>
                <a:spcPct val="3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3"/>
              </a:buBlip>
              <a:tabLst/>
              <a:defRPr/>
            </a:pPr>
            <a:r>
              <a:rPr lang="en-GB" sz="20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PREDICTION</a:t>
            </a: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MODEL</a:t>
            </a:r>
            <a:endParaRPr kumimoji="0" lang="en-GB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742950" marR="0" lvl="0" indent="-742950" defTabSz="914400" rtl="0" eaLnBrk="1" fontAlgn="auto" latinLnBrk="0" hangingPunct="1">
              <a:lnSpc>
                <a:spcPct val="3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3"/>
              </a:buBlip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9" name="Picture 28" descr="ifoodvermelhocomprido.png"/>
          <p:cNvPicPr>
            <a:picLocks noChangeAspect="1"/>
          </p:cNvPicPr>
          <p:nvPr/>
        </p:nvPicPr>
        <p:blipFill>
          <a:blip r:embed="rId2"/>
          <a:srcRect r="69767"/>
          <a:stretch>
            <a:fillRect/>
          </a:stretch>
        </p:blipFill>
        <p:spPr>
          <a:xfrm>
            <a:off x="3000364" y="0"/>
            <a:ext cx="6143636" cy="1357298"/>
          </a:xfrm>
          <a:prstGeom prst="rect">
            <a:avLst/>
          </a:prstGeom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dirty="0" smtClean="0">
                <a:solidFill>
                  <a:schemeClr val="bg1">
                    <a:lumMod val="95000"/>
                  </a:schemeClr>
                </a:solidFill>
                <a:latin typeface="Arial Rounded MT Bold" pitchFamily="34" charset="0"/>
                <a:ea typeface="+mj-ea"/>
                <a:cs typeface="+mj-cs"/>
              </a:rPr>
              <a:t>TOPICS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pic>
        <p:nvPicPr>
          <p:cNvPr id="32" name="Picture 31" descr="ifood_gesta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912" y="1857364"/>
            <a:ext cx="5415120" cy="43997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foodvermelhocomprido.png"/>
          <p:cNvPicPr>
            <a:picLocks noChangeAspect="1"/>
          </p:cNvPicPr>
          <p:nvPr/>
        </p:nvPicPr>
        <p:blipFill>
          <a:blip r:embed="rId2"/>
          <a:srcRect l="20929"/>
          <a:stretch>
            <a:fillRect/>
          </a:stretch>
        </p:blipFill>
        <p:spPr>
          <a:xfrm>
            <a:off x="-1" y="0"/>
            <a:ext cx="3029557" cy="1357298"/>
          </a:xfrm>
          <a:prstGeom prst="rect">
            <a:avLst/>
          </a:prstGeom>
        </p:spPr>
      </p:pic>
      <p:pic>
        <p:nvPicPr>
          <p:cNvPr id="7" name="Picture 6" descr="ifoodvermelhocomprido.png"/>
          <p:cNvPicPr>
            <a:picLocks noChangeAspect="1"/>
          </p:cNvPicPr>
          <p:nvPr/>
        </p:nvPicPr>
        <p:blipFill>
          <a:blip r:embed="rId2"/>
          <a:srcRect r="69767"/>
          <a:stretch>
            <a:fillRect/>
          </a:stretch>
        </p:blipFill>
        <p:spPr>
          <a:xfrm>
            <a:off x="3000364" y="0"/>
            <a:ext cx="6143636" cy="13572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00184" y="428612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bg1">
                    <a:lumMod val="95000"/>
                  </a:schemeClr>
                </a:solidFill>
                <a:latin typeface="Arial Rounded MT Bold" pitchFamily="34" charset="0"/>
              </a:rPr>
              <a:t>ACCEPTED LAST CAMPAIGN</a:t>
            </a:r>
            <a:endParaRPr lang="en-GB" sz="4000" dirty="0">
              <a:solidFill>
                <a:schemeClr val="bg1">
                  <a:lumMod val="9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2" name="Down Arrow Callout 11"/>
          <p:cNvSpPr/>
          <p:nvPr/>
        </p:nvSpPr>
        <p:spPr>
          <a:xfrm>
            <a:off x="4572000" y="2285992"/>
            <a:ext cx="1571636" cy="1785950"/>
          </a:xfrm>
          <a:prstGeom prst="downArrowCallout">
            <a:avLst>
              <a:gd name="adj1" fmla="val 8121"/>
              <a:gd name="adj2" fmla="val 25000"/>
              <a:gd name="adj3" fmla="val 25000"/>
              <a:gd name="adj4" fmla="val 6497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800" b="1" dirty="0" smtClean="0">
                <a:latin typeface="Arial" pitchFamily="34" charset="0"/>
                <a:cs typeface="Arial" pitchFamily="34" charset="0"/>
              </a:rPr>
              <a:t>TOP</a:t>
            </a:r>
            <a:endParaRPr lang="en-GB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Content Placeholder 8" descr="avatar-2155431_1920.png"/>
          <p:cNvPicPr>
            <a:picLocks noChangeAspect="1"/>
          </p:cNvPicPr>
          <p:nvPr/>
        </p:nvPicPr>
        <p:blipFill>
          <a:blip r:embed="rId3"/>
          <a:srcRect l="9766" b="50719"/>
          <a:stretch>
            <a:fillRect/>
          </a:stretch>
        </p:blipFill>
        <p:spPr>
          <a:xfrm>
            <a:off x="0" y="1357299"/>
            <a:ext cx="9144000" cy="1357322"/>
          </a:xfrm>
          <a:prstGeom prst="rect">
            <a:avLst/>
          </a:prstGeom>
        </p:spPr>
      </p:pic>
      <p:pic>
        <p:nvPicPr>
          <p:cNvPr id="18" name="Content Placeholder 8" descr="avatar-2155431_1920.png"/>
          <p:cNvPicPr>
            <a:picLocks noChangeAspect="1"/>
          </p:cNvPicPr>
          <p:nvPr/>
        </p:nvPicPr>
        <p:blipFill>
          <a:blip r:embed="rId3"/>
          <a:srcRect l="9766" b="50719"/>
          <a:stretch>
            <a:fillRect/>
          </a:stretch>
        </p:blipFill>
        <p:spPr>
          <a:xfrm>
            <a:off x="0" y="1509698"/>
            <a:ext cx="9144000" cy="5348301"/>
          </a:xfrm>
          <a:prstGeom prst="rect">
            <a:avLst/>
          </a:prstGeom>
        </p:spPr>
      </p:pic>
      <p:pic>
        <p:nvPicPr>
          <p:cNvPr id="19" name="Content Placeholder 8" descr="avatar-2155431_1920.png"/>
          <p:cNvPicPr>
            <a:picLocks noChangeAspect="1"/>
          </p:cNvPicPr>
          <p:nvPr/>
        </p:nvPicPr>
        <p:blipFill>
          <a:blip r:embed="rId3"/>
          <a:srcRect l="9766" t="54227" r="63038"/>
          <a:stretch>
            <a:fillRect/>
          </a:stretch>
        </p:blipFill>
        <p:spPr>
          <a:xfrm>
            <a:off x="3312454" y="4786322"/>
            <a:ext cx="2188240" cy="2071678"/>
          </a:xfrm>
          <a:prstGeom prst="rect">
            <a:avLst/>
          </a:prstGeom>
        </p:spPr>
      </p:pic>
      <p:sp>
        <p:nvSpPr>
          <p:cNvPr id="22" name="Down Arrow Callout 21"/>
          <p:cNvSpPr/>
          <p:nvPr/>
        </p:nvSpPr>
        <p:spPr>
          <a:xfrm>
            <a:off x="3500430" y="3214686"/>
            <a:ext cx="1571636" cy="1643074"/>
          </a:xfrm>
          <a:prstGeom prst="downArrowCallout">
            <a:avLst>
              <a:gd name="adj1" fmla="val 8121"/>
              <a:gd name="adj2" fmla="val 25000"/>
              <a:gd name="adj3" fmla="val 25000"/>
              <a:gd name="adj4" fmla="val 6497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 b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TOP</a:t>
            </a:r>
            <a:endParaRPr lang="en-GB" b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Picture 22" descr="customer-service-1433642_192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3636" y="1500174"/>
            <a:ext cx="2428892" cy="2428892"/>
          </a:xfrm>
          <a:prstGeom prst="rect">
            <a:avLst/>
          </a:prstGeom>
        </p:spPr>
      </p:pic>
      <p:pic>
        <p:nvPicPr>
          <p:cNvPr id="24" name="Picture 23" descr="buy-2025564_128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16" y="4643446"/>
            <a:ext cx="1428760" cy="1631412"/>
          </a:xfrm>
          <a:prstGeom prst="rect">
            <a:avLst/>
          </a:prstGeom>
        </p:spPr>
      </p:pic>
      <p:pic>
        <p:nvPicPr>
          <p:cNvPr id="26" name="Picture 25" descr="cherry-575547_128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43306" y="2000240"/>
            <a:ext cx="1643074" cy="1643074"/>
          </a:xfrm>
          <a:prstGeom prst="rect">
            <a:avLst/>
          </a:prstGeom>
        </p:spPr>
      </p:pic>
      <p:pic>
        <p:nvPicPr>
          <p:cNvPr id="27" name="Picture 26" descr="ifood_destaqu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980" y="4657518"/>
            <a:ext cx="1743318" cy="1629002"/>
          </a:xfrm>
          <a:prstGeom prst="rect">
            <a:avLst/>
          </a:prstGeom>
        </p:spPr>
      </p:pic>
      <p:pic>
        <p:nvPicPr>
          <p:cNvPr id="28" name="Picture 27" descr="flat-2126876_1280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910" y="1857364"/>
            <a:ext cx="2071678" cy="2071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 descr="ifoodvermelhocomprido.png"/>
          <p:cNvPicPr>
            <a:picLocks noChangeAspect="1"/>
          </p:cNvPicPr>
          <p:nvPr/>
        </p:nvPicPr>
        <p:blipFill>
          <a:blip r:embed="rId2"/>
          <a:srcRect l="20929"/>
          <a:stretch>
            <a:fillRect/>
          </a:stretch>
        </p:blipFill>
        <p:spPr>
          <a:xfrm>
            <a:off x="-1" y="0"/>
            <a:ext cx="3029557" cy="1357298"/>
          </a:xfrm>
          <a:prstGeom prst="rect">
            <a:avLst/>
          </a:prstGeom>
        </p:spPr>
      </p:pic>
      <p:pic>
        <p:nvPicPr>
          <p:cNvPr id="7" name="Picture 6" descr="ifoodvermelhocomprido.png"/>
          <p:cNvPicPr>
            <a:picLocks noChangeAspect="1"/>
          </p:cNvPicPr>
          <p:nvPr/>
        </p:nvPicPr>
        <p:blipFill>
          <a:blip r:embed="rId2"/>
          <a:srcRect r="69767"/>
          <a:stretch>
            <a:fillRect/>
          </a:stretch>
        </p:blipFill>
        <p:spPr>
          <a:xfrm>
            <a:off x="3000364" y="0"/>
            <a:ext cx="6143636" cy="1357298"/>
          </a:xfrm>
          <a:prstGeom prst="rect">
            <a:avLst/>
          </a:prstGeom>
        </p:spPr>
      </p:pic>
      <p:pic>
        <p:nvPicPr>
          <p:cNvPr id="8" name="Content Placeholder 8" descr="avatar-2155431_1920.png"/>
          <p:cNvPicPr>
            <a:picLocks noGrp="1" noChangeAspect="1"/>
          </p:cNvPicPr>
          <p:nvPr>
            <p:ph idx="1"/>
          </p:nvPr>
        </p:nvPicPr>
        <p:blipFill>
          <a:blip r:embed="rId3"/>
          <a:srcRect l="9766" r="66262"/>
          <a:stretch>
            <a:fillRect/>
          </a:stretch>
        </p:blipFill>
        <p:spPr>
          <a:xfrm>
            <a:off x="0" y="2332037"/>
            <a:ext cx="1928794" cy="4525963"/>
          </a:xfrm>
        </p:spPr>
      </p:pic>
      <p:pic>
        <p:nvPicPr>
          <p:cNvPr id="9" name="Content Placeholder 8" descr="avatar-2155431_1920.png"/>
          <p:cNvPicPr>
            <a:picLocks noChangeAspect="1"/>
          </p:cNvPicPr>
          <p:nvPr/>
        </p:nvPicPr>
        <p:blipFill>
          <a:blip r:embed="rId3"/>
          <a:srcRect l="9766" b="50719"/>
          <a:stretch>
            <a:fillRect/>
          </a:stretch>
        </p:blipFill>
        <p:spPr>
          <a:xfrm>
            <a:off x="0" y="1357298"/>
            <a:ext cx="9144000" cy="3286147"/>
          </a:xfrm>
          <a:prstGeom prst="rect">
            <a:avLst/>
          </a:prstGeom>
        </p:spPr>
      </p:pic>
      <p:pic>
        <p:nvPicPr>
          <p:cNvPr id="10" name="Content Placeholder 8" descr="avatar-2155431_1920.png"/>
          <p:cNvPicPr>
            <a:picLocks noChangeAspect="1"/>
          </p:cNvPicPr>
          <p:nvPr/>
        </p:nvPicPr>
        <p:blipFill>
          <a:blip r:embed="rId3"/>
          <a:srcRect l="9766" b="50719"/>
          <a:stretch>
            <a:fillRect/>
          </a:stretch>
        </p:blipFill>
        <p:spPr>
          <a:xfrm>
            <a:off x="1857356" y="4500570"/>
            <a:ext cx="7286644" cy="2357430"/>
          </a:xfrm>
          <a:prstGeom prst="rect">
            <a:avLst/>
          </a:prstGeom>
        </p:spPr>
      </p:pic>
      <p:pic>
        <p:nvPicPr>
          <p:cNvPr id="11" name="Picture 10" descr="ifood_maisvenda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55" y="1371388"/>
            <a:ext cx="1533739" cy="1486108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dirty="0" smtClean="0">
                <a:solidFill>
                  <a:schemeClr val="bg1">
                    <a:lumMod val="95000"/>
                  </a:schemeClr>
                </a:solidFill>
                <a:latin typeface="Arial Rounded MT Bold" pitchFamily="34" charset="0"/>
                <a:ea typeface="+mj-ea"/>
                <a:cs typeface="+mj-cs"/>
              </a:rPr>
              <a:t>TOP </a:t>
            </a: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CUSTOMERS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pic>
        <p:nvPicPr>
          <p:cNvPr id="18" name="Picture 17" descr="paper-bag-812728_1280.png"/>
          <p:cNvPicPr>
            <a:picLocks noChangeAspect="1"/>
          </p:cNvPicPr>
          <p:nvPr/>
        </p:nvPicPr>
        <p:blipFill>
          <a:blip r:embed="rId5"/>
          <a:srcRect t="7407" r="10784" b="4939"/>
          <a:stretch>
            <a:fillRect/>
          </a:stretch>
        </p:blipFill>
        <p:spPr>
          <a:xfrm>
            <a:off x="2071670" y="1357298"/>
            <a:ext cx="6858016" cy="5500702"/>
          </a:xfrm>
          <a:prstGeom prst="rect">
            <a:avLst/>
          </a:prstGeom>
        </p:spPr>
      </p:pic>
      <p:pic>
        <p:nvPicPr>
          <p:cNvPr id="19" name="Picture 18" descr="grocery-shopping-4035413_1920.png"/>
          <p:cNvPicPr>
            <a:picLocks noChangeAspect="1"/>
          </p:cNvPicPr>
          <p:nvPr/>
        </p:nvPicPr>
        <p:blipFill>
          <a:blip r:embed="rId6"/>
          <a:srcRect t="9600" r="79688"/>
          <a:stretch>
            <a:fillRect/>
          </a:stretch>
        </p:blipFill>
        <p:spPr>
          <a:xfrm>
            <a:off x="7286644" y="4643446"/>
            <a:ext cx="1857356" cy="2690811"/>
          </a:xfrm>
          <a:prstGeom prst="rect">
            <a:avLst/>
          </a:prstGeom>
        </p:spPr>
      </p:pic>
      <p:sp>
        <p:nvSpPr>
          <p:cNvPr id="20" name="Oval Callout 19"/>
          <p:cNvSpPr/>
          <p:nvPr/>
        </p:nvSpPr>
        <p:spPr>
          <a:xfrm>
            <a:off x="285720" y="2428868"/>
            <a:ext cx="3714776" cy="2071702"/>
          </a:xfrm>
          <a:prstGeom prst="wedgeEllipseCallout">
            <a:avLst>
              <a:gd name="adj1" fmla="val -18300"/>
              <a:gd name="adj2" fmla="val 9080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Arial Black" pitchFamily="34" charset="0"/>
              </a:rPr>
              <a:t>I love a wine, and meat.  If the product is good, I really don’t mind to spend more!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00496" y="2852694"/>
            <a:ext cx="40523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7"/>
              </a:buBlip>
            </a:pPr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53 year old</a:t>
            </a:r>
          </a:p>
          <a:p>
            <a:pPr>
              <a:buBlip>
                <a:blip r:embed="rId7"/>
              </a:buBlip>
            </a:pPr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 kids</a:t>
            </a:r>
          </a:p>
          <a:p>
            <a:pPr>
              <a:buBlip>
                <a:blip r:embed="rId7"/>
              </a:buBlip>
            </a:pPr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Married</a:t>
            </a:r>
          </a:p>
          <a:p>
            <a:pPr>
              <a:buBlip>
                <a:blip r:embed="rId7"/>
              </a:buBlip>
            </a:pPr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Graduated in Business</a:t>
            </a:r>
          </a:p>
          <a:p>
            <a:pPr>
              <a:buBlip>
                <a:blip r:embed="rId7"/>
              </a:buBlip>
            </a:pPr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High income</a:t>
            </a:r>
          </a:p>
          <a:p>
            <a:pPr>
              <a:buBlip>
                <a:blip r:embed="rId7"/>
              </a:buBlip>
            </a:pPr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Purchases frequently</a:t>
            </a:r>
          </a:p>
          <a:p>
            <a:pPr>
              <a:buBlip>
                <a:blip r:embed="rId7"/>
              </a:buBlip>
            </a:pPr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Spend more per purchase</a:t>
            </a:r>
          </a:p>
          <a:p>
            <a:pPr>
              <a:buBlip>
                <a:blip r:embed="rId7"/>
              </a:buBlip>
            </a:pPr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Buys wines and meat</a:t>
            </a:r>
          </a:p>
          <a:p>
            <a:pPr>
              <a:buBlip>
                <a:blip r:embed="rId7"/>
              </a:buBlip>
            </a:pPr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Prefer to buy in store and by </a:t>
            </a:r>
            <a:r>
              <a:rPr lang="en-GB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catalog</a:t>
            </a:r>
            <a:endParaRPr lang="en-GB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7"/>
              </a:buBlip>
            </a:pPr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Respond to campaigns</a:t>
            </a:r>
            <a:endParaRPr lang="en-GB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Picture 22" descr="ifood_maisvenda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50" y="1357298"/>
            <a:ext cx="1179643" cy="1143008"/>
          </a:xfrm>
          <a:prstGeom prst="rect">
            <a:avLst/>
          </a:prstGeom>
        </p:spPr>
      </p:pic>
      <p:pic>
        <p:nvPicPr>
          <p:cNvPr id="24" name="Picture 23" descr="ifood_maisvenda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56" y="1428736"/>
            <a:ext cx="919170" cy="821405"/>
          </a:xfrm>
          <a:prstGeom prst="rect">
            <a:avLst/>
          </a:prstGeom>
        </p:spPr>
      </p:pic>
      <p:pic>
        <p:nvPicPr>
          <p:cNvPr id="25" name="Picture 24" descr="ifood_maisvenda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827" y="1352860"/>
            <a:ext cx="1036767" cy="1004569"/>
          </a:xfrm>
          <a:prstGeom prst="rect">
            <a:avLst/>
          </a:prstGeom>
        </p:spPr>
      </p:pic>
      <p:pic>
        <p:nvPicPr>
          <p:cNvPr id="26" name="Picture 25" descr="ifood_maisvenda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082" y="1428736"/>
            <a:ext cx="747105" cy="723903"/>
          </a:xfrm>
          <a:prstGeom prst="rect">
            <a:avLst/>
          </a:prstGeom>
        </p:spPr>
      </p:pic>
      <p:pic>
        <p:nvPicPr>
          <p:cNvPr id="27" name="Picture 26" descr="ifood_maisvenda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96" y="1571612"/>
            <a:ext cx="610065" cy="545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028704" y="1785926"/>
          <a:ext cx="6900882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28784"/>
                <a:gridCol w="1643074"/>
                <a:gridCol w="342902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N(%)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Gadgets Sold(%)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All</a:t>
                      </a:r>
                      <a:r>
                        <a:rPr lang="en-GB" baseline="0" dirty="0" smtClean="0"/>
                        <a:t> Customers</a:t>
                      </a:r>
                      <a:endParaRPr lang="en-GB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2208 (100%)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331(15%)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Top</a:t>
                      </a:r>
                      <a:r>
                        <a:rPr lang="en-GB" baseline="0" dirty="0" smtClean="0"/>
                        <a:t> Customers</a:t>
                      </a:r>
                      <a:endParaRPr lang="en-GB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541 (24.5%)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147(44.4%)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5" descr="ifoodvermelhocomprido.png"/>
          <p:cNvPicPr>
            <a:picLocks noChangeAspect="1"/>
          </p:cNvPicPr>
          <p:nvPr/>
        </p:nvPicPr>
        <p:blipFill>
          <a:blip r:embed="rId2"/>
          <a:srcRect l="20929"/>
          <a:stretch>
            <a:fillRect/>
          </a:stretch>
        </p:blipFill>
        <p:spPr>
          <a:xfrm>
            <a:off x="-1" y="0"/>
            <a:ext cx="3029557" cy="1357298"/>
          </a:xfrm>
          <a:prstGeom prst="rect">
            <a:avLst/>
          </a:prstGeom>
        </p:spPr>
      </p:pic>
      <p:pic>
        <p:nvPicPr>
          <p:cNvPr id="7" name="Picture 6" descr="ifoodvermelhocomprido.png"/>
          <p:cNvPicPr>
            <a:picLocks noChangeAspect="1"/>
          </p:cNvPicPr>
          <p:nvPr/>
        </p:nvPicPr>
        <p:blipFill>
          <a:blip r:embed="rId2"/>
          <a:srcRect r="69767"/>
          <a:stretch>
            <a:fillRect/>
          </a:stretch>
        </p:blipFill>
        <p:spPr>
          <a:xfrm>
            <a:off x="3000364" y="0"/>
            <a:ext cx="6143636" cy="1357298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PROJECTIONS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pic>
        <p:nvPicPr>
          <p:cNvPr id="16" name="Picture 15" descr="ifood_destaq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4786322"/>
            <a:ext cx="1743318" cy="1629002"/>
          </a:xfrm>
          <a:prstGeom prst="rect">
            <a:avLst/>
          </a:prstGeom>
        </p:spPr>
      </p:pic>
      <p:pic>
        <p:nvPicPr>
          <p:cNvPr id="19" name="Picture 18" descr="target-3535310_192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29190" y="4429108"/>
            <a:ext cx="3643338" cy="2428892"/>
          </a:xfrm>
          <a:prstGeom prst="rect">
            <a:avLst/>
          </a:prstGeom>
        </p:spPr>
      </p:pic>
      <p:pic>
        <p:nvPicPr>
          <p:cNvPr id="20" name="Picture 19" descr="ifood_maisvenda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56" y="4929198"/>
            <a:ext cx="1165101" cy="1128918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7072330" y="3786190"/>
            <a:ext cx="1571636" cy="857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2" name="Content Placeholder 7"/>
          <p:cNvGraphicFramePr>
            <a:graphicFrameLocks/>
          </p:cNvGraphicFramePr>
          <p:nvPr/>
        </p:nvGraphicFramePr>
        <p:xfrm>
          <a:off x="500032" y="3500438"/>
          <a:ext cx="7858182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76193"/>
                <a:gridCol w="1038453"/>
                <a:gridCol w="1764189"/>
                <a:gridCol w="1126449"/>
                <a:gridCol w="1126449"/>
                <a:gridCol w="112644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Gadgets Sold(%)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Cost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Revenue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Profit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All</a:t>
                      </a:r>
                      <a:r>
                        <a:rPr lang="en-GB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Customers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2208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331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6624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3641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-2983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Top</a:t>
                      </a:r>
                      <a:r>
                        <a:rPr lang="en-GB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Customers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2208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980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6624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10780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4156</a:t>
                      </a:r>
                      <a:endParaRPr lang="en-GB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3" name="Rounded Rectangular Callout 22"/>
          <p:cNvSpPr/>
          <p:nvPr/>
        </p:nvSpPr>
        <p:spPr>
          <a:xfrm>
            <a:off x="2928926" y="5000636"/>
            <a:ext cx="2071702" cy="1071570"/>
          </a:xfrm>
          <a:prstGeom prst="wedgeRoundRectCallout">
            <a:avLst>
              <a:gd name="adj1" fmla="val -82757"/>
              <a:gd name="adj2" fmla="val -15191"/>
              <a:gd name="adj3" fmla="val 16667"/>
            </a:avLst>
          </a:prstGeom>
          <a:noFill/>
          <a:ln>
            <a:solidFill>
              <a:srgbClr val="F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3143240" y="500063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Globally profit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80619" y="5286388"/>
            <a:ext cx="112723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2.9</a:t>
            </a:r>
            <a:r>
              <a:rPr 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Up Arrow 25"/>
          <p:cNvSpPr/>
          <p:nvPr/>
        </p:nvSpPr>
        <p:spPr>
          <a:xfrm>
            <a:off x="3214678" y="5429264"/>
            <a:ext cx="357190" cy="500066"/>
          </a:xfrm>
          <a:prstGeom prst="upArrow">
            <a:avLst/>
          </a:prstGeom>
          <a:solidFill>
            <a:srgbClr val="F60000"/>
          </a:solidFill>
          <a:ln>
            <a:solidFill>
              <a:srgbClr val="F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Content Placeholder 7" descr="girlpointingtoleft.png"/>
          <p:cNvPicPr>
            <a:picLocks noGrp="1" noChangeAspect="1"/>
          </p:cNvPicPr>
          <p:nvPr>
            <p:ph idx="1"/>
          </p:nvPr>
        </p:nvPicPr>
        <p:blipFill>
          <a:blip r:embed="rId2"/>
          <a:srcRect r="27672"/>
          <a:stretch>
            <a:fillRect/>
          </a:stretch>
        </p:blipFill>
        <p:spPr>
          <a:xfrm>
            <a:off x="7463570" y="3614356"/>
            <a:ext cx="1680462" cy="2386412"/>
          </a:xfrm>
        </p:spPr>
      </p:pic>
      <p:pic>
        <p:nvPicPr>
          <p:cNvPr id="6" name="Picture 5" descr="ifoodvermelhocomprido.png"/>
          <p:cNvPicPr>
            <a:picLocks noChangeAspect="1"/>
          </p:cNvPicPr>
          <p:nvPr/>
        </p:nvPicPr>
        <p:blipFill>
          <a:blip r:embed="rId3"/>
          <a:srcRect l="20929"/>
          <a:stretch>
            <a:fillRect/>
          </a:stretch>
        </p:blipFill>
        <p:spPr>
          <a:xfrm>
            <a:off x="-1" y="0"/>
            <a:ext cx="3029557" cy="1357298"/>
          </a:xfrm>
          <a:prstGeom prst="rect">
            <a:avLst/>
          </a:prstGeom>
        </p:spPr>
      </p:pic>
      <p:pic>
        <p:nvPicPr>
          <p:cNvPr id="7" name="Picture 6" descr="ifoodvermelhocomprido.png"/>
          <p:cNvPicPr>
            <a:picLocks noChangeAspect="1"/>
          </p:cNvPicPr>
          <p:nvPr/>
        </p:nvPicPr>
        <p:blipFill>
          <a:blip r:embed="rId3"/>
          <a:srcRect r="69767"/>
          <a:stretch>
            <a:fillRect/>
          </a:stretch>
        </p:blipFill>
        <p:spPr>
          <a:xfrm>
            <a:off x="3000364" y="0"/>
            <a:ext cx="6143636" cy="1357298"/>
          </a:xfrm>
          <a:prstGeom prst="rect">
            <a:avLst/>
          </a:prstGeom>
        </p:spPr>
      </p:pic>
      <p:sp>
        <p:nvSpPr>
          <p:cNvPr id="34818" name="AutoShape 2" descr="Understanding Logistic Regression!!! | by Abhigyan | Analytics Vidhya |  Mediu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820" name="AutoShape 4" descr="Understanding Logistic Regression!!! | by Abhigyan | Analytics Vidhya |  Mediu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 descr="1_3FgpptTWzpd2RLgKbV-HvA.jpeg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1142976" y="1481626"/>
            <a:ext cx="3286148" cy="1804727"/>
          </a:xfrm>
          <a:prstGeom prst="rect">
            <a:avLst/>
          </a:prstGeom>
        </p:spPr>
      </p:pic>
      <p:pic>
        <p:nvPicPr>
          <p:cNvPr id="11" name="Picture 10" descr="manpoitingtorigght.png"/>
          <p:cNvPicPr>
            <a:picLocks noChangeAspect="1"/>
          </p:cNvPicPr>
          <p:nvPr/>
        </p:nvPicPr>
        <p:blipFill>
          <a:blip r:embed="rId5"/>
          <a:srcRect l="17523" t="14290"/>
          <a:stretch>
            <a:fillRect/>
          </a:stretch>
        </p:blipFill>
        <p:spPr>
          <a:xfrm>
            <a:off x="1" y="1428736"/>
            <a:ext cx="1071538" cy="18576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29388" y="2129845"/>
            <a:ext cx="2428892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Predicts the probability of a customer to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0144" y="1549816"/>
            <a:ext cx="22846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Logistic Regression Model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43372" y="1928802"/>
            <a:ext cx="1620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Accept the offer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86182" y="2773916"/>
            <a:ext cx="19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Not accept the offer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5291752"/>
            <a:ext cx="3392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Correctly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predicts: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80% who would buy the gadget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81% who wouldn’t buy the gadget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8596" y="3481519"/>
            <a:ext cx="5143536" cy="16619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Prediction based on 10 features</a:t>
            </a:r>
          </a:p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Income | Num Children</a:t>
            </a:r>
          </a:p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Total Campaigns | Campaign 1 | Campaign 3 | Campaign 4</a:t>
            </a:r>
          </a:p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Recency</a:t>
            </a:r>
          </a:p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Deals Purchases | Store Purchases</a:t>
            </a:r>
          </a:p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 Visits</a:t>
            </a:r>
          </a:p>
        </p:txBody>
      </p:sp>
      <p:cxnSp>
        <p:nvCxnSpPr>
          <p:cNvPr id="23" name="Straight Arrow Connector 22"/>
          <p:cNvCxnSpPr>
            <a:stCxn id="12" idx="1"/>
            <a:endCxn id="14" idx="3"/>
          </p:cNvCxnSpPr>
          <p:nvPr/>
        </p:nvCxnSpPr>
        <p:spPr>
          <a:xfrm rot="10800000">
            <a:off x="5763816" y="2098079"/>
            <a:ext cx="665572" cy="324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1"/>
            <a:endCxn id="15" idx="3"/>
          </p:cNvCxnSpPr>
          <p:nvPr/>
        </p:nvCxnSpPr>
        <p:spPr>
          <a:xfrm rot="10800000" flipV="1">
            <a:off x="5760890" y="2422233"/>
            <a:ext cx="668498" cy="520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PREDICTIVE</a:t>
            </a:r>
            <a:r>
              <a:rPr kumimoji="0" lang="en-GB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 MODEL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29124" y="4345345"/>
            <a:ext cx="3114673" cy="251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 descr="ifoodvermelhocomprido.png"/>
          <p:cNvPicPr>
            <a:picLocks noChangeAspect="1"/>
          </p:cNvPicPr>
          <p:nvPr/>
        </p:nvPicPr>
        <p:blipFill>
          <a:blip r:embed="rId2"/>
          <a:srcRect l="20929"/>
          <a:stretch>
            <a:fillRect/>
          </a:stretch>
        </p:blipFill>
        <p:spPr>
          <a:xfrm>
            <a:off x="-1" y="0"/>
            <a:ext cx="3029557" cy="1357298"/>
          </a:xfrm>
          <a:prstGeom prst="rect">
            <a:avLst/>
          </a:prstGeom>
        </p:spPr>
      </p:pic>
      <p:pic>
        <p:nvPicPr>
          <p:cNvPr id="7" name="Picture 6" descr="ifoodvermelhocomprido.png"/>
          <p:cNvPicPr>
            <a:picLocks noChangeAspect="1"/>
          </p:cNvPicPr>
          <p:nvPr/>
        </p:nvPicPr>
        <p:blipFill>
          <a:blip r:embed="rId2"/>
          <a:srcRect r="69767"/>
          <a:stretch>
            <a:fillRect/>
          </a:stretch>
        </p:blipFill>
        <p:spPr>
          <a:xfrm>
            <a:off x="3000364" y="0"/>
            <a:ext cx="6143636" cy="135729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PREDICTIVE</a:t>
            </a:r>
            <a:r>
              <a:rPr kumimoji="0" lang="en-GB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 MODEL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pic>
        <p:nvPicPr>
          <p:cNvPr id="12" name="Picture 11" descr="startup-3299033_1920.jp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8923"/>
          <a:stretch>
            <a:fillRect/>
          </a:stretch>
        </p:blipFill>
        <p:spPr>
          <a:xfrm>
            <a:off x="0" y="1357298"/>
            <a:ext cx="9144000" cy="4591043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85720" y="5240994"/>
          <a:ext cx="8501122" cy="1259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85950"/>
                <a:gridCol w="1671561"/>
                <a:gridCol w="1404947"/>
                <a:gridCol w="1404947"/>
                <a:gridCol w="22337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Arial" pitchFamily="34" charset="0"/>
                          <a:cs typeface="Arial" pitchFamily="34" charset="0"/>
                        </a:rPr>
                        <a:t>Goal</a:t>
                      </a:r>
                    </a:p>
                    <a:p>
                      <a:pPr algn="ctr"/>
                      <a:r>
                        <a:rPr lang="en-GB" sz="1100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GB" sz="1100" baseline="30000" dirty="0" smtClean="0"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r>
                        <a:rPr lang="en-GB" sz="1100" dirty="0" smtClean="0">
                          <a:latin typeface="Arial" pitchFamily="34" charset="0"/>
                          <a:cs typeface="Arial" pitchFamily="34" charset="0"/>
                        </a:rPr>
                        <a:t>. Gadget to be sold</a:t>
                      </a:r>
                      <a:endParaRPr lang="en-GB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Arial" pitchFamily="34" charset="0"/>
                          <a:cs typeface="Arial" pitchFamily="34" charset="0"/>
                        </a:rPr>
                        <a:t>Customers needed</a:t>
                      </a:r>
                      <a:endParaRPr lang="en-GB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Arial" pitchFamily="34" charset="0"/>
                          <a:cs typeface="Arial" pitchFamily="34" charset="0"/>
                        </a:rPr>
                        <a:t>Cost</a:t>
                      </a:r>
                      <a:endParaRPr lang="en-GB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Arial" pitchFamily="34" charset="0"/>
                          <a:cs typeface="Arial" pitchFamily="34" charset="0"/>
                        </a:rPr>
                        <a:t>Revenue</a:t>
                      </a:r>
                      <a:endParaRPr lang="en-GB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Arial" pitchFamily="34" charset="0"/>
                          <a:cs typeface="Arial" pitchFamily="34" charset="0"/>
                        </a:rPr>
                        <a:t>Profit</a:t>
                      </a:r>
                      <a:endParaRPr lang="en-GB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Arial" pitchFamily="34" charset="0"/>
                          <a:cs typeface="Arial" pitchFamily="34" charset="0"/>
                        </a:rPr>
                        <a:t>100.000</a:t>
                      </a:r>
                      <a:endParaRPr lang="en-GB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Arial" pitchFamily="34" charset="0"/>
                          <a:cs typeface="Arial" pitchFamily="34" charset="0"/>
                        </a:rPr>
                        <a:t>667.000</a:t>
                      </a:r>
                      <a:endParaRPr lang="en-GB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Arial" pitchFamily="34" charset="0"/>
                          <a:cs typeface="Arial" pitchFamily="34" charset="0"/>
                        </a:rPr>
                        <a:t>2.001.000</a:t>
                      </a:r>
                      <a:endParaRPr lang="en-GB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Arial" pitchFamily="34" charset="0"/>
                          <a:cs typeface="Arial" pitchFamily="34" charset="0"/>
                        </a:rPr>
                        <a:t>1.100.000</a:t>
                      </a:r>
                      <a:endParaRPr lang="en-GB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Arial" pitchFamily="34" charset="0"/>
                          <a:cs typeface="Arial" pitchFamily="34" charset="0"/>
                        </a:rPr>
                        <a:t>-901.000</a:t>
                      </a:r>
                      <a:endParaRPr lang="en-GB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Arial" pitchFamily="34" charset="0"/>
                          <a:cs typeface="Arial" pitchFamily="34" charset="0"/>
                        </a:rPr>
                        <a:t>100.000</a:t>
                      </a:r>
                      <a:endParaRPr lang="en-GB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Arial" pitchFamily="34" charset="0"/>
                          <a:cs typeface="Arial" pitchFamily="34" charset="0"/>
                        </a:rPr>
                        <a:t>285.</a:t>
                      </a:r>
                      <a:r>
                        <a:rPr lang="en-GB" sz="1400" dirty="0" smtClean="0">
                          <a:latin typeface="Arial" pitchFamily="34" charset="0"/>
                          <a:cs typeface="Arial" pitchFamily="34" charset="0"/>
                        </a:rPr>
                        <a:t>000</a:t>
                      </a:r>
                      <a:endParaRPr lang="en-GB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Arial" pitchFamily="34" charset="0"/>
                          <a:cs typeface="Arial" pitchFamily="34" charset="0"/>
                        </a:rPr>
                        <a:t>855.000</a:t>
                      </a:r>
                      <a:endParaRPr lang="en-GB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Arial" pitchFamily="34" charset="0"/>
                          <a:cs typeface="Arial" pitchFamily="34" charset="0"/>
                        </a:rPr>
                        <a:t>1.100.000</a:t>
                      </a:r>
                      <a:endParaRPr lang="en-GB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Arial" pitchFamily="34" charset="0"/>
                          <a:cs typeface="Arial" pitchFamily="34" charset="0"/>
                        </a:rPr>
                        <a:t>245.000</a:t>
                      </a:r>
                      <a:endParaRPr lang="en-GB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Content Placeholder 7" descr="social-media-3846597_128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66" y="1428736"/>
            <a:ext cx="6304007" cy="3974479"/>
          </a:xfrm>
        </p:spPr>
      </p:pic>
      <p:pic>
        <p:nvPicPr>
          <p:cNvPr id="6" name="Picture 5" descr="ifoodvermelhocomprido.png"/>
          <p:cNvPicPr>
            <a:picLocks noChangeAspect="1"/>
          </p:cNvPicPr>
          <p:nvPr/>
        </p:nvPicPr>
        <p:blipFill>
          <a:blip r:embed="rId3"/>
          <a:srcRect l="20929"/>
          <a:stretch>
            <a:fillRect/>
          </a:stretch>
        </p:blipFill>
        <p:spPr>
          <a:xfrm>
            <a:off x="-1" y="0"/>
            <a:ext cx="3029557" cy="1357298"/>
          </a:xfrm>
          <a:prstGeom prst="rect">
            <a:avLst/>
          </a:prstGeom>
        </p:spPr>
      </p:pic>
      <p:pic>
        <p:nvPicPr>
          <p:cNvPr id="7" name="Picture 6" descr="ifoodvermelhocomprido.png"/>
          <p:cNvPicPr>
            <a:picLocks noChangeAspect="1"/>
          </p:cNvPicPr>
          <p:nvPr/>
        </p:nvPicPr>
        <p:blipFill>
          <a:blip r:embed="rId3"/>
          <a:srcRect r="69767"/>
          <a:stretch>
            <a:fillRect/>
          </a:stretch>
        </p:blipFill>
        <p:spPr>
          <a:xfrm>
            <a:off x="3000364" y="0"/>
            <a:ext cx="6143636" cy="1357298"/>
          </a:xfrm>
          <a:prstGeom prst="rect">
            <a:avLst/>
          </a:prstGeom>
        </p:spPr>
      </p:pic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000504"/>
            <a:ext cx="7993063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VALUES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 descr="ifoodvermelhocomprido.png"/>
          <p:cNvPicPr>
            <a:picLocks noChangeAspect="1"/>
          </p:cNvPicPr>
          <p:nvPr/>
        </p:nvPicPr>
        <p:blipFill>
          <a:blip r:embed="rId2"/>
          <a:srcRect l="20929"/>
          <a:stretch>
            <a:fillRect/>
          </a:stretch>
        </p:blipFill>
        <p:spPr>
          <a:xfrm>
            <a:off x="-1" y="0"/>
            <a:ext cx="3029557" cy="1357298"/>
          </a:xfrm>
          <a:prstGeom prst="rect">
            <a:avLst/>
          </a:prstGeom>
        </p:spPr>
      </p:pic>
      <p:pic>
        <p:nvPicPr>
          <p:cNvPr id="7" name="Picture 6" descr="ifoodvermelhocomprido.png"/>
          <p:cNvPicPr>
            <a:picLocks noChangeAspect="1"/>
          </p:cNvPicPr>
          <p:nvPr/>
        </p:nvPicPr>
        <p:blipFill>
          <a:blip r:embed="rId2"/>
          <a:srcRect r="69767"/>
          <a:stretch>
            <a:fillRect/>
          </a:stretch>
        </p:blipFill>
        <p:spPr>
          <a:xfrm>
            <a:off x="3000364" y="0"/>
            <a:ext cx="6143636" cy="135729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TEAM</a:t>
            </a:r>
            <a:r>
              <a:rPr kumimoji="0" lang="en-GB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 WORK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pic>
        <p:nvPicPr>
          <p:cNvPr id="10" name="Picture 9" descr="marketers-analytic-vs-creative.jpg"/>
          <p:cNvPicPr>
            <a:picLocks noChangeAspect="1"/>
          </p:cNvPicPr>
          <p:nvPr/>
        </p:nvPicPr>
        <p:blipFill>
          <a:blip r:embed="rId3"/>
          <a:srcRect l="54166"/>
          <a:stretch>
            <a:fillRect/>
          </a:stretch>
        </p:blipFill>
        <p:spPr>
          <a:xfrm>
            <a:off x="-32" y="1785926"/>
            <a:ext cx="2357450" cy="4762500"/>
          </a:xfrm>
          <a:prstGeom prst="rect">
            <a:avLst/>
          </a:prstGeom>
        </p:spPr>
      </p:pic>
      <p:pic>
        <p:nvPicPr>
          <p:cNvPr id="12" name="Picture 11" descr="marketers-analytic-vs-creative.jpg"/>
          <p:cNvPicPr>
            <a:picLocks noChangeAspect="1"/>
          </p:cNvPicPr>
          <p:nvPr/>
        </p:nvPicPr>
        <p:blipFill>
          <a:blip r:embed="rId3"/>
          <a:srcRect r="46019"/>
          <a:stretch>
            <a:fillRect/>
          </a:stretch>
        </p:blipFill>
        <p:spPr>
          <a:xfrm>
            <a:off x="6367474" y="1785926"/>
            <a:ext cx="2776526" cy="4762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573901" y="4863124"/>
            <a:ext cx="37840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Spend budget wisely and efficiently</a:t>
            </a:r>
          </a:p>
          <a:p>
            <a:pPr algn="ctr"/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Increase campaign’s profit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07145" y="1928802"/>
            <a:ext cx="2749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Working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TOGETHER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to: 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43240" y="2773916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Data driven decisions 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86116" y="3357562"/>
            <a:ext cx="2005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Target campaigns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43372" y="3071810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00364" y="2714620"/>
            <a:ext cx="2643206" cy="114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wn Arrow 21"/>
          <p:cNvSpPr/>
          <p:nvPr/>
        </p:nvSpPr>
        <p:spPr>
          <a:xfrm>
            <a:off x="3929058" y="4000504"/>
            <a:ext cx="857256" cy="714380"/>
          </a:xfrm>
          <a:prstGeom prst="down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4214810" y="414338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= 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71736" y="4786322"/>
            <a:ext cx="3714776" cy="114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 descr="ifoodvermelhocomprido.png"/>
          <p:cNvPicPr>
            <a:picLocks noChangeAspect="1"/>
          </p:cNvPicPr>
          <p:nvPr/>
        </p:nvPicPr>
        <p:blipFill>
          <a:blip r:embed="rId2"/>
          <a:srcRect l="20929"/>
          <a:stretch>
            <a:fillRect/>
          </a:stretch>
        </p:blipFill>
        <p:spPr>
          <a:xfrm>
            <a:off x="-1" y="0"/>
            <a:ext cx="3029557" cy="1357298"/>
          </a:xfrm>
          <a:prstGeom prst="rect">
            <a:avLst/>
          </a:prstGeom>
        </p:spPr>
      </p:pic>
      <p:pic>
        <p:nvPicPr>
          <p:cNvPr id="7" name="Picture 6" descr="ifoodvermelhocomprido.png"/>
          <p:cNvPicPr>
            <a:picLocks noChangeAspect="1"/>
          </p:cNvPicPr>
          <p:nvPr/>
        </p:nvPicPr>
        <p:blipFill>
          <a:blip r:embed="rId2"/>
          <a:srcRect r="69767"/>
          <a:stretch>
            <a:fillRect/>
          </a:stretch>
        </p:blipFill>
        <p:spPr>
          <a:xfrm>
            <a:off x="3000364" y="0"/>
            <a:ext cx="6143636" cy="135729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dirty="0" smtClean="0">
                <a:solidFill>
                  <a:schemeClr val="bg1">
                    <a:lumMod val="95000"/>
                  </a:schemeClr>
                </a:solidFill>
                <a:latin typeface="Arial Rounded MT Bold" pitchFamily="34" charset="0"/>
                <a:ea typeface="+mj-ea"/>
                <a:cs typeface="+mj-cs"/>
              </a:rPr>
              <a:t>QUESTIONS?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857364"/>
            <a:ext cx="3913937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91024" y="3032124"/>
            <a:ext cx="728931" cy="1611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5072066" y="4019140"/>
            <a:ext cx="4015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https://www.linkedin.com/in/npradaschnor/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28285" y="3286124"/>
            <a:ext cx="2581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npradaschnor@gmail.com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 descr="ifoodvermelhocomprido.png"/>
          <p:cNvPicPr>
            <a:picLocks noChangeAspect="1"/>
          </p:cNvPicPr>
          <p:nvPr/>
        </p:nvPicPr>
        <p:blipFill>
          <a:blip r:embed="rId2"/>
          <a:srcRect l="20929"/>
          <a:stretch>
            <a:fillRect/>
          </a:stretch>
        </p:blipFill>
        <p:spPr>
          <a:xfrm>
            <a:off x="-1" y="0"/>
            <a:ext cx="3029557" cy="1357298"/>
          </a:xfrm>
          <a:prstGeom prst="rect">
            <a:avLst/>
          </a:prstGeom>
        </p:spPr>
      </p:pic>
      <p:pic>
        <p:nvPicPr>
          <p:cNvPr id="7" name="Picture 6" descr="ifoodvermelhocomprido.png"/>
          <p:cNvPicPr>
            <a:picLocks noChangeAspect="1"/>
          </p:cNvPicPr>
          <p:nvPr/>
        </p:nvPicPr>
        <p:blipFill>
          <a:blip r:embed="rId2"/>
          <a:srcRect r="69767"/>
          <a:stretch>
            <a:fillRect/>
          </a:stretch>
        </p:blipFill>
        <p:spPr>
          <a:xfrm>
            <a:off x="3000364" y="0"/>
            <a:ext cx="6143636" cy="135729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COMPANY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pic>
        <p:nvPicPr>
          <p:cNvPr id="12" name="Picture 11" descr="grocery-shopping-4035413_1920.png"/>
          <p:cNvPicPr>
            <a:picLocks noChangeAspect="1"/>
          </p:cNvPicPr>
          <p:nvPr/>
        </p:nvPicPr>
        <p:blipFill>
          <a:blip r:embed="rId3" cstate="print"/>
          <a:srcRect l="52381" r="23809"/>
          <a:stretch>
            <a:fillRect/>
          </a:stretch>
        </p:blipFill>
        <p:spPr>
          <a:xfrm>
            <a:off x="357158" y="4143380"/>
            <a:ext cx="1071570" cy="1465029"/>
          </a:xfrm>
          <a:prstGeom prst="rect">
            <a:avLst/>
          </a:prstGeom>
        </p:spPr>
      </p:pic>
      <p:pic>
        <p:nvPicPr>
          <p:cNvPr id="13" name="Picture 12" descr="grocery-shopping-4035413_1920.png"/>
          <p:cNvPicPr>
            <a:picLocks noChangeAspect="1"/>
          </p:cNvPicPr>
          <p:nvPr/>
        </p:nvPicPr>
        <p:blipFill>
          <a:blip r:embed="rId4" cstate="print"/>
          <a:srcRect r="75000"/>
          <a:stretch>
            <a:fillRect/>
          </a:stretch>
        </p:blipFill>
        <p:spPr>
          <a:xfrm>
            <a:off x="276570" y="5572140"/>
            <a:ext cx="1080720" cy="1407180"/>
          </a:xfrm>
          <a:prstGeom prst="rect">
            <a:avLst/>
          </a:prstGeom>
        </p:spPr>
      </p:pic>
      <p:pic>
        <p:nvPicPr>
          <p:cNvPr id="14" name="Picture 13" descr="grocery-shopping-4035413_1920.png"/>
          <p:cNvPicPr>
            <a:picLocks noChangeAspect="1"/>
          </p:cNvPicPr>
          <p:nvPr/>
        </p:nvPicPr>
        <p:blipFill>
          <a:blip r:embed="rId5" cstate="print"/>
          <a:srcRect l="26191" r="46428"/>
          <a:stretch>
            <a:fillRect/>
          </a:stretch>
        </p:blipFill>
        <p:spPr>
          <a:xfrm>
            <a:off x="214282" y="1357298"/>
            <a:ext cx="1321978" cy="1571636"/>
          </a:xfrm>
          <a:prstGeom prst="rect">
            <a:avLst/>
          </a:prstGeom>
        </p:spPr>
      </p:pic>
      <p:pic>
        <p:nvPicPr>
          <p:cNvPr id="15" name="Picture 14" descr="grocery-shopping-4035413_1920.png"/>
          <p:cNvPicPr>
            <a:picLocks noChangeAspect="1"/>
          </p:cNvPicPr>
          <p:nvPr/>
        </p:nvPicPr>
        <p:blipFill>
          <a:blip r:embed="rId3" cstate="print"/>
          <a:srcRect l="76191"/>
          <a:stretch>
            <a:fillRect/>
          </a:stretch>
        </p:blipFill>
        <p:spPr>
          <a:xfrm>
            <a:off x="357158" y="2786058"/>
            <a:ext cx="1071570" cy="146506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571604" y="2357430"/>
            <a:ext cx="53209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Blip>
                <a:blip r:embed="rId6"/>
              </a:buBlip>
            </a:pP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Serve 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almost one million consumers a year.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71604" y="1714488"/>
            <a:ext cx="7143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Blip>
                <a:blip r:embed="rId6"/>
              </a:buBlip>
            </a:pP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Well-established 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company operating in the retail food sector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71636" y="3643314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5 major </a:t>
            </a:r>
            <a:r>
              <a:rPr lang="en-GB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categories of Products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Blip>
                <a:blip r:embed="rId7"/>
              </a:buBlip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Wines</a:t>
            </a:r>
          </a:p>
          <a:p>
            <a:pPr>
              <a:buBlip>
                <a:blip r:embed="rId7"/>
              </a:buBlip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Rare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meat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products</a:t>
            </a:r>
          </a:p>
          <a:p>
            <a:pPr>
              <a:buBlip>
                <a:blip r:embed="rId7"/>
              </a:buBlip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Exotic fruits</a:t>
            </a:r>
          </a:p>
          <a:p>
            <a:pPr>
              <a:buBlip>
                <a:blip r:embed="rId7"/>
              </a:buBlip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Specially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prepared fish </a:t>
            </a: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7"/>
              </a:buBlip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weet products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71604" y="2857496"/>
            <a:ext cx="7286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Blip>
                <a:blip r:embed="rId6"/>
              </a:buBlip>
            </a:pP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Customer Database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algn="just"/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Around 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several hundred thousand registered 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customers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71604" y="5500702"/>
            <a:ext cx="318753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Sales channels:</a:t>
            </a:r>
          </a:p>
          <a:p>
            <a:pPr>
              <a:buBlip>
                <a:blip r:embed="rId7"/>
              </a:buBlip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Physical stores</a:t>
            </a:r>
          </a:p>
          <a:p>
            <a:pPr>
              <a:buBlip>
                <a:blip r:embed="rId7"/>
              </a:buBlip>
            </a:pP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Catalogs</a:t>
            </a: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7"/>
              </a:buBlip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Online (company’s website)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4143372" y="4071942"/>
            <a:ext cx="428628" cy="14287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4929190" y="442913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Gold Products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Regular Products </a:t>
            </a: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 descr="ifoodvermelhocomprido.png"/>
          <p:cNvPicPr>
            <a:picLocks noChangeAspect="1"/>
          </p:cNvPicPr>
          <p:nvPr/>
        </p:nvPicPr>
        <p:blipFill>
          <a:blip r:embed="rId2"/>
          <a:srcRect l="20929"/>
          <a:stretch>
            <a:fillRect/>
          </a:stretch>
        </p:blipFill>
        <p:spPr>
          <a:xfrm>
            <a:off x="-1" y="0"/>
            <a:ext cx="3029557" cy="1357298"/>
          </a:xfrm>
          <a:prstGeom prst="rect">
            <a:avLst/>
          </a:prstGeom>
        </p:spPr>
      </p:pic>
      <p:pic>
        <p:nvPicPr>
          <p:cNvPr id="7" name="Picture 6" descr="ifoodvermelhocomprido.png"/>
          <p:cNvPicPr>
            <a:picLocks noChangeAspect="1"/>
          </p:cNvPicPr>
          <p:nvPr/>
        </p:nvPicPr>
        <p:blipFill>
          <a:blip r:embed="rId2"/>
          <a:srcRect r="69767"/>
          <a:stretch>
            <a:fillRect/>
          </a:stretch>
        </p:blipFill>
        <p:spPr>
          <a:xfrm>
            <a:off x="3000364" y="0"/>
            <a:ext cx="6143636" cy="135729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PROJECTIONS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28826" y="3228758"/>
            <a:ext cx="4429124" cy="78581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928794" y="3300196"/>
            <a:ext cx="4429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rofit </a:t>
            </a:r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growth perspectives </a:t>
            </a:r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next 3 years are </a:t>
            </a:r>
            <a:r>
              <a:rPr lang="en-GB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NOT </a:t>
            </a:r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promising</a:t>
            </a:r>
            <a:endParaRPr lang="en-GB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 descr="money-3598743_1280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6572264" y="1357298"/>
            <a:ext cx="1928802" cy="1928802"/>
          </a:xfrm>
          <a:prstGeom prst="rect">
            <a:avLst/>
          </a:prstGeom>
        </p:spPr>
      </p:pic>
      <p:pic>
        <p:nvPicPr>
          <p:cNvPr id="17" name="Picture 16" descr="network-1989146_192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8" y="4643446"/>
            <a:ext cx="3429024" cy="2286016"/>
          </a:xfrm>
          <a:prstGeom prst="rect">
            <a:avLst/>
          </a:prstGeom>
        </p:spPr>
      </p:pic>
      <p:pic>
        <p:nvPicPr>
          <p:cNvPr id="18" name="Picture 17" descr="ifood_destaqu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14444"/>
            <a:ext cx="1743318" cy="162900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85784" y="428625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Several </a:t>
            </a:r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strategic initiatives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are being considered to</a:t>
            </a:r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invert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situation. 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929190" y="4786322"/>
            <a:ext cx="3500462" cy="19288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214942" y="5126852"/>
            <a:ext cx="307183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GB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erformance </a:t>
            </a:r>
            <a:r>
              <a:rPr lang="en-GB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 marketing </a:t>
            </a:r>
            <a:endParaRPr lang="en-GB" u="sng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GB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Special </a:t>
            </a:r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focus on </a:t>
            </a:r>
            <a:endParaRPr lang="en-GB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Marketing </a:t>
            </a:r>
            <a:r>
              <a:rPr lang="en-GB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GB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ampaigns</a:t>
            </a:r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GB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7158" y="1785926"/>
            <a:ext cx="6000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 the last 3 years, the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company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had:</a:t>
            </a:r>
          </a:p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solid revenues</a:t>
            </a:r>
          </a:p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healthy </a:t>
            </a:r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bottom </a:t>
            </a:r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line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Content Placeholder 7" descr="call-center-2135513_128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1500174"/>
            <a:ext cx="5143536" cy="5159661"/>
          </a:xfrm>
        </p:spPr>
      </p:pic>
      <p:pic>
        <p:nvPicPr>
          <p:cNvPr id="6" name="Picture 5" descr="ifoodvermelhocomprido.png"/>
          <p:cNvPicPr>
            <a:picLocks noChangeAspect="1"/>
          </p:cNvPicPr>
          <p:nvPr/>
        </p:nvPicPr>
        <p:blipFill>
          <a:blip r:embed="rId3"/>
          <a:srcRect l="20929"/>
          <a:stretch>
            <a:fillRect/>
          </a:stretch>
        </p:blipFill>
        <p:spPr>
          <a:xfrm>
            <a:off x="-1" y="0"/>
            <a:ext cx="3029557" cy="1357298"/>
          </a:xfrm>
          <a:prstGeom prst="rect">
            <a:avLst/>
          </a:prstGeom>
        </p:spPr>
      </p:pic>
      <p:pic>
        <p:nvPicPr>
          <p:cNvPr id="7" name="Picture 6" descr="ifoodvermelhocomprido.png"/>
          <p:cNvPicPr>
            <a:picLocks noChangeAspect="1"/>
          </p:cNvPicPr>
          <p:nvPr/>
        </p:nvPicPr>
        <p:blipFill>
          <a:blip r:embed="rId3"/>
          <a:srcRect r="69767"/>
          <a:stretch>
            <a:fillRect/>
          </a:stretch>
        </p:blipFill>
        <p:spPr>
          <a:xfrm>
            <a:off x="3000364" y="0"/>
            <a:ext cx="6143636" cy="1357298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2857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dirty="0" smtClean="0">
                <a:solidFill>
                  <a:schemeClr val="bg1">
                    <a:lumMod val="95000"/>
                  </a:schemeClr>
                </a:solidFill>
                <a:latin typeface="Arial Rounded MT Bold" pitchFamily="34" charset="0"/>
                <a:ea typeface="+mj-ea"/>
                <a:cs typeface="+mj-cs"/>
              </a:rPr>
              <a:t>CAMPAIGN 6 PILOT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8485" y="2928934"/>
            <a:ext cx="3916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Randomly selected customers: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2240</a:t>
            </a:r>
          </a:p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4480" y="2488164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Aims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at selling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NEW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Gadget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1538" y="3345420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Data: Socio demographic &amp; Firmographic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4500570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Success rate: 15%</a:t>
            </a:r>
            <a:endParaRPr lang="en-GB" sz="24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15074" y="3143248"/>
            <a:ext cx="2500330" cy="23574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ifood_maisvenda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98" y="2643182"/>
            <a:ext cx="928694" cy="89985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000892" y="2928934"/>
            <a:ext cx="111120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Figures</a:t>
            </a:r>
            <a:endParaRPr lang="en-GB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00826" y="357187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Cost: 6720 MU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71576" y="414338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Revenue: 3674 MU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15074" y="4753285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D60000"/>
                </a:solidFill>
                <a:latin typeface="Arial" pitchFamily="34" charset="0"/>
                <a:cs typeface="Arial" pitchFamily="34" charset="0"/>
              </a:rPr>
              <a:t>Profit: -3046 MU</a:t>
            </a:r>
            <a:endParaRPr lang="en-GB" sz="2400" b="1" dirty="0">
              <a:solidFill>
                <a:srgbClr val="D6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 descr="ifoodvermelhocomprido.png"/>
          <p:cNvPicPr>
            <a:picLocks noChangeAspect="1"/>
          </p:cNvPicPr>
          <p:nvPr/>
        </p:nvPicPr>
        <p:blipFill>
          <a:blip r:embed="rId2"/>
          <a:srcRect l="20929"/>
          <a:stretch>
            <a:fillRect/>
          </a:stretch>
        </p:blipFill>
        <p:spPr>
          <a:xfrm>
            <a:off x="-1" y="0"/>
            <a:ext cx="3029557" cy="1357298"/>
          </a:xfrm>
          <a:prstGeom prst="rect">
            <a:avLst/>
          </a:prstGeom>
        </p:spPr>
      </p:pic>
      <p:pic>
        <p:nvPicPr>
          <p:cNvPr id="7" name="Picture 6" descr="ifoodvermelhocomprido.png"/>
          <p:cNvPicPr>
            <a:picLocks noChangeAspect="1"/>
          </p:cNvPicPr>
          <p:nvPr/>
        </p:nvPicPr>
        <p:blipFill>
          <a:blip r:embed="rId2"/>
          <a:srcRect r="69767"/>
          <a:stretch>
            <a:fillRect/>
          </a:stretch>
        </p:blipFill>
        <p:spPr>
          <a:xfrm>
            <a:off x="3000364" y="0"/>
            <a:ext cx="6143636" cy="1357298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2857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dirty="0" smtClean="0">
                <a:solidFill>
                  <a:schemeClr val="bg1">
                    <a:lumMod val="95000"/>
                  </a:schemeClr>
                </a:solidFill>
                <a:latin typeface="Arial Rounded MT Bold" pitchFamily="34" charset="0"/>
                <a:ea typeface="+mj-ea"/>
                <a:cs typeface="+mj-cs"/>
              </a:rPr>
              <a:t>CAMPAIGN 6 PILOT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pic>
        <p:nvPicPr>
          <p:cNvPr id="15" name="Content Placeholder 14" descr="business-1370954_1920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48732" y="1385886"/>
            <a:ext cx="5852160" cy="1828800"/>
          </a:xfrm>
        </p:spPr>
      </p:pic>
      <p:pic>
        <p:nvPicPr>
          <p:cNvPr id="17" name="Content Placeholder 14" descr="business-1370954_1920.jpg"/>
          <p:cNvPicPr>
            <a:picLocks noChangeAspect="1"/>
          </p:cNvPicPr>
          <p:nvPr/>
        </p:nvPicPr>
        <p:blipFill>
          <a:blip r:embed="rId3" cstate="print"/>
          <a:srcRect r="91618"/>
          <a:stretch>
            <a:fillRect/>
          </a:stretch>
        </p:blipFill>
        <p:spPr>
          <a:xfrm>
            <a:off x="723904" y="1385886"/>
            <a:ext cx="490510" cy="1828800"/>
          </a:xfrm>
          <a:prstGeom prst="rect">
            <a:avLst/>
          </a:prstGeom>
        </p:spPr>
      </p:pic>
      <p:pic>
        <p:nvPicPr>
          <p:cNvPr id="18" name="Content Placeholder 14" descr="business-1370954_1920.jpg"/>
          <p:cNvPicPr>
            <a:picLocks noChangeAspect="1"/>
          </p:cNvPicPr>
          <p:nvPr/>
        </p:nvPicPr>
        <p:blipFill>
          <a:blip r:embed="rId3" cstate="print"/>
          <a:srcRect r="91618"/>
          <a:stretch>
            <a:fillRect/>
          </a:stretch>
        </p:blipFill>
        <p:spPr>
          <a:xfrm>
            <a:off x="223838" y="1385886"/>
            <a:ext cx="490510" cy="1828800"/>
          </a:xfrm>
          <a:prstGeom prst="rect">
            <a:avLst/>
          </a:prstGeom>
        </p:spPr>
      </p:pic>
      <p:pic>
        <p:nvPicPr>
          <p:cNvPr id="19" name="Content Placeholder 14" descr="business-1370954_1920.jpg"/>
          <p:cNvPicPr>
            <a:picLocks noChangeAspect="1"/>
          </p:cNvPicPr>
          <p:nvPr/>
        </p:nvPicPr>
        <p:blipFill>
          <a:blip r:embed="rId4" cstate="print"/>
          <a:srcRect l="3500" r="91618"/>
          <a:stretch>
            <a:fillRect/>
          </a:stretch>
        </p:blipFill>
        <p:spPr>
          <a:xfrm>
            <a:off x="0" y="1385886"/>
            <a:ext cx="285720" cy="1828800"/>
          </a:xfrm>
          <a:prstGeom prst="rect">
            <a:avLst/>
          </a:prstGeom>
        </p:spPr>
      </p:pic>
      <p:pic>
        <p:nvPicPr>
          <p:cNvPr id="20" name="Content Placeholder 14" descr="business-1370954_1920.jpg"/>
          <p:cNvPicPr>
            <a:picLocks noChangeAspect="1"/>
          </p:cNvPicPr>
          <p:nvPr/>
        </p:nvPicPr>
        <p:blipFill>
          <a:blip r:embed="rId5"/>
          <a:srcRect l="91292"/>
          <a:stretch>
            <a:fillRect/>
          </a:stretch>
        </p:blipFill>
        <p:spPr>
          <a:xfrm>
            <a:off x="6643702" y="1385886"/>
            <a:ext cx="2500298" cy="1828800"/>
          </a:xfrm>
          <a:prstGeom prst="rect">
            <a:avLst/>
          </a:prstGeom>
        </p:spPr>
      </p:pic>
      <p:pic>
        <p:nvPicPr>
          <p:cNvPr id="21" name="Picture 2" descr="C:\Users\User\Desktop\ifood\venndaMaiscomoifoo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20" y="1785926"/>
            <a:ext cx="4786346" cy="657225"/>
          </a:xfrm>
          <a:prstGeom prst="rect">
            <a:avLst/>
          </a:prstGeom>
          <a:noFill/>
        </p:spPr>
      </p:pic>
      <p:pic>
        <p:nvPicPr>
          <p:cNvPr id="22" name="Content Placeholder 14" descr="business-1370954_1920.jpg"/>
          <p:cNvPicPr>
            <a:picLocks noChangeAspect="1"/>
          </p:cNvPicPr>
          <p:nvPr/>
        </p:nvPicPr>
        <p:blipFill>
          <a:blip r:embed="rId5"/>
          <a:srcRect l="91292"/>
          <a:stretch>
            <a:fillRect/>
          </a:stretch>
        </p:blipFill>
        <p:spPr>
          <a:xfrm>
            <a:off x="0" y="2428868"/>
            <a:ext cx="4357686" cy="714380"/>
          </a:xfrm>
          <a:prstGeom prst="rect">
            <a:avLst/>
          </a:prstGeom>
        </p:spPr>
      </p:pic>
      <p:pic>
        <p:nvPicPr>
          <p:cNvPr id="23" name="Content Placeholder 14" descr="business-1370954_1920.jpg"/>
          <p:cNvPicPr>
            <a:picLocks noChangeAspect="1"/>
          </p:cNvPicPr>
          <p:nvPr/>
        </p:nvPicPr>
        <p:blipFill>
          <a:blip r:embed="rId5"/>
          <a:srcRect l="91292"/>
          <a:stretch>
            <a:fillRect/>
          </a:stretch>
        </p:blipFill>
        <p:spPr>
          <a:xfrm>
            <a:off x="0" y="1571612"/>
            <a:ext cx="5000628" cy="428628"/>
          </a:xfrm>
          <a:prstGeom prst="rect">
            <a:avLst/>
          </a:prstGeom>
        </p:spPr>
      </p:pic>
      <p:pic>
        <p:nvPicPr>
          <p:cNvPr id="24" name="Picture 2" descr="C:\Users\User\Desktop\ifood\venndaMaiscomoifood.png"/>
          <p:cNvPicPr>
            <a:picLocks noChangeAspect="1" noChangeArrowheads="1"/>
          </p:cNvPicPr>
          <p:nvPr/>
        </p:nvPicPr>
        <p:blipFill>
          <a:blip r:embed="rId6"/>
          <a:srcRect b="67391"/>
          <a:stretch>
            <a:fillRect/>
          </a:stretch>
        </p:blipFill>
        <p:spPr bwMode="auto">
          <a:xfrm>
            <a:off x="0" y="1357298"/>
            <a:ext cx="4857752" cy="642942"/>
          </a:xfrm>
          <a:prstGeom prst="rect">
            <a:avLst/>
          </a:prstGeom>
          <a:noFill/>
        </p:spPr>
      </p:pic>
      <p:pic>
        <p:nvPicPr>
          <p:cNvPr id="26" name="Picture 2" descr="C:\Users\User\Desktop\ifood\venndaMaiscomoifood.png"/>
          <p:cNvPicPr>
            <a:picLocks noChangeAspect="1" noChangeArrowheads="1"/>
          </p:cNvPicPr>
          <p:nvPr/>
        </p:nvPicPr>
        <p:blipFill>
          <a:blip r:embed="rId6"/>
          <a:srcRect b="67391"/>
          <a:stretch>
            <a:fillRect/>
          </a:stretch>
        </p:blipFill>
        <p:spPr bwMode="auto">
          <a:xfrm>
            <a:off x="0" y="2428868"/>
            <a:ext cx="4357686" cy="714380"/>
          </a:xfrm>
          <a:prstGeom prst="rect">
            <a:avLst/>
          </a:prstGeom>
          <a:noFill/>
        </p:spPr>
      </p:pic>
      <p:pic>
        <p:nvPicPr>
          <p:cNvPr id="27" name="Picture 2" descr="C:\Users\User\Desktop\ifood\venndaMaiscomoifood.png"/>
          <p:cNvPicPr>
            <a:picLocks noChangeAspect="1" noChangeArrowheads="1"/>
          </p:cNvPicPr>
          <p:nvPr/>
        </p:nvPicPr>
        <p:blipFill>
          <a:blip r:embed="rId6"/>
          <a:srcRect b="67391"/>
          <a:stretch>
            <a:fillRect/>
          </a:stretch>
        </p:blipFill>
        <p:spPr bwMode="auto">
          <a:xfrm>
            <a:off x="5929322" y="1357298"/>
            <a:ext cx="3143272" cy="571504"/>
          </a:xfrm>
          <a:prstGeom prst="rect">
            <a:avLst/>
          </a:prstGeom>
          <a:noFill/>
        </p:spPr>
      </p:pic>
      <p:pic>
        <p:nvPicPr>
          <p:cNvPr id="28" name="Picture 2" descr="C:\Users\User\Desktop\ifood\venndaMaiscomoifood.png"/>
          <p:cNvPicPr>
            <a:picLocks noChangeAspect="1" noChangeArrowheads="1"/>
          </p:cNvPicPr>
          <p:nvPr/>
        </p:nvPicPr>
        <p:blipFill>
          <a:blip r:embed="rId6"/>
          <a:srcRect b="67391"/>
          <a:stretch>
            <a:fillRect/>
          </a:stretch>
        </p:blipFill>
        <p:spPr bwMode="auto">
          <a:xfrm>
            <a:off x="6572264" y="1509698"/>
            <a:ext cx="2571768" cy="1704988"/>
          </a:xfrm>
          <a:prstGeom prst="rect">
            <a:avLst/>
          </a:prstGeom>
          <a:noFill/>
        </p:spPr>
      </p:pic>
      <p:pic>
        <p:nvPicPr>
          <p:cNvPr id="29" name="Picture 2" descr="C:\Users\User\Desktop\ifood\venndaMaiscomoifood.png"/>
          <p:cNvPicPr>
            <a:picLocks noChangeAspect="1" noChangeArrowheads="1"/>
          </p:cNvPicPr>
          <p:nvPr/>
        </p:nvPicPr>
        <p:blipFill>
          <a:blip r:embed="rId6"/>
          <a:srcRect b="67391"/>
          <a:stretch>
            <a:fillRect/>
          </a:stretch>
        </p:blipFill>
        <p:spPr bwMode="auto">
          <a:xfrm>
            <a:off x="5857884" y="2000240"/>
            <a:ext cx="2571768" cy="623894"/>
          </a:xfrm>
          <a:prstGeom prst="rect">
            <a:avLst/>
          </a:prstGeom>
          <a:noFill/>
        </p:spPr>
      </p:pic>
      <p:pic>
        <p:nvPicPr>
          <p:cNvPr id="30" name="Picture 2" descr="C:\Users\User\Desktop\ifood\venndaMaiscomoifood.png"/>
          <p:cNvPicPr>
            <a:picLocks noChangeAspect="1" noChangeArrowheads="1"/>
          </p:cNvPicPr>
          <p:nvPr/>
        </p:nvPicPr>
        <p:blipFill>
          <a:blip r:embed="rId6"/>
          <a:srcRect b="67391"/>
          <a:stretch>
            <a:fillRect/>
          </a:stretch>
        </p:blipFill>
        <p:spPr bwMode="auto">
          <a:xfrm>
            <a:off x="6215074" y="2285992"/>
            <a:ext cx="1223970" cy="623894"/>
          </a:xfrm>
          <a:prstGeom prst="rect">
            <a:avLst/>
          </a:prstGeom>
          <a:noFill/>
        </p:spPr>
      </p:pic>
      <p:pic>
        <p:nvPicPr>
          <p:cNvPr id="31" name="Picture 2" descr="C:\Users\User\Desktop\ifood\venndaMaiscomoifood.png"/>
          <p:cNvPicPr>
            <a:picLocks noChangeAspect="1" noChangeArrowheads="1"/>
          </p:cNvPicPr>
          <p:nvPr/>
        </p:nvPicPr>
        <p:blipFill>
          <a:blip r:embed="rId6"/>
          <a:srcRect b="67391"/>
          <a:stretch>
            <a:fillRect/>
          </a:stretch>
        </p:blipFill>
        <p:spPr bwMode="auto">
          <a:xfrm>
            <a:off x="4786314" y="1357298"/>
            <a:ext cx="1223970" cy="357190"/>
          </a:xfrm>
          <a:prstGeom prst="rect">
            <a:avLst/>
          </a:prstGeom>
          <a:noFill/>
        </p:spPr>
      </p:pic>
      <p:pic>
        <p:nvPicPr>
          <p:cNvPr id="32" name="Picture 2" descr="C:\Users\User\Desktop\ifood\venndaMaiscomoifood.png"/>
          <p:cNvPicPr>
            <a:picLocks noChangeAspect="1" noChangeArrowheads="1"/>
          </p:cNvPicPr>
          <p:nvPr/>
        </p:nvPicPr>
        <p:blipFill>
          <a:blip r:embed="rId6"/>
          <a:srcRect b="67391"/>
          <a:stretch>
            <a:fillRect/>
          </a:stretch>
        </p:blipFill>
        <p:spPr bwMode="auto">
          <a:xfrm>
            <a:off x="3857620" y="1357298"/>
            <a:ext cx="1223970" cy="623894"/>
          </a:xfrm>
          <a:prstGeom prst="rect">
            <a:avLst/>
          </a:prstGeom>
          <a:noFill/>
        </p:spPr>
      </p:pic>
      <p:pic>
        <p:nvPicPr>
          <p:cNvPr id="33" name="Picture 2" descr="C:\Users\User\Desktop\ifood\venndaMaiscomoifood.png"/>
          <p:cNvPicPr>
            <a:picLocks noChangeAspect="1" noChangeArrowheads="1"/>
          </p:cNvPicPr>
          <p:nvPr/>
        </p:nvPicPr>
        <p:blipFill>
          <a:blip r:embed="rId6"/>
          <a:srcRect b="67391"/>
          <a:stretch>
            <a:fillRect/>
          </a:stretch>
        </p:blipFill>
        <p:spPr bwMode="auto">
          <a:xfrm>
            <a:off x="5857884" y="1714488"/>
            <a:ext cx="1223970" cy="623894"/>
          </a:xfrm>
          <a:prstGeom prst="rect">
            <a:avLst/>
          </a:prstGeom>
          <a:noFill/>
        </p:spPr>
      </p:pic>
      <p:pic>
        <p:nvPicPr>
          <p:cNvPr id="34" name="Picture 2" descr="C:\Users\User\Desktop\ifood\venndaMaiscomoifood.png"/>
          <p:cNvPicPr>
            <a:picLocks noChangeAspect="1" noChangeArrowheads="1"/>
          </p:cNvPicPr>
          <p:nvPr/>
        </p:nvPicPr>
        <p:blipFill>
          <a:blip r:embed="rId6"/>
          <a:srcRect b="67391"/>
          <a:stretch>
            <a:fillRect/>
          </a:stretch>
        </p:blipFill>
        <p:spPr bwMode="auto">
          <a:xfrm>
            <a:off x="3929058" y="1500174"/>
            <a:ext cx="1223970" cy="338142"/>
          </a:xfrm>
          <a:prstGeom prst="rect">
            <a:avLst/>
          </a:prstGeom>
          <a:noFill/>
        </p:spPr>
      </p:pic>
      <p:pic>
        <p:nvPicPr>
          <p:cNvPr id="35" name="Picture 2" descr="C:\Users\User\Desktop\ifood\venndaMaiscomoifood.png"/>
          <p:cNvPicPr>
            <a:picLocks noChangeAspect="1" noChangeArrowheads="1"/>
          </p:cNvPicPr>
          <p:nvPr/>
        </p:nvPicPr>
        <p:blipFill>
          <a:blip r:embed="rId6"/>
          <a:srcRect b="67391"/>
          <a:stretch>
            <a:fillRect/>
          </a:stretch>
        </p:blipFill>
        <p:spPr bwMode="auto">
          <a:xfrm>
            <a:off x="3214678" y="2428868"/>
            <a:ext cx="1223970" cy="623894"/>
          </a:xfrm>
          <a:prstGeom prst="rect">
            <a:avLst/>
          </a:prstGeom>
          <a:noFill/>
        </p:spPr>
      </p:pic>
      <p:pic>
        <p:nvPicPr>
          <p:cNvPr id="36" name="Picture 35" descr="target-group-3460039_1920.jpg"/>
          <p:cNvPicPr>
            <a:picLocks noChangeAspect="1"/>
          </p:cNvPicPr>
          <p:nvPr/>
        </p:nvPicPr>
        <p:blipFill>
          <a:blip r:embed="rId7" cstate="print"/>
          <a:srcRect l="29245"/>
          <a:stretch>
            <a:fillRect/>
          </a:stretch>
        </p:blipFill>
        <p:spPr>
          <a:xfrm>
            <a:off x="5214910" y="4385139"/>
            <a:ext cx="3929090" cy="2472861"/>
          </a:xfrm>
          <a:prstGeom prst="rect">
            <a:avLst/>
          </a:prstGeom>
        </p:spPr>
      </p:pic>
      <p:pic>
        <p:nvPicPr>
          <p:cNvPr id="37" name="Picture 36" descr="accounting-1928237_1920.png"/>
          <p:cNvPicPr>
            <a:picLocks noChangeAspect="1"/>
          </p:cNvPicPr>
          <p:nvPr/>
        </p:nvPicPr>
        <p:blipFill>
          <a:blip r:embed="rId8" cstate="print"/>
          <a:srcRect t="6186" r="8594"/>
          <a:stretch>
            <a:fillRect/>
          </a:stretch>
        </p:blipFill>
        <p:spPr>
          <a:xfrm>
            <a:off x="642910" y="3286124"/>
            <a:ext cx="4643470" cy="3571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 descr="ifoodvermelhocomprido.png"/>
          <p:cNvPicPr>
            <a:picLocks noChangeAspect="1"/>
          </p:cNvPicPr>
          <p:nvPr/>
        </p:nvPicPr>
        <p:blipFill>
          <a:blip r:embed="rId2"/>
          <a:srcRect l="20929"/>
          <a:stretch>
            <a:fillRect/>
          </a:stretch>
        </p:blipFill>
        <p:spPr>
          <a:xfrm>
            <a:off x="-1" y="0"/>
            <a:ext cx="3029557" cy="1357298"/>
          </a:xfrm>
          <a:prstGeom prst="rect">
            <a:avLst/>
          </a:prstGeom>
        </p:spPr>
      </p:pic>
      <p:pic>
        <p:nvPicPr>
          <p:cNvPr id="7" name="Picture 6" descr="ifoodvermelhocomprido.png"/>
          <p:cNvPicPr>
            <a:picLocks noChangeAspect="1"/>
          </p:cNvPicPr>
          <p:nvPr/>
        </p:nvPicPr>
        <p:blipFill>
          <a:blip r:embed="rId2"/>
          <a:srcRect r="69767"/>
          <a:stretch>
            <a:fillRect/>
          </a:stretch>
        </p:blipFill>
        <p:spPr>
          <a:xfrm>
            <a:off x="3000364" y="0"/>
            <a:ext cx="6143636" cy="1357298"/>
          </a:xfrm>
          <a:prstGeom prst="rect">
            <a:avLst/>
          </a:prstGeom>
        </p:spPr>
      </p:pic>
      <p:pic>
        <p:nvPicPr>
          <p:cNvPr id="8" name="Picture 7" descr="question-mark-1495858_192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7298"/>
            <a:ext cx="9144000" cy="550070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2857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dirty="0" smtClean="0">
                <a:solidFill>
                  <a:schemeClr val="bg1">
                    <a:lumMod val="95000"/>
                  </a:schemeClr>
                </a:solidFill>
                <a:latin typeface="Arial Rounded MT Bold" pitchFamily="34" charset="0"/>
                <a:ea typeface="+mj-ea"/>
                <a:cs typeface="+mj-cs"/>
              </a:rPr>
              <a:t>CUSTOMERS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foodvermelhocomprido.png"/>
          <p:cNvPicPr>
            <a:picLocks noChangeAspect="1"/>
          </p:cNvPicPr>
          <p:nvPr/>
        </p:nvPicPr>
        <p:blipFill>
          <a:blip r:embed="rId2"/>
          <a:srcRect l="20929"/>
          <a:stretch>
            <a:fillRect/>
          </a:stretch>
        </p:blipFill>
        <p:spPr>
          <a:xfrm>
            <a:off x="-1" y="0"/>
            <a:ext cx="3029557" cy="1357298"/>
          </a:xfrm>
          <a:prstGeom prst="rect">
            <a:avLst/>
          </a:prstGeom>
        </p:spPr>
      </p:pic>
      <p:pic>
        <p:nvPicPr>
          <p:cNvPr id="7" name="Picture 6" descr="ifoodvermelhocomprido.png"/>
          <p:cNvPicPr>
            <a:picLocks noChangeAspect="1"/>
          </p:cNvPicPr>
          <p:nvPr/>
        </p:nvPicPr>
        <p:blipFill>
          <a:blip r:embed="rId2"/>
          <a:srcRect r="69767"/>
          <a:stretch>
            <a:fillRect/>
          </a:stretch>
        </p:blipFill>
        <p:spPr>
          <a:xfrm>
            <a:off x="3000364" y="0"/>
            <a:ext cx="6143636" cy="13572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rial Rounded MT Bold" pitchFamily="34" charset="0"/>
              </a:rPr>
              <a:t>CUSTOMERS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Rounded MT Bold" pitchFamily="34" charset="0"/>
            </a:endParaRP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</p:nvPr>
        </p:nvGraphicFramePr>
        <p:xfrm>
          <a:off x="428596" y="2000240"/>
          <a:ext cx="4071966" cy="1785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itle 1"/>
          <p:cNvSpPr txBox="1">
            <a:spLocks/>
          </p:cNvSpPr>
          <p:nvPr/>
        </p:nvSpPr>
        <p:spPr>
          <a:xfrm>
            <a:off x="-1514460" y="12144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Age | Accepted </a:t>
            </a:r>
            <a:r>
              <a:rPr kumimoji="0" lang="en-GB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vs</a:t>
            </a:r>
            <a:r>
              <a:rPr kumimoji="0" lang="en-GB" sz="14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 Not Accepted Last Campaign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 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-251711" y="2751985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Customers (%)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Content Placeholder 17"/>
          <p:cNvGraphicFramePr>
            <a:graphicFrameLocks/>
          </p:cNvGraphicFramePr>
          <p:nvPr/>
        </p:nvGraphicFramePr>
        <p:xfrm>
          <a:off x="428596" y="4572008"/>
          <a:ext cx="4071966" cy="2071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 rot="16200000">
            <a:off x="-323148" y="5323753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Customers (%)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1728774" y="3714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  <a:ea typeface="+mj-ea"/>
                <a:cs typeface="+mj-cs"/>
              </a:rPr>
              <a:t>Marital Status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 | Accepted </a:t>
            </a:r>
            <a:r>
              <a:rPr kumimoji="0" lang="en-GB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vs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 Not Last Campaign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graphicFrame>
        <p:nvGraphicFramePr>
          <p:cNvPr id="14" name="Content Placeholder 17"/>
          <p:cNvGraphicFramePr>
            <a:graphicFrameLocks/>
          </p:cNvGraphicFramePr>
          <p:nvPr/>
        </p:nvGraphicFramePr>
        <p:xfrm>
          <a:off x="4486300" y="3286124"/>
          <a:ext cx="4657700" cy="202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2700382" y="25717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Education | 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 Accepted </a:t>
            </a:r>
            <a:r>
              <a:rPr lang="en-GB" sz="1400" dirty="0" err="1" smtClean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vs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Not 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Last 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Arial Rounded MT Bold" pitchFamily="34" charset="0"/>
              </a:rPr>
              <a:t>Campaign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foodvermelhocomprido.png"/>
          <p:cNvPicPr>
            <a:picLocks noChangeAspect="1"/>
          </p:cNvPicPr>
          <p:nvPr/>
        </p:nvPicPr>
        <p:blipFill>
          <a:blip r:embed="rId2"/>
          <a:srcRect l="20929"/>
          <a:stretch>
            <a:fillRect/>
          </a:stretch>
        </p:blipFill>
        <p:spPr>
          <a:xfrm>
            <a:off x="-1" y="0"/>
            <a:ext cx="3029557" cy="1357298"/>
          </a:xfrm>
          <a:prstGeom prst="rect">
            <a:avLst/>
          </a:prstGeom>
        </p:spPr>
      </p:pic>
      <p:pic>
        <p:nvPicPr>
          <p:cNvPr id="7" name="Picture 6" descr="ifoodvermelhocomprido.png"/>
          <p:cNvPicPr>
            <a:picLocks noChangeAspect="1"/>
          </p:cNvPicPr>
          <p:nvPr/>
        </p:nvPicPr>
        <p:blipFill>
          <a:blip r:embed="rId2"/>
          <a:srcRect r="69767"/>
          <a:stretch>
            <a:fillRect/>
          </a:stretch>
        </p:blipFill>
        <p:spPr>
          <a:xfrm>
            <a:off x="3000364" y="0"/>
            <a:ext cx="6143636" cy="13572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rial Rounded MT Bold" pitchFamily="34" charset="0"/>
              </a:rPr>
              <a:t>CUSTOMERS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Rounded MT Bold" pitchFamily="34" charset="0"/>
            </a:endParaRP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</p:nvPr>
        </p:nvGraphicFramePr>
        <p:xfrm>
          <a:off x="785786" y="2643182"/>
          <a:ext cx="7943848" cy="4025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itle 1"/>
          <p:cNvSpPr txBox="1">
            <a:spLocks/>
          </p:cNvSpPr>
          <p:nvPr/>
        </p:nvSpPr>
        <p:spPr>
          <a:xfrm>
            <a:off x="0" y="135729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Annual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 Income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 | Accepted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vs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 Not Last Campaign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 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246214" y="427035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Median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1868" y="2571744"/>
            <a:ext cx="339067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1.3 times higher annual income</a:t>
            </a:r>
            <a:endParaRPr lang="en-GB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3000364" y="342900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57422" y="3214686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1.3 x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2315</TotalTime>
  <Words>611</Words>
  <Application>Microsoft Office PowerPoint</Application>
  <PresentationFormat>On-screen Show (4:3)</PresentationFormat>
  <Paragraphs>209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CUSTOMERS</vt:lpstr>
      <vt:lpstr>CUSTOMERS</vt:lpstr>
      <vt:lpstr>CUSTOMERS</vt:lpstr>
      <vt:lpstr>CUSTOMERS</vt:lpstr>
      <vt:lpstr>CUSTOMERS</vt:lpstr>
      <vt:lpstr>CUSTOMERS</vt:lpstr>
      <vt:lpstr>CUSTOMERS</vt:lpstr>
      <vt:lpstr>CUSTOMERS</vt:lpstr>
      <vt:lpstr>CUSTOMERS</vt:lpstr>
      <vt:lpstr>CUSTOMERS</vt:lpstr>
      <vt:lpstr>CUSTOMERS</vt:lpstr>
      <vt:lpstr>CUSTOMER SEGMENTATION</vt:lpstr>
      <vt:lpstr>ACCEPTED LAST CAMPAIGN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20</cp:revision>
  <dcterms:created xsi:type="dcterms:W3CDTF">2021-05-16T07:35:19Z</dcterms:created>
  <dcterms:modified xsi:type="dcterms:W3CDTF">2021-05-18T19:27:26Z</dcterms:modified>
</cp:coreProperties>
</file>