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7" r:id="rId2"/>
    <p:sldId id="258" r:id="rId3"/>
    <p:sldId id="286" r:id="rId4"/>
    <p:sldId id="275" r:id="rId5"/>
    <p:sldId id="278" r:id="rId6"/>
    <p:sldId id="284" r:id="rId7"/>
    <p:sldId id="285" r:id="rId8"/>
    <p:sldId id="287" r:id="rId9"/>
    <p:sldId id="264" r:id="rId10"/>
    <p:sldId id="282" r:id="rId11"/>
    <p:sldId id="280" r:id="rId12"/>
    <p:sldId id="281" r:id="rId13"/>
    <p:sldId id="283" r:id="rId14"/>
    <p:sldId id="261" r:id="rId15"/>
    <p:sldId id="279" r:id="rId16"/>
    <p:sldId id="274" r:id="rId17"/>
    <p:sldId id="276" r:id="rId18"/>
    <p:sldId id="277" r:id="rId19"/>
    <p:sldId id="267" r:id="rId20"/>
    <p:sldId id="269" r:id="rId21"/>
    <p:sldId id="270" r:id="rId22"/>
    <p:sldId id="271" r:id="rId23"/>
    <p:sldId id="272" r:id="rId24"/>
    <p:sldId id="288" r:id="rId25"/>
    <p:sldId id="291" r:id="rId26"/>
    <p:sldId id="290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08931-4D01-4775-8D2D-4E0F351A9343}" v="1179" dt="2021-03-15T14:42:34.589"/>
    <p1510:client id="{4AACF957-9297-42D9-A520-45D5D08D9828}" v="2" dt="2021-03-15T12:50:20.579"/>
    <p1510:client id="{8437D931-848D-4F0E-9A55-42B96DB8165D}" v="1360" dt="2021-03-15T11:46:51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D686B-2D73-4574-8DF6-3423D598F72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767F0-46E1-466E-BD5D-CAA3461B03E9}">
      <dgm:prSet/>
      <dgm:spPr/>
      <dgm:t>
        <a:bodyPr/>
        <a:lstStyle/>
        <a:p>
          <a:r>
            <a:rPr lang="en-US"/>
            <a:t>1. Unisim R451</a:t>
          </a:r>
        </a:p>
      </dgm:t>
    </dgm:pt>
    <dgm:pt modelId="{A52EB1BC-9739-4424-A54D-6DF095AE808E}" type="parTrans" cxnId="{98BA1FAC-923B-4637-90A7-34DD1FF5709E}">
      <dgm:prSet/>
      <dgm:spPr/>
      <dgm:t>
        <a:bodyPr/>
        <a:lstStyle/>
        <a:p>
          <a:endParaRPr lang="en-US"/>
        </a:p>
      </dgm:t>
    </dgm:pt>
    <dgm:pt modelId="{C1F22139-B1F9-4A88-B8A3-4B1F4D885FA3}" type="sibTrans" cxnId="{98BA1FAC-923B-4637-90A7-34DD1FF5709E}">
      <dgm:prSet/>
      <dgm:spPr/>
      <dgm:t>
        <a:bodyPr/>
        <a:lstStyle/>
        <a:p>
          <a:endParaRPr lang="en-US"/>
        </a:p>
      </dgm:t>
    </dgm:pt>
    <dgm:pt modelId="{9A6FE275-5A7E-468B-BF49-3299194FF1BB}">
      <dgm:prSet/>
      <dgm:spPr/>
      <dgm:t>
        <a:bodyPr/>
        <a:lstStyle/>
        <a:p>
          <a:r>
            <a:rPr lang="en-US" dirty="0"/>
            <a:t>2. Python 3.8 (32-bit)</a:t>
          </a:r>
        </a:p>
      </dgm:t>
    </dgm:pt>
    <dgm:pt modelId="{079A8453-365E-409D-9DC2-E982D5D0F1D2}" type="parTrans" cxnId="{95B9C126-6F5F-4680-BCB5-D82DDB019B17}">
      <dgm:prSet/>
      <dgm:spPr/>
      <dgm:t>
        <a:bodyPr/>
        <a:lstStyle/>
        <a:p>
          <a:endParaRPr lang="en-US"/>
        </a:p>
      </dgm:t>
    </dgm:pt>
    <dgm:pt modelId="{E3E35727-5B5E-478B-A149-4E89703BADE8}" type="sibTrans" cxnId="{95B9C126-6F5F-4680-BCB5-D82DDB019B17}">
      <dgm:prSet/>
      <dgm:spPr/>
      <dgm:t>
        <a:bodyPr/>
        <a:lstStyle/>
        <a:p>
          <a:endParaRPr lang="en-US"/>
        </a:p>
      </dgm:t>
    </dgm:pt>
    <dgm:pt modelId="{1E4C62DC-AA88-4356-87DB-FE678A81578A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Matrikon</a:t>
          </a:r>
          <a:r>
            <a:rPr lang="en-US" dirty="0"/>
            <a:t> OPC Server for Simulation</a:t>
          </a:r>
        </a:p>
      </dgm:t>
    </dgm:pt>
    <dgm:pt modelId="{990EC686-9FD1-4B80-9FCB-60029D71ACB7}" type="parTrans" cxnId="{4F62068B-BE34-4487-8F92-71A28ACC90F5}">
      <dgm:prSet/>
      <dgm:spPr/>
      <dgm:t>
        <a:bodyPr/>
        <a:lstStyle/>
        <a:p>
          <a:endParaRPr lang="en-US"/>
        </a:p>
      </dgm:t>
    </dgm:pt>
    <dgm:pt modelId="{15C0FA49-C780-424A-BAF4-E2154BA2D827}" type="sibTrans" cxnId="{4F62068B-BE34-4487-8F92-71A28ACC90F5}">
      <dgm:prSet/>
      <dgm:spPr/>
      <dgm:t>
        <a:bodyPr/>
        <a:lstStyle/>
        <a:p>
          <a:endParaRPr lang="en-US"/>
        </a:p>
      </dgm:t>
    </dgm:pt>
    <dgm:pt modelId="{B37D3960-0F1C-4465-AAC3-E4C8252FE0C7}">
      <dgm:prSet/>
      <dgm:spPr/>
      <dgm:t>
        <a:bodyPr/>
        <a:lstStyle/>
        <a:p>
          <a:r>
            <a:rPr lang="en-US"/>
            <a:t>4. Matrikon OPC Explorer</a:t>
          </a:r>
        </a:p>
      </dgm:t>
    </dgm:pt>
    <dgm:pt modelId="{3B914AF4-50C1-49C6-8780-FDC50DC80EA9}" type="parTrans" cxnId="{EB4BB0EA-0FED-4B3B-8E52-CF8AF06F2D2C}">
      <dgm:prSet/>
      <dgm:spPr/>
      <dgm:t>
        <a:bodyPr/>
        <a:lstStyle/>
        <a:p>
          <a:endParaRPr lang="en-US"/>
        </a:p>
      </dgm:t>
    </dgm:pt>
    <dgm:pt modelId="{71A44EFF-EC45-4641-ABD7-74790A76D8D6}" type="sibTrans" cxnId="{EB4BB0EA-0FED-4B3B-8E52-CF8AF06F2D2C}">
      <dgm:prSet/>
      <dgm:spPr/>
      <dgm:t>
        <a:bodyPr/>
        <a:lstStyle/>
        <a:p>
          <a:endParaRPr lang="en-US"/>
        </a:p>
      </dgm:t>
    </dgm:pt>
    <dgm:pt modelId="{8ACD102D-754E-429D-A3E9-D3B7FB365BF3}">
      <dgm:prSet/>
      <dgm:spPr/>
      <dgm:t>
        <a:bodyPr/>
        <a:lstStyle/>
        <a:p>
          <a:r>
            <a:rPr lang="en-US"/>
            <a:t>5. GitHub</a:t>
          </a:r>
        </a:p>
      </dgm:t>
    </dgm:pt>
    <dgm:pt modelId="{F71413AC-37A3-4A34-A554-DA24EF2ECD3F}" type="parTrans" cxnId="{40D7B834-350D-4F61-BC8C-EC58281BEC6A}">
      <dgm:prSet/>
      <dgm:spPr/>
      <dgm:t>
        <a:bodyPr/>
        <a:lstStyle/>
        <a:p>
          <a:endParaRPr lang="en-US"/>
        </a:p>
      </dgm:t>
    </dgm:pt>
    <dgm:pt modelId="{9CB1769B-1469-437B-B81D-14E2A438D1BA}" type="sibTrans" cxnId="{40D7B834-350D-4F61-BC8C-EC58281BEC6A}">
      <dgm:prSet/>
      <dgm:spPr/>
      <dgm:t>
        <a:bodyPr/>
        <a:lstStyle/>
        <a:p>
          <a:endParaRPr lang="en-US"/>
        </a:p>
      </dgm:t>
    </dgm:pt>
    <dgm:pt modelId="{79AF97BA-858C-4D11-BC4E-8702720C9898}">
      <dgm:prSet/>
      <dgm:spPr/>
      <dgm:t>
        <a:bodyPr/>
        <a:lstStyle/>
        <a:p>
          <a:r>
            <a:rPr lang="en-US" dirty="0"/>
            <a:t>6. Visual Studio Code</a:t>
          </a:r>
        </a:p>
      </dgm:t>
    </dgm:pt>
    <dgm:pt modelId="{64C8810F-B919-4463-B84A-88FBC1E927B9}" type="parTrans" cxnId="{E7D8E2C5-2BE4-4DC3-9557-3E753C181E4C}">
      <dgm:prSet/>
      <dgm:spPr/>
      <dgm:t>
        <a:bodyPr/>
        <a:lstStyle/>
        <a:p>
          <a:endParaRPr lang="en-US"/>
        </a:p>
      </dgm:t>
    </dgm:pt>
    <dgm:pt modelId="{6ADD41B3-8EC4-4701-8A66-6D8A3DCB7988}" type="sibTrans" cxnId="{E7D8E2C5-2BE4-4DC3-9557-3E753C181E4C}">
      <dgm:prSet/>
      <dgm:spPr/>
      <dgm:t>
        <a:bodyPr/>
        <a:lstStyle/>
        <a:p>
          <a:endParaRPr lang="en-US"/>
        </a:p>
      </dgm:t>
    </dgm:pt>
    <dgm:pt modelId="{838EE4A1-0034-4765-AEF3-2D2B9F6AFC73}" type="pres">
      <dgm:prSet presAssocID="{F22D686B-2D73-4574-8DF6-3423D598F726}" presName="linear" presStyleCnt="0">
        <dgm:presLayoutVars>
          <dgm:animLvl val="lvl"/>
          <dgm:resizeHandles val="exact"/>
        </dgm:presLayoutVars>
      </dgm:prSet>
      <dgm:spPr/>
    </dgm:pt>
    <dgm:pt modelId="{0F6B9138-E831-4CDA-B873-60E862554381}" type="pres">
      <dgm:prSet presAssocID="{29E767F0-46E1-466E-BD5D-CAA3461B03E9}" presName="parentText" presStyleLbl="node1" presStyleIdx="0" presStyleCnt="6" custLinFactY="-68585" custLinFactNeighborX="663" custLinFactNeighborY="-100000">
        <dgm:presLayoutVars>
          <dgm:chMax val="0"/>
          <dgm:bulletEnabled val="1"/>
        </dgm:presLayoutVars>
      </dgm:prSet>
      <dgm:spPr/>
    </dgm:pt>
    <dgm:pt modelId="{10C70B9C-BB5E-474C-A0E1-868C3E4D9164}" type="pres">
      <dgm:prSet presAssocID="{C1F22139-B1F9-4A88-B8A3-4B1F4D885FA3}" presName="spacer" presStyleCnt="0"/>
      <dgm:spPr/>
    </dgm:pt>
    <dgm:pt modelId="{1966FBEC-3A3C-43D4-A578-45FF3970C76B}" type="pres">
      <dgm:prSet presAssocID="{9A6FE275-5A7E-468B-BF49-3299194FF1B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669431-C26F-4040-B826-9FA49C02DCA7}" type="pres">
      <dgm:prSet presAssocID="{E3E35727-5B5E-478B-A149-4E89703BADE8}" presName="spacer" presStyleCnt="0"/>
      <dgm:spPr/>
    </dgm:pt>
    <dgm:pt modelId="{71DBE7E7-6EDB-4137-AFCC-551FB2EFBAE7}" type="pres">
      <dgm:prSet presAssocID="{1E4C62DC-AA88-4356-87DB-FE678A81578A}" presName="parentText" presStyleLbl="node1" presStyleIdx="2" presStyleCnt="6" custLinFactNeighborX="258" custLinFactNeighborY="26547">
        <dgm:presLayoutVars>
          <dgm:chMax val="0"/>
          <dgm:bulletEnabled val="1"/>
        </dgm:presLayoutVars>
      </dgm:prSet>
      <dgm:spPr/>
    </dgm:pt>
    <dgm:pt modelId="{C1991D66-3935-462E-B126-F03E07B48E39}" type="pres">
      <dgm:prSet presAssocID="{15C0FA49-C780-424A-BAF4-E2154BA2D827}" presName="spacer" presStyleCnt="0"/>
      <dgm:spPr/>
    </dgm:pt>
    <dgm:pt modelId="{CB940E15-76A1-445F-8563-AE096E17B50D}" type="pres">
      <dgm:prSet presAssocID="{B37D3960-0F1C-4465-AAC3-E4C8252FE0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229388-0558-4028-ADB4-879775B8E0F3}" type="pres">
      <dgm:prSet presAssocID="{71A44EFF-EC45-4641-ABD7-74790A76D8D6}" presName="spacer" presStyleCnt="0"/>
      <dgm:spPr/>
    </dgm:pt>
    <dgm:pt modelId="{8AE9D1A0-D089-46BB-B7E8-88079BC6F7EF}" type="pres">
      <dgm:prSet presAssocID="{8ACD102D-754E-429D-A3E9-D3B7FB365B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49BA9A4-EF50-4506-9F38-E32A5D3CCE03}" type="pres">
      <dgm:prSet presAssocID="{9CB1769B-1469-437B-B81D-14E2A438D1BA}" presName="spacer" presStyleCnt="0"/>
      <dgm:spPr/>
    </dgm:pt>
    <dgm:pt modelId="{19DEFEED-3394-4212-A6F6-17DC06180521}" type="pres">
      <dgm:prSet presAssocID="{79AF97BA-858C-4D11-BC4E-8702720C989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5B9C126-6F5F-4680-BCB5-D82DDB019B17}" srcId="{F22D686B-2D73-4574-8DF6-3423D598F726}" destId="{9A6FE275-5A7E-468B-BF49-3299194FF1BB}" srcOrd="1" destOrd="0" parTransId="{079A8453-365E-409D-9DC2-E982D5D0F1D2}" sibTransId="{E3E35727-5B5E-478B-A149-4E89703BADE8}"/>
    <dgm:cxn modelId="{40D7B834-350D-4F61-BC8C-EC58281BEC6A}" srcId="{F22D686B-2D73-4574-8DF6-3423D598F726}" destId="{8ACD102D-754E-429D-A3E9-D3B7FB365BF3}" srcOrd="4" destOrd="0" parTransId="{F71413AC-37A3-4A34-A554-DA24EF2ECD3F}" sibTransId="{9CB1769B-1469-437B-B81D-14E2A438D1BA}"/>
    <dgm:cxn modelId="{95BF923C-15FD-4D18-8A48-2F136B62A15A}" type="presOf" srcId="{8ACD102D-754E-429D-A3E9-D3B7FB365BF3}" destId="{8AE9D1A0-D089-46BB-B7E8-88079BC6F7EF}" srcOrd="0" destOrd="0" presId="urn:microsoft.com/office/officeart/2005/8/layout/vList2"/>
    <dgm:cxn modelId="{E6191341-2810-4120-A3D5-FC4A39090533}" type="presOf" srcId="{F22D686B-2D73-4574-8DF6-3423D598F726}" destId="{838EE4A1-0034-4765-AEF3-2D2B9F6AFC73}" srcOrd="0" destOrd="0" presId="urn:microsoft.com/office/officeart/2005/8/layout/vList2"/>
    <dgm:cxn modelId="{24A38F41-D88A-4A94-B1F1-40E82AA6E3EA}" type="presOf" srcId="{9A6FE275-5A7E-468B-BF49-3299194FF1BB}" destId="{1966FBEC-3A3C-43D4-A578-45FF3970C76B}" srcOrd="0" destOrd="0" presId="urn:microsoft.com/office/officeart/2005/8/layout/vList2"/>
    <dgm:cxn modelId="{4F62068B-BE34-4487-8F92-71A28ACC90F5}" srcId="{F22D686B-2D73-4574-8DF6-3423D598F726}" destId="{1E4C62DC-AA88-4356-87DB-FE678A81578A}" srcOrd="2" destOrd="0" parTransId="{990EC686-9FD1-4B80-9FCB-60029D71ACB7}" sibTransId="{15C0FA49-C780-424A-BAF4-E2154BA2D827}"/>
    <dgm:cxn modelId="{5BDDA998-85B9-4A9A-9DCC-E6AC9F01528C}" type="presOf" srcId="{29E767F0-46E1-466E-BD5D-CAA3461B03E9}" destId="{0F6B9138-E831-4CDA-B873-60E862554381}" srcOrd="0" destOrd="0" presId="urn:microsoft.com/office/officeart/2005/8/layout/vList2"/>
    <dgm:cxn modelId="{834F13AB-0570-48F4-A102-949C328BA226}" type="presOf" srcId="{B37D3960-0F1C-4465-AAC3-E4C8252FE0C7}" destId="{CB940E15-76A1-445F-8563-AE096E17B50D}" srcOrd="0" destOrd="0" presId="urn:microsoft.com/office/officeart/2005/8/layout/vList2"/>
    <dgm:cxn modelId="{98BA1FAC-923B-4637-90A7-34DD1FF5709E}" srcId="{F22D686B-2D73-4574-8DF6-3423D598F726}" destId="{29E767F0-46E1-466E-BD5D-CAA3461B03E9}" srcOrd="0" destOrd="0" parTransId="{A52EB1BC-9739-4424-A54D-6DF095AE808E}" sibTransId="{C1F22139-B1F9-4A88-B8A3-4B1F4D885FA3}"/>
    <dgm:cxn modelId="{E7D8E2C5-2BE4-4DC3-9557-3E753C181E4C}" srcId="{F22D686B-2D73-4574-8DF6-3423D598F726}" destId="{79AF97BA-858C-4D11-BC4E-8702720C9898}" srcOrd="5" destOrd="0" parTransId="{64C8810F-B919-4463-B84A-88FBC1E927B9}" sibTransId="{6ADD41B3-8EC4-4701-8A66-6D8A3DCB7988}"/>
    <dgm:cxn modelId="{EB4BB0EA-0FED-4B3B-8E52-CF8AF06F2D2C}" srcId="{F22D686B-2D73-4574-8DF6-3423D598F726}" destId="{B37D3960-0F1C-4465-AAC3-E4C8252FE0C7}" srcOrd="3" destOrd="0" parTransId="{3B914AF4-50C1-49C6-8780-FDC50DC80EA9}" sibTransId="{71A44EFF-EC45-4641-ABD7-74790A76D8D6}"/>
    <dgm:cxn modelId="{67F352EC-2F1A-4CE1-86F9-466612CBA13C}" type="presOf" srcId="{79AF97BA-858C-4D11-BC4E-8702720C9898}" destId="{19DEFEED-3394-4212-A6F6-17DC06180521}" srcOrd="0" destOrd="0" presId="urn:microsoft.com/office/officeart/2005/8/layout/vList2"/>
    <dgm:cxn modelId="{8FECBDF1-90E4-4D39-9C3B-59AF4201B864}" type="presOf" srcId="{1E4C62DC-AA88-4356-87DB-FE678A81578A}" destId="{71DBE7E7-6EDB-4137-AFCC-551FB2EFBAE7}" srcOrd="0" destOrd="0" presId="urn:microsoft.com/office/officeart/2005/8/layout/vList2"/>
    <dgm:cxn modelId="{097F7160-8EC5-4CCE-A383-5BC8BD6711FA}" type="presParOf" srcId="{838EE4A1-0034-4765-AEF3-2D2B9F6AFC73}" destId="{0F6B9138-E831-4CDA-B873-60E862554381}" srcOrd="0" destOrd="0" presId="urn:microsoft.com/office/officeart/2005/8/layout/vList2"/>
    <dgm:cxn modelId="{846ED6B5-F86D-493C-B0FC-665D8C881D26}" type="presParOf" srcId="{838EE4A1-0034-4765-AEF3-2D2B9F6AFC73}" destId="{10C70B9C-BB5E-474C-A0E1-868C3E4D9164}" srcOrd="1" destOrd="0" presId="urn:microsoft.com/office/officeart/2005/8/layout/vList2"/>
    <dgm:cxn modelId="{879A9D90-F7BC-4997-8F94-92981F1E2667}" type="presParOf" srcId="{838EE4A1-0034-4765-AEF3-2D2B9F6AFC73}" destId="{1966FBEC-3A3C-43D4-A578-45FF3970C76B}" srcOrd="2" destOrd="0" presId="urn:microsoft.com/office/officeart/2005/8/layout/vList2"/>
    <dgm:cxn modelId="{B499F5FB-E64E-49DC-92C2-815A331BB2C6}" type="presParOf" srcId="{838EE4A1-0034-4765-AEF3-2D2B9F6AFC73}" destId="{DA669431-C26F-4040-B826-9FA49C02DCA7}" srcOrd="3" destOrd="0" presId="urn:microsoft.com/office/officeart/2005/8/layout/vList2"/>
    <dgm:cxn modelId="{28D458D8-D338-4D45-A40C-A9F553127DA0}" type="presParOf" srcId="{838EE4A1-0034-4765-AEF3-2D2B9F6AFC73}" destId="{71DBE7E7-6EDB-4137-AFCC-551FB2EFBAE7}" srcOrd="4" destOrd="0" presId="urn:microsoft.com/office/officeart/2005/8/layout/vList2"/>
    <dgm:cxn modelId="{ACA9E471-46C4-4C3B-A8F0-A7A80E69C298}" type="presParOf" srcId="{838EE4A1-0034-4765-AEF3-2D2B9F6AFC73}" destId="{C1991D66-3935-462E-B126-F03E07B48E39}" srcOrd="5" destOrd="0" presId="urn:microsoft.com/office/officeart/2005/8/layout/vList2"/>
    <dgm:cxn modelId="{A89E3639-B68A-4F16-82D4-8F38C7272B3B}" type="presParOf" srcId="{838EE4A1-0034-4765-AEF3-2D2B9F6AFC73}" destId="{CB940E15-76A1-445F-8563-AE096E17B50D}" srcOrd="6" destOrd="0" presId="urn:microsoft.com/office/officeart/2005/8/layout/vList2"/>
    <dgm:cxn modelId="{19D87E90-8B26-4302-8613-98D303B37228}" type="presParOf" srcId="{838EE4A1-0034-4765-AEF3-2D2B9F6AFC73}" destId="{D3229388-0558-4028-ADB4-879775B8E0F3}" srcOrd="7" destOrd="0" presId="urn:microsoft.com/office/officeart/2005/8/layout/vList2"/>
    <dgm:cxn modelId="{50C27362-A536-4259-B791-D7F381D41554}" type="presParOf" srcId="{838EE4A1-0034-4765-AEF3-2D2B9F6AFC73}" destId="{8AE9D1A0-D089-46BB-B7E8-88079BC6F7EF}" srcOrd="8" destOrd="0" presId="urn:microsoft.com/office/officeart/2005/8/layout/vList2"/>
    <dgm:cxn modelId="{3CBE0875-96A1-4AD4-8339-EC66FC5E6E0B}" type="presParOf" srcId="{838EE4A1-0034-4765-AEF3-2D2B9F6AFC73}" destId="{349BA9A4-EF50-4506-9F38-E32A5D3CCE03}" srcOrd="9" destOrd="0" presId="urn:microsoft.com/office/officeart/2005/8/layout/vList2"/>
    <dgm:cxn modelId="{4ED1E495-57A1-4014-9AD7-231584867019}" type="presParOf" srcId="{838EE4A1-0034-4765-AEF3-2D2B9F6AFC73}" destId="{19DEFEED-3394-4212-A6F6-17DC061805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07A83-504C-4AAA-995B-A881A24EFBF0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F71186-527D-4A8A-B860-D72C38359380}">
      <dgm:prSet/>
      <dgm:spPr/>
      <dgm:t>
        <a:bodyPr/>
        <a:lstStyle/>
        <a:p>
          <a:r>
            <a:rPr lang="en-US" b="1"/>
            <a:t>Installing OPC core components</a:t>
          </a:r>
        </a:p>
      </dgm:t>
    </dgm:pt>
    <dgm:pt modelId="{EE5E637E-B4DC-478B-BF7B-5E65E3B49478}" type="parTrans" cxnId="{14ECCADC-6225-4E81-B68B-7F26BF1E2E7B}">
      <dgm:prSet/>
      <dgm:spPr/>
      <dgm:t>
        <a:bodyPr/>
        <a:lstStyle/>
        <a:p>
          <a:endParaRPr lang="en-US"/>
        </a:p>
      </dgm:t>
    </dgm:pt>
    <dgm:pt modelId="{FC18128F-0DE1-4FA4-86FA-C3BD093C0874}" type="sibTrans" cxnId="{14ECCADC-6225-4E81-B68B-7F26BF1E2E7B}">
      <dgm:prSet/>
      <dgm:spPr/>
      <dgm:t>
        <a:bodyPr/>
        <a:lstStyle/>
        <a:p>
          <a:endParaRPr lang="en-US"/>
        </a:p>
      </dgm:t>
    </dgm:pt>
    <dgm:pt modelId="{77BF7989-D650-4BD3-8EC3-837643CE276F}">
      <dgm:prSet/>
      <dgm:spPr/>
      <dgm:t>
        <a:bodyPr/>
        <a:lstStyle/>
        <a:p>
          <a:pPr rtl="0"/>
          <a:r>
            <a:rPr lang="en-US" b="1"/>
            <a:t>Configure your computer to be a member of your Network</a:t>
          </a:r>
          <a:r>
            <a:rPr lang="en-US" b="1">
              <a:latin typeface="Calibri Light" panose="020F0302020204030204"/>
            </a:rPr>
            <a:t> </a:t>
          </a:r>
          <a:endParaRPr lang="en-US" b="1"/>
        </a:p>
      </dgm:t>
    </dgm:pt>
    <dgm:pt modelId="{D284247B-EA57-4F6B-B157-57FFCB74D37A}" type="parTrans" cxnId="{48A929E8-D201-482E-9DDB-3C60695FA85C}">
      <dgm:prSet/>
      <dgm:spPr/>
      <dgm:t>
        <a:bodyPr/>
        <a:lstStyle/>
        <a:p>
          <a:endParaRPr lang="en-US"/>
        </a:p>
      </dgm:t>
    </dgm:pt>
    <dgm:pt modelId="{C9C9A1F8-EBE7-402D-8804-561DDD2E8AE7}" type="sibTrans" cxnId="{48A929E8-D201-482E-9DDB-3C60695FA85C}">
      <dgm:prSet/>
      <dgm:spPr/>
      <dgm:t>
        <a:bodyPr/>
        <a:lstStyle/>
        <a:p>
          <a:endParaRPr lang="en-US"/>
        </a:p>
      </dgm:t>
    </dgm:pt>
    <dgm:pt modelId="{5DE6BA24-6BD0-4C85-9B2B-4F22E612ABD6}">
      <dgm:prSet/>
      <dgm:spPr/>
      <dgm:t>
        <a:bodyPr/>
        <a:lstStyle/>
        <a:p>
          <a:r>
            <a:rPr lang="en-US" b="1"/>
            <a:t>System-wide DCOM Setup</a:t>
          </a:r>
        </a:p>
      </dgm:t>
    </dgm:pt>
    <dgm:pt modelId="{00892C8C-BF3A-46BD-85A7-A342B85E77CB}" type="parTrans" cxnId="{3C5AEAC8-CF6D-4367-8D8A-4CEDD3D5FBD6}">
      <dgm:prSet/>
      <dgm:spPr/>
      <dgm:t>
        <a:bodyPr/>
        <a:lstStyle/>
        <a:p>
          <a:endParaRPr lang="en-US"/>
        </a:p>
      </dgm:t>
    </dgm:pt>
    <dgm:pt modelId="{EA6D14B5-FB37-4936-8B28-998F063EE386}" type="sibTrans" cxnId="{3C5AEAC8-CF6D-4367-8D8A-4CEDD3D5FBD6}">
      <dgm:prSet/>
      <dgm:spPr/>
      <dgm:t>
        <a:bodyPr/>
        <a:lstStyle/>
        <a:p>
          <a:endParaRPr lang="en-US"/>
        </a:p>
      </dgm:t>
    </dgm:pt>
    <dgm:pt modelId="{110414BA-AA65-4996-A265-F19B8EC98603}">
      <dgm:prSet/>
      <dgm:spPr/>
      <dgm:t>
        <a:bodyPr/>
        <a:lstStyle/>
        <a:p>
          <a:r>
            <a:rPr lang="en-US" b="1"/>
            <a:t>Window Defender Firewall specific DCOM Setup</a:t>
          </a:r>
        </a:p>
      </dgm:t>
    </dgm:pt>
    <dgm:pt modelId="{5E6F30F2-91A2-42BA-9B9C-F5004DB55070}" type="parTrans" cxnId="{E7F78CBF-5D5D-45D0-8C3A-3A5F86013490}">
      <dgm:prSet/>
      <dgm:spPr/>
      <dgm:t>
        <a:bodyPr/>
        <a:lstStyle/>
        <a:p>
          <a:endParaRPr lang="en-US"/>
        </a:p>
      </dgm:t>
    </dgm:pt>
    <dgm:pt modelId="{42D28838-87B6-499E-90A6-1B0D5386517B}" type="sibTrans" cxnId="{E7F78CBF-5D5D-45D0-8C3A-3A5F86013490}">
      <dgm:prSet/>
      <dgm:spPr/>
      <dgm:t>
        <a:bodyPr/>
        <a:lstStyle/>
        <a:p>
          <a:endParaRPr lang="en-US"/>
        </a:p>
      </dgm:t>
    </dgm:pt>
    <dgm:pt modelId="{4C32C1BC-F628-4570-A767-F29540E38A9F}">
      <dgm:prSet/>
      <dgm:spPr/>
      <dgm:t>
        <a:bodyPr/>
        <a:lstStyle/>
        <a:p>
          <a:pPr rtl="0"/>
          <a:r>
            <a:rPr lang="en-US" b="1" err="1"/>
            <a:t>OPCEnum</a:t>
          </a:r>
          <a:r>
            <a:rPr lang="en-US" b="1">
              <a:latin typeface="Calibri Light" panose="020F0302020204030204"/>
            </a:rPr>
            <a:t> </a:t>
          </a:r>
          <a:r>
            <a:rPr lang="en-US" b="1"/>
            <a:t> and</a:t>
          </a:r>
          <a:r>
            <a:rPr lang="en-US" b="1">
              <a:latin typeface="Calibri Light" panose="020F0302020204030204"/>
            </a:rPr>
            <a:t> Matrikon </a:t>
          </a:r>
          <a:r>
            <a:rPr lang="en-US" b="1"/>
            <a:t>OPC DA</a:t>
          </a:r>
          <a:r>
            <a:rPr lang="en-US" b="1">
              <a:latin typeface="Calibri Light" panose="020F0302020204030204"/>
            </a:rPr>
            <a:t> </a:t>
          </a:r>
          <a:r>
            <a:rPr lang="en-US" b="1"/>
            <a:t> setup</a:t>
          </a:r>
        </a:p>
      </dgm:t>
    </dgm:pt>
    <dgm:pt modelId="{9AB39C5B-B1B0-4749-80B6-B46A79888734}" type="parTrans" cxnId="{F3A73BB4-9EF5-435A-A2C3-832DAD790FCF}">
      <dgm:prSet/>
      <dgm:spPr/>
      <dgm:t>
        <a:bodyPr/>
        <a:lstStyle/>
        <a:p>
          <a:endParaRPr lang="en-US"/>
        </a:p>
      </dgm:t>
    </dgm:pt>
    <dgm:pt modelId="{377D3ACE-CE7A-4E82-BA11-45BFE3C78708}" type="sibTrans" cxnId="{F3A73BB4-9EF5-435A-A2C3-832DAD790FCF}">
      <dgm:prSet/>
      <dgm:spPr/>
      <dgm:t>
        <a:bodyPr/>
        <a:lstStyle/>
        <a:p>
          <a:endParaRPr lang="en-US"/>
        </a:p>
      </dgm:t>
    </dgm:pt>
    <dgm:pt modelId="{9B80FF34-461C-490A-B7A0-913FA3795297}">
      <dgm:prSet/>
      <dgm:spPr/>
      <dgm:t>
        <a:bodyPr/>
        <a:lstStyle/>
        <a:p>
          <a:pPr rtl="0"/>
          <a:r>
            <a:rPr lang="en-US" b="1"/>
            <a:t>Configure Local Security </a:t>
          </a:r>
          <a:r>
            <a:rPr lang="en-US" b="1">
              <a:latin typeface="Calibri Light" panose="020F0302020204030204"/>
            </a:rPr>
            <a:t>Policies </a:t>
          </a:r>
          <a:endParaRPr lang="en-US" b="1"/>
        </a:p>
      </dgm:t>
    </dgm:pt>
    <dgm:pt modelId="{8BB80C67-10F7-4F97-BF99-4D818888515D}" type="parTrans" cxnId="{4CC6BDCB-C84C-443A-A09B-D55E01E0C137}">
      <dgm:prSet/>
      <dgm:spPr/>
      <dgm:t>
        <a:bodyPr/>
        <a:lstStyle/>
        <a:p>
          <a:endParaRPr lang="en-US"/>
        </a:p>
      </dgm:t>
    </dgm:pt>
    <dgm:pt modelId="{D4F282A0-B39A-4A6B-93D1-4265A2FCEE2A}" type="sibTrans" cxnId="{4CC6BDCB-C84C-443A-A09B-D55E01E0C137}">
      <dgm:prSet/>
      <dgm:spPr/>
      <dgm:t>
        <a:bodyPr/>
        <a:lstStyle/>
        <a:p>
          <a:endParaRPr lang="en-US"/>
        </a:p>
      </dgm:t>
    </dgm:pt>
    <dgm:pt modelId="{BFEE49B4-1704-4CD2-B661-78CE90090386}" type="pres">
      <dgm:prSet presAssocID="{85F07A83-504C-4AAA-995B-A881A24EFBF0}" presName="Name0" presStyleCnt="0">
        <dgm:presLayoutVars>
          <dgm:dir/>
          <dgm:animLvl val="lvl"/>
          <dgm:resizeHandles val="exact"/>
        </dgm:presLayoutVars>
      </dgm:prSet>
      <dgm:spPr/>
    </dgm:pt>
    <dgm:pt modelId="{397CF19E-D97C-4614-A821-EF49F5BA441A}" type="pres">
      <dgm:prSet presAssocID="{62F71186-527D-4A8A-B860-D72C38359380}" presName="linNode" presStyleCnt="0"/>
      <dgm:spPr/>
    </dgm:pt>
    <dgm:pt modelId="{48B4827A-35BD-4FC4-AFF5-390CCEB56A8E}" type="pres">
      <dgm:prSet presAssocID="{62F71186-527D-4A8A-B860-D72C3835938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D2C496D-9EBB-4823-9E6E-90CD536D3530}" type="pres">
      <dgm:prSet presAssocID="{FC18128F-0DE1-4FA4-86FA-C3BD093C0874}" presName="sp" presStyleCnt="0"/>
      <dgm:spPr/>
    </dgm:pt>
    <dgm:pt modelId="{53747BCA-0B60-4C01-ABA3-C56D7A072545}" type="pres">
      <dgm:prSet presAssocID="{77BF7989-D650-4BD3-8EC3-837643CE276F}" presName="linNode" presStyleCnt="0"/>
      <dgm:spPr/>
    </dgm:pt>
    <dgm:pt modelId="{C87156C6-E17D-4741-949F-30FB08AE06BC}" type="pres">
      <dgm:prSet presAssocID="{77BF7989-D650-4BD3-8EC3-837643CE276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C83C858-3D53-4707-8134-3C3B30ED2EF5}" type="pres">
      <dgm:prSet presAssocID="{C9C9A1F8-EBE7-402D-8804-561DDD2E8AE7}" presName="sp" presStyleCnt="0"/>
      <dgm:spPr/>
    </dgm:pt>
    <dgm:pt modelId="{A73CED04-A92D-4337-9A21-E2B0A8405807}" type="pres">
      <dgm:prSet presAssocID="{5DE6BA24-6BD0-4C85-9B2B-4F22E612ABD6}" presName="linNode" presStyleCnt="0"/>
      <dgm:spPr/>
    </dgm:pt>
    <dgm:pt modelId="{B43BA20B-E44D-448A-A3B7-BD297D197FA8}" type="pres">
      <dgm:prSet presAssocID="{5DE6BA24-6BD0-4C85-9B2B-4F22E612ABD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56A44F4-C30C-4E56-8D7D-4C9E6270EE8C}" type="pres">
      <dgm:prSet presAssocID="{EA6D14B5-FB37-4936-8B28-998F063EE386}" presName="sp" presStyleCnt="0"/>
      <dgm:spPr/>
    </dgm:pt>
    <dgm:pt modelId="{2FD1B18C-1694-45C9-B93B-076563A14E00}" type="pres">
      <dgm:prSet presAssocID="{110414BA-AA65-4996-A265-F19B8EC98603}" presName="linNode" presStyleCnt="0"/>
      <dgm:spPr/>
    </dgm:pt>
    <dgm:pt modelId="{40D3A784-F827-4D4C-BC72-99564644EEF3}" type="pres">
      <dgm:prSet presAssocID="{110414BA-AA65-4996-A265-F19B8EC986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00B0087-5534-4BCF-B861-BEE9CA555C4A}" type="pres">
      <dgm:prSet presAssocID="{42D28838-87B6-499E-90A6-1B0D5386517B}" presName="sp" presStyleCnt="0"/>
      <dgm:spPr/>
    </dgm:pt>
    <dgm:pt modelId="{959B70C6-DF55-4309-B129-DB3C379F5D02}" type="pres">
      <dgm:prSet presAssocID="{4C32C1BC-F628-4570-A767-F29540E38A9F}" presName="linNode" presStyleCnt="0"/>
      <dgm:spPr/>
    </dgm:pt>
    <dgm:pt modelId="{1038F7C4-1151-48A9-8E73-6A3B3A6C65D1}" type="pres">
      <dgm:prSet presAssocID="{4C32C1BC-F628-4570-A767-F29540E38A9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05E51E6-03E7-4A84-B29F-B1A2D9ECD483}" type="pres">
      <dgm:prSet presAssocID="{377D3ACE-CE7A-4E82-BA11-45BFE3C78708}" presName="sp" presStyleCnt="0"/>
      <dgm:spPr/>
    </dgm:pt>
    <dgm:pt modelId="{17EC79C4-399B-455B-B1EE-20D1AEC2E3BA}" type="pres">
      <dgm:prSet presAssocID="{9B80FF34-461C-490A-B7A0-913FA3795297}" presName="linNode" presStyleCnt="0"/>
      <dgm:spPr/>
    </dgm:pt>
    <dgm:pt modelId="{46DE844F-61F9-49F9-82C9-AA5A019B7EE2}" type="pres">
      <dgm:prSet presAssocID="{9B80FF34-461C-490A-B7A0-913FA379529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99BFC36-9409-415B-9AD5-68EFE223D7E5}" type="presOf" srcId="{62F71186-527D-4A8A-B860-D72C38359380}" destId="{48B4827A-35BD-4FC4-AFF5-390CCEB56A8E}" srcOrd="0" destOrd="0" presId="urn:microsoft.com/office/officeart/2005/8/layout/vList5"/>
    <dgm:cxn modelId="{E0CD6A3D-5E3A-4145-83AA-EA302C236ACB}" type="presOf" srcId="{4C32C1BC-F628-4570-A767-F29540E38A9F}" destId="{1038F7C4-1151-48A9-8E73-6A3B3A6C65D1}" srcOrd="0" destOrd="0" presId="urn:microsoft.com/office/officeart/2005/8/layout/vList5"/>
    <dgm:cxn modelId="{85CF1645-E89B-4D2E-A1EC-619D0B19C194}" type="presOf" srcId="{77BF7989-D650-4BD3-8EC3-837643CE276F}" destId="{C87156C6-E17D-4741-949F-30FB08AE06BC}" srcOrd="0" destOrd="0" presId="urn:microsoft.com/office/officeart/2005/8/layout/vList5"/>
    <dgm:cxn modelId="{BBC6E051-F592-40E7-B4D6-679604A3D41E}" type="presOf" srcId="{9B80FF34-461C-490A-B7A0-913FA3795297}" destId="{46DE844F-61F9-49F9-82C9-AA5A019B7EE2}" srcOrd="0" destOrd="0" presId="urn:microsoft.com/office/officeart/2005/8/layout/vList5"/>
    <dgm:cxn modelId="{3670CF53-1154-400B-AAC7-5EE5F6C8F9EA}" type="presOf" srcId="{110414BA-AA65-4996-A265-F19B8EC98603}" destId="{40D3A784-F827-4D4C-BC72-99564644EEF3}" srcOrd="0" destOrd="0" presId="urn:microsoft.com/office/officeart/2005/8/layout/vList5"/>
    <dgm:cxn modelId="{8CE4A157-F9E8-4CD9-ADE9-A31CFA4138FE}" type="presOf" srcId="{85F07A83-504C-4AAA-995B-A881A24EFBF0}" destId="{BFEE49B4-1704-4CD2-B661-78CE90090386}" srcOrd="0" destOrd="0" presId="urn:microsoft.com/office/officeart/2005/8/layout/vList5"/>
    <dgm:cxn modelId="{F3A73BB4-9EF5-435A-A2C3-832DAD790FCF}" srcId="{85F07A83-504C-4AAA-995B-A881A24EFBF0}" destId="{4C32C1BC-F628-4570-A767-F29540E38A9F}" srcOrd="4" destOrd="0" parTransId="{9AB39C5B-B1B0-4749-80B6-B46A79888734}" sibTransId="{377D3ACE-CE7A-4E82-BA11-45BFE3C78708}"/>
    <dgm:cxn modelId="{AA566BB9-4652-4DDB-B188-821F4A6C6201}" type="presOf" srcId="{5DE6BA24-6BD0-4C85-9B2B-4F22E612ABD6}" destId="{B43BA20B-E44D-448A-A3B7-BD297D197FA8}" srcOrd="0" destOrd="0" presId="urn:microsoft.com/office/officeart/2005/8/layout/vList5"/>
    <dgm:cxn modelId="{E7F78CBF-5D5D-45D0-8C3A-3A5F86013490}" srcId="{85F07A83-504C-4AAA-995B-A881A24EFBF0}" destId="{110414BA-AA65-4996-A265-F19B8EC98603}" srcOrd="3" destOrd="0" parTransId="{5E6F30F2-91A2-42BA-9B9C-F5004DB55070}" sibTransId="{42D28838-87B6-499E-90A6-1B0D5386517B}"/>
    <dgm:cxn modelId="{3C5AEAC8-CF6D-4367-8D8A-4CEDD3D5FBD6}" srcId="{85F07A83-504C-4AAA-995B-A881A24EFBF0}" destId="{5DE6BA24-6BD0-4C85-9B2B-4F22E612ABD6}" srcOrd="2" destOrd="0" parTransId="{00892C8C-BF3A-46BD-85A7-A342B85E77CB}" sibTransId="{EA6D14B5-FB37-4936-8B28-998F063EE386}"/>
    <dgm:cxn modelId="{4CC6BDCB-C84C-443A-A09B-D55E01E0C137}" srcId="{85F07A83-504C-4AAA-995B-A881A24EFBF0}" destId="{9B80FF34-461C-490A-B7A0-913FA3795297}" srcOrd="5" destOrd="0" parTransId="{8BB80C67-10F7-4F97-BF99-4D818888515D}" sibTransId="{D4F282A0-B39A-4A6B-93D1-4265A2FCEE2A}"/>
    <dgm:cxn modelId="{14ECCADC-6225-4E81-B68B-7F26BF1E2E7B}" srcId="{85F07A83-504C-4AAA-995B-A881A24EFBF0}" destId="{62F71186-527D-4A8A-B860-D72C38359380}" srcOrd="0" destOrd="0" parTransId="{EE5E637E-B4DC-478B-BF7B-5E65E3B49478}" sibTransId="{FC18128F-0DE1-4FA4-86FA-C3BD093C0874}"/>
    <dgm:cxn modelId="{48A929E8-D201-482E-9DDB-3C60695FA85C}" srcId="{85F07A83-504C-4AAA-995B-A881A24EFBF0}" destId="{77BF7989-D650-4BD3-8EC3-837643CE276F}" srcOrd="1" destOrd="0" parTransId="{D284247B-EA57-4F6B-B157-57FFCB74D37A}" sibTransId="{C9C9A1F8-EBE7-402D-8804-561DDD2E8AE7}"/>
    <dgm:cxn modelId="{8EF50593-4172-45AD-B406-FFB1CCEC6636}" type="presParOf" srcId="{BFEE49B4-1704-4CD2-B661-78CE90090386}" destId="{397CF19E-D97C-4614-A821-EF49F5BA441A}" srcOrd="0" destOrd="0" presId="urn:microsoft.com/office/officeart/2005/8/layout/vList5"/>
    <dgm:cxn modelId="{C51550CE-462F-4C10-8B34-5E549F850F56}" type="presParOf" srcId="{397CF19E-D97C-4614-A821-EF49F5BA441A}" destId="{48B4827A-35BD-4FC4-AFF5-390CCEB56A8E}" srcOrd="0" destOrd="0" presId="urn:microsoft.com/office/officeart/2005/8/layout/vList5"/>
    <dgm:cxn modelId="{6DA91D0B-F9ED-4217-AF93-6FA3609274D0}" type="presParOf" srcId="{BFEE49B4-1704-4CD2-B661-78CE90090386}" destId="{7D2C496D-9EBB-4823-9E6E-90CD536D3530}" srcOrd="1" destOrd="0" presId="urn:microsoft.com/office/officeart/2005/8/layout/vList5"/>
    <dgm:cxn modelId="{264FC128-F77D-4722-8074-28385BDF0B7D}" type="presParOf" srcId="{BFEE49B4-1704-4CD2-B661-78CE90090386}" destId="{53747BCA-0B60-4C01-ABA3-C56D7A072545}" srcOrd="2" destOrd="0" presId="urn:microsoft.com/office/officeart/2005/8/layout/vList5"/>
    <dgm:cxn modelId="{249358E7-6687-4C0D-B03E-CC6B757B74FB}" type="presParOf" srcId="{53747BCA-0B60-4C01-ABA3-C56D7A072545}" destId="{C87156C6-E17D-4741-949F-30FB08AE06BC}" srcOrd="0" destOrd="0" presId="urn:microsoft.com/office/officeart/2005/8/layout/vList5"/>
    <dgm:cxn modelId="{A8F44CFC-9A20-4887-9B95-2DBD6DDC0162}" type="presParOf" srcId="{BFEE49B4-1704-4CD2-B661-78CE90090386}" destId="{8C83C858-3D53-4707-8134-3C3B30ED2EF5}" srcOrd="3" destOrd="0" presId="urn:microsoft.com/office/officeart/2005/8/layout/vList5"/>
    <dgm:cxn modelId="{DECC5256-63FD-40C3-8BC5-1F85BE5AB19D}" type="presParOf" srcId="{BFEE49B4-1704-4CD2-B661-78CE90090386}" destId="{A73CED04-A92D-4337-9A21-E2B0A8405807}" srcOrd="4" destOrd="0" presId="urn:microsoft.com/office/officeart/2005/8/layout/vList5"/>
    <dgm:cxn modelId="{0083ED20-BCB7-4F06-8E4A-841A833A714D}" type="presParOf" srcId="{A73CED04-A92D-4337-9A21-E2B0A8405807}" destId="{B43BA20B-E44D-448A-A3B7-BD297D197FA8}" srcOrd="0" destOrd="0" presId="urn:microsoft.com/office/officeart/2005/8/layout/vList5"/>
    <dgm:cxn modelId="{515C8D04-FBF9-49EA-AC59-8FDD285FC49A}" type="presParOf" srcId="{BFEE49B4-1704-4CD2-B661-78CE90090386}" destId="{156A44F4-C30C-4E56-8D7D-4C9E6270EE8C}" srcOrd="5" destOrd="0" presId="urn:microsoft.com/office/officeart/2005/8/layout/vList5"/>
    <dgm:cxn modelId="{6EEBCF38-770D-4808-97E7-E185CC4663FE}" type="presParOf" srcId="{BFEE49B4-1704-4CD2-B661-78CE90090386}" destId="{2FD1B18C-1694-45C9-B93B-076563A14E00}" srcOrd="6" destOrd="0" presId="urn:microsoft.com/office/officeart/2005/8/layout/vList5"/>
    <dgm:cxn modelId="{5C888D3A-FE9C-44BC-A572-014729930CC2}" type="presParOf" srcId="{2FD1B18C-1694-45C9-B93B-076563A14E00}" destId="{40D3A784-F827-4D4C-BC72-99564644EEF3}" srcOrd="0" destOrd="0" presId="urn:microsoft.com/office/officeart/2005/8/layout/vList5"/>
    <dgm:cxn modelId="{AD1D1C8F-C974-448F-A575-E8A4F48C9B77}" type="presParOf" srcId="{BFEE49B4-1704-4CD2-B661-78CE90090386}" destId="{B00B0087-5534-4BCF-B861-BEE9CA555C4A}" srcOrd="7" destOrd="0" presId="urn:microsoft.com/office/officeart/2005/8/layout/vList5"/>
    <dgm:cxn modelId="{E1A3E372-2EEA-4F15-93A6-322DCB490283}" type="presParOf" srcId="{BFEE49B4-1704-4CD2-B661-78CE90090386}" destId="{959B70C6-DF55-4309-B129-DB3C379F5D02}" srcOrd="8" destOrd="0" presId="urn:microsoft.com/office/officeart/2005/8/layout/vList5"/>
    <dgm:cxn modelId="{C4A42F97-11D7-4F19-B18B-29498CD9998B}" type="presParOf" srcId="{959B70C6-DF55-4309-B129-DB3C379F5D02}" destId="{1038F7C4-1151-48A9-8E73-6A3B3A6C65D1}" srcOrd="0" destOrd="0" presId="urn:microsoft.com/office/officeart/2005/8/layout/vList5"/>
    <dgm:cxn modelId="{C7637719-803E-4C97-8E7D-929C6CA417F3}" type="presParOf" srcId="{BFEE49B4-1704-4CD2-B661-78CE90090386}" destId="{205E51E6-03E7-4A84-B29F-B1A2D9ECD483}" srcOrd="9" destOrd="0" presId="urn:microsoft.com/office/officeart/2005/8/layout/vList5"/>
    <dgm:cxn modelId="{6B907F72-2418-4613-AD63-C1CB476FF5E5}" type="presParOf" srcId="{BFEE49B4-1704-4CD2-B661-78CE90090386}" destId="{17EC79C4-399B-455B-B1EE-20D1AEC2E3BA}" srcOrd="10" destOrd="0" presId="urn:microsoft.com/office/officeart/2005/8/layout/vList5"/>
    <dgm:cxn modelId="{182C5AB6-B182-4002-9BF4-FF5664765A21}" type="presParOf" srcId="{17EC79C4-399B-455B-B1EE-20D1AEC2E3BA}" destId="{46DE844F-61F9-49F9-82C9-AA5A019B7E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B9138-E831-4CDA-B873-60E862554381}">
      <dsp:nvSpPr>
        <dsp:cNvPr id="0" name=""/>
        <dsp:cNvSpPr/>
      </dsp:nvSpPr>
      <dsp:spPr>
        <a:xfrm>
          <a:off x="0" y="0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Unisim R451</a:t>
          </a:r>
        </a:p>
      </dsp:txBody>
      <dsp:txXfrm>
        <a:off x="21075" y="21075"/>
        <a:ext cx="3850530" cy="389580"/>
      </dsp:txXfrm>
    </dsp:sp>
    <dsp:sp modelId="{1966FBEC-3A3C-43D4-A578-45FF3970C76B}">
      <dsp:nvSpPr>
        <dsp:cNvPr id="0" name=""/>
        <dsp:cNvSpPr/>
      </dsp:nvSpPr>
      <dsp:spPr>
        <a:xfrm>
          <a:off x="0" y="489940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Python 3.8 (32-bit)</a:t>
          </a:r>
        </a:p>
      </dsp:txBody>
      <dsp:txXfrm>
        <a:off x="21075" y="511015"/>
        <a:ext cx="3850530" cy="389580"/>
      </dsp:txXfrm>
    </dsp:sp>
    <dsp:sp modelId="{71DBE7E7-6EDB-4137-AFCC-551FB2EFBAE7}">
      <dsp:nvSpPr>
        <dsp:cNvPr id="0" name=""/>
        <dsp:cNvSpPr/>
      </dsp:nvSpPr>
      <dsp:spPr>
        <a:xfrm>
          <a:off x="0" y="987272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</a:t>
          </a:r>
          <a:r>
            <a:rPr lang="en-US" sz="1800" kern="1200" dirty="0" err="1"/>
            <a:t>Matrikon</a:t>
          </a:r>
          <a:r>
            <a:rPr lang="en-US" sz="1800" kern="1200" dirty="0"/>
            <a:t> OPC Server for Simulation</a:t>
          </a:r>
        </a:p>
      </dsp:txBody>
      <dsp:txXfrm>
        <a:off x="21075" y="1008347"/>
        <a:ext cx="3850530" cy="389580"/>
      </dsp:txXfrm>
    </dsp:sp>
    <dsp:sp modelId="{CB940E15-76A1-445F-8563-AE096E17B50D}">
      <dsp:nvSpPr>
        <dsp:cNvPr id="0" name=""/>
        <dsp:cNvSpPr/>
      </dsp:nvSpPr>
      <dsp:spPr>
        <a:xfrm>
          <a:off x="0" y="1457080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Matrikon OPC Explorer</a:t>
          </a:r>
        </a:p>
      </dsp:txBody>
      <dsp:txXfrm>
        <a:off x="21075" y="1478155"/>
        <a:ext cx="3850530" cy="389580"/>
      </dsp:txXfrm>
    </dsp:sp>
    <dsp:sp modelId="{8AE9D1A0-D089-46BB-B7E8-88079BC6F7EF}">
      <dsp:nvSpPr>
        <dsp:cNvPr id="0" name=""/>
        <dsp:cNvSpPr/>
      </dsp:nvSpPr>
      <dsp:spPr>
        <a:xfrm>
          <a:off x="0" y="1940650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GitHub</a:t>
          </a:r>
        </a:p>
      </dsp:txBody>
      <dsp:txXfrm>
        <a:off x="21075" y="1961725"/>
        <a:ext cx="3850530" cy="389580"/>
      </dsp:txXfrm>
    </dsp:sp>
    <dsp:sp modelId="{19DEFEED-3394-4212-A6F6-17DC06180521}">
      <dsp:nvSpPr>
        <dsp:cNvPr id="0" name=""/>
        <dsp:cNvSpPr/>
      </dsp:nvSpPr>
      <dsp:spPr>
        <a:xfrm>
          <a:off x="0" y="2424220"/>
          <a:ext cx="389268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6. Visual Studio Code</a:t>
          </a:r>
        </a:p>
      </dsp:txBody>
      <dsp:txXfrm>
        <a:off x="21075" y="2445295"/>
        <a:ext cx="3850530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827A-35BD-4FC4-AFF5-390CCEB56A8E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Installing OPC core components</a:t>
          </a:r>
        </a:p>
      </dsp:txBody>
      <dsp:txXfrm>
        <a:off x="3398960" y="35163"/>
        <a:ext cx="3717680" cy="627895"/>
      </dsp:txXfrm>
    </dsp:sp>
    <dsp:sp modelId="{C87156C6-E17D-4741-949F-30FB08AE06BC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Configure your computer to be a member of your Network</a:t>
          </a:r>
          <a:r>
            <a:rPr lang="en-US" sz="1900" b="1" kern="1200">
              <a:latin typeface="Calibri Light" panose="020F0302020204030204"/>
            </a:rPr>
            <a:t> </a:t>
          </a:r>
          <a:endParaRPr lang="en-US" sz="1900" b="1" kern="1200"/>
        </a:p>
      </dsp:txBody>
      <dsp:txXfrm>
        <a:off x="3398960" y="765786"/>
        <a:ext cx="3717680" cy="627895"/>
      </dsp:txXfrm>
    </dsp:sp>
    <dsp:sp modelId="{B43BA20B-E44D-448A-A3B7-BD297D197FA8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System-wide DCOM Setup</a:t>
          </a:r>
        </a:p>
      </dsp:txBody>
      <dsp:txXfrm>
        <a:off x="3398960" y="1496409"/>
        <a:ext cx="3717680" cy="627895"/>
      </dsp:txXfrm>
    </dsp:sp>
    <dsp:sp modelId="{40D3A784-F827-4D4C-BC72-99564644EEF3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Window Defender Firewall specific DCOM Setup</a:t>
          </a:r>
        </a:p>
      </dsp:txBody>
      <dsp:txXfrm>
        <a:off x="3398960" y="2227032"/>
        <a:ext cx="3717680" cy="627895"/>
      </dsp:txXfrm>
    </dsp:sp>
    <dsp:sp modelId="{1038F7C4-1151-48A9-8E73-6A3B3A6C65D1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err="1"/>
            <a:t>OPCEnum</a:t>
          </a:r>
          <a:r>
            <a:rPr lang="en-US" sz="1900" b="1" kern="1200">
              <a:latin typeface="Calibri Light" panose="020F0302020204030204"/>
            </a:rPr>
            <a:t> </a:t>
          </a:r>
          <a:r>
            <a:rPr lang="en-US" sz="1900" b="1" kern="1200"/>
            <a:t> and</a:t>
          </a:r>
          <a:r>
            <a:rPr lang="en-US" sz="1900" b="1" kern="1200">
              <a:latin typeface="Calibri Light" panose="020F0302020204030204"/>
            </a:rPr>
            <a:t> Matrikon </a:t>
          </a:r>
          <a:r>
            <a:rPr lang="en-US" sz="1900" b="1" kern="1200"/>
            <a:t>OPC DA</a:t>
          </a:r>
          <a:r>
            <a:rPr lang="en-US" sz="1900" b="1" kern="1200">
              <a:latin typeface="Calibri Light" panose="020F0302020204030204"/>
            </a:rPr>
            <a:t> </a:t>
          </a:r>
          <a:r>
            <a:rPr lang="en-US" sz="1900" b="1" kern="1200"/>
            <a:t> setup</a:t>
          </a:r>
        </a:p>
      </dsp:txBody>
      <dsp:txXfrm>
        <a:off x="3398960" y="2957656"/>
        <a:ext cx="3717680" cy="627895"/>
      </dsp:txXfrm>
    </dsp:sp>
    <dsp:sp modelId="{46DE844F-61F9-49F9-82C9-AA5A019B7EE2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Configure Local Security </a:t>
          </a:r>
          <a:r>
            <a:rPr lang="en-US" sz="1900" b="1" kern="1200">
              <a:latin typeface="Calibri Light" panose="020F0302020204030204"/>
            </a:rPr>
            <a:t>Policies </a:t>
          </a:r>
          <a:endParaRPr lang="en-US" sz="1900" b="1" kern="120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MPC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CB7B99-EF7B-4B50-85F9-BD6639D8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AC9CB-077F-4AFA-8AE7-82B28AC0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41" y="963320"/>
            <a:ext cx="5933021" cy="22706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ea typeface="+mj-lt"/>
                <a:cs typeface="+mj-lt"/>
              </a:rPr>
              <a:t>Case Study on</a:t>
            </a:r>
            <a:r>
              <a:rPr lang="en-US" sz="5400" b="1" dirty="0">
                <a:ea typeface="+mj-lt"/>
                <a:cs typeface="+mj-lt"/>
              </a:rPr>
              <a:t> </a:t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4900" b="1" dirty="0">
                <a:ea typeface="+mj-lt"/>
                <a:cs typeface="+mj-lt"/>
              </a:rPr>
              <a:t>Comparison of model predictive and advanced PID control</a:t>
            </a:r>
          </a:p>
          <a:p>
            <a:endParaRPr lang="en-US" sz="5400" b="1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01860-732B-4F81-B802-0BC136227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AEEE40F-5C8B-41BA-99C7-93C0B4F0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FD7D304-78CD-4FA4-9CC1-A9AF2DEEF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B485B10-A976-48D3-8B25-66AE766D2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92D136E2-0A2B-4F92-8CD0-4A4627B56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99F940C-EF42-4439-BE4F-5145445B1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036AE7A-1B5B-43A6-951B-1819EEA88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2098787F-1ACB-4460-B580-83F0A0121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A3440DA-DA3B-4B20-A990-F540267E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336D65B-E377-4439-B6C0-E3D045D7D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BEB6753F-2024-4BCE-9A02-A1C6031BC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D3283F2-5307-46FF-BB1B-39769D1E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EE26DD7-4392-4D58-93D0-2C9A8DBE7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B470E57-93D2-4139-ABBE-B4A00051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2C2E4C2-ED9D-49E8-B3E2-5EAF3693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C50CAEF-FA0F-4879-941E-BD6614272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9FD627-D2FF-43AC-92A2-1C51E987F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855280-04D6-4350-8EEB-9FC1D5DE9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D1AEAC2-2591-4A29-8BFA-DB32DCDC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2BBAD1B-3F45-400B-9E7F-196FCE72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E39B33C-A679-45B1-A095-279FEAB8F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9A568D6-3283-47B8-851B-A0A1FDDF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8150435" y="1197429"/>
            <a:ext cx="2349331" cy="12644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B983-7BF8-473A-90F5-DE1C75F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40334"/>
            <a:ext cx="10350062" cy="3026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Nagaraj Prakash            -      11139349</a:t>
            </a:r>
            <a:endParaRPr lang="en-US" sz="24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400" dirty="0" err="1">
                <a:ea typeface="+mn-lt"/>
                <a:cs typeface="+mn-lt"/>
              </a:rPr>
              <a:t>Prathamesh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Kolekar</a:t>
            </a:r>
            <a:r>
              <a:rPr lang="en-US" sz="2400" dirty="0">
                <a:ea typeface="+mn-lt"/>
                <a:cs typeface="+mn-lt"/>
              </a:rPr>
              <a:t>     -      11139708</a:t>
            </a:r>
            <a:endParaRPr lang="en-US" sz="24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Srinidhi Subbanna         -     11138941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D106-B726-4436-94B8-AFA495B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B174-CCC7-458C-9BAD-45ED067A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</p:spTree>
    <p:extLst>
      <p:ext uri="{BB962C8B-B14F-4D97-AF65-F5344CB8AC3E}">
        <p14:creationId xmlns:p14="http://schemas.microsoft.com/office/powerpoint/2010/main" val="223562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Model Predictive Control- Controller tunning 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3DD67E0-F836-47A2-AFCD-FF488A53ED60}"/>
              </a:ext>
            </a:extLst>
          </p:cNvPr>
          <p:cNvSpPr txBox="1">
            <a:spLocks/>
          </p:cNvSpPr>
          <p:nvPr/>
        </p:nvSpPr>
        <p:spPr>
          <a:xfrm>
            <a:off x="1136397" y="1963189"/>
            <a:ext cx="9688296" cy="3909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Different tunning parameters </a:t>
            </a:r>
          </a:p>
          <a:p>
            <a:r>
              <a:rPr lang="en-US" sz="2000" err="1">
                <a:cs typeface="Calibri"/>
              </a:rPr>
              <a:t>n_horizon</a:t>
            </a:r>
            <a:r>
              <a:rPr lang="en-US" sz="2000" dirty="0">
                <a:cs typeface="Calibri"/>
              </a:rPr>
              <a:t> = 20 steps</a:t>
            </a:r>
          </a:p>
          <a:p>
            <a:r>
              <a:rPr lang="en-US" sz="2000" err="1">
                <a:cs typeface="Calibri"/>
              </a:rPr>
              <a:t>t_step</a:t>
            </a:r>
            <a:r>
              <a:rPr lang="en-US" sz="2000" dirty="0">
                <a:cs typeface="Calibri"/>
              </a:rPr>
              <a:t> = 1</a:t>
            </a:r>
          </a:p>
          <a:p>
            <a:r>
              <a:rPr lang="en-US" sz="2000">
                <a:cs typeface="Calibri"/>
              </a:rPr>
              <a:t>Solver=MUMPS/MA27 linear solver</a:t>
            </a:r>
          </a:p>
          <a:p>
            <a:pPr lvl="1"/>
            <a:r>
              <a:rPr lang="en-US" sz="1600">
                <a:cs typeface="Calibri"/>
              </a:rPr>
              <a:t>(Multifrontal Massively Parallel sparse direct solver)</a:t>
            </a:r>
          </a:p>
          <a:p>
            <a:r>
              <a:rPr lang="en-US" sz="2000" dirty="0">
                <a:cs typeface="Calibri"/>
              </a:rPr>
              <a:t>State discretization: collocation method</a:t>
            </a:r>
          </a:p>
          <a:p>
            <a:r>
              <a:rPr lang="en-US" sz="2000" dirty="0">
                <a:cs typeface="Calibri"/>
              </a:rPr>
              <a:t>MPC running after 5 secs</a:t>
            </a:r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8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C405199-25E7-435C-B110-0806719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32" y="1960293"/>
            <a:ext cx="5698177" cy="32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Model Predictive Control- </a:t>
            </a:r>
            <a:r>
              <a:rPr lang="en-US" sz="4000">
                <a:cs typeface="Calibri Light"/>
              </a:rPr>
              <a:t>Optimizer</a:t>
            </a:r>
            <a:endParaRPr lang="en-US" sz="4000">
              <a:highlight>
                <a:srgbClr val="FFFF00"/>
              </a:highlight>
              <a:cs typeface="Calibri Ligh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3DD67E0-F836-47A2-AFCD-FF488A53ED60}"/>
              </a:ext>
            </a:extLst>
          </p:cNvPr>
          <p:cNvSpPr txBox="1">
            <a:spLocks/>
          </p:cNvSpPr>
          <p:nvPr/>
        </p:nvSpPr>
        <p:spPr>
          <a:xfrm>
            <a:off x="1136397" y="1963189"/>
            <a:ext cx="9688296" cy="3909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Control Objective and formation of objective function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Cost function</a:t>
            </a:r>
            <a:endParaRPr lang="en-US" dirty="0"/>
          </a:p>
          <a:p>
            <a:pPr lvl="1"/>
            <a:r>
              <a:rPr lang="en-US" sz="1600" dirty="0" err="1">
                <a:cs typeface="Calibri"/>
              </a:rPr>
              <a:t>Langragian</a:t>
            </a:r>
            <a:r>
              <a:rPr lang="en-US" sz="1600" dirty="0">
                <a:cs typeface="Calibri"/>
              </a:rPr>
              <a:t> </a:t>
            </a:r>
          </a:p>
          <a:p>
            <a:pPr lvl="1"/>
            <a:r>
              <a:rPr lang="en-US" sz="1600" dirty="0">
                <a:cs typeface="Calibri"/>
              </a:rPr>
              <a:t>Meyer</a:t>
            </a:r>
          </a:p>
          <a:p>
            <a:r>
              <a:rPr lang="en-US" sz="2000" dirty="0">
                <a:cs typeface="Calibri"/>
              </a:rPr>
              <a:t>Input penalty – To smooth the obtained optimal solution</a:t>
            </a:r>
          </a:p>
          <a:p>
            <a:pPr lvl="1"/>
            <a:endParaRPr lang="en-US" sz="1600" dirty="0">
              <a:cs typeface="Calibri"/>
            </a:endParaRPr>
          </a:p>
          <a:p>
            <a:r>
              <a:rPr lang="en-US" sz="2000" dirty="0">
                <a:cs typeface="Calibri"/>
              </a:rPr>
              <a:t>Constraints</a:t>
            </a:r>
            <a:endParaRPr lang="en-US" dirty="0"/>
          </a:p>
          <a:p>
            <a:pPr lvl="1"/>
            <a:r>
              <a:rPr lang="en-US" sz="1600" dirty="0">
                <a:cs typeface="Calibri"/>
              </a:rPr>
              <a:t>Lower bound = 20% level</a:t>
            </a:r>
          </a:p>
          <a:p>
            <a:pPr lvl="1"/>
            <a:r>
              <a:rPr lang="en-US" sz="1600" dirty="0">
                <a:cs typeface="Calibri"/>
              </a:rPr>
              <a:t>Higher bound = 80% level</a:t>
            </a:r>
          </a:p>
          <a:p>
            <a:pPr lvl="5"/>
            <a:endParaRPr lang="en-US" sz="1000" dirty="0">
              <a:cs typeface="Calibri"/>
            </a:endParaRPr>
          </a:p>
          <a:p>
            <a:pPr lvl="1"/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92AD462-AC08-423B-B6DC-38FC981C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22" y="3166309"/>
            <a:ext cx="1560095" cy="244643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23971614-C077-4300-BAF1-BC1ABB7C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63" y="3426204"/>
            <a:ext cx="1620253" cy="266277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DAC1B3F1-B0D9-450D-9753-55B8A72C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53" y="2420677"/>
            <a:ext cx="2743200" cy="231962"/>
          </a:xfrm>
          <a:prstGeom prst="rect">
            <a:avLst/>
          </a:prstGeom>
        </p:spPr>
      </p:pic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D71FB59-9715-47A1-9F4A-01908905E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952" y="4075554"/>
            <a:ext cx="2372227" cy="321129"/>
          </a:xfrm>
          <a:prstGeom prst="rect">
            <a:avLst/>
          </a:prstGeo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0685FF5A-E6B1-4CD9-970E-B415FC38C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084" y="1994865"/>
            <a:ext cx="4858752" cy="34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Model Predictive Control : Results</a:t>
            </a:r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3DD67E0-F836-47A2-AFCD-FF488A53ED60}"/>
              </a:ext>
            </a:extLst>
          </p:cNvPr>
          <p:cNvSpPr txBox="1">
            <a:spLocks/>
          </p:cNvSpPr>
          <p:nvPr/>
        </p:nvSpPr>
        <p:spPr>
          <a:xfrm>
            <a:off x="1136397" y="1963189"/>
            <a:ext cx="9688296" cy="3909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Optimal level of tank = </a:t>
            </a:r>
            <a:r>
              <a:rPr lang="en-US" sz="2000">
                <a:cs typeface="Calibri"/>
              </a:rPr>
              <a:t>40</a:t>
            </a:r>
            <a:r>
              <a:rPr lang="en-US" sz="2000" dirty="0">
                <a:cs typeface="Calibri"/>
              </a:rPr>
              <a:t>% , began at 24%, level maintained at 48.50%  </a:t>
            </a:r>
          </a:p>
          <a:p>
            <a:r>
              <a:rPr lang="en-US" sz="2000">
                <a:cs typeface="Calibri"/>
              </a:rPr>
              <a:t>Prediction					Optimization</a:t>
            </a: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D6E718F-5173-4135-83FE-2FF8746E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505" y="2687888"/>
            <a:ext cx="5079331" cy="3116513"/>
          </a:xfrm>
        </p:spPr>
      </p:pic>
      <p:pic>
        <p:nvPicPr>
          <p:cNvPr id="12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BB214A13-269C-4546-B36A-C0D53FC6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875" y="2661184"/>
            <a:ext cx="5189620" cy="3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8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Model Predictive Control : Results</a:t>
            </a:r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3DD67E0-F836-47A2-AFCD-FF488A53ED60}"/>
              </a:ext>
            </a:extLst>
          </p:cNvPr>
          <p:cNvSpPr txBox="1">
            <a:spLocks/>
          </p:cNvSpPr>
          <p:nvPr/>
        </p:nvSpPr>
        <p:spPr>
          <a:xfrm>
            <a:off x="1136397" y="1963189"/>
            <a:ext cx="9688296" cy="3909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Optimal level of tank = </a:t>
            </a:r>
            <a:r>
              <a:rPr lang="en-US" sz="2000">
                <a:ea typeface="+mn-lt"/>
                <a:cs typeface="+mn-lt"/>
              </a:rPr>
              <a:t>40</a:t>
            </a:r>
            <a:r>
              <a:rPr lang="en-US" sz="2000" dirty="0">
                <a:ea typeface="+mn-lt"/>
                <a:cs typeface="+mn-lt"/>
              </a:rPr>
              <a:t>% , began at 90%, level maintained at 50%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Prediction					Optimization</a:t>
            </a: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3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B5468E2-A19D-4319-89BD-0DE87CBD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32" y="2724469"/>
            <a:ext cx="5089357" cy="3095174"/>
          </a:xfrm>
          <a:prstGeom prst="rect">
            <a:avLst/>
          </a:prstGeom>
        </p:spPr>
      </p:pic>
      <p:pic>
        <p:nvPicPr>
          <p:cNvPr id="14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7E6BA86-E80B-4B21-B31B-9DF6B4B3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06" y="2669127"/>
            <a:ext cx="5309936" cy="32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(Open Platform Communications)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7ED-99B8-4645-8AAB-B2D72962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OPC  is  a language for the communication between machines in industries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Client-server-based communication</a:t>
            </a:r>
            <a:endParaRPr lang="en-US"/>
          </a:p>
          <a:p>
            <a:endParaRPr lang="en-US" sz="20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pic>
        <p:nvPicPr>
          <p:cNvPr id="25" name="Picture 25" descr="Timeline&#10;&#10;Description automatically generated">
            <a:extLst>
              <a:ext uri="{FF2B5EF4-FFF2-40B4-BE49-F238E27FC236}">
                <a16:creationId xmlns:a16="http://schemas.microsoft.com/office/drawing/2014/main" id="{034F4A13-2891-41BD-8384-41B73541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78" y="2885733"/>
            <a:ext cx="5652653" cy="25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DCOM Settings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25565A5-EEF7-4A82-8BE9-19063D2DA728}"/>
              </a:ext>
            </a:extLst>
          </p:cNvPr>
          <p:cNvGraphicFramePr/>
          <p:nvPr/>
        </p:nvGraphicFramePr>
        <p:xfrm>
          <a:off x="782782" y="17108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Arrow: Down 54">
            <a:extLst>
              <a:ext uri="{FF2B5EF4-FFF2-40B4-BE49-F238E27FC236}">
                <a16:creationId xmlns:a16="http://schemas.microsoft.com/office/drawing/2014/main" id="{14594892-6DF3-4256-903E-CAB67BED3C9B}"/>
              </a:ext>
            </a:extLst>
          </p:cNvPr>
          <p:cNvSpPr/>
          <p:nvPr/>
        </p:nvSpPr>
        <p:spPr>
          <a:xfrm>
            <a:off x="8614696" y="1712679"/>
            <a:ext cx="494805" cy="435428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D5C021-6F2D-4827-BA87-A8D0AB56C425}"/>
              </a:ext>
            </a:extLst>
          </p:cNvPr>
          <p:cNvSpPr txBox="1"/>
          <p:nvPr/>
        </p:nvSpPr>
        <p:spPr>
          <a:xfrm>
            <a:off x="1136444" y="301670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Configuration of DCOM is done on both server and client machines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Matrikon OPC DA</a:t>
            </a:r>
            <a:r>
              <a:rPr lang="en-US" sz="4000">
                <a:ea typeface="+mj-lt"/>
                <a:cs typeface="+mj-lt"/>
              </a:rPr>
              <a:t> server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7ED-99B8-4645-8AAB-B2D72962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95994"/>
            <a:ext cx="9688296" cy="3909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8EA5F-09FA-4932-82E6-C85364647AAC}"/>
              </a:ext>
            </a:extLst>
          </p:cNvPr>
          <p:cNvSpPr txBox="1"/>
          <p:nvPr/>
        </p:nvSpPr>
        <p:spPr>
          <a:xfrm>
            <a:off x="1211282" y="1923802"/>
            <a:ext cx="457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Configuring Alias for OPC Variables</a:t>
            </a:r>
          </a:p>
        </p:txBody>
      </p:sp>
      <p:pic>
        <p:nvPicPr>
          <p:cNvPr id="10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BCDF7A-A61D-406C-BA62-EECF8A80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343279"/>
            <a:ext cx="3465615" cy="3517312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482833-3EF9-448D-B965-ED672AF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05" y="2296935"/>
            <a:ext cx="4306784" cy="3412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78F7C3-CC62-4782-9FEB-76DCC6E9B32C}"/>
              </a:ext>
            </a:extLst>
          </p:cNvPr>
          <p:cNvSpPr txBox="1"/>
          <p:nvPr/>
        </p:nvSpPr>
        <p:spPr>
          <a:xfrm>
            <a:off x="5981205" y="1923803"/>
            <a:ext cx="410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OPC DA client from Matrikon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60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Matrikon OPC DA</a:t>
            </a:r>
            <a:r>
              <a:rPr lang="en-US" sz="4000">
                <a:ea typeface="+mj-lt"/>
                <a:cs typeface="+mj-lt"/>
              </a:rPr>
              <a:t> server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7ED-99B8-4645-8AAB-B2D72962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95994"/>
            <a:ext cx="9688296" cy="3909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8EA5F-09FA-4932-82E6-C85364647AAC}"/>
              </a:ext>
            </a:extLst>
          </p:cNvPr>
          <p:cNvSpPr txBox="1"/>
          <p:nvPr/>
        </p:nvSpPr>
        <p:spPr>
          <a:xfrm>
            <a:off x="914400" y="1854529"/>
            <a:ext cx="457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3. Browsing server objects on client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8F7C3-CC62-4782-9FEB-76DCC6E9B32C}"/>
              </a:ext>
            </a:extLst>
          </p:cNvPr>
          <p:cNvSpPr txBox="1"/>
          <p:nvPr/>
        </p:nvSpPr>
        <p:spPr>
          <a:xfrm>
            <a:off x="5981205" y="1923803"/>
            <a:ext cx="410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4. Tag monitoring on the OPC client</a:t>
            </a:r>
          </a:p>
        </p:txBody>
      </p:sp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B39FA3-ADB8-4C5D-B9F3-8A0E0F28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95716"/>
            <a:ext cx="4435433" cy="3592644"/>
          </a:xfrm>
          <a:prstGeom prst="rect">
            <a:avLst/>
          </a:prstGeom>
        </p:spPr>
      </p:pic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A574F1-E869-4561-B399-9549ACF99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56" y="2631359"/>
            <a:ext cx="5494316" cy="12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5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95024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 Python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65DAD4-4863-4B97-9BD1-D2199D7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16C90-C4CC-4AEF-B05A-0617800F7C27}"/>
              </a:ext>
            </a:extLst>
          </p:cNvPr>
          <p:cNvSpPr txBox="1"/>
          <p:nvPr/>
        </p:nvSpPr>
        <p:spPr>
          <a:xfrm>
            <a:off x="1161802" y="1646711"/>
            <a:ext cx="6949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Connecting to OPC-DA server and setting up initial state</a:t>
            </a:r>
            <a:endParaRPr lang="en-US"/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EDCAB681-A365-4AAB-8D27-A00C8AB2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93" y="2226218"/>
            <a:ext cx="6563095" cy="2712342"/>
          </a:xfrm>
          <a:prstGeom prst="rect">
            <a:avLst/>
          </a:prstGeom>
        </p:spPr>
      </p:pic>
      <p:pic>
        <p:nvPicPr>
          <p:cNvPr id="8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B6F91285-2DCB-4167-9C2C-ECDBB690E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893" y="4786745"/>
            <a:ext cx="6563095" cy="946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517C7-3599-4C24-B8CD-10DBE6332508}"/>
              </a:ext>
            </a:extLst>
          </p:cNvPr>
          <p:cNvSpPr txBox="1"/>
          <p:nvPr/>
        </p:nvSpPr>
        <p:spPr>
          <a:xfrm>
            <a:off x="1132114" y="2408712"/>
            <a:ext cx="3109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• Importing OpenOPC library</a:t>
            </a:r>
          </a:p>
          <a:p>
            <a:r>
              <a:rPr lang="en-US"/>
              <a:t>• Read the PV(MPC.Level)</a:t>
            </a:r>
          </a:p>
          <a:p>
            <a:r>
              <a:rPr lang="en-US"/>
              <a:t>• Write the OP(MPC.F_Out)</a:t>
            </a:r>
          </a:p>
        </p:txBody>
      </p:sp>
    </p:spTree>
    <p:extLst>
      <p:ext uri="{BB962C8B-B14F-4D97-AF65-F5344CB8AC3E}">
        <p14:creationId xmlns:p14="http://schemas.microsoft.com/office/powerpoint/2010/main" val="138540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95024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 </a:t>
            </a:r>
            <a:r>
              <a:rPr lang="en-US" sz="4000" err="1">
                <a:cs typeface="Calibri Light"/>
              </a:rPr>
              <a:t>Unisim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65DAD4-4863-4B97-9BD1-D2199D7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26" name="Picture 2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BB85BAF-0604-4926-B903-299F9EC3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4" r="19298" b="19663"/>
          <a:stretch/>
        </p:blipFill>
        <p:spPr>
          <a:xfrm>
            <a:off x="1597233" y="2715807"/>
            <a:ext cx="3593885" cy="15928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E16C90-C4CC-4AEF-B05A-0617800F7C27}"/>
              </a:ext>
            </a:extLst>
          </p:cNvPr>
          <p:cNvSpPr txBox="1"/>
          <p:nvPr/>
        </p:nvSpPr>
        <p:spPr>
          <a:xfrm>
            <a:off x="1923802" y="19238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1. Creation of Spreadsheet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50A923-DC96-468C-A6F2-FB808CB050E7}"/>
              </a:ext>
            </a:extLst>
          </p:cNvPr>
          <p:cNvSpPr txBox="1"/>
          <p:nvPr/>
        </p:nvSpPr>
        <p:spPr>
          <a:xfrm>
            <a:off x="6287984" y="1923803"/>
            <a:ext cx="46432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Establishing a connection to the OPC Server</a:t>
            </a:r>
          </a:p>
        </p:txBody>
      </p:sp>
      <p:pic>
        <p:nvPicPr>
          <p:cNvPr id="31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F4E598-16DD-4B8A-AC30-CAAAC4D7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49" y="2519827"/>
            <a:ext cx="3386446" cy="33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7ED-99B8-4645-8AAB-B2D72962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63189"/>
            <a:ext cx="9688296" cy="3909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Introduction</a:t>
            </a:r>
          </a:p>
          <a:p>
            <a:r>
              <a:rPr lang="en-US" sz="2000" err="1">
                <a:cs typeface="Calibri"/>
              </a:rPr>
              <a:t>Unisim</a:t>
            </a:r>
            <a:r>
              <a:rPr lang="en-US" sz="2000">
                <a:cs typeface="Calibri"/>
              </a:rPr>
              <a:t> Plant - Override Control</a:t>
            </a:r>
          </a:p>
          <a:p>
            <a:r>
              <a:rPr lang="en-US" sz="2000" dirty="0">
                <a:cs typeface="Calibri"/>
              </a:rPr>
              <a:t>Different Control Strategy- Model Predictive Control</a:t>
            </a:r>
          </a:p>
          <a:p>
            <a:r>
              <a:rPr lang="en-US" sz="2000" dirty="0">
                <a:cs typeface="Calibri"/>
              </a:rPr>
              <a:t>Model Predictive Control in Python</a:t>
            </a:r>
          </a:p>
          <a:p>
            <a:r>
              <a:rPr lang="en-US" sz="2000">
                <a:cs typeface="Calibri"/>
              </a:rPr>
              <a:t>OPC DA Protocol</a:t>
            </a:r>
          </a:p>
          <a:p>
            <a:r>
              <a:rPr lang="en-US" sz="2000">
                <a:ea typeface="+mn-lt"/>
                <a:cs typeface="+mn-lt"/>
              </a:rPr>
              <a:t>Comparison of Override and MPC</a:t>
            </a:r>
          </a:p>
          <a:p>
            <a:r>
              <a:rPr lang="en-US" sz="2000">
                <a:cs typeface="Calibri"/>
              </a:rPr>
              <a:t>Challenges and future work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 </a:t>
            </a:r>
            <a:r>
              <a:rPr lang="en-US" sz="4000" err="1">
                <a:cs typeface="Calibri Light"/>
              </a:rPr>
              <a:t>Unisim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65DAD4-4863-4B97-9BD1-D2199D7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B2D93-F1A3-455E-BABA-3EF96CEEA143}"/>
              </a:ext>
            </a:extLst>
          </p:cNvPr>
          <p:cNvSpPr txBox="1"/>
          <p:nvPr/>
        </p:nvSpPr>
        <p:spPr>
          <a:xfrm>
            <a:off x="1072738" y="1636815"/>
            <a:ext cx="371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Managing the tags from Python</a:t>
            </a:r>
          </a:p>
        </p:txBody>
      </p:sp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3FBF9A-2A50-4755-B3BD-70235783A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" b="-320"/>
          <a:stretch/>
        </p:blipFill>
        <p:spPr>
          <a:xfrm>
            <a:off x="1132114" y="2327945"/>
            <a:ext cx="5068761" cy="3210998"/>
          </a:xfrm>
          <a:prstGeom prst="rect">
            <a:avLst/>
          </a:prstGeom>
        </p:spPr>
      </p:pic>
      <p:pic>
        <p:nvPicPr>
          <p:cNvPr id="10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F2F6DFB-5808-42CC-BE74-8379E7858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77" r="-2522" b="-678"/>
          <a:stretch/>
        </p:blipFill>
        <p:spPr>
          <a:xfrm>
            <a:off x="6090063" y="2326112"/>
            <a:ext cx="4126415" cy="32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3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 </a:t>
            </a:r>
            <a:r>
              <a:rPr lang="en-US" sz="4000" err="1">
                <a:cs typeface="Calibri Light"/>
              </a:rPr>
              <a:t>Unisim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65DAD4-4863-4B97-9BD1-D2199D7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B2D93-F1A3-455E-BABA-3EF96CEEA143}"/>
              </a:ext>
            </a:extLst>
          </p:cNvPr>
          <p:cNvSpPr txBox="1"/>
          <p:nvPr/>
        </p:nvSpPr>
        <p:spPr>
          <a:xfrm>
            <a:off x="1072738" y="1636815"/>
            <a:ext cx="371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4. Creation of variables</a:t>
            </a:r>
            <a:endParaRPr lang="en-US"/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3543FE8D-BAFF-4878-90AB-39C9E940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23" y="2213655"/>
            <a:ext cx="9294419" cy="34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 </a:t>
            </a:r>
            <a:r>
              <a:rPr lang="en-US" sz="4000" err="1">
                <a:cs typeface="Calibri Light"/>
              </a:rPr>
              <a:t>Unisim</a:t>
            </a:r>
            <a:endParaRPr lang="en-US" sz="4000">
              <a:cs typeface="Calibri Ligh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65DAD4-4863-4B97-9BD1-D2199D71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23605"/>
            <a:ext cx="9688296" cy="394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B2D93-F1A3-455E-BABA-3EF96CEEA143}"/>
              </a:ext>
            </a:extLst>
          </p:cNvPr>
          <p:cNvSpPr txBox="1"/>
          <p:nvPr/>
        </p:nvSpPr>
        <p:spPr>
          <a:xfrm>
            <a:off x="1052946" y="1735776"/>
            <a:ext cx="5484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5. Assigning the created variables to the OPC Tags</a:t>
            </a:r>
            <a:endParaRPr lang="en-US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2F81599A-327A-4492-B3B4-912F4023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2620360"/>
            <a:ext cx="10244446" cy="2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OPC DA in </a:t>
            </a:r>
            <a:r>
              <a:rPr lang="en-US" sz="4000" err="1">
                <a:cs typeface="Calibri Light"/>
              </a:rPr>
              <a:t>Unisim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B2D93-F1A3-455E-BABA-3EF96CEEA143}"/>
              </a:ext>
            </a:extLst>
          </p:cNvPr>
          <p:cNvSpPr txBox="1"/>
          <p:nvPr/>
        </p:nvSpPr>
        <p:spPr>
          <a:xfrm>
            <a:off x="1052946" y="1735776"/>
            <a:ext cx="5484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6. Reading and Sending OPC values</a:t>
            </a:r>
          </a:p>
        </p:txBody>
      </p:sp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E898E8F3-2BEA-429F-8F47-488B7835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0" r="14634" b="32660"/>
          <a:stretch/>
        </p:blipFill>
        <p:spPr>
          <a:xfrm>
            <a:off x="1132114" y="2277094"/>
            <a:ext cx="5058588" cy="2301402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EE7A5F3-C26B-4AF3-A5C9-B45F8D153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7" r="25167" b="33405"/>
          <a:stretch/>
        </p:blipFill>
        <p:spPr>
          <a:xfrm>
            <a:off x="6278090" y="3337094"/>
            <a:ext cx="5127670" cy="23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8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Comparison of Override and MPC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A622AA61-FD35-48CE-820E-B8183284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2187021"/>
            <a:ext cx="9660576" cy="3720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5BE86-413E-42FE-BED0-DCB68A9DCBCD}"/>
              </a:ext>
            </a:extLst>
          </p:cNvPr>
          <p:cNvSpPr txBox="1"/>
          <p:nvPr/>
        </p:nvSpPr>
        <p:spPr>
          <a:xfrm>
            <a:off x="1399310" y="17159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Override Control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2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Comparison of Override and MPC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A7721B2-D4BA-43C5-889A-0A31D7D1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1" y="1902903"/>
            <a:ext cx="8552213" cy="4239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7C583-5C45-41C6-B94F-681788EB715F}"/>
              </a:ext>
            </a:extLst>
          </p:cNvPr>
          <p:cNvSpPr txBox="1"/>
          <p:nvPr/>
        </p:nvSpPr>
        <p:spPr>
          <a:xfrm>
            <a:off x="1587336" y="1527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Model Predictive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E9BD6-DFF5-49C0-9749-A4BD328B01FD}"/>
              </a:ext>
            </a:extLst>
          </p:cNvPr>
          <p:cNvSpPr txBox="1"/>
          <p:nvPr/>
        </p:nvSpPr>
        <p:spPr>
          <a:xfrm>
            <a:off x="9434947" y="2190997"/>
            <a:ext cx="23770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Robustness of MPC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Optimal solution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48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Challenges and future work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9C025-FD6E-4206-806B-67DD13BFF496}"/>
              </a:ext>
            </a:extLst>
          </p:cNvPr>
          <p:cNvSpPr txBox="1"/>
          <p:nvPr/>
        </p:nvSpPr>
        <p:spPr>
          <a:xfrm>
            <a:off x="1134737" y="1676399"/>
            <a:ext cx="574827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>
                <a:cs typeface="Calibri"/>
              </a:rPr>
              <a:t>Challenges</a:t>
            </a:r>
            <a:endParaRPr lang="en-US">
              <a:cs typeface="Calibri" panose="020F0502020204030204"/>
            </a:endParaRPr>
          </a:p>
          <a:p>
            <a:r>
              <a:rPr lang="en-GB" sz="2000">
                <a:cs typeface="Calibri"/>
              </a:rPr>
              <a:t>1. Change in local security settings for DCOM setting</a:t>
            </a:r>
          </a:p>
          <a:p>
            <a:r>
              <a:rPr lang="en-GB" sz="2000">
                <a:cs typeface="Calibri"/>
              </a:rPr>
              <a:t>2. Unavailability of ethernet port in one of the laptop</a:t>
            </a:r>
          </a:p>
          <a:p>
            <a:r>
              <a:rPr lang="en-GB" sz="2000">
                <a:cs typeface="Calibri"/>
              </a:rPr>
              <a:t>3. Finding the time constant of tank</a:t>
            </a:r>
          </a:p>
          <a:p>
            <a:r>
              <a:rPr lang="en-GB" sz="2000">
                <a:cs typeface="Calibri"/>
              </a:rPr>
              <a:t>4. Finding right states and parameters of MPC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1909-3940-4677-A849-F551C5DD1481}"/>
              </a:ext>
            </a:extLst>
          </p:cNvPr>
          <p:cNvSpPr txBox="1"/>
          <p:nvPr/>
        </p:nvSpPr>
        <p:spPr>
          <a:xfrm>
            <a:off x="6750039" y="3648623"/>
            <a:ext cx="237704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cs typeface="Calibri"/>
              </a:rPr>
              <a:t>Future Work</a:t>
            </a:r>
            <a:endParaRPr lang="en-US"/>
          </a:p>
          <a:p>
            <a:r>
              <a:rPr lang="en-US" sz="2000">
                <a:cs typeface="Calibri"/>
              </a:rPr>
              <a:t>1. OPC UA</a:t>
            </a:r>
          </a:p>
          <a:p>
            <a:r>
              <a:rPr lang="en-US" sz="2000">
                <a:cs typeface="Calibri"/>
              </a:rPr>
              <a:t>2. Real world testing</a:t>
            </a:r>
          </a:p>
          <a:p>
            <a:r>
              <a:rPr lang="en-US" sz="2000">
                <a:cs typeface="Calibri"/>
              </a:rPr>
              <a:t>3. Fine tuning MPC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76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101190"/>
            <a:ext cx="4582728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 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058" y="6407779"/>
            <a:ext cx="66751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6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List of software used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F001F74-332E-46B5-98DF-BC70A839A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112212"/>
              </p:ext>
            </p:extLst>
          </p:nvPr>
        </p:nvGraphicFramePr>
        <p:xfrm>
          <a:off x="429841" y="1741818"/>
          <a:ext cx="389268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6B9C9E0-30A6-4E5E-80E8-311510CFE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521" y="1628033"/>
            <a:ext cx="7744291" cy="45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Introduction – Control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7ED-99B8-4645-8AAB-B2D72962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63189"/>
            <a:ext cx="9688296" cy="3909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Advanced PID controller vs Model Predictive Control</a:t>
            </a:r>
          </a:p>
          <a:p>
            <a:r>
              <a:rPr lang="en-US" sz="2000" dirty="0">
                <a:cs typeface="Calibri"/>
              </a:rPr>
              <a:t>Simple process – Liquid Level Control</a:t>
            </a:r>
          </a:p>
          <a:p>
            <a:r>
              <a:rPr lang="en-US" sz="2000" dirty="0">
                <a:cs typeface="Calibri"/>
              </a:rPr>
              <a:t>Usual way – Advanced PID control methods like Cascade, Override, Ratio control</a:t>
            </a:r>
          </a:p>
          <a:p>
            <a:r>
              <a:rPr lang="en-US" sz="2000" dirty="0">
                <a:cs typeface="Calibri"/>
              </a:rPr>
              <a:t>Studying the applicability of the MPC for Level Control Problem</a:t>
            </a:r>
          </a:p>
          <a:p>
            <a:r>
              <a:rPr lang="en-US" sz="2000" dirty="0">
                <a:cs typeface="Calibri"/>
              </a:rPr>
              <a:t>Usual Practice in Industry for Level Control – Cascade Control</a:t>
            </a:r>
          </a:p>
          <a:p>
            <a:r>
              <a:rPr lang="en-US" sz="2000" dirty="0">
                <a:cs typeface="Calibri"/>
              </a:rPr>
              <a:t>Primary loop – Level Control || Secondary Loop – Flow Control</a:t>
            </a:r>
          </a:p>
          <a:p>
            <a:r>
              <a:rPr lang="en-US" sz="2000" dirty="0">
                <a:cs typeface="Calibri"/>
              </a:rPr>
              <a:t>This structure manages the influence of disturbances like inflow better than just a PID level controller</a:t>
            </a:r>
          </a:p>
          <a:p>
            <a:r>
              <a:rPr lang="en-US" sz="2000" dirty="0">
                <a:cs typeface="Calibri"/>
              </a:rPr>
              <a:t>Control Problem – Level Control between 20% to 80%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Introduction – </a:t>
            </a:r>
            <a:r>
              <a:rPr lang="en-US" sz="4000" dirty="0" err="1">
                <a:cs typeface="Calibri Light"/>
              </a:rPr>
              <a:t>Unisim</a:t>
            </a:r>
            <a:r>
              <a:rPr lang="en-US" sz="4000" dirty="0">
                <a:cs typeface="Calibri Light"/>
              </a:rPr>
              <a:t> Plant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0505BF-502A-43C4-8587-AA039263A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714" y="2137649"/>
            <a:ext cx="6119390" cy="3055885"/>
          </a:xfr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F53134-373A-4A11-9017-730F26F23418}"/>
              </a:ext>
            </a:extLst>
          </p:cNvPr>
          <p:cNvSpPr txBox="1"/>
          <p:nvPr/>
        </p:nvSpPr>
        <p:spPr>
          <a:xfrm>
            <a:off x="506468" y="2474703"/>
            <a:ext cx="499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Inlet Valve – 0 to 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Tank – 10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dirty="0"/>
              <a:t>Outlet Valve – 0 to 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 – renders the inlet pressure to V-25 constant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7F4640-D874-45A2-BAE2-A4B30D18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92" y="4006135"/>
            <a:ext cx="4900085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Advanced</a:t>
            </a:r>
            <a:r>
              <a:rPr lang="en-US" sz="4000" dirty="0">
                <a:cs typeface="Calibri Light"/>
              </a:rPr>
              <a:t> PID Control strategy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047222-0A94-4B5E-BBBC-F88C45DC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PID flow controller is cascaded with an Override Level Controller.</a:t>
            </a:r>
            <a:endParaRPr lang="en-US" sz="2000">
              <a:cs typeface="Calibri"/>
            </a:endParaRPr>
          </a:p>
          <a:p>
            <a:r>
              <a:rPr lang="en-US" sz="2000"/>
              <a:t>All controller are PI controllers. </a:t>
            </a:r>
            <a:endParaRPr lang="en-US" sz="2000">
              <a:cs typeface="Calibri"/>
            </a:endParaRPr>
          </a:p>
          <a:p>
            <a:r>
              <a:rPr lang="en-US" sz="2000"/>
              <a:t>The Override Controller uses a PI Controller with External Reset</a:t>
            </a:r>
            <a:endParaRPr lang="en-US" sz="2000">
              <a:cs typeface="Calibri"/>
            </a:endParaRPr>
          </a:p>
        </p:txBody>
      </p: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7945F5A0-6AC5-450E-B835-1F372B0F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3" y="3429000"/>
            <a:ext cx="4512365" cy="24315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AE496-257F-47E2-BDB2-2206B84652C0}"/>
              </a:ext>
            </a:extLst>
          </p:cNvPr>
          <p:cNvSpPr txBox="1"/>
          <p:nvPr/>
        </p:nvSpPr>
        <p:spPr>
          <a:xfrm>
            <a:off x="7679635" y="6066365"/>
            <a:ext cx="451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Source: https://www.controlglobal.com/articles/2006/095/</a:t>
            </a:r>
          </a:p>
        </p:txBody>
      </p:sp>
    </p:spTree>
    <p:extLst>
      <p:ext uri="{BB962C8B-B14F-4D97-AF65-F5344CB8AC3E}">
        <p14:creationId xmlns:p14="http://schemas.microsoft.com/office/powerpoint/2010/main" val="10919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Advanced</a:t>
            </a:r>
            <a:r>
              <a:rPr lang="en-US" sz="4000" dirty="0">
                <a:cs typeface="Calibri Light"/>
              </a:rPr>
              <a:t> PID Control – Overall Structure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277B7D2-636C-4A93-BB74-A97096631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866"/>
            <a:ext cx="10515600" cy="3808856"/>
          </a:xfrm>
        </p:spPr>
      </p:pic>
    </p:spTree>
    <p:extLst>
      <p:ext uri="{BB962C8B-B14F-4D97-AF65-F5344CB8AC3E}">
        <p14:creationId xmlns:p14="http://schemas.microsoft.com/office/powerpoint/2010/main" val="383000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Advanced PID Control – Selection Criteria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F99465-76CD-4487-A086-1544FCF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Override Controller’s P part is calculated in the spreadsheet 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All 3 controller of the Override control use the same Lag to provide stationary set point. </a:t>
            </a:r>
            <a:endParaRPr lang="en-US" sz="2000" dirty="0">
              <a:cs typeface="Calibri"/>
            </a:endParaRPr>
          </a:p>
          <a:p>
            <a:r>
              <a:rPr lang="en-US" sz="2000" dirty="0" err="1"/>
              <a:t>LCmax</a:t>
            </a:r>
            <a:r>
              <a:rPr lang="en-US" sz="2000" dirty="0"/>
              <a:t> and </a:t>
            </a:r>
            <a:r>
              <a:rPr lang="en-US" sz="2000" dirty="0" err="1"/>
              <a:t>LCmin</a:t>
            </a:r>
            <a:r>
              <a:rPr lang="en-US" sz="2000" dirty="0"/>
              <a:t> has negative gains.  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P part of </a:t>
            </a:r>
            <a:r>
              <a:rPr lang="en-US" sz="2000" dirty="0" err="1"/>
              <a:t>LCmax</a:t>
            </a:r>
            <a:r>
              <a:rPr lang="en-US" sz="2000" dirty="0"/>
              <a:t> is positive when Level &gt; 80% 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P part of </a:t>
            </a:r>
            <a:r>
              <a:rPr lang="en-US" sz="2000" dirty="0" err="1"/>
              <a:t>LCmin</a:t>
            </a:r>
            <a:r>
              <a:rPr lang="en-US" sz="2000" dirty="0"/>
              <a:t> is negative when Level &lt; 20%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Max(</a:t>
            </a:r>
            <a:r>
              <a:rPr lang="en-US" sz="2000" dirty="0" err="1"/>
              <a:t>LCmax</a:t>
            </a:r>
            <a:r>
              <a:rPr lang="en-US" sz="2000" dirty="0"/>
              <a:t>, Min(</a:t>
            </a:r>
            <a:r>
              <a:rPr lang="en-US" sz="2000" dirty="0" err="1"/>
              <a:t>LCmin</a:t>
            </a:r>
            <a:r>
              <a:rPr lang="en-US" sz="2000" dirty="0"/>
              <a:t>, FC))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D548-30DB-46CA-96EC-6EBB807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94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Model Predictive Control- Model </a:t>
            </a:r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0018-7867-432F-B04F-87B86E7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B960A0-C74E-4AB8-984A-3E10D48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MPC Case Study</a:t>
            </a:r>
          </a:p>
        </p:txBody>
      </p:sp>
      <p:pic>
        <p:nvPicPr>
          <p:cNvPr id="11" name="Picture 4" descr="Text&#10;&#10;Description automatically generated">
            <a:extLst>
              <a:ext uri="{FF2B5EF4-FFF2-40B4-BE49-F238E27FC236}">
                <a16:creationId xmlns:a16="http://schemas.microsoft.com/office/drawing/2014/main" id="{B1BFEA9D-776A-48A9-B270-CE9BDFCC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1515110" y="98961"/>
            <a:ext cx="617513" cy="334265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3DD67E0-F836-47A2-AFCD-FF488A53ED60}"/>
              </a:ext>
            </a:extLst>
          </p:cNvPr>
          <p:cNvSpPr txBox="1">
            <a:spLocks/>
          </p:cNvSpPr>
          <p:nvPr/>
        </p:nvSpPr>
        <p:spPr>
          <a:xfrm>
            <a:off x="1136397" y="1963189"/>
            <a:ext cx="9688296" cy="3909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Solving Control Problem using Optimization technique</a:t>
            </a:r>
          </a:p>
          <a:p>
            <a:r>
              <a:rPr lang="en-US" sz="2000" dirty="0">
                <a:cs typeface="Calibri"/>
              </a:rPr>
              <a:t>PV as Level and MV as Flow out</a:t>
            </a:r>
          </a:p>
          <a:p>
            <a:r>
              <a:rPr lang="en-US" sz="2000" dirty="0">
                <a:cs typeface="Calibri"/>
              </a:rPr>
              <a:t>Building Model of Plant using ODE.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Optimizer to solve linear optimization problem involving level and </a:t>
            </a:r>
            <a:r>
              <a:rPr lang="en-US" sz="2000" dirty="0" err="1">
                <a:cs typeface="Calibri"/>
              </a:rPr>
              <a:t>flow_out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Identification of states and parameters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state x in model = Level of tank (l) = L </a:t>
            </a:r>
            <a:endParaRPr lang="en-US" sz="1600" dirty="0" err="1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Input u in model = outlet flow = </a:t>
            </a:r>
            <a:r>
              <a:rPr lang="en-US" sz="1600" dirty="0" err="1">
                <a:ea typeface="+mn-lt"/>
                <a:cs typeface="+mn-lt"/>
              </a:rPr>
              <a:t>F_out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Parameter p in model = inlet flow (which is uncertain parameter) = </a:t>
            </a:r>
            <a:r>
              <a:rPr lang="en-US" sz="1600" dirty="0" err="1">
                <a:ea typeface="+mn-lt"/>
                <a:cs typeface="+mn-lt"/>
              </a:rPr>
              <a:t>F_in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Time constant in model = T = 60 mins. or 1 </a:t>
            </a:r>
            <a:r>
              <a:rPr lang="en-US" sz="1600" dirty="0" err="1">
                <a:ea typeface="+mn-lt"/>
                <a:cs typeface="+mn-lt"/>
              </a:rPr>
              <a:t>hr</a:t>
            </a:r>
            <a:r>
              <a:rPr lang="en-US" sz="1600" dirty="0">
                <a:ea typeface="+mn-lt"/>
                <a:cs typeface="+mn-lt"/>
              </a:rPr>
              <a:t> (Which is fixed </a:t>
            </a:r>
            <a:r>
              <a:rPr lang="en-US" sz="1600">
                <a:ea typeface="+mn-lt"/>
                <a:cs typeface="+mn-lt"/>
              </a:rPr>
              <a:t>parameter</a:t>
            </a:r>
            <a:r>
              <a:rPr lang="en-US" sz="1600" dirty="0">
                <a:ea typeface="+mn-lt"/>
                <a:cs typeface="+mn-lt"/>
              </a:rPr>
              <a:t>)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CDA2C5A9-4946-49FA-9087-6255901D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90" y="2016890"/>
            <a:ext cx="2743199" cy="1701272"/>
          </a:xfrm>
          <a:prstGeom prst="rect">
            <a:avLst/>
          </a:prstGeom>
        </p:spPr>
      </p:pic>
      <p:pic>
        <p:nvPicPr>
          <p:cNvPr id="12" name="Picture 12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BC8F7903-0390-41DA-80A3-EE531F09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454" y="3282121"/>
            <a:ext cx="2261937" cy="4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969</Words>
  <Application>Microsoft Office PowerPoint</Application>
  <PresentationFormat>Widescreen</PresentationFormat>
  <Paragraphs>226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Case Study on  Comparison of model predictive and advanced PID control </vt:lpstr>
      <vt:lpstr>Agenda</vt:lpstr>
      <vt:lpstr>List of software used</vt:lpstr>
      <vt:lpstr>Introduction – Control Problem </vt:lpstr>
      <vt:lpstr>Introduction – Unisim Plant </vt:lpstr>
      <vt:lpstr>Advanced PID Control strategy</vt:lpstr>
      <vt:lpstr>Advanced PID Control – Overall Structure</vt:lpstr>
      <vt:lpstr>Advanced PID Control – Selection Criteria</vt:lpstr>
      <vt:lpstr>Model Predictive Control- Model </vt:lpstr>
      <vt:lpstr>Model Predictive Control- Controller tunning </vt:lpstr>
      <vt:lpstr>Model Predictive Control- Optimizer</vt:lpstr>
      <vt:lpstr>Model Predictive Control : Results</vt:lpstr>
      <vt:lpstr>Model Predictive Control : Results</vt:lpstr>
      <vt:lpstr>OPC (Open Platform Communications)</vt:lpstr>
      <vt:lpstr>DCOM Settings</vt:lpstr>
      <vt:lpstr>Matrikon OPC DA server</vt:lpstr>
      <vt:lpstr>Matrikon OPC DA server</vt:lpstr>
      <vt:lpstr>OPC DA in Python</vt:lpstr>
      <vt:lpstr>OPC DA in Unisim</vt:lpstr>
      <vt:lpstr>OPC DA in Unisim</vt:lpstr>
      <vt:lpstr>OPC DA in Unisim</vt:lpstr>
      <vt:lpstr>OPC DA in Unisim</vt:lpstr>
      <vt:lpstr>OPC DA in Unisim</vt:lpstr>
      <vt:lpstr>Comparison of Override and MPC</vt:lpstr>
      <vt:lpstr>Comparison of Override and MPC</vt:lpstr>
      <vt:lpstr>Challenges and future work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SRINIDHI</dc:creator>
  <cp:lastModifiedBy>Srinidhi Subbanna</cp:lastModifiedBy>
  <cp:revision>2</cp:revision>
  <dcterms:created xsi:type="dcterms:W3CDTF">2013-07-15T20:26:40Z</dcterms:created>
  <dcterms:modified xsi:type="dcterms:W3CDTF">2021-03-15T14:42:34Z</dcterms:modified>
</cp:coreProperties>
</file>