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16"/>
  </p:notesMasterIdLst>
  <p:sldIdLst>
    <p:sldId id="278" r:id="rId5"/>
    <p:sldId id="279" r:id="rId6"/>
    <p:sldId id="280" r:id="rId7"/>
    <p:sldId id="281" r:id="rId8"/>
    <p:sldId id="282" r:id="rId9"/>
    <p:sldId id="283" r:id="rId10"/>
    <p:sldId id="284" r:id="rId11"/>
    <p:sldId id="285" r:id="rId12"/>
    <p:sldId id="286" r:id="rId13"/>
    <p:sldId id="287" r:id="rId14"/>
    <p:sldId id="28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8D38747-4367-4BD2-8D51-C97E202738E2}" type="datetime1">
              <a:rPr lang="en-US" smtClean="0"/>
              <a:t>4/9/2022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1221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9646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8FF70A8-1D13-4657-95F0-A9EA54967B8D}" type="datetime1">
              <a:rPr lang="en-US" smtClean="0"/>
              <a:t>4/9/2022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1554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1EB90AC-71BD-4C7F-8ACA-7B3F18292E63}" type="datetime1">
              <a:rPr lang="en-US" smtClean="0"/>
              <a:t>4/9/2022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5487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E6EFC2C-8905-46F0-B443-CE905B76BA01}" type="datetime1">
              <a:rPr lang="en-US" smtClean="0"/>
              <a:t>4/9/2022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8243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2053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936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177963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73ED0CC-082F-4160-86E5-0D6041F12778}" type="datetime1">
              <a:rPr lang="en-US" smtClean="0"/>
              <a:t>4/9/2022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761094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4447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AE507A8-A5CF-4D38-AB86-7EDDA87A85D4}" type="datetime1">
              <a:rPr lang="en-US" smtClean="0"/>
              <a:t>4/9/2022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626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9502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885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3100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094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8277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076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3ED0CC-082F-4160-86E5-0D6041F12778}" type="datetime1">
              <a:rPr lang="en-US" smtClean="0"/>
              <a:t>4/9/2022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9526882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9091" r="9091"/>
          <a:stretch/>
        </p:blipFill>
        <p:spPr>
          <a:xfrm>
            <a:off x="-1" y="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947531" y="3762263"/>
            <a:ext cx="9448800" cy="1825096"/>
          </a:xfrm>
        </p:spPr>
        <p:txBody>
          <a:bodyPr>
            <a:normAutofit/>
          </a:bodyPr>
          <a:lstStyle/>
          <a:p>
            <a:r>
              <a:rPr lang="en-IN" sz="1600" dirty="0"/>
              <a:t>SUBMITTED BY,</a:t>
            </a:r>
            <a:br>
              <a:rPr lang="en-US" sz="2400" dirty="0"/>
            </a:br>
            <a:r>
              <a:rPr lang="en-IN" sz="2400" b="1" dirty="0"/>
              <a:t>KARTIK  M                                                               2SD19IS402</a:t>
            </a:r>
            <a:br>
              <a:rPr lang="en-US" sz="2400" dirty="0"/>
            </a:br>
            <a:r>
              <a:rPr lang="en-IN" sz="2400" b="1" dirty="0"/>
              <a:t>PRASHANT S N                                                        2SD18IS031</a:t>
            </a:r>
            <a:br>
              <a:rPr lang="en-US" sz="2400" dirty="0"/>
            </a:br>
            <a:r>
              <a:rPr lang="en-IN" sz="2400" b="1" dirty="0"/>
              <a:t>SARDAR PARAMJEET SINGH                                  2SD18IS044</a:t>
            </a:r>
            <a:br>
              <a:rPr lang="en-US" sz="2400" dirty="0"/>
            </a:br>
            <a:r>
              <a:rPr lang="en-IN" sz="2400" b="1" dirty="0"/>
              <a:t>SUSHMA S                                                               2SD18IS056</a:t>
            </a:r>
            <a:endParaRPr lang="en-US" sz="2400" dirty="0"/>
          </a:p>
        </p:txBody>
      </p:sp>
      <p:pic>
        <p:nvPicPr>
          <p:cNvPr id="16" name="image4.png">
            <a:extLst>
              <a:ext uri="{FF2B5EF4-FFF2-40B4-BE49-F238E27FC236}">
                <a16:creationId xmlns:a16="http://schemas.microsoft.com/office/drawing/2014/main" id="{95CEDD11-903F-40BB-A7ED-B5306C7340CB}"/>
              </a:ext>
            </a:extLst>
          </p:cNvPr>
          <p:cNvPicPr/>
          <p:nvPr/>
        </p:nvPicPr>
        <p:blipFill rotWithShape="1">
          <a:blip r:embed="rId3"/>
          <a:srcRect l="3269" r="3528" b="2"/>
          <a:stretch/>
        </p:blipFill>
        <p:spPr>
          <a:xfrm>
            <a:off x="7962678" y="229308"/>
            <a:ext cx="2695383" cy="3532955"/>
          </a:xfrm>
          <a:prstGeom prst="rect">
            <a:avLst/>
          </a:prstGeom>
        </p:spPr>
      </p:pic>
      <p:sp>
        <p:nvSpPr>
          <p:cNvPr id="17" name="TextBox 16">
            <a:extLst>
              <a:ext uri="{FF2B5EF4-FFF2-40B4-BE49-F238E27FC236}">
                <a16:creationId xmlns:a16="http://schemas.microsoft.com/office/drawing/2014/main" id="{16A30895-80EA-461B-80A8-54454BFA09B6}"/>
              </a:ext>
            </a:extLst>
          </p:cNvPr>
          <p:cNvSpPr txBox="1"/>
          <p:nvPr/>
        </p:nvSpPr>
        <p:spPr>
          <a:xfrm>
            <a:off x="201156" y="1957751"/>
            <a:ext cx="7140547" cy="863250"/>
          </a:xfrm>
          <a:prstGeom prst="rect">
            <a:avLst/>
          </a:prstGeom>
          <a:noFill/>
        </p:spPr>
        <p:txBody>
          <a:bodyPr wrap="square">
            <a:spAutoFit/>
          </a:bodyPr>
          <a:lstStyle/>
          <a:p>
            <a:pPr marL="0" marR="0" algn="ctr">
              <a:lnSpc>
                <a:spcPct val="107000"/>
              </a:lnSpc>
              <a:spcBef>
                <a:spcPts val="0"/>
              </a:spcBef>
              <a:spcAft>
                <a:spcPts val="800"/>
              </a:spcAft>
            </a:pPr>
            <a:r>
              <a:rPr lang="en-IN" sz="2400" b="1" dirty="0">
                <a:effectLst/>
                <a:latin typeface="Times New Roman" panose="02020603050405020304" pitchFamily="18" charset="0"/>
                <a:ea typeface="Times New Roman" panose="02020603050405020304" pitchFamily="18" charset="0"/>
              </a:rPr>
              <a:t>SDM COLLEGE OF ENGINEERING AND      TECHNOLOGY DHAVALAGIRI, DHARWAD</a:t>
            </a:r>
            <a:endParaRPr lang="en-US" sz="2400" dirty="0">
              <a:effectLst/>
              <a:latin typeface="Calibri" panose="020F0502020204030204" pitchFamily="34" charset="0"/>
              <a:ea typeface="Calibri" panose="020F0502020204030204" pitchFamily="34" charset="0"/>
            </a:endParaRPr>
          </a:p>
        </p:txBody>
      </p:sp>
      <p:sp>
        <p:nvSpPr>
          <p:cNvPr id="18" name="TextBox 17">
            <a:extLst>
              <a:ext uri="{FF2B5EF4-FFF2-40B4-BE49-F238E27FC236}">
                <a16:creationId xmlns:a16="http://schemas.microsoft.com/office/drawing/2014/main" id="{586DC8B2-B9CD-4A4C-8DAA-E783A6A7C893}"/>
              </a:ext>
            </a:extLst>
          </p:cNvPr>
          <p:cNvSpPr txBox="1"/>
          <p:nvPr/>
        </p:nvSpPr>
        <p:spPr>
          <a:xfrm>
            <a:off x="677047" y="2903074"/>
            <a:ext cx="6188764" cy="338554"/>
          </a:xfrm>
          <a:prstGeom prst="rect">
            <a:avLst/>
          </a:prstGeom>
          <a:noFill/>
        </p:spPr>
        <p:txBody>
          <a:bodyPr wrap="square">
            <a:spAutoFit/>
          </a:bodyPr>
          <a:lstStyle/>
          <a:p>
            <a:r>
              <a:rPr lang="en-IN" sz="1600" b="1" dirty="0">
                <a:effectLst/>
                <a:latin typeface="Times New Roman" panose="02020603050405020304" pitchFamily="18" charset="0"/>
                <a:ea typeface="Times New Roman" panose="02020603050405020304" pitchFamily="18" charset="0"/>
              </a:rPr>
              <a:t>DEPARTMENT OF INFORMATION SCIENCE &amp; ENGINEERING</a:t>
            </a:r>
            <a:endParaRPr lang="en-US" sz="1600" dirty="0"/>
          </a:p>
        </p:txBody>
      </p:sp>
      <p:sp>
        <p:nvSpPr>
          <p:cNvPr id="20" name="TextBox 19">
            <a:extLst>
              <a:ext uri="{FF2B5EF4-FFF2-40B4-BE49-F238E27FC236}">
                <a16:creationId xmlns:a16="http://schemas.microsoft.com/office/drawing/2014/main" id="{7BE9A0DE-12DA-48D9-A282-36417C8DEB4E}"/>
              </a:ext>
            </a:extLst>
          </p:cNvPr>
          <p:cNvSpPr txBox="1"/>
          <p:nvPr/>
        </p:nvSpPr>
        <p:spPr>
          <a:xfrm>
            <a:off x="947531" y="3531430"/>
            <a:ext cx="6188764" cy="461665"/>
          </a:xfrm>
          <a:prstGeom prst="rect">
            <a:avLst/>
          </a:prstGeom>
          <a:noFill/>
        </p:spPr>
        <p:txBody>
          <a:bodyPr wrap="square">
            <a:spAutoFit/>
          </a:bodyPr>
          <a:lstStyle/>
          <a:p>
            <a:r>
              <a:rPr lang="en-IN" sz="2400" b="1" dirty="0">
                <a:solidFill>
                  <a:srgbClr val="FFFF00"/>
                </a:solidFill>
                <a:effectLst/>
                <a:latin typeface="Times New Roman" panose="02020603050405020304" pitchFamily="18" charset="0"/>
                <a:ea typeface="Times New Roman" panose="02020603050405020304" pitchFamily="18" charset="0"/>
              </a:rPr>
              <a:t>Team :P15 </a:t>
            </a:r>
            <a:endParaRPr lang="en-US" sz="2400" dirty="0">
              <a:solidFill>
                <a:srgbClr val="FFFF00"/>
              </a:solidFill>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CA4A-8E0A-4EB6-8E28-FE063D747F01}"/>
              </a:ext>
            </a:extLst>
          </p:cNvPr>
          <p:cNvSpPr>
            <a:spLocks noGrp="1"/>
          </p:cNvSpPr>
          <p:nvPr>
            <p:ph type="title"/>
          </p:nvPr>
        </p:nvSpPr>
        <p:spPr>
          <a:xfrm>
            <a:off x="815009" y="639315"/>
            <a:ext cx="8610600" cy="1293028"/>
          </a:xfrm>
        </p:spPr>
        <p:txBody>
          <a:bodyPr/>
          <a:lstStyle/>
          <a:p>
            <a:pPr algn="l"/>
            <a:r>
              <a:rPr lang="en-IN" sz="4000" b="1" dirty="0">
                <a:effectLst/>
                <a:latin typeface="Times New Roman" panose="02020603050405020304" pitchFamily="18" charset="0"/>
                <a:ea typeface="Times New Roman" panose="02020603050405020304" pitchFamily="18" charset="0"/>
              </a:rPr>
              <a:t>User Interface Design:</a:t>
            </a:r>
            <a:br>
              <a:rPr lang="en-US" sz="40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4DA5C6CE-D57D-49DA-9E4F-70DEAFE746DF}"/>
              </a:ext>
            </a:extLst>
          </p:cNvPr>
          <p:cNvSpPr>
            <a:spLocks noGrp="1"/>
          </p:cNvSpPr>
          <p:nvPr>
            <p:ph idx="1"/>
          </p:nvPr>
        </p:nvSpPr>
        <p:spPr>
          <a:xfrm>
            <a:off x="685800" y="1571708"/>
            <a:ext cx="10820400" cy="813683"/>
          </a:xfrm>
        </p:spPr>
        <p:txBody>
          <a:bodyPr/>
          <a:lstStyle/>
          <a:p>
            <a:pPr marL="0" marR="0">
              <a:lnSpc>
                <a:spcPct val="107000"/>
              </a:lnSpc>
              <a:spcBef>
                <a:spcPts val="0"/>
              </a:spcBef>
              <a:spcAft>
                <a:spcPts val="800"/>
              </a:spcAft>
            </a:pPr>
            <a:r>
              <a:rPr lang="en-IN" sz="1800" dirty="0">
                <a:effectLst/>
                <a:latin typeface="Times New Roman" panose="02020603050405020304" pitchFamily="18" charset="0"/>
                <a:ea typeface="Times New Roman" panose="02020603050405020304" pitchFamily="18" charset="0"/>
              </a:rPr>
              <a:t>Web camera will be popped up for the user through which the user inputs the   gesture  and performs the required action.</a:t>
            </a:r>
            <a:endParaRPr lang="en-US" sz="1800" dirty="0">
              <a:effectLst/>
              <a:latin typeface="Calibri" panose="020F0502020204030204" pitchFamily="34" charset="0"/>
              <a:ea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414D9D84-481B-48BA-A648-F558B78DF7DF}"/>
              </a:ext>
            </a:extLst>
          </p:cNvPr>
          <p:cNvPicPr>
            <a:picLocks noChangeAspect="1"/>
          </p:cNvPicPr>
          <p:nvPr/>
        </p:nvPicPr>
        <p:blipFill rotWithShape="1">
          <a:blip r:embed="rId2"/>
          <a:srcRect l="54456" t="26655" r="13587" b="38159"/>
          <a:stretch/>
        </p:blipFill>
        <p:spPr>
          <a:xfrm>
            <a:off x="3525077" y="2517912"/>
            <a:ext cx="5900531" cy="3652709"/>
          </a:xfrm>
          <a:prstGeom prst="rect">
            <a:avLst/>
          </a:prstGeom>
        </p:spPr>
      </p:pic>
    </p:spTree>
    <p:extLst>
      <p:ext uri="{BB962C8B-B14F-4D97-AF65-F5344CB8AC3E}">
        <p14:creationId xmlns:p14="http://schemas.microsoft.com/office/powerpoint/2010/main" val="381164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DA0911-FCE4-448F-93C5-36BBF365B33A}"/>
              </a:ext>
            </a:extLst>
          </p:cNvPr>
          <p:cNvSpPr>
            <a:spLocks noGrp="1"/>
          </p:cNvSpPr>
          <p:nvPr>
            <p:ph idx="1"/>
          </p:nvPr>
        </p:nvSpPr>
        <p:spPr>
          <a:xfrm>
            <a:off x="526773" y="2605378"/>
            <a:ext cx="10820400" cy="4024125"/>
          </a:xfrm>
        </p:spPr>
        <p:txBody>
          <a:bodyPr>
            <a:normAutofit/>
          </a:bodyPr>
          <a:lstStyle/>
          <a:p>
            <a:pPr marL="0" indent="0" algn="ctr">
              <a:buNone/>
            </a:pPr>
            <a:r>
              <a:rPr lang="en-US" sz="9600" dirty="0"/>
              <a:t>Thank You</a:t>
            </a:r>
          </a:p>
        </p:txBody>
      </p:sp>
    </p:spTree>
    <p:extLst>
      <p:ext uri="{BB962C8B-B14F-4D97-AF65-F5344CB8AC3E}">
        <p14:creationId xmlns:p14="http://schemas.microsoft.com/office/powerpoint/2010/main" val="265789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31" name="Rectangle 30">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3" name="Picture 32">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65922" y="987287"/>
            <a:ext cx="3548269" cy="4697896"/>
          </a:xfrm>
        </p:spPr>
        <p:txBody>
          <a:bodyPr>
            <a:normAutofit/>
          </a:bodyPr>
          <a:lstStyle/>
          <a:p>
            <a:pPr marL="0" marR="0" algn="ctr">
              <a:lnSpc>
                <a:spcPct val="107000"/>
              </a:lnSpc>
              <a:spcBef>
                <a:spcPts val="0"/>
              </a:spcBef>
              <a:spcAft>
                <a:spcPts val="800"/>
              </a:spcAft>
            </a:pPr>
            <a:r>
              <a:rPr lang="en-IN" sz="2400" b="1" dirty="0">
                <a:effectLst/>
                <a:latin typeface="Times New Roman" panose="02020603050405020304" pitchFamily="18" charset="0"/>
                <a:ea typeface="Times New Roman" panose="02020603050405020304" pitchFamily="18" charset="0"/>
              </a:rPr>
              <a:t>Design Phase On</a:t>
            </a:r>
            <a:br>
              <a:rPr lang="en-US" sz="2400" dirty="0">
                <a:effectLst/>
                <a:latin typeface="Calibri" panose="020F0502020204030204" pitchFamily="34" charset="0"/>
                <a:ea typeface="Calibri" panose="020F0502020204030204" pitchFamily="34" charset="0"/>
              </a:rPr>
            </a:br>
            <a:r>
              <a:rPr lang="en-IN" sz="2400" b="1" u="sng" dirty="0">
                <a:solidFill>
                  <a:srgbClr val="C00000"/>
                </a:solidFill>
                <a:effectLst/>
                <a:latin typeface="Times New Roman" panose="02020603050405020304" pitchFamily="18" charset="0"/>
                <a:ea typeface="Times New Roman" panose="02020603050405020304" pitchFamily="18" charset="0"/>
              </a:rPr>
              <a:t>Gesture Volume Control Using Machine Learning</a:t>
            </a:r>
            <a:endParaRPr lang="en-US" sz="2400" dirty="0">
              <a:effectLst/>
              <a:latin typeface="Calibri" panose="020F0502020204030204" pitchFamily="34" charset="0"/>
              <a:ea typeface="Calibri" panose="020F0502020204030204" pitchFamily="34" charset="0"/>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5693929" y="708991"/>
            <a:ext cx="6312540" cy="5440017"/>
          </a:xfrm>
        </p:spPr>
        <p:txBody>
          <a:bodyPr anchor="ctr">
            <a:noAutofit/>
          </a:bodyPr>
          <a:lstStyle/>
          <a:p>
            <a:pPr marL="0" marR="0" indent="0" algn="ctr">
              <a:lnSpc>
                <a:spcPct val="107000"/>
              </a:lnSpc>
              <a:spcBef>
                <a:spcPts val="0"/>
              </a:spcBef>
              <a:spcAft>
                <a:spcPts val="0"/>
              </a:spcAft>
              <a:buNone/>
            </a:pPr>
            <a:r>
              <a:rPr lang="en-IN" sz="2400" b="1" u="sng" dirty="0">
                <a:effectLst/>
                <a:latin typeface="Times New Roman" panose="02020603050405020304" pitchFamily="18" charset="0"/>
                <a:ea typeface="Times New Roman" panose="02020603050405020304" pitchFamily="18" charset="0"/>
              </a:rPr>
              <a:t>CONTENTS</a:t>
            </a:r>
            <a:endParaRPr lang="en-US" sz="2400" dirty="0">
              <a:effectLst/>
              <a:latin typeface="Calibri" panose="020F0502020204030204" pitchFamily="34" charset="0"/>
              <a:ea typeface="Calibri" panose="020F0502020204030204" pitchFamily="34" charset="0"/>
            </a:endParaRPr>
          </a:p>
          <a:p>
            <a:pPr marL="342900" marR="0" indent="-342900" algn="just">
              <a:lnSpc>
                <a:spcPct val="107000"/>
              </a:lnSpc>
              <a:spcBef>
                <a:spcPts val="0"/>
              </a:spcBef>
              <a:spcAft>
                <a:spcPts val="0"/>
              </a:spcAft>
              <a:buFont typeface="+mj-lt"/>
              <a:buAutoNum type="arabicPeriod"/>
            </a:pPr>
            <a:r>
              <a:rPr lang="en-IN" sz="2000" dirty="0">
                <a:effectLst/>
                <a:latin typeface="Times New Roman" panose="02020603050405020304" pitchFamily="18" charset="0"/>
                <a:ea typeface="Times New Roman" panose="02020603050405020304" pitchFamily="18" charset="0"/>
              </a:rPr>
              <a:t>Data flow.					</a:t>
            </a:r>
            <a:endParaRPr lang="en-IN" sz="2000" dirty="0">
              <a:latin typeface="Times New Roman" panose="02020603050405020304" pitchFamily="18" charset="0"/>
              <a:ea typeface="Times New Roman" panose="02020603050405020304" pitchFamily="18" charset="0"/>
            </a:endParaRPr>
          </a:p>
          <a:p>
            <a:pPr marL="342900" marR="0" indent="-342900" algn="just">
              <a:lnSpc>
                <a:spcPct val="107000"/>
              </a:lnSpc>
              <a:spcBef>
                <a:spcPts val="0"/>
              </a:spcBef>
              <a:spcAft>
                <a:spcPts val="0"/>
              </a:spcAft>
              <a:buFont typeface="+mj-lt"/>
              <a:buAutoNum type="arabicPeriod"/>
            </a:pPr>
            <a:r>
              <a:rPr lang="en-IN" sz="2000" dirty="0">
                <a:effectLst/>
                <a:latin typeface="Times New Roman" panose="02020603050405020304" pitchFamily="18" charset="0"/>
                <a:ea typeface="Times New Roman" panose="02020603050405020304" pitchFamily="18" charset="0"/>
              </a:rPr>
              <a:t> Architectural design.				</a:t>
            </a:r>
            <a:endParaRPr lang="en-US" sz="2000" dirty="0">
              <a:latin typeface="Calibri" panose="020F0502020204030204" pitchFamily="34" charset="0"/>
              <a:ea typeface="Times New Roman" panose="02020603050405020304" pitchFamily="18" charset="0"/>
            </a:endParaRPr>
          </a:p>
          <a:p>
            <a:pPr marL="342900" indent="-342900" algn="just">
              <a:lnSpc>
                <a:spcPct val="107000"/>
              </a:lnSpc>
              <a:spcBef>
                <a:spcPts val="0"/>
              </a:spcBef>
              <a:buFont typeface="+mj-lt"/>
              <a:buAutoNum type="arabicPeriod"/>
            </a:pPr>
            <a:r>
              <a:rPr lang="en-IN" sz="2000" dirty="0">
                <a:effectLst/>
                <a:latin typeface="Times New Roman" panose="02020603050405020304" pitchFamily="18" charset="0"/>
                <a:ea typeface="Times New Roman" panose="02020603050405020304" pitchFamily="18" charset="0"/>
              </a:rPr>
              <a:t>Client Server model.</a:t>
            </a:r>
            <a:endParaRPr lang="en-IN" sz="2000" dirty="0">
              <a:latin typeface="Times New Roman" panose="02020603050405020304" pitchFamily="18" charset="0"/>
              <a:ea typeface="Times New Roman" panose="02020603050405020304" pitchFamily="18" charset="0"/>
            </a:endParaRPr>
          </a:p>
          <a:p>
            <a:pPr marL="342900" indent="-342900" algn="just">
              <a:lnSpc>
                <a:spcPct val="107000"/>
              </a:lnSpc>
              <a:spcBef>
                <a:spcPts val="0"/>
              </a:spcBef>
              <a:buFont typeface="+mj-lt"/>
              <a:buAutoNum type="arabicPeriod"/>
            </a:pPr>
            <a:r>
              <a:rPr lang="en-IN" sz="2000" dirty="0">
                <a:effectLst/>
                <a:latin typeface="Times New Roman" panose="02020603050405020304" pitchFamily="18" charset="0"/>
                <a:ea typeface="Times New Roman" panose="02020603050405020304" pitchFamily="18" charset="0"/>
              </a:rPr>
              <a:t>UML Diagram	</a:t>
            </a:r>
            <a:r>
              <a:rPr lang="en-IN" sz="80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4.1 Advanced Class Design.		</a:t>
            </a:r>
            <a:endParaRPr lang="en-IN" sz="1800" dirty="0">
              <a:latin typeface="Times New Roman" panose="02020603050405020304" pitchFamily="18" charset="0"/>
              <a:ea typeface="Times New Roman" panose="02020603050405020304" pitchFamily="18" charset="0"/>
            </a:endParaRPr>
          </a:p>
          <a:p>
            <a:pPr marL="457200" lvl="1" indent="0" algn="just">
              <a:lnSpc>
                <a:spcPct val="107000"/>
              </a:lnSpc>
              <a:spcBef>
                <a:spcPts val="0"/>
              </a:spcBef>
              <a:buNone/>
            </a:pPr>
            <a:r>
              <a:rPr lang="en-IN" sz="1800" dirty="0">
                <a:effectLst/>
                <a:latin typeface="Times New Roman" panose="02020603050405020304" pitchFamily="18" charset="0"/>
                <a:ea typeface="Times New Roman" panose="02020603050405020304" pitchFamily="18" charset="0"/>
              </a:rPr>
              <a:t>        4.2 Advanced State Design</a:t>
            </a:r>
            <a:r>
              <a:rPr lang="en-IN" sz="1800" b="1" dirty="0">
                <a:effectLst/>
                <a:latin typeface="Times New Roman" panose="02020603050405020304" pitchFamily="18" charset="0"/>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4.3</a:t>
            </a:r>
            <a:r>
              <a:rPr lang="en-IN"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Advanced Interaction Model.</a:t>
            </a:r>
            <a:r>
              <a:rPr lang="en-IN" sz="800" dirty="0">
                <a:effectLst/>
                <a:latin typeface="Times New Roman" panose="02020603050405020304" pitchFamily="18" charset="0"/>
                <a:ea typeface="Times New Roman" panose="02020603050405020304" pitchFamily="18" charset="0"/>
              </a:rPr>
              <a:t>	</a:t>
            </a:r>
            <a:endParaRPr lang="en-US" sz="800" dirty="0">
              <a:effectLst/>
              <a:latin typeface="Calibri" panose="020F0502020204030204" pitchFamily="34" charset="0"/>
              <a:ea typeface="Calibri" panose="020F0502020204030204" pitchFamily="34" charset="0"/>
            </a:endParaRPr>
          </a:p>
          <a:p>
            <a:pPr marL="1371600" lvl="3" indent="0" algn="just">
              <a:lnSpc>
                <a:spcPct val="107000"/>
              </a:lnSpc>
              <a:spcBef>
                <a:spcPts val="0"/>
              </a:spcBef>
              <a:buNone/>
            </a:pPr>
            <a:r>
              <a:rPr lang="en-IN" sz="1400" dirty="0">
                <a:effectLst/>
                <a:latin typeface="Times New Roman" panose="02020603050405020304" pitchFamily="18" charset="0"/>
                <a:ea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rPr>
              <a:t>4.3.1</a:t>
            </a:r>
            <a:r>
              <a:rPr lang="en-IN" b="1" dirty="0">
                <a:effectLst/>
                <a:latin typeface="Times New Roman" panose="02020603050405020304" pitchFamily="18" charset="0"/>
                <a:ea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rPr>
              <a:t>User case model.		</a:t>
            </a:r>
            <a:endParaRPr lang="en-IN" dirty="0">
              <a:latin typeface="Times New Roman" panose="02020603050405020304" pitchFamily="18" charset="0"/>
              <a:ea typeface="Times New Roman" panose="02020603050405020304" pitchFamily="18" charset="0"/>
            </a:endParaRPr>
          </a:p>
          <a:p>
            <a:pPr marL="1371600" lvl="3" indent="0" algn="just">
              <a:lnSpc>
                <a:spcPct val="107000"/>
              </a:lnSpc>
              <a:spcBef>
                <a:spcPts val="0"/>
              </a:spcBef>
              <a:buNone/>
            </a:pPr>
            <a:r>
              <a:rPr lang="en-IN" dirty="0">
                <a:effectLst/>
                <a:latin typeface="Times New Roman" panose="02020603050405020304" pitchFamily="18" charset="0"/>
                <a:ea typeface="Times New Roman" panose="02020603050405020304" pitchFamily="18" charset="0"/>
              </a:rPr>
              <a:t> 4.3.2 Sequence model.</a:t>
            </a:r>
            <a:r>
              <a:rPr lang="en-IN" sz="400" dirty="0">
                <a:effectLst/>
                <a:latin typeface="Times New Roman" panose="02020603050405020304" pitchFamily="18" charset="0"/>
                <a:ea typeface="Times New Roman" panose="02020603050405020304" pitchFamily="18" charset="0"/>
              </a:rPr>
              <a:t>				</a:t>
            </a:r>
            <a:endParaRPr lang="en-IN" sz="400" dirty="0">
              <a:latin typeface="Times New Roman" panose="02020603050405020304" pitchFamily="18" charset="0"/>
              <a:ea typeface="Times New Roman" panose="02020603050405020304" pitchFamily="18" charset="0"/>
            </a:endParaRPr>
          </a:p>
          <a:p>
            <a:pPr marL="0" marR="0" indent="0" algn="just">
              <a:lnSpc>
                <a:spcPct val="107000"/>
              </a:lnSpc>
              <a:spcBef>
                <a:spcPts val="0"/>
              </a:spcBef>
              <a:spcAft>
                <a:spcPts val="0"/>
              </a:spcAft>
              <a:buNone/>
            </a:pPr>
            <a:r>
              <a:rPr lang="en-IN" sz="2000" dirty="0">
                <a:effectLst/>
                <a:latin typeface="Times New Roman" panose="02020603050405020304" pitchFamily="18" charset="0"/>
                <a:ea typeface="Times New Roman" panose="02020603050405020304" pitchFamily="18" charset="0"/>
              </a:rPr>
              <a:t>5.Swimlane Activity model.			</a:t>
            </a:r>
            <a:endParaRPr lang="en-US" sz="2000" dirty="0">
              <a:effectLst/>
              <a:latin typeface="Calibri" panose="020F0502020204030204" pitchFamily="34" charset="0"/>
              <a:ea typeface="Calibri" panose="020F0502020204030204" pitchFamily="34" charset="0"/>
            </a:endParaRPr>
          </a:p>
          <a:p>
            <a:pPr marL="0" marR="0" lvl="0" indent="0" algn="just">
              <a:lnSpc>
                <a:spcPct val="107000"/>
              </a:lnSpc>
              <a:spcBef>
                <a:spcPts val="0"/>
              </a:spcBef>
              <a:spcAft>
                <a:spcPts val="0"/>
              </a:spcAft>
              <a:buNone/>
            </a:pPr>
            <a:r>
              <a:rPr lang="en-IN" sz="2000" dirty="0">
                <a:effectLst/>
                <a:latin typeface="Times New Roman" panose="02020603050405020304" pitchFamily="18" charset="0"/>
                <a:ea typeface="Times New Roman" panose="02020603050405020304" pitchFamily="18" charset="0"/>
              </a:rPr>
              <a:t>6.User interface design.</a:t>
            </a:r>
            <a:r>
              <a:rPr lang="en-IN" sz="1000" dirty="0">
                <a:effectLst/>
                <a:latin typeface="Times New Roman" panose="02020603050405020304" pitchFamily="18" charset="0"/>
                <a:ea typeface="Times New Roman" panose="02020603050405020304" pitchFamily="18" charset="0"/>
              </a:rPr>
              <a:t>							</a:t>
            </a:r>
            <a:endParaRPr lang="en-US" sz="1000" dirty="0">
              <a:effectLst/>
              <a:latin typeface="Calibri" panose="020F0502020204030204" pitchFamily="34" charset="0"/>
              <a:ea typeface="Calibri" panose="020F0502020204030204" pitchFamily="34" charset="0"/>
            </a:endParaRPr>
          </a:p>
          <a:p>
            <a:endParaRPr lang="en-US" sz="10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D724-8AD5-479E-AA4A-0E55E8C16309}"/>
              </a:ext>
            </a:extLst>
          </p:cNvPr>
          <p:cNvSpPr>
            <a:spLocks noGrp="1"/>
          </p:cNvSpPr>
          <p:nvPr>
            <p:ph type="title"/>
          </p:nvPr>
        </p:nvSpPr>
        <p:spPr>
          <a:xfrm>
            <a:off x="192082" y="329016"/>
            <a:ext cx="8610600" cy="1293028"/>
          </a:xfrm>
        </p:spPr>
        <p:txBody>
          <a:bodyPr>
            <a:normAutofit/>
          </a:bodyPr>
          <a:lstStyle/>
          <a:p>
            <a:pPr algn="l"/>
            <a:r>
              <a:rPr lang="en-IN" sz="3200" b="1" dirty="0">
                <a:effectLst/>
                <a:latin typeface="Times New Roman" panose="02020603050405020304" pitchFamily="18" charset="0"/>
                <a:ea typeface="Times New Roman" panose="02020603050405020304" pitchFamily="18" charset="0"/>
              </a:rPr>
              <a:t>Data Flow Diagram:</a:t>
            </a:r>
            <a:endParaRPr lang="en-US" sz="3200" dirty="0"/>
          </a:p>
        </p:txBody>
      </p:sp>
      <p:pic>
        <p:nvPicPr>
          <p:cNvPr id="5" name="Content Placeholder 4" descr="Graphical user interface, application, Word&#10;&#10;Description automatically generated">
            <a:extLst>
              <a:ext uri="{FF2B5EF4-FFF2-40B4-BE49-F238E27FC236}">
                <a16:creationId xmlns:a16="http://schemas.microsoft.com/office/drawing/2014/main" id="{8DBC6E56-0EC3-4794-BD33-28884DC13407}"/>
              </a:ext>
            </a:extLst>
          </p:cNvPr>
          <p:cNvPicPr>
            <a:picLocks noGrp="1" noChangeAspect="1"/>
          </p:cNvPicPr>
          <p:nvPr>
            <p:ph idx="1"/>
          </p:nvPr>
        </p:nvPicPr>
        <p:blipFill rotWithShape="1">
          <a:blip r:embed="rId2"/>
          <a:srcRect l="32794" t="25100" r="35232" b="9011"/>
          <a:stretch/>
        </p:blipFill>
        <p:spPr>
          <a:xfrm>
            <a:off x="6765310" y="695740"/>
            <a:ext cx="4977283" cy="5833244"/>
          </a:xfrm>
        </p:spPr>
      </p:pic>
      <p:sp>
        <p:nvSpPr>
          <p:cNvPr id="7" name="TextBox 6">
            <a:extLst>
              <a:ext uri="{FF2B5EF4-FFF2-40B4-BE49-F238E27FC236}">
                <a16:creationId xmlns:a16="http://schemas.microsoft.com/office/drawing/2014/main" id="{C21AE829-DE3F-429F-8EE5-A84DA794E040}"/>
              </a:ext>
            </a:extLst>
          </p:cNvPr>
          <p:cNvSpPr txBox="1"/>
          <p:nvPr/>
        </p:nvSpPr>
        <p:spPr>
          <a:xfrm>
            <a:off x="304800" y="1443271"/>
            <a:ext cx="6096000" cy="5078313"/>
          </a:xfrm>
          <a:prstGeom prst="rect">
            <a:avLst/>
          </a:prstGeom>
          <a:noFill/>
        </p:spPr>
        <p:txBody>
          <a:bodyPr wrap="square">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data flow diagram of our project consists of six steps.</a:t>
            </a: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In the first part, the hand images </a:t>
            </a:r>
            <a:r>
              <a:rPr lang="en-IN" dirty="0">
                <a:latin typeface="Times New Roman" panose="02020603050405020304" pitchFamily="18" charset="0"/>
                <a:ea typeface="Times New Roman" panose="02020603050405020304" pitchFamily="18" charset="0"/>
              </a:rPr>
              <a:t>is</a:t>
            </a:r>
            <a:r>
              <a:rPr lang="en-IN" sz="1800" dirty="0">
                <a:effectLst/>
                <a:latin typeface="Times New Roman" panose="02020603050405020304" pitchFamily="18" charset="0"/>
                <a:ea typeface="Times New Roman" panose="02020603050405020304" pitchFamily="18" charset="0"/>
              </a:rPr>
              <a:t> detected and the database is developed. </a:t>
            </a: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After detection, the hand present in the image is pre-processed for gesture recognition is done using Open CV. This is done because during circulation lot of noise is added to images, which has to be removed for gesture extraction.</a:t>
            </a: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In next step important features are extracted. The features are selected by keeping in mind the two important features. Firstly, the features should have good discriminative power. Secondly, the features should be easily extractable.</a:t>
            </a: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These features are passed to neural network for classification in the fourth step.</a:t>
            </a: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In fifth step the input extracted is compared with the already available data set. The fifth part is related to gesture recognition.</a:t>
            </a: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And sixth step is related to command execution. These steps are shown in the below diagram </a:t>
            </a:r>
            <a:endParaRPr lang="en-US" dirty="0"/>
          </a:p>
        </p:txBody>
      </p:sp>
    </p:spTree>
    <p:extLst>
      <p:ext uri="{BB962C8B-B14F-4D97-AF65-F5344CB8AC3E}">
        <p14:creationId xmlns:p14="http://schemas.microsoft.com/office/powerpoint/2010/main" val="423453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211A-9095-4617-A4FC-DF9FF4EECC76}"/>
              </a:ext>
            </a:extLst>
          </p:cNvPr>
          <p:cNvSpPr>
            <a:spLocks noGrp="1"/>
          </p:cNvSpPr>
          <p:nvPr>
            <p:ph type="title"/>
          </p:nvPr>
        </p:nvSpPr>
        <p:spPr>
          <a:xfrm>
            <a:off x="510209" y="798341"/>
            <a:ext cx="8610600" cy="1293028"/>
          </a:xfrm>
        </p:spPr>
        <p:txBody>
          <a:bodyPr/>
          <a:lstStyle/>
          <a:p>
            <a:pPr algn="l"/>
            <a:r>
              <a:rPr lang="en-IN" sz="3200" b="1" dirty="0">
                <a:effectLst/>
                <a:latin typeface="Times New Roman" panose="02020603050405020304" pitchFamily="18" charset="0"/>
                <a:ea typeface="Times New Roman" panose="02020603050405020304" pitchFamily="18" charset="0"/>
              </a:rPr>
              <a:t>Architectural Design :</a:t>
            </a:r>
            <a:br>
              <a:rPr lang="en-US" sz="40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C703F671-94DD-43ED-B69D-69AE123638AF}"/>
              </a:ext>
            </a:extLst>
          </p:cNvPr>
          <p:cNvSpPr>
            <a:spLocks noGrp="1"/>
          </p:cNvSpPr>
          <p:nvPr>
            <p:ph idx="1"/>
          </p:nvPr>
        </p:nvSpPr>
        <p:spPr>
          <a:xfrm>
            <a:off x="510209" y="1574140"/>
            <a:ext cx="10820400" cy="4024125"/>
          </a:xfrm>
        </p:spPr>
        <p:txBody>
          <a:bodyPr>
            <a:normAutofit/>
          </a:bodyPr>
          <a:lstStyle/>
          <a:p>
            <a:pPr>
              <a:buFont typeface="Wingdings" panose="05000000000000000000" pitchFamily="2" charset="2"/>
              <a:buChar char="q"/>
            </a:pPr>
            <a:r>
              <a:rPr lang="en-IN" sz="2400" dirty="0">
                <a:effectLst/>
                <a:latin typeface="Times New Roman" panose="02020603050405020304" pitchFamily="18" charset="0"/>
                <a:ea typeface="Times New Roman" panose="02020603050405020304" pitchFamily="18" charset="0"/>
              </a:rPr>
              <a:t>Input Hand Image</a:t>
            </a:r>
          </a:p>
          <a:p>
            <a:pPr>
              <a:buFont typeface="Wingdings" panose="05000000000000000000" pitchFamily="2" charset="2"/>
              <a:buChar char="q"/>
            </a:pPr>
            <a:r>
              <a:rPr lang="en-IN" sz="2400" dirty="0">
                <a:effectLst/>
                <a:latin typeface="Times New Roman" panose="02020603050405020304" pitchFamily="18" charset="0"/>
                <a:ea typeface="Times New Roman" panose="02020603050405020304" pitchFamily="18" charset="0"/>
              </a:rPr>
              <a:t>Browsing Images</a:t>
            </a:r>
            <a:endParaRPr lang="en-IN" sz="2400" dirty="0">
              <a:latin typeface="Times New Roman" panose="02020603050405020304" pitchFamily="18" charset="0"/>
              <a:ea typeface="Times New Roman" panose="02020603050405020304" pitchFamily="18" charset="0"/>
            </a:endParaRPr>
          </a:p>
          <a:p>
            <a:pPr>
              <a:buFont typeface="Wingdings" panose="05000000000000000000" pitchFamily="2" charset="2"/>
              <a:buChar char="q"/>
            </a:pPr>
            <a:r>
              <a:rPr lang="en-IN" sz="2400" dirty="0">
                <a:effectLst/>
                <a:latin typeface="Times New Roman" panose="02020603050405020304" pitchFamily="18" charset="0"/>
                <a:ea typeface="Times New Roman" panose="02020603050405020304" pitchFamily="18" charset="0"/>
              </a:rPr>
              <a:t>Image Processing</a:t>
            </a:r>
          </a:p>
          <a:p>
            <a:pPr>
              <a:buFont typeface="Wingdings" panose="05000000000000000000" pitchFamily="2" charset="2"/>
              <a:buChar char="q"/>
            </a:pPr>
            <a:r>
              <a:rPr lang="en-IN" sz="2400" dirty="0">
                <a:effectLst/>
                <a:latin typeface="Times New Roman" panose="02020603050405020304" pitchFamily="18" charset="0"/>
                <a:ea typeface="Times New Roman" panose="02020603050405020304" pitchFamily="18" charset="0"/>
              </a:rPr>
              <a:t>Feature Extraction</a:t>
            </a:r>
            <a:endParaRPr lang="en-IN" sz="2400" dirty="0">
              <a:latin typeface="Times New Roman" panose="02020603050405020304" pitchFamily="18" charset="0"/>
              <a:ea typeface="Times New Roman" panose="02020603050405020304" pitchFamily="18" charset="0"/>
            </a:endParaRPr>
          </a:p>
          <a:p>
            <a:pPr>
              <a:buFont typeface="Wingdings" panose="05000000000000000000" pitchFamily="2" charset="2"/>
              <a:buChar char="q"/>
            </a:pPr>
            <a:r>
              <a:rPr lang="en-IN" sz="2400" dirty="0">
                <a:effectLst/>
                <a:latin typeface="Times New Roman" panose="02020603050405020304" pitchFamily="18" charset="0"/>
                <a:ea typeface="Times New Roman" panose="02020603050405020304" pitchFamily="18" charset="0"/>
              </a:rPr>
              <a:t>Command Execution</a:t>
            </a:r>
            <a:endParaRPr lang="en-US" sz="2400" dirty="0"/>
          </a:p>
        </p:txBody>
      </p:sp>
      <p:pic>
        <p:nvPicPr>
          <p:cNvPr id="5" name="Picture 4" descr="Graphical user interface, application, Word&#10;&#10;Description automatically generated">
            <a:extLst>
              <a:ext uri="{FF2B5EF4-FFF2-40B4-BE49-F238E27FC236}">
                <a16:creationId xmlns:a16="http://schemas.microsoft.com/office/drawing/2014/main" id="{08A8C750-E3BB-4F88-AD9B-CBC6BFAB71A9}"/>
              </a:ext>
            </a:extLst>
          </p:cNvPr>
          <p:cNvPicPr>
            <a:picLocks noChangeAspect="1"/>
          </p:cNvPicPr>
          <p:nvPr/>
        </p:nvPicPr>
        <p:blipFill rotWithShape="1">
          <a:blip r:embed="rId2"/>
          <a:srcRect l="24577" t="47998" r="23385" b="29837"/>
          <a:stretch/>
        </p:blipFill>
        <p:spPr>
          <a:xfrm>
            <a:off x="1209822" y="4117118"/>
            <a:ext cx="9424839" cy="2256946"/>
          </a:xfrm>
          <a:prstGeom prst="rect">
            <a:avLst/>
          </a:prstGeom>
        </p:spPr>
      </p:pic>
    </p:spTree>
    <p:extLst>
      <p:ext uri="{BB962C8B-B14F-4D97-AF65-F5344CB8AC3E}">
        <p14:creationId xmlns:p14="http://schemas.microsoft.com/office/powerpoint/2010/main" val="1249134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3ABE-9F98-4BA2-B6FB-392756857C82}"/>
              </a:ext>
            </a:extLst>
          </p:cNvPr>
          <p:cNvSpPr>
            <a:spLocks noGrp="1"/>
          </p:cNvSpPr>
          <p:nvPr>
            <p:ph type="title"/>
          </p:nvPr>
        </p:nvSpPr>
        <p:spPr>
          <a:xfrm>
            <a:off x="685800" y="400776"/>
            <a:ext cx="8610600" cy="1293028"/>
          </a:xfrm>
        </p:spPr>
        <p:txBody>
          <a:bodyPr>
            <a:normAutofit/>
          </a:bodyPr>
          <a:lstStyle/>
          <a:p>
            <a:pPr algn="l"/>
            <a:r>
              <a:rPr lang="en-IN" sz="3200" b="1" dirty="0">
                <a:effectLst/>
                <a:latin typeface="Times New Roman" panose="02020603050405020304" pitchFamily="18" charset="0"/>
                <a:ea typeface="Times New Roman" panose="02020603050405020304" pitchFamily="18" charset="0"/>
              </a:rPr>
              <a:t>Client Server Model: </a:t>
            </a:r>
            <a:br>
              <a:rPr lang="en-US" sz="3200" dirty="0">
                <a:effectLst/>
                <a:latin typeface="Calibri" panose="020F0502020204030204" pitchFamily="34" charset="0"/>
                <a:ea typeface="Calibri" panose="020F0502020204030204" pitchFamily="34" charset="0"/>
              </a:rPr>
            </a:br>
            <a:endParaRPr lang="en-US" sz="3200" dirty="0"/>
          </a:p>
        </p:txBody>
      </p:sp>
      <p:sp>
        <p:nvSpPr>
          <p:cNvPr id="3" name="Content Placeholder 2">
            <a:extLst>
              <a:ext uri="{FF2B5EF4-FFF2-40B4-BE49-F238E27FC236}">
                <a16:creationId xmlns:a16="http://schemas.microsoft.com/office/drawing/2014/main" id="{44E90F63-894E-4F29-8016-0ACB5F0F5625}"/>
              </a:ext>
            </a:extLst>
          </p:cNvPr>
          <p:cNvSpPr>
            <a:spLocks noGrp="1"/>
          </p:cNvSpPr>
          <p:nvPr>
            <p:ph idx="1"/>
          </p:nvPr>
        </p:nvSpPr>
        <p:spPr>
          <a:xfrm>
            <a:off x="685800" y="1217149"/>
            <a:ext cx="10820400" cy="787180"/>
          </a:xfrm>
        </p:spPr>
        <p:txBody>
          <a:bodyPr>
            <a:normAutofit/>
          </a:bodyPr>
          <a:lstStyle/>
          <a:p>
            <a:r>
              <a:rPr lang="en-IN" sz="2400" dirty="0">
                <a:effectLst/>
                <a:latin typeface="Times New Roman" panose="02020603050405020304" pitchFamily="18" charset="0"/>
                <a:ea typeface="Times New Roman" panose="02020603050405020304" pitchFamily="18" charset="0"/>
              </a:rPr>
              <a:t>We are using a software where we do not need active internet connection. So there will be no communication between client and server</a:t>
            </a:r>
            <a:endParaRPr lang="en-US" sz="2400" dirty="0"/>
          </a:p>
        </p:txBody>
      </p:sp>
      <p:sp>
        <p:nvSpPr>
          <p:cNvPr id="5" name="TextBox 4">
            <a:extLst>
              <a:ext uri="{FF2B5EF4-FFF2-40B4-BE49-F238E27FC236}">
                <a16:creationId xmlns:a16="http://schemas.microsoft.com/office/drawing/2014/main" id="{7AF993D3-DE51-43F8-AB6B-0C996733D8C6}"/>
              </a:ext>
            </a:extLst>
          </p:cNvPr>
          <p:cNvSpPr txBox="1"/>
          <p:nvPr/>
        </p:nvSpPr>
        <p:spPr>
          <a:xfrm>
            <a:off x="788505" y="2645133"/>
            <a:ext cx="6096000" cy="970650"/>
          </a:xfrm>
          <a:prstGeom prst="rect">
            <a:avLst/>
          </a:prstGeom>
          <a:noFill/>
        </p:spPr>
        <p:txBody>
          <a:bodyPr wrap="square">
            <a:spAutoFit/>
          </a:bodyPr>
          <a:lstStyle/>
          <a:p>
            <a:pPr marL="0" marR="0">
              <a:lnSpc>
                <a:spcPct val="107000"/>
              </a:lnSpc>
              <a:spcBef>
                <a:spcPts val="0"/>
              </a:spcBef>
              <a:spcAft>
                <a:spcPts val="800"/>
              </a:spcAft>
            </a:pPr>
            <a:r>
              <a:rPr lang="en-IN" sz="3000" b="1" dirty="0">
                <a:effectLst/>
                <a:latin typeface="Times New Roman" panose="02020603050405020304" pitchFamily="18" charset="0"/>
                <a:ea typeface="Times New Roman" panose="02020603050405020304" pitchFamily="18" charset="0"/>
              </a:rPr>
              <a:t>UML Diagram:</a:t>
            </a:r>
            <a:endParaRPr lang="en-US" sz="3000" dirty="0">
              <a:effectLst/>
              <a:latin typeface="Calibri" panose="020F0502020204030204" pitchFamily="34" charset="0"/>
              <a:ea typeface="Calibri" panose="020F0502020204030204" pitchFamily="34" charset="0"/>
            </a:endParaRPr>
          </a:p>
          <a:p>
            <a:pPr marL="742950" lvl="1" indent="-285750">
              <a:lnSpc>
                <a:spcPct val="107000"/>
              </a:lnSpc>
              <a:spcAft>
                <a:spcPts val="800"/>
              </a:spcAft>
              <a:buFont typeface="Wingdings" panose="05000000000000000000" pitchFamily="2" charset="2"/>
              <a:buChar char="Ø"/>
            </a:pPr>
            <a:r>
              <a:rPr lang="en-IN" b="1" dirty="0">
                <a:effectLst/>
                <a:latin typeface="Times New Roman" panose="02020603050405020304" pitchFamily="18" charset="0"/>
                <a:ea typeface="Times New Roman" panose="02020603050405020304" pitchFamily="18" charset="0"/>
              </a:rPr>
              <a:t> Advanced Class Design:</a:t>
            </a:r>
            <a:endParaRPr lang="en-US" sz="1400" dirty="0">
              <a:effectLst/>
              <a:latin typeface="Calibri" panose="020F050202020403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131AE285-BD6D-4E1B-A388-62C03FDDFE8F}"/>
              </a:ext>
            </a:extLst>
          </p:cNvPr>
          <p:cNvPicPr>
            <a:picLocks noChangeAspect="1"/>
          </p:cNvPicPr>
          <p:nvPr/>
        </p:nvPicPr>
        <p:blipFill rotWithShape="1">
          <a:blip r:embed="rId2"/>
          <a:srcRect l="28370" t="21049" r="25651" b="13992"/>
          <a:stretch/>
        </p:blipFill>
        <p:spPr>
          <a:xfrm>
            <a:off x="4991100" y="2195584"/>
            <a:ext cx="5499652" cy="4368518"/>
          </a:xfrm>
          <a:prstGeom prst="rect">
            <a:avLst/>
          </a:prstGeom>
        </p:spPr>
      </p:pic>
    </p:spTree>
    <p:extLst>
      <p:ext uri="{BB962C8B-B14F-4D97-AF65-F5344CB8AC3E}">
        <p14:creationId xmlns:p14="http://schemas.microsoft.com/office/powerpoint/2010/main" val="3973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C3842AA-BE39-4FE8-BC7E-C1D77BA54161}"/>
              </a:ext>
            </a:extLst>
          </p:cNvPr>
          <p:cNvPicPr>
            <a:picLocks noGrp="1" noChangeAspect="1"/>
          </p:cNvPicPr>
          <p:nvPr>
            <p:ph idx="1"/>
          </p:nvPr>
        </p:nvPicPr>
        <p:blipFill rotWithShape="1">
          <a:blip r:embed="rId2"/>
          <a:srcRect l="28894" t="27150" r="33892" b="11599"/>
          <a:stretch/>
        </p:blipFill>
        <p:spPr>
          <a:xfrm>
            <a:off x="3328326" y="1224090"/>
            <a:ext cx="5535347" cy="5122261"/>
          </a:xfrm>
        </p:spPr>
      </p:pic>
      <p:sp>
        <p:nvSpPr>
          <p:cNvPr id="5" name="TextBox 4">
            <a:extLst>
              <a:ext uri="{FF2B5EF4-FFF2-40B4-BE49-F238E27FC236}">
                <a16:creationId xmlns:a16="http://schemas.microsoft.com/office/drawing/2014/main" id="{A6477346-B7E6-4870-9FC4-81FB9C7380E6}"/>
              </a:ext>
            </a:extLst>
          </p:cNvPr>
          <p:cNvSpPr txBox="1"/>
          <p:nvPr/>
        </p:nvSpPr>
        <p:spPr>
          <a:xfrm>
            <a:off x="2912165" y="677726"/>
            <a:ext cx="6096000" cy="461665"/>
          </a:xfrm>
          <a:prstGeom prst="rect">
            <a:avLst/>
          </a:prstGeom>
          <a:noFill/>
        </p:spPr>
        <p:txBody>
          <a:bodyPr wrap="square">
            <a:spAutoFit/>
          </a:bodyPr>
          <a:lstStyle/>
          <a:p>
            <a:pPr marL="457200" indent="-457200">
              <a:buFont typeface="Wingdings" panose="05000000000000000000" pitchFamily="2" charset="2"/>
              <a:buChar char="Ø"/>
            </a:pPr>
            <a:r>
              <a:rPr lang="en-IN" sz="2400" b="1" dirty="0">
                <a:effectLst/>
                <a:latin typeface="Times New Roman" panose="02020603050405020304" pitchFamily="18" charset="0"/>
                <a:ea typeface="Times New Roman" panose="02020603050405020304" pitchFamily="18" charset="0"/>
              </a:rPr>
              <a:t>Advanced State Design:</a:t>
            </a:r>
            <a:endParaRPr lang="en-US" sz="2400" dirty="0"/>
          </a:p>
        </p:txBody>
      </p:sp>
    </p:spTree>
    <p:extLst>
      <p:ext uri="{BB962C8B-B14F-4D97-AF65-F5344CB8AC3E}">
        <p14:creationId xmlns:p14="http://schemas.microsoft.com/office/powerpoint/2010/main" val="192519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0136831-E35A-48E2-8DF0-D03E598DE440}"/>
              </a:ext>
            </a:extLst>
          </p:cNvPr>
          <p:cNvPicPr>
            <a:picLocks noGrp="1" noChangeAspect="1"/>
          </p:cNvPicPr>
          <p:nvPr>
            <p:ph idx="1"/>
          </p:nvPr>
        </p:nvPicPr>
        <p:blipFill rotWithShape="1">
          <a:blip r:embed="rId2"/>
          <a:srcRect l="28709" t="20894" r="39261" b="8636"/>
          <a:stretch/>
        </p:blipFill>
        <p:spPr>
          <a:xfrm>
            <a:off x="5393634" y="453696"/>
            <a:ext cx="4810540" cy="5950608"/>
          </a:xfrm>
        </p:spPr>
      </p:pic>
      <p:sp>
        <p:nvSpPr>
          <p:cNvPr id="5" name="TextBox 4">
            <a:extLst>
              <a:ext uri="{FF2B5EF4-FFF2-40B4-BE49-F238E27FC236}">
                <a16:creationId xmlns:a16="http://schemas.microsoft.com/office/drawing/2014/main" id="{490E235E-E70E-4739-8A90-794A13BD691B}"/>
              </a:ext>
            </a:extLst>
          </p:cNvPr>
          <p:cNvSpPr txBox="1"/>
          <p:nvPr/>
        </p:nvSpPr>
        <p:spPr>
          <a:xfrm>
            <a:off x="901147" y="1315417"/>
            <a:ext cx="6096000" cy="461665"/>
          </a:xfrm>
          <a:prstGeom prst="rect">
            <a:avLst/>
          </a:prstGeom>
          <a:noFill/>
        </p:spPr>
        <p:txBody>
          <a:bodyPr wrap="square">
            <a:spAutoFit/>
          </a:bodyPr>
          <a:lstStyle/>
          <a:p>
            <a:pPr marL="342900" indent="-342900">
              <a:buFont typeface="Wingdings" panose="05000000000000000000" pitchFamily="2" charset="2"/>
              <a:buChar char="Ø"/>
            </a:pPr>
            <a:r>
              <a:rPr lang="en-IN" sz="2400" b="1" dirty="0">
                <a:effectLst/>
                <a:latin typeface="Times New Roman" panose="02020603050405020304" pitchFamily="18" charset="0"/>
                <a:ea typeface="Times New Roman" panose="02020603050405020304" pitchFamily="18" charset="0"/>
              </a:rPr>
              <a:t>Advanced Interaction Model</a:t>
            </a:r>
            <a:endParaRPr lang="en-US" sz="2400" dirty="0"/>
          </a:p>
        </p:txBody>
      </p:sp>
      <p:sp>
        <p:nvSpPr>
          <p:cNvPr id="9" name="TextBox 8">
            <a:extLst>
              <a:ext uri="{FF2B5EF4-FFF2-40B4-BE49-F238E27FC236}">
                <a16:creationId xmlns:a16="http://schemas.microsoft.com/office/drawing/2014/main" id="{FD44699C-A35F-45C5-AB5C-96DC9F2F3AA3}"/>
              </a:ext>
            </a:extLst>
          </p:cNvPr>
          <p:cNvSpPr txBox="1"/>
          <p:nvPr/>
        </p:nvSpPr>
        <p:spPr>
          <a:xfrm>
            <a:off x="1987826" y="2028873"/>
            <a:ext cx="6096000" cy="369332"/>
          </a:xfrm>
          <a:prstGeom prst="rect">
            <a:avLst/>
          </a:prstGeom>
          <a:noFill/>
        </p:spPr>
        <p:txBody>
          <a:bodyPr wrap="square">
            <a:spAutoFit/>
          </a:bodyPr>
          <a:lstStyle/>
          <a:p>
            <a:pPr marL="285750" indent="-285750">
              <a:buFont typeface="Arial" panose="020B0604020202020204" pitchFamily="34" charset="0"/>
              <a:buChar char="•"/>
            </a:pPr>
            <a:r>
              <a:rPr lang="en-IN" sz="1800" b="1" dirty="0">
                <a:effectLst/>
                <a:latin typeface="Times New Roman" panose="02020603050405020304" pitchFamily="18" charset="0"/>
                <a:ea typeface="Times New Roman" panose="02020603050405020304" pitchFamily="18" charset="0"/>
              </a:rPr>
              <a:t>Use Case Model :</a:t>
            </a:r>
            <a:endParaRPr lang="en-US" dirty="0"/>
          </a:p>
        </p:txBody>
      </p:sp>
    </p:spTree>
    <p:extLst>
      <p:ext uri="{BB962C8B-B14F-4D97-AF65-F5344CB8AC3E}">
        <p14:creationId xmlns:p14="http://schemas.microsoft.com/office/powerpoint/2010/main" val="32302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EAD2AB9-7D90-4BB8-8DFB-D4C67F26DBDE}"/>
              </a:ext>
            </a:extLst>
          </p:cNvPr>
          <p:cNvPicPr>
            <a:picLocks noGrp="1" noChangeAspect="1"/>
          </p:cNvPicPr>
          <p:nvPr>
            <p:ph idx="1"/>
          </p:nvPr>
        </p:nvPicPr>
        <p:blipFill rotWithShape="1">
          <a:blip r:embed="rId2"/>
          <a:srcRect l="54629" t="22211" r="6121" b="12587"/>
          <a:stretch/>
        </p:blipFill>
        <p:spPr>
          <a:xfrm>
            <a:off x="5526157" y="701552"/>
            <a:ext cx="6096000" cy="5693433"/>
          </a:xfrm>
        </p:spPr>
      </p:pic>
      <p:sp>
        <p:nvSpPr>
          <p:cNvPr id="5" name="TextBox 4">
            <a:extLst>
              <a:ext uri="{FF2B5EF4-FFF2-40B4-BE49-F238E27FC236}">
                <a16:creationId xmlns:a16="http://schemas.microsoft.com/office/drawing/2014/main" id="{FCBFF906-4890-4D47-9E0A-4605E735471A}"/>
              </a:ext>
            </a:extLst>
          </p:cNvPr>
          <p:cNvSpPr txBox="1"/>
          <p:nvPr/>
        </p:nvSpPr>
        <p:spPr>
          <a:xfrm>
            <a:off x="397565" y="1604378"/>
            <a:ext cx="6096000" cy="461665"/>
          </a:xfrm>
          <a:prstGeom prst="rect">
            <a:avLst/>
          </a:prstGeom>
          <a:noFill/>
        </p:spPr>
        <p:txBody>
          <a:bodyPr wrap="square">
            <a:spAutoFit/>
          </a:bodyPr>
          <a:lstStyle/>
          <a:p>
            <a:pPr marL="342900" indent="-342900">
              <a:buFont typeface="Arial" panose="020B0604020202020204" pitchFamily="34" charset="0"/>
              <a:buChar char="•"/>
            </a:pPr>
            <a:r>
              <a:rPr lang="en-IN" sz="2400" b="1" dirty="0">
                <a:effectLst/>
                <a:latin typeface="Times New Roman" panose="02020603050405020304" pitchFamily="18" charset="0"/>
                <a:ea typeface="Times New Roman" panose="02020603050405020304" pitchFamily="18" charset="0"/>
              </a:rPr>
              <a:t>Sequence Model:</a:t>
            </a:r>
            <a:endParaRPr lang="en-US" sz="2400" dirty="0"/>
          </a:p>
        </p:txBody>
      </p:sp>
      <p:sp>
        <p:nvSpPr>
          <p:cNvPr id="9" name="TextBox 8">
            <a:extLst>
              <a:ext uri="{FF2B5EF4-FFF2-40B4-BE49-F238E27FC236}">
                <a16:creationId xmlns:a16="http://schemas.microsoft.com/office/drawing/2014/main" id="{72522B3E-7228-4ECB-9A90-BA26510EFF10}"/>
              </a:ext>
            </a:extLst>
          </p:cNvPr>
          <p:cNvSpPr txBox="1"/>
          <p:nvPr/>
        </p:nvSpPr>
        <p:spPr>
          <a:xfrm>
            <a:off x="397565" y="2180991"/>
            <a:ext cx="6096000" cy="2628540"/>
          </a:xfrm>
          <a:prstGeom prst="rect">
            <a:avLst/>
          </a:prstGeom>
          <a:noFill/>
        </p:spPr>
        <p:txBody>
          <a:bodyPr wrap="square">
            <a:spAutoFit/>
          </a:bodyPr>
          <a:lstStyle/>
          <a:p>
            <a:pPr marL="342900" marR="0" indent="-342900">
              <a:lnSpc>
                <a:spcPct val="107000"/>
              </a:lnSpc>
              <a:spcBef>
                <a:spcPts val="0"/>
              </a:spcBef>
              <a:spcAft>
                <a:spcPts val="800"/>
              </a:spcAft>
              <a:buFont typeface="Wingdings" panose="05000000000000000000" pitchFamily="2" charset="2"/>
              <a:buChar char="v"/>
            </a:pPr>
            <a:r>
              <a:rPr lang="en-IN" sz="2000" b="1" u="sng" dirty="0">
                <a:effectLst/>
                <a:latin typeface="Times New Roman" panose="02020603050405020304" pitchFamily="18" charset="0"/>
                <a:ea typeface="Times New Roman" panose="02020603050405020304" pitchFamily="18" charset="0"/>
              </a:rPr>
              <a:t>Messages:</a:t>
            </a:r>
            <a:endParaRPr lang="en-US" sz="16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Noto Sans Symbols"/>
              </a:rPr>
              <a:t>Launching the software.</a:t>
            </a:r>
            <a:endParaRPr lang="en-US" sz="1600" dirty="0">
              <a:effectLst/>
              <a:latin typeface="Noto Sans Symbols"/>
              <a:ea typeface="Noto Sans Symbols"/>
              <a:cs typeface="Noto Sans Symbols"/>
            </a:endParaRPr>
          </a:p>
          <a:p>
            <a:pPr marL="342900" marR="0" lvl="0" indent="-342900">
              <a:lnSpc>
                <a:spcPct val="107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Noto Sans Symbols"/>
              </a:rPr>
              <a:t>Uploading gesture image as an input.</a:t>
            </a:r>
            <a:endParaRPr lang="en-US" sz="1600" dirty="0">
              <a:effectLst/>
              <a:latin typeface="Noto Sans Symbols"/>
              <a:ea typeface="Noto Sans Symbols"/>
              <a:cs typeface="Noto Sans Symbols"/>
            </a:endParaRPr>
          </a:p>
          <a:p>
            <a:pPr marL="342900" marR="0" lvl="0" indent="-342900">
              <a:lnSpc>
                <a:spcPct val="107000"/>
              </a:lnSpc>
              <a:spcBef>
                <a:spcPts val="0"/>
              </a:spcBef>
              <a:spcAft>
                <a:spcPts val="800"/>
              </a:spcAft>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Noto Sans Symbols"/>
              </a:rPr>
              <a:t>Exit.</a:t>
            </a:r>
            <a:endParaRPr lang="en-US" sz="1600" dirty="0">
              <a:effectLst/>
              <a:latin typeface="Noto Sans Symbols"/>
              <a:ea typeface="Noto Sans Symbols"/>
              <a:cs typeface="Noto Sans Symbols"/>
            </a:endParaRPr>
          </a:p>
          <a:p>
            <a:pPr marL="342900" marR="0" indent="-342900">
              <a:lnSpc>
                <a:spcPct val="107000"/>
              </a:lnSpc>
              <a:spcBef>
                <a:spcPts val="0"/>
              </a:spcBef>
              <a:spcAft>
                <a:spcPts val="800"/>
              </a:spcAft>
              <a:buFont typeface="Wingdings" panose="05000000000000000000" pitchFamily="2" charset="2"/>
              <a:buChar char="v"/>
            </a:pPr>
            <a:r>
              <a:rPr lang="en-IN" sz="2000" b="1" u="sng" dirty="0">
                <a:effectLst/>
                <a:latin typeface="Times New Roman" panose="02020603050405020304" pitchFamily="18" charset="0"/>
                <a:ea typeface="Times New Roman" panose="02020603050405020304" pitchFamily="18" charset="0"/>
              </a:rPr>
              <a:t>Reply messages:</a:t>
            </a:r>
            <a:endParaRPr lang="en-US" sz="16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n-IN" sz="1800" b="1" u="none" strike="noStrike"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Give the output as the increasing ,</a:t>
            </a:r>
          </a:p>
          <a:p>
            <a:pPr marL="0" marR="0">
              <a:lnSpc>
                <a:spcPct val="107000"/>
              </a:lnSpc>
              <a:spcBef>
                <a:spcPts val="0"/>
              </a:spcBef>
              <a:spcAft>
                <a:spcPts val="800"/>
              </a:spcAft>
            </a:pPr>
            <a:r>
              <a:rPr lang="en-IN" sz="1800" dirty="0">
                <a:effectLst/>
                <a:latin typeface="Times New Roman" panose="02020603050405020304" pitchFamily="18" charset="0"/>
                <a:ea typeface="Times New Roman" panose="02020603050405020304" pitchFamily="18" charset="0"/>
              </a:rPr>
              <a:t>     decreasing or muting sound.</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1785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11C1A-5A76-4C68-9BA2-4B1493140109}"/>
              </a:ext>
            </a:extLst>
          </p:cNvPr>
          <p:cNvSpPr>
            <a:spLocks noGrp="1"/>
          </p:cNvSpPr>
          <p:nvPr>
            <p:ph idx="1"/>
          </p:nvPr>
        </p:nvSpPr>
        <p:spPr>
          <a:xfrm>
            <a:off x="685800" y="1624716"/>
            <a:ext cx="5211419" cy="3066553"/>
          </a:xfrm>
        </p:spPr>
        <p:txBody>
          <a:bodyPr>
            <a:normAutofit fontScale="92500"/>
          </a:bodyPr>
          <a:lstStyle/>
          <a:p>
            <a:pPr marL="0" marR="0" indent="0">
              <a:lnSpc>
                <a:spcPct val="107000"/>
              </a:lnSpc>
              <a:spcBef>
                <a:spcPts val="0"/>
              </a:spcBef>
              <a:spcAft>
                <a:spcPts val="800"/>
              </a:spcAft>
              <a:buNone/>
            </a:pPr>
            <a:r>
              <a:rPr lang="en-IN" sz="2100" dirty="0">
                <a:latin typeface="Times New Roman" panose="02020603050405020304" pitchFamily="18" charset="0"/>
                <a:ea typeface="Times New Roman" panose="02020603050405020304" pitchFamily="18" charset="0"/>
              </a:rPr>
              <a:t>     </a:t>
            </a:r>
            <a:r>
              <a:rPr lang="en-IN" sz="2100" dirty="0">
                <a:effectLst/>
                <a:latin typeface="Times New Roman" panose="02020603050405020304" pitchFamily="18" charset="0"/>
                <a:ea typeface="Times New Roman" panose="02020603050405020304" pitchFamily="18" charset="0"/>
              </a:rPr>
              <a:t>1.Launch the software.</a:t>
            </a:r>
            <a:endParaRPr lang="en-US" sz="21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IN" sz="2100" dirty="0">
                <a:effectLst/>
                <a:latin typeface="Times New Roman" panose="02020603050405020304" pitchFamily="18" charset="0"/>
                <a:ea typeface="Times New Roman" panose="02020603050405020304" pitchFamily="18" charset="0"/>
              </a:rPr>
              <a:t>     2.Provide input gesture.</a:t>
            </a:r>
            <a:endParaRPr lang="en-US" sz="21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IN" sz="2100" dirty="0">
                <a:effectLst/>
                <a:latin typeface="Times New Roman" panose="02020603050405020304" pitchFamily="18" charset="0"/>
                <a:ea typeface="Times New Roman" panose="02020603050405020304" pitchFamily="18" charset="0"/>
              </a:rPr>
              <a:t>     3.Hand detection.</a:t>
            </a:r>
            <a:endParaRPr lang="en-US" sz="21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IN" sz="2100" dirty="0">
                <a:effectLst/>
                <a:latin typeface="Times New Roman" panose="02020603050405020304" pitchFamily="18" charset="0"/>
                <a:ea typeface="Times New Roman" panose="02020603050405020304" pitchFamily="18" charset="0"/>
              </a:rPr>
              <a:t>     4.Gesture feature extraction.</a:t>
            </a:r>
            <a:endParaRPr lang="en-US" sz="21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IN" sz="2100" dirty="0">
                <a:effectLst/>
                <a:latin typeface="Times New Roman" panose="02020603050405020304" pitchFamily="18" charset="0"/>
                <a:ea typeface="Times New Roman" panose="02020603050405020304" pitchFamily="18" charset="0"/>
              </a:rPr>
              <a:t>     5.Feature matching with pre-defined gestures </a:t>
            </a:r>
          </a:p>
          <a:p>
            <a:pPr marL="0" marR="0" indent="0">
              <a:lnSpc>
                <a:spcPct val="107000"/>
              </a:lnSpc>
              <a:spcBef>
                <a:spcPts val="0"/>
              </a:spcBef>
              <a:spcAft>
                <a:spcPts val="800"/>
              </a:spcAft>
              <a:buNone/>
            </a:pPr>
            <a:r>
              <a:rPr lang="en-IN" sz="2100" dirty="0">
                <a:latin typeface="Times New Roman" panose="02020603050405020304" pitchFamily="18" charset="0"/>
                <a:ea typeface="Times New Roman" panose="02020603050405020304" pitchFamily="18" charset="0"/>
              </a:rPr>
              <a:t>        </a:t>
            </a:r>
            <a:r>
              <a:rPr lang="en-IN" sz="2100" dirty="0">
                <a:effectLst/>
                <a:latin typeface="Times New Roman" panose="02020603050405020304" pitchFamily="18" charset="0"/>
                <a:ea typeface="Times New Roman" panose="02020603050405020304" pitchFamily="18" charset="0"/>
              </a:rPr>
              <a:t>and Gesture recognition and display result</a:t>
            </a:r>
            <a:endParaRPr lang="en-US" sz="2100" dirty="0">
              <a:effectLst/>
              <a:latin typeface="Calibri" panose="020F0502020204030204" pitchFamily="34" charset="0"/>
              <a:ea typeface="Calibri" panose="020F0502020204030204" pitchFamily="34" charset="0"/>
            </a:endParaRPr>
          </a:p>
          <a:p>
            <a:pPr marL="0" indent="0">
              <a:buNone/>
            </a:pPr>
            <a:endParaRPr lang="en-US" dirty="0"/>
          </a:p>
        </p:txBody>
      </p:sp>
      <p:sp>
        <p:nvSpPr>
          <p:cNvPr id="5" name="TextBox 4">
            <a:extLst>
              <a:ext uri="{FF2B5EF4-FFF2-40B4-BE49-F238E27FC236}">
                <a16:creationId xmlns:a16="http://schemas.microsoft.com/office/drawing/2014/main" id="{7D20F70C-7DF7-4706-8552-DB9254477B5D}"/>
              </a:ext>
            </a:extLst>
          </p:cNvPr>
          <p:cNvSpPr txBox="1"/>
          <p:nvPr/>
        </p:nvSpPr>
        <p:spPr>
          <a:xfrm>
            <a:off x="685800" y="941769"/>
            <a:ext cx="6096000" cy="584775"/>
          </a:xfrm>
          <a:prstGeom prst="rect">
            <a:avLst/>
          </a:prstGeom>
          <a:noFill/>
        </p:spPr>
        <p:txBody>
          <a:bodyPr wrap="square">
            <a:spAutoFit/>
          </a:bodyPr>
          <a:lstStyle/>
          <a:p>
            <a:r>
              <a:rPr lang="en-IN" sz="3200" b="1" dirty="0">
                <a:effectLst/>
                <a:latin typeface="Times New Roman" panose="02020603050405020304" pitchFamily="18" charset="0"/>
                <a:ea typeface="Times New Roman" panose="02020603050405020304" pitchFamily="18" charset="0"/>
              </a:rPr>
              <a:t>Swimlane Activity Model:</a:t>
            </a:r>
            <a:endParaRPr lang="en-US" sz="3200" dirty="0"/>
          </a:p>
        </p:txBody>
      </p:sp>
      <p:pic>
        <p:nvPicPr>
          <p:cNvPr id="7" name="Picture 6">
            <a:extLst>
              <a:ext uri="{FF2B5EF4-FFF2-40B4-BE49-F238E27FC236}">
                <a16:creationId xmlns:a16="http://schemas.microsoft.com/office/drawing/2014/main" id="{6AF6D835-DC9D-44E3-B8AE-26284B746664}"/>
              </a:ext>
            </a:extLst>
          </p:cNvPr>
          <p:cNvPicPr>
            <a:picLocks noChangeAspect="1"/>
          </p:cNvPicPr>
          <p:nvPr/>
        </p:nvPicPr>
        <p:blipFill rotWithShape="1">
          <a:blip r:embed="rId2"/>
          <a:srcRect l="20652" t="28009" r="61413" b="10319"/>
          <a:stretch/>
        </p:blipFill>
        <p:spPr>
          <a:xfrm>
            <a:off x="6294782" y="405736"/>
            <a:ext cx="4492488" cy="6046527"/>
          </a:xfrm>
          <a:prstGeom prst="rect">
            <a:avLst/>
          </a:prstGeom>
        </p:spPr>
      </p:pic>
    </p:spTree>
    <p:extLst>
      <p:ext uri="{BB962C8B-B14F-4D97-AF65-F5344CB8AC3E}">
        <p14:creationId xmlns:p14="http://schemas.microsoft.com/office/powerpoint/2010/main" val="237910510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156</TotalTime>
  <Words>487</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Noto Sans Symbols</vt:lpstr>
      <vt:lpstr>Times New Roman</vt:lpstr>
      <vt:lpstr>Wingdings</vt:lpstr>
      <vt:lpstr>Vapor Trail</vt:lpstr>
      <vt:lpstr>SUBMITTED BY, KARTIK  M                                                               2SD19IS402 PRASHANT S N                                                        2SD18IS031 SARDAR PARAMJEET SINGH                                  2SD18IS044 SUSHMA S                                                               2SD18IS056</vt:lpstr>
      <vt:lpstr>Design Phase On Gesture Volume Control Using Machine Learning</vt:lpstr>
      <vt:lpstr>Data Flow Diagram:</vt:lpstr>
      <vt:lpstr>Architectural Design : </vt:lpstr>
      <vt:lpstr>Client Server Model:  </vt:lpstr>
      <vt:lpstr>PowerPoint Presentation</vt:lpstr>
      <vt:lpstr>PowerPoint Presentation</vt:lpstr>
      <vt:lpstr>PowerPoint Presentation</vt:lpstr>
      <vt:lpstr>PowerPoint Presentation</vt:lpstr>
      <vt:lpstr>User Interface Design: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Prashant Nadavinamani</dc:creator>
  <cp:lastModifiedBy>Prashant Nadavinamani</cp:lastModifiedBy>
  <cp:revision>9</cp:revision>
  <dcterms:created xsi:type="dcterms:W3CDTF">2022-04-09T06:21:36Z</dcterms:created>
  <dcterms:modified xsi:type="dcterms:W3CDTF">2022-04-09T08:58:12Z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