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Black"/>
      <p:bold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40">
          <p15:clr>
            <a:srgbClr val="A4A3A4"/>
          </p15:clr>
        </p15:guide>
        <p15:guide id="2" pos="3028">
          <p15:clr>
            <a:srgbClr val="A4A3A4"/>
          </p15:clr>
        </p15:guide>
        <p15:guide id="3" orient="horz" pos="240">
          <p15:clr>
            <a:srgbClr val="9AA0A6"/>
          </p15:clr>
        </p15:guide>
        <p15:guide id="4" orient="horz" pos="318">
          <p15:clr>
            <a:srgbClr val="9AA0A6"/>
          </p15:clr>
        </p15:guide>
        <p15:guide id="5" orient="horz" pos="318">
          <p15:clr>
            <a:srgbClr val="9AA0A6"/>
          </p15:clr>
        </p15:guide>
        <p15:guide id="6" pos="21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0" orient="horz"/>
        <p:guide pos="3028"/>
        <p:guide pos="240" orient="horz"/>
        <p:guide pos="318" orient="horz"/>
        <p:guide pos="318" orient="horz"/>
        <p:guide pos="21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Black-bold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3732df5c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a3732df5c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03919f35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gb03919f352_0_129:notes"/>
          <p:cNvSpPr/>
          <p:nvPr>
            <p:ph idx="2" type="sldImg"/>
          </p:nvPr>
        </p:nvSpPr>
        <p:spPr>
          <a:xfrm>
            <a:off x="1143523" y="685800"/>
            <a:ext cx="457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c41b83c09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g14c41b83c09_4_3:notes"/>
          <p:cNvSpPr/>
          <p:nvPr>
            <p:ph idx="2" type="sldImg"/>
          </p:nvPr>
        </p:nvSpPr>
        <p:spPr>
          <a:xfrm>
            <a:off x="1143523" y="685800"/>
            <a:ext cx="457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028d4476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g17028d44767_1_22:notes"/>
          <p:cNvSpPr/>
          <p:nvPr>
            <p:ph idx="2" type="sldImg"/>
          </p:nvPr>
        </p:nvSpPr>
        <p:spPr>
          <a:xfrm>
            <a:off x="1143523" y="685800"/>
            <a:ext cx="457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dd1beba6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1add1beba6e_0_229:notes"/>
          <p:cNvSpPr/>
          <p:nvPr>
            <p:ph idx="2" type="sldImg"/>
          </p:nvPr>
        </p:nvSpPr>
        <p:spPr>
          <a:xfrm>
            <a:off x="1143523" y="685800"/>
            <a:ext cx="457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dd1beba6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1add1beba6e_0_293:notes"/>
          <p:cNvSpPr/>
          <p:nvPr>
            <p:ph idx="2" type="sldImg"/>
          </p:nvPr>
        </p:nvSpPr>
        <p:spPr>
          <a:xfrm>
            <a:off x="1143523" y="685800"/>
            <a:ext cx="457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028d4476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7028d44767_1_31:notes"/>
          <p:cNvSpPr/>
          <p:nvPr>
            <p:ph idx="2" type="sldImg"/>
          </p:nvPr>
        </p:nvSpPr>
        <p:spPr>
          <a:xfrm>
            <a:off x="1143523" y="685800"/>
            <a:ext cx="457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dd1beba6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dd1beba6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laceholder">
  <p:cSld name="Slide with Placehol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0" y="0"/>
            <a:ext cx="2901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with Placeholder">
  <p:cSld name="1_Slide with Placehol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>
            <p:ph idx="2" type="pic"/>
          </p:nvPr>
        </p:nvSpPr>
        <p:spPr>
          <a:xfrm>
            <a:off x="6242820" y="0"/>
            <a:ext cx="2901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ortfolio Three">
  <p:cSld name="2_Portfolio Thre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/>
          <p:nvPr>
            <p:ph idx="2" type="pic"/>
          </p:nvPr>
        </p:nvSpPr>
        <p:spPr>
          <a:xfrm>
            <a:off x="6123778" y="0"/>
            <a:ext cx="3020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5"/>
          <p:cNvSpPr/>
          <p:nvPr>
            <p:ph idx="3" type="pic"/>
          </p:nvPr>
        </p:nvSpPr>
        <p:spPr>
          <a:xfrm>
            <a:off x="0" y="0"/>
            <a:ext cx="3020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5"/>
          <p:cNvSpPr/>
          <p:nvPr>
            <p:ph idx="4" type="pic"/>
          </p:nvPr>
        </p:nvSpPr>
        <p:spPr>
          <a:xfrm>
            <a:off x="3061889" y="0"/>
            <a:ext cx="3020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laceholder">
  <p:cSld name="3_Placehol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/>
          <p:nvPr>
            <p:ph idx="2" type="pic"/>
          </p:nvPr>
        </p:nvSpPr>
        <p:spPr>
          <a:xfrm>
            <a:off x="658247" y="2275655"/>
            <a:ext cx="23652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6"/>
          <p:cNvSpPr/>
          <p:nvPr>
            <p:ph idx="3" type="pic"/>
          </p:nvPr>
        </p:nvSpPr>
        <p:spPr>
          <a:xfrm>
            <a:off x="3404645" y="2275655"/>
            <a:ext cx="23652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6"/>
          <p:cNvSpPr/>
          <p:nvPr>
            <p:ph idx="4" type="pic"/>
          </p:nvPr>
        </p:nvSpPr>
        <p:spPr>
          <a:xfrm>
            <a:off x="6151042" y="2275655"/>
            <a:ext cx="23652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laceholder">
  <p:cSld name="1_Placehol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>
            <p:ph idx="2" type="pic"/>
          </p:nvPr>
        </p:nvSpPr>
        <p:spPr>
          <a:xfrm>
            <a:off x="0" y="3095625"/>
            <a:ext cx="91440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8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8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8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47" name="Google Shape;47;p10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0" i="0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1726450"/>
            <a:ext cx="9144000" cy="341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pranavuikey/black-friday-sales-eda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4.png"/><Relationship Id="rId13" Type="http://schemas.openxmlformats.org/officeDocument/2006/relationships/image" Target="../media/image16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cadroit.s3.amazonaws.com/Final+Presentation/EDA_Sale_FinalVersion.html" TargetMode="External"/><Relationship Id="rId4" Type="http://schemas.openxmlformats.org/officeDocument/2006/relationships/hyperlink" Target="https://ccadroit.s3.amazonaws.com/Final+Presentation/EDA_Sale_FinalVersion.ipynb" TargetMode="External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ctrTitle"/>
          </p:nvPr>
        </p:nvSpPr>
        <p:spPr>
          <a:xfrm>
            <a:off x="339900" y="1791375"/>
            <a:ext cx="7376100" cy="645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2021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Black </a:t>
            </a:r>
            <a:r>
              <a:rPr lang="en" sz="3500">
                <a:solidFill>
                  <a:srgbClr val="F1C23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Friday</a:t>
            </a:r>
            <a:r>
              <a:rPr lang="en" sz="3500">
                <a:solidFill>
                  <a:srgbClr val="2021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3500">
              <a:solidFill>
                <a:srgbClr val="351C7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4" name="Google Shape;54;p11"/>
          <p:cNvSpPr txBox="1"/>
          <p:nvPr/>
        </p:nvSpPr>
        <p:spPr>
          <a:xfrm>
            <a:off x="7295775" y="3760925"/>
            <a:ext cx="17328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Team Members: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Nusrat Prithee.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1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Xingyu Yang.</a:t>
            </a:r>
            <a:endParaRPr b="1">
              <a:solidFill>
                <a:srgbClr val="20212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Adarsh Kotla.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         </a:t>
            </a:r>
            <a:r>
              <a:rPr lang="en"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                                  </a:t>
            </a:r>
            <a:endParaRPr>
              <a:highlight>
                <a:srgbClr val="FFFF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150" y="2394175"/>
            <a:ext cx="1637300" cy="16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/>
        </p:nvSpPr>
        <p:spPr>
          <a:xfrm>
            <a:off x="8248400" y="0"/>
            <a:ext cx="103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Team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 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Adroit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432938" y="505088"/>
            <a:ext cx="1066800" cy="1066800"/>
          </a:xfrm>
          <a:prstGeom prst="ellipse">
            <a:avLst/>
          </a:prstGeom>
          <a:solidFill>
            <a:srgbClr val="EB83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/>
        </p:nvSpPr>
        <p:spPr>
          <a:xfrm>
            <a:off x="497100" y="1571900"/>
            <a:ext cx="8285400" cy="2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Check the percentage of men VS women who spends more in Black Friday Sale shopping?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marR="2878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age group of people are more interested in black Friday sale?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Among married and unmarried which groups are more active on blackfriday sale?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Look for change in the categories of city with highest purchases. And are tourists spending more or natives?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" name="Google Shape;63;p12"/>
          <p:cNvSpPr txBox="1"/>
          <p:nvPr>
            <p:ph idx="4294967295" type="title"/>
          </p:nvPr>
        </p:nvSpPr>
        <p:spPr>
          <a:xfrm>
            <a:off x="1614375" y="820700"/>
            <a:ext cx="4281900" cy="435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Scope Of Project </a:t>
            </a:r>
            <a:endParaRPr sz="3100" u="sng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92" y="675441"/>
            <a:ext cx="726100" cy="726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556675" y="1739200"/>
            <a:ext cx="8149800" cy="26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Black Friday Sales EDA(Kaggle.com)</a:t>
            </a:r>
            <a:endParaRPr b="1" sz="18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Purchase Distribution.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Analysis by Gender 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Marital Status 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occupation 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occupation vs purchase 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purchase by city 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purchase by age group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12 column; 3631 unique value.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" name="Google Shape;70;p13"/>
          <p:cNvSpPr txBox="1"/>
          <p:nvPr>
            <p:ph idx="4294967295" type="title"/>
          </p:nvPr>
        </p:nvSpPr>
        <p:spPr>
          <a:xfrm>
            <a:off x="1618963" y="820700"/>
            <a:ext cx="6709500" cy="435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 u="sng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Source </a:t>
            </a:r>
            <a:endParaRPr sz="3100" u="sng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437525" y="505088"/>
            <a:ext cx="1066800" cy="1066800"/>
          </a:xfrm>
          <a:prstGeom prst="ellipse">
            <a:avLst/>
          </a:prstGeom>
          <a:solidFill>
            <a:srgbClr val="EB83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13" y="652275"/>
            <a:ext cx="772451" cy="77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497100" y="1880175"/>
            <a:ext cx="82713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Services of AWS S3 buckets for storing and streaming of data through various stages of the project.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Using different IEDs using jupyter notebook and scripting languages to call data, </a:t>
            </a: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extracting required tables</a:t>
            </a: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process the results.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Storing the results in AWS cloud services and hosting </a:t>
            </a: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Website.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631050" y="775425"/>
            <a:ext cx="6709500" cy="435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 u="sng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Features </a:t>
            </a:r>
            <a:endParaRPr sz="3100" u="sng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49613" y="459813"/>
            <a:ext cx="1066800" cy="1066800"/>
          </a:xfrm>
          <a:prstGeom prst="ellipse">
            <a:avLst/>
          </a:prstGeom>
          <a:solidFill>
            <a:srgbClr val="EB83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8697" r="8705" t="0"/>
          <a:stretch/>
        </p:blipFill>
        <p:spPr>
          <a:xfrm>
            <a:off x="619977" y="553685"/>
            <a:ext cx="726100" cy="87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986541" y="246773"/>
            <a:ext cx="4986900" cy="2634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Architecture </a:t>
            </a:r>
            <a:endParaRPr sz="3100" u="sng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115050" y="55950"/>
            <a:ext cx="792900" cy="645000"/>
          </a:xfrm>
          <a:prstGeom prst="ellipse">
            <a:avLst/>
          </a:prstGeom>
          <a:solidFill>
            <a:srgbClr val="EB83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00" y="127975"/>
            <a:ext cx="602675" cy="523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5"/>
          <p:cNvGrpSpPr/>
          <p:nvPr/>
        </p:nvGrpSpPr>
        <p:grpSpPr>
          <a:xfrm>
            <a:off x="115062" y="173350"/>
            <a:ext cx="8893463" cy="4659225"/>
            <a:chOff x="115062" y="173350"/>
            <a:chExt cx="8893463" cy="4659225"/>
          </a:xfrm>
        </p:grpSpPr>
        <p:sp>
          <p:nvSpPr>
            <p:cNvPr id="89" name="Google Shape;89;p15"/>
            <p:cNvSpPr/>
            <p:nvPr/>
          </p:nvSpPr>
          <p:spPr>
            <a:xfrm>
              <a:off x="1286425" y="1069250"/>
              <a:ext cx="1135800" cy="5622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D9EAD3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latin typeface="Montserrat"/>
                  <a:ea typeface="Montserrat"/>
                  <a:cs typeface="Montserrat"/>
                  <a:sym typeface="Montserrat"/>
                </a:rPr>
                <a:t>Data</a:t>
              </a:r>
              <a:endParaRPr b="1" sz="11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latin typeface="Montserrat"/>
                  <a:ea typeface="Montserrat"/>
                  <a:cs typeface="Montserrat"/>
                  <a:sym typeface="Montserrat"/>
                </a:rPr>
                <a:t>Processing</a:t>
              </a:r>
              <a:endParaRPr b="1" sz="11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661250" y="1105425"/>
              <a:ext cx="1590000" cy="6450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D9EAD3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263625" y="1706938"/>
              <a:ext cx="1181400" cy="475800"/>
            </a:xfrm>
            <a:prstGeom prst="wedgeRoundRectCallout">
              <a:avLst>
                <a:gd fmla="val -21185" name="adj1"/>
                <a:gd fmla="val -61566" name="adj2"/>
                <a:gd fmla="val 0" name="adj3"/>
              </a:avLst>
            </a:prstGeom>
            <a:solidFill>
              <a:srgbClr val="07376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Cleaning and preparing data.</a:t>
              </a:r>
              <a:endPara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018250" y="1838873"/>
              <a:ext cx="1066800" cy="624000"/>
            </a:xfrm>
            <a:prstGeom prst="wedgeRoundRectCallout">
              <a:avLst>
                <a:gd fmla="val -11759" name="adj1"/>
                <a:gd fmla="val -64058" name="adj2"/>
                <a:gd fmla="val 0" name="adj3"/>
              </a:avLst>
            </a:prstGeom>
            <a:solidFill>
              <a:srgbClr val="07376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Call data from AWS S3 for analysis.</a:t>
              </a:r>
              <a:endPara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93" name="Google Shape;9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98163" y="1084850"/>
              <a:ext cx="546600" cy="546600"/>
            </a:xfrm>
            <a:prstGeom prst="rect">
              <a:avLst/>
            </a:prstGeom>
            <a:noFill/>
            <a:ln>
              <a:noFill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</p:pic>
        <p:sp>
          <p:nvSpPr>
            <p:cNvPr id="94" name="Google Shape;94;p15"/>
            <p:cNvSpPr/>
            <p:nvPr/>
          </p:nvSpPr>
          <p:spPr>
            <a:xfrm>
              <a:off x="2557025" y="1335725"/>
              <a:ext cx="329400" cy="157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293875" y="173350"/>
              <a:ext cx="1066800" cy="777300"/>
            </a:xfrm>
            <a:prstGeom prst="wedgeRoundRectCallout">
              <a:avLst>
                <a:gd fmla="val 13911" name="adj1"/>
                <a:gd fmla="val 69492" name="adj2"/>
                <a:gd fmla="val 0" name="adj3"/>
              </a:avLst>
            </a:prstGeom>
            <a:solidFill>
              <a:srgbClr val="07376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Analysing and developing visualizations.</a:t>
              </a:r>
              <a:endPara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96" name="Google Shape;9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5062" y="1157552"/>
              <a:ext cx="756712" cy="475800"/>
            </a:xfrm>
            <a:prstGeom prst="rect">
              <a:avLst/>
            </a:prstGeom>
            <a:noFill/>
            <a:ln>
              <a:noFill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</p:pic>
        <p:sp>
          <p:nvSpPr>
            <p:cNvPr id="97" name="Google Shape;97;p15"/>
            <p:cNvSpPr/>
            <p:nvPr/>
          </p:nvSpPr>
          <p:spPr>
            <a:xfrm>
              <a:off x="3918100" y="886150"/>
              <a:ext cx="720000" cy="1041000"/>
            </a:xfrm>
            <a:prstGeom prst="can">
              <a:avLst>
                <a:gd fmla="val 25000" name="adj"/>
              </a:avLst>
            </a:prstGeom>
            <a:solidFill>
              <a:srgbClr val="C9DAF8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Montserrat"/>
                  <a:ea typeface="Montserrat"/>
                  <a:cs typeface="Montserrat"/>
                  <a:sym typeface="Montserrat"/>
                </a:rPr>
                <a:t>S3</a:t>
              </a:r>
              <a:endParaRPr b="1" sz="11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Montserrat"/>
                  <a:ea typeface="Montserrat"/>
                  <a:cs typeface="Montserrat"/>
                  <a:sym typeface="Montserrat"/>
                </a:rPr>
                <a:t>Bucket</a:t>
              </a:r>
              <a:endParaRPr b="1" sz="11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8038100" y="3862003"/>
              <a:ext cx="864000" cy="845700"/>
            </a:xfrm>
            <a:prstGeom prst="wedgeRoundRectCallout">
              <a:avLst>
                <a:gd fmla="val -63686" name="adj1"/>
                <a:gd fmla="val 40608" name="adj2"/>
                <a:gd fmla="val 0" name="adj3"/>
              </a:avLst>
            </a:prstGeom>
            <a:solidFill>
              <a:srgbClr val="07376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Storing &amp; accessing Data for  website hosting.</a:t>
              </a:r>
              <a:endPara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99" name="Google Shape;99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83571" y="731575"/>
              <a:ext cx="389051" cy="353270"/>
            </a:xfrm>
            <a:prstGeom prst="rect">
              <a:avLst/>
            </a:prstGeom>
            <a:noFill/>
            <a:ln>
              <a:noFill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</p:pic>
        <p:sp>
          <p:nvSpPr>
            <p:cNvPr id="100" name="Google Shape;100;p15"/>
            <p:cNvSpPr/>
            <p:nvPr/>
          </p:nvSpPr>
          <p:spPr>
            <a:xfrm>
              <a:off x="3499125" y="1335713"/>
              <a:ext cx="329400" cy="157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5902650" y="1363688"/>
              <a:ext cx="643800" cy="157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2" name="Google Shape;102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28325" y="1156925"/>
              <a:ext cx="489600" cy="504852"/>
            </a:xfrm>
            <a:prstGeom prst="rect">
              <a:avLst/>
            </a:prstGeom>
            <a:noFill/>
            <a:ln>
              <a:noFill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</p:pic>
        <p:pic>
          <p:nvPicPr>
            <p:cNvPr id="103" name="Google Shape;103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86413" y="1114313"/>
              <a:ext cx="562275" cy="562275"/>
            </a:xfrm>
            <a:prstGeom prst="rect">
              <a:avLst/>
            </a:prstGeom>
            <a:noFill/>
            <a:ln>
              <a:noFill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</p:pic>
        <p:sp>
          <p:nvSpPr>
            <p:cNvPr id="104" name="Google Shape;104;p15"/>
            <p:cNvSpPr/>
            <p:nvPr/>
          </p:nvSpPr>
          <p:spPr>
            <a:xfrm>
              <a:off x="2811750" y="1764325"/>
              <a:ext cx="720000" cy="475800"/>
            </a:xfrm>
            <a:prstGeom prst="wedgeRoundRectCallout">
              <a:avLst>
                <a:gd fmla="val -21185" name="adj1"/>
                <a:gd fmla="val -61566" name="adj2"/>
                <a:gd fmla="val 0" name="adj3"/>
              </a:avLst>
            </a:prstGeom>
            <a:solidFill>
              <a:srgbClr val="07376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Cleaned Data</a:t>
              </a:r>
              <a:endPara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05" name="Google Shape;105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049427" y="1115464"/>
              <a:ext cx="489600" cy="293805"/>
            </a:xfrm>
            <a:prstGeom prst="rect">
              <a:avLst/>
            </a:prstGeom>
            <a:noFill/>
            <a:ln>
              <a:noFill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</p:pic>
        <p:sp>
          <p:nvSpPr>
            <p:cNvPr id="106" name="Google Shape;106;p15"/>
            <p:cNvSpPr/>
            <p:nvPr/>
          </p:nvSpPr>
          <p:spPr>
            <a:xfrm>
              <a:off x="4759950" y="1335713"/>
              <a:ext cx="329400" cy="157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7" name="Google Shape;107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144126" y="1091976"/>
              <a:ext cx="643713" cy="645000"/>
            </a:xfrm>
            <a:prstGeom prst="rect">
              <a:avLst/>
            </a:prstGeom>
            <a:noFill/>
            <a:ln>
              <a:noFill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</p:pic>
        <p:sp>
          <p:nvSpPr>
            <p:cNvPr id="108" name="Google Shape;108;p15"/>
            <p:cNvSpPr/>
            <p:nvPr/>
          </p:nvSpPr>
          <p:spPr>
            <a:xfrm>
              <a:off x="7258900" y="1363688"/>
              <a:ext cx="329400" cy="157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5400000">
              <a:off x="7745463" y="1923475"/>
              <a:ext cx="329400" cy="157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8288525" y="1789075"/>
              <a:ext cx="720000" cy="546600"/>
            </a:xfrm>
            <a:prstGeom prst="wedgeRoundRectCallout">
              <a:avLst>
                <a:gd fmla="val -45823" name="adj1"/>
                <a:gd fmla="val 72670" name="adj2"/>
                <a:gd fmla="val 0" name="adj3"/>
              </a:avLst>
            </a:prstGeom>
            <a:solidFill>
              <a:srgbClr val="07376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Viz &amp; </a:t>
              </a:r>
              <a:r>
                <a:rPr lang="en" sz="9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Python files.</a:t>
              </a:r>
              <a:endPara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 rot="6846295">
              <a:off x="7543615" y="3125920"/>
              <a:ext cx="772021" cy="1576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7181650" y="3764350"/>
              <a:ext cx="720000" cy="1041000"/>
            </a:xfrm>
            <a:prstGeom prst="can">
              <a:avLst>
                <a:gd fmla="val 25000" name="adj"/>
              </a:avLst>
            </a:prstGeom>
            <a:solidFill>
              <a:srgbClr val="C9DAF8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Montserrat"/>
                  <a:ea typeface="Montserrat"/>
                  <a:cs typeface="Montserrat"/>
                  <a:sym typeface="Montserrat"/>
                </a:rPr>
                <a:t>S3</a:t>
              </a:r>
              <a:endParaRPr b="1" sz="11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Montserrat"/>
                  <a:ea typeface="Montserrat"/>
                  <a:cs typeface="Montserrat"/>
                  <a:sym typeface="Montserrat"/>
                </a:rPr>
                <a:t>Bucket</a:t>
              </a:r>
              <a:endParaRPr b="1" sz="11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13" name="Google Shape;113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347121" y="3640400"/>
              <a:ext cx="389051" cy="353270"/>
            </a:xfrm>
            <a:prstGeom prst="rect">
              <a:avLst/>
            </a:prstGeom>
            <a:noFill/>
            <a:ln>
              <a:noFill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</p:pic>
        <p:pic>
          <p:nvPicPr>
            <p:cNvPr id="114" name="Google Shape;114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312977" y="3993664"/>
              <a:ext cx="489600" cy="293805"/>
            </a:xfrm>
            <a:prstGeom prst="rect">
              <a:avLst/>
            </a:prstGeom>
            <a:noFill/>
            <a:ln>
              <a:noFill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</p:pic>
        <p:sp>
          <p:nvSpPr>
            <p:cNvPr id="115" name="Google Shape;115;p15"/>
            <p:cNvSpPr/>
            <p:nvPr/>
          </p:nvSpPr>
          <p:spPr>
            <a:xfrm>
              <a:off x="7543175" y="408325"/>
              <a:ext cx="864000" cy="475800"/>
            </a:xfrm>
            <a:prstGeom prst="wedgeRoundRectCallout">
              <a:avLst>
                <a:gd fmla="val -17615" name="adj1"/>
                <a:gd fmla="val 86491" name="adj2"/>
                <a:gd fmla="val 0" name="adj3"/>
              </a:avLst>
            </a:prstGeom>
            <a:solidFill>
              <a:srgbClr val="07376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Producing HTML file.</a:t>
              </a:r>
              <a:endPara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16" name="Google Shape;116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588289" y="1120600"/>
              <a:ext cx="643725" cy="643725"/>
            </a:xfrm>
            <a:prstGeom prst="rect">
              <a:avLst/>
            </a:prstGeom>
            <a:noFill/>
            <a:ln>
              <a:noFill/>
            </a:ln>
            <a:effectLst>
              <a:outerShdw blurRad="85725" rotWithShape="0" algn="bl" dir="3840000" dist="76200">
                <a:srgbClr val="000000">
                  <a:alpha val="71000"/>
                </a:srgbClr>
              </a:outerShdw>
            </a:effectLst>
          </p:spPr>
        </p:pic>
        <p:sp>
          <p:nvSpPr>
            <p:cNvPr id="117" name="Google Shape;117;p15"/>
            <p:cNvSpPr/>
            <p:nvPr/>
          </p:nvSpPr>
          <p:spPr>
            <a:xfrm>
              <a:off x="3898463" y="2015119"/>
              <a:ext cx="864000" cy="624300"/>
            </a:xfrm>
            <a:prstGeom prst="wedgeRoundRectCallout">
              <a:avLst>
                <a:gd fmla="val -21185" name="adj1"/>
                <a:gd fmla="val -61566" name="adj2"/>
                <a:gd fmla="val 0" name="adj3"/>
              </a:avLst>
            </a:prstGeom>
            <a:solidFill>
              <a:srgbClr val="07376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Storing &amp; accessing Data.</a:t>
              </a:r>
              <a:endPara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5429850" y="3791575"/>
              <a:ext cx="864000" cy="1041000"/>
            </a:xfrm>
            <a:prstGeom prst="round2SameRect">
              <a:avLst>
                <a:gd fmla="val 32662" name="adj1"/>
                <a:gd fmla="val 31892" name="adj2"/>
              </a:avLst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9" name="Google Shape;119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617050" y="4293175"/>
              <a:ext cx="489600" cy="489600"/>
            </a:xfrm>
            <a:prstGeom prst="rect">
              <a:avLst/>
            </a:prstGeom>
            <a:noFill/>
            <a:ln>
              <a:noFill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</p:pic>
        <p:sp>
          <p:nvSpPr>
            <p:cNvPr id="120" name="Google Shape;120;p15"/>
            <p:cNvSpPr/>
            <p:nvPr/>
          </p:nvSpPr>
          <p:spPr>
            <a:xfrm rot="5400000">
              <a:off x="6808413" y="1923475"/>
              <a:ext cx="329400" cy="157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1" name="Google Shape;121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691988" y="2254013"/>
              <a:ext cx="562275" cy="562275"/>
            </a:xfrm>
            <a:prstGeom prst="rect">
              <a:avLst/>
            </a:prstGeom>
            <a:noFill/>
            <a:ln>
              <a:noFill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</p:pic>
        <p:pic>
          <p:nvPicPr>
            <p:cNvPr id="122" name="Google Shape;122;p1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531800" y="2156788"/>
              <a:ext cx="756724" cy="756724"/>
            </a:xfrm>
            <a:prstGeom prst="rect">
              <a:avLst/>
            </a:prstGeom>
            <a:noFill/>
            <a:ln>
              <a:noFill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</p:pic>
        <p:sp>
          <p:nvSpPr>
            <p:cNvPr id="123" name="Google Shape;123;p15"/>
            <p:cNvSpPr/>
            <p:nvPr/>
          </p:nvSpPr>
          <p:spPr>
            <a:xfrm rot="3570993">
              <a:off x="6709707" y="3162138"/>
              <a:ext cx="730352" cy="15733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rot="10800000">
              <a:off x="6415850" y="4206088"/>
              <a:ext cx="643800" cy="157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5" name="Google Shape;125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632200" y="3932345"/>
              <a:ext cx="459300" cy="275619"/>
            </a:xfrm>
            <a:prstGeom prst="rect">
              <a:avLst/>
            </a:prstGeom>
            <a:noFill/>
            <a:ln>
              <a:noFill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</p:pic>
        <p:sp>
          <p:nvSpPr>
            <p:cNvPr id="126" name="Google Shape;126;p15"/>
            <p:cNvSpPr/>
            <p:nvPr/>
          </p:nvSpPr>
          <p:spPr>
            <a:xfrm>
              <a:off x="4375700" y="4300076"/>
              <a:ext cx="864000" cy="475800"/>
            </a:xfrm>
            <a:prstGeom prst="wedgeRoundRectCallout">
              <a:avLst>
                <a:gd fmla="val 74601" name="adj1"/>
                <a:gd fmla="val 31485" name="adj2"/>
                <a:gd fmla="val 0" name="adj3"/>
              </a:avLst>
            </a:prstGeom>
            <a:solidFill>
              <a:srgbClr val="07376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r="3840000" dist="76200">
                <a:srgbClr val="000000">
                  <a:alpha val="94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</a:t>
              </a:r>
              <a:r>
                <a:rPr lang="en" sz="9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osting </a:t>
              </a:r>
              <a:r>
                <a:rPr lang="en" sz="9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website.</a:t>
              </a:r>
              <a:endPara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7" name="Google Shape;127;p15"/>
          <p:cNvSpPr/>
          <p:nvPr/>
        </p:nvSpPr>
        <p:spPr>
          <a:xfrm>
            <a:off x="907950" y="1330525"/>
            <a:ext cx="329400" cy="15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3840000" dist="76200">
              <a:srgbClr val="000000">
                <a:alpha val="9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/>
        </p:nvSpPr>
        <p:spPr>
          <a:xfrm>
            <a:off x="745675" y="1571900"/>
            <a:ext cx="75951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Aws services and processes in action.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Links: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200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https://ccadroit.s3.amazonaws.com/Final+Presentation/EDA_Sale_FinalVersion.html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2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https://ccadroit.s3.amazonaws.com/Final+Presentation/EDA_Sale_FinalVersion.ipynb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https://ccadroit.s3.amazonaws.com/Final+Presentation/train.csv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Video Demo:  </a:t>
            </a: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https://youtu.be/eGA5imG8jfo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3" name="Google Shape;133;p16"/>
          <p:cNvSpPr txBox="1"/>
          <p:nvPr>
            <p:ph idx="4294967295" type="title"/>
          </p:nvPr>
        </p:nvSpPr>
        <p:spPr>
          <a:xfrm>
            <a:off x="1807963" y="820700"/>
            <a:ext cx="6709500" cy="435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</a:t>
            </a:r>
            <a:r>
              <a:rPr lang="en" sz="3100" u="sng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Demo </a:t>
            </a:r>
            <a:endParaRPr sz="3100" u="sng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626525" y="505088"/>
            <a:ext cx="1066800" cy="1066800"/>
          </a:xfrm>
          <a:prstGeom prst="ellipse">
            <a:avLst/>
          </a:prstGeom>
          <a:solidFill>
            <a:srgbClr val="EB83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462" y="610600"/>
            <a:ext cx="766450" cy="81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745675" y="3553225"/>
            <a:ext cx="75951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Medium"/>
              <a:buChar char="●"/>
            </a:pPr>
            <a:r>
              <a:rPr lang="en" sz="1350">
                <a:solidFill>
                  <a:schemeClr val="dk1"/>
                </a:solidFill>
              </a:rPr>
              <a:t>Github: https://github.com/nprithee/CCAdroit_DATS6450</a:t>
            </a:r>
            <a:endParaRPr sz="13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/>
        </p:nvSpPr>
        <p:spPr>
          <a:xfrm>
            <a:off x="745675" y="1739200"/>
            <a:ext cx="75951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</a:t>
            </a: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Spend much on blackfriday sale.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People between age between 26-35 are more interested to do shopping in blackfriday sale.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Between the married and unmarried people, Unmarried are more actively do shopping on blackfriday.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Understanding the categories of city with highest purchases. And are buying more among new comer and longest people live in city.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2" name="Google Shape;142;p17"/>
          <p:cNvSpPr txBox="1"/>
          <p:nvPr>
            <p:ph idx="4294967295" type="title"/>
          </p:nvPr>
        </p:nvSpPr>
        <p:spPr>
          <a:xfrm>
            <a:off x="1807963" y="820700"/>
            <a:ext cx="6709500" cy="435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</a:t>
            </a:r>
            <a:r>
              <a:rPr lang="en" sz="3100" u="sng">
                <a:solidFill>
                  <a:srgbClr val="0B539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3100" u="sng">
              <a:solidFill>
                <a:srgbClr val="0B539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626525" y="505088"/>
            <a:ext cx="1066800" cy="1066800"/>
          </a:xfrm>
          <a:prstGeom prst="ellipse">
            <a:avLst/>
          </a:prstGeom>
          <a:solidFill>
            <a:srgbClr val="EB83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2" y="610600"/>
            <a:ext cx="766450" cy="81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ctrTitle"/>
          </p:nvPr>
        </p:nvSpPr>
        <p:spPr>
          <a:xfrm>
            <a:off x="-584625" y="1963200"/>
            <a:ext cx="7376100" cy="645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Thank You!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