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80" autoAdjust="0"/>
  </p:normalViewPr>
  <p:slideViewPr>
    <p:cSldViewPr>
      <p:cViewPr>
        <p:scale>
          <a:sx n="66" d="100"/>
          <a:sy n="66" d="100"/>
        </p:scale>
        <p:origin x="-1260"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43C933-01A6-4402-8CF2-0497D8DEBD59}" type="datetimeFigureOut">
              <a:rPr lang="en-US" smtClean="0"/>
              <a:pPr/>
              <a:t>23/02/2021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4C2539-9653-40F6-AF57-64B6BC49D21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4C2539-9653-40F6-AF57-64B6BC49D219}"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0DC048F-C973-436B-9B3D-257D70ED13BE}" type="datetimeFigureOut">
              <a:rPr lang="en-US" smtClean="0"/>
              <a:pPr/>
              <a:t>23/02/2021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BA9F4A5-B02A-4860-80F9-41E69F33F05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DC048F-C973-436B-9B3D-257D70ED13BE}" type="datetimeFigureOut">
              <a:rPr lang="en-US" smtClean="0"/>
              <a:pPr/>
              <a:t>23/02/2021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A9F4A5-B02A-4860-80F9-41E69F33F0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80DC048F-C973-436B-9B3D-257D70ED13BE}" type="datetimeFigureOut">
              <a:rPr lang="en-US" smtClean="0"/>
              <a:pPr/>
              <a:t>23/02/2021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BA9F4A5-B02A-4860-80F9-41E69F33F0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DC048F-C973-436B-9B3D-257D70ED13BE}" type="datetimeFigureOut">
              <a:rPr lang="en-US" smtClean="0"/>
              <a:pPr/>
              <a:t>23/02/2021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A9F4A5-B02A-4860-80F9-41E69F33F0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0DC048F-C973-436B-9B3D-257D70ED13BE}" type="datetimeFigureOut">
              <a:rPr lang="en-US" smtClean="0"/>
              <a:pPr/>
              <a:t>23/02/2021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2BA9F4A5-B02A-4860-80F9-41E69F33F05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0DC048F-C973-436B-9B3D-257D70ED13BE}" type="datetimeFigureOut">
              <a:rPr lang="en-US" smtClean="0"/>
              <a:pPr/>
              <a:t>23/02/2021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A9F4A5-B02A-4860-80F9-41E69F33F0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0DC048F-C973-436B-9B3D-257D70ED13BE}" type="datetimeFigureOut">
              <a:rPr lang="en-US" smtClean="0"/>
              <a:pPr/>
              <a:t>23/02/2021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BA9F4A5-B02A-4860-80F9-41E69F33F0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0DC048F-C973-436B-9B3D-257D70ED13BE}" type="datetimeFigureOut">
              <a:rPr lang="en-US" smtClean="0"/>
              <a:pPr/>
              <a:t>23/02/2021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BA9F4A5-B02A-4860-80F9-41E69F33F0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0DC048F-C973-436B-9B3D-257D70ED13BE}" type="datetimeFigureOut">
              <a:rPr lang="en-US" smtClean="0"/>
              <a:pPr/>
              <a:t>23/02/2021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2BA9F4A5-B02A-4860-80F9-41E69F33F0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0DC048F-C973-436B-9B3D-257D70ED13BE}" type="datetimeFigureOut">
              <a:rPr lang="en-US" smtClean="0"/>
              <a:pPr/>
              <a:t>23/02/2021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A9F4A5-B02A-4860-80F9-41E69F33F0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80DC048F-C973-436B-9B3D-257D70ED13BE}" type="datetimeFigureOut">
              <a:rPr lang="en-US" smtClean="0"/>
              <a:pPr/>
              <a:t>23/02/2021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A9F4A5-B02A-4860-80F9-41E69F33F059}"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0DC048F-C973-436B-9B3D-257D70ED13BE}" type="datetimeFigureOut">
              <a:rPr lang="en-US" smtClean="0"/>
              <a:pPr/>
              <a:t>23/02/2021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BA9F4A5-B02A-4860-80F9-41E69F33F0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Transaction Management</a:t>
            </a:r>
            <a:endParaRPr lang="en-US" dirty="0"/>
          </a:p>
        </p:txBody>
      </p:sp>
      <p:sp>
        <p:nvSpPr>
          <p:cNvPr id="3" name="Subtitle 2"/>
          <p:cNvSpPr>
            <a:spLocks noGrp="1"/>
          </p:cNvSpPr>
          <p:nvPr>
            <p:ph type="subTitle" idx="1"/>
          </p:nvPr>
        </p:nvSpPr>
        <p:spPr>
          <a:xfrm>
            <a:off x="3657600" y="4572000"/>
            <a:ext cx="5114778" cy="1101248"/>
          </a:xfrm>
        </p:spPr>
        <p:txBody>
          <a:bodyPr/>
          <a:lstStyle/>
          <a:p>
            <a:r>
              <a:rPr lang="en-US" dirty="0" smtClean="0"/>
              <a:t>Tuesday, 23/02/2021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fontScale="90000"/>
          </a:bodyPr>
          <a:lstStyle/>
          <a:p>
            <a:r>
              <a:rPr lang="en-US" dirty="0" smtClean="0"/>
              <a:t>Spring Transaction – Advantages</a:t>
            </a:r>
            <a:endParaRPr lang="en-US" dirty="0"/>
          </a:p>
        </p:txBody>
      </p:sp>
      <p:sp>
        <p:nvSpPr>
          <p:cNvPr id="3" name="Text Placeholder 2"/>
          <p:cNvSpPr>
            <a:spLocks noGrp="1"/>
          </p:cNvSpPr>
          <p:nvPr>
            <p:ph type="body" idx="4294967295"/>
          </p:nvPr>
        </p:nvSpPr>
        <p:spPr/>
        <p:txBody>
          <a:bodyPr/>
          <a:lstStyle/>
          <a:p>
            <a:r>
              <a:rPr lang="en-US" dirty="0" smtClean="0"/>
              <a:t>Offers both programmatic and declarative transactions</a:t>
            </a:r>
          </a:p>
          <a:p>
            <a:r>
              <a:rPr lang="en-US" dirty="0" err="1" smtClean="0"/>
              <a:t>Declartive</a:t>
            </a:r>
            <a:r>
              <a:rPr lang="en-US" dirty="0" smtClean="0"/>
              <a:t> transactions are equivalent to the container managed transactions and there is no need for an application server</a:t>
            </a:r>
          </a:p>
          <a:p>
            <a:r>
              <a:rPr lang="en-US" dirty="0" smtClean="0"/>
              <a:t>No need for using JTA.</a:t>
            </a:r>
          </a:p>
          <a:p>
            <a:r>
              <a:rPr lang="en-US" dirty="0" smtClean="0"/>
              <a:t>Wide ranges of Transactional Managers defined in spring transaction API.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fontScale="90000"/>
          </a:bodyPr>
          <a:lstStyle/>
          <a:p>
            <a:r>
              <a:rPr lang="en-US" dirty="0" err="1" smtClean="0"/>
              <a:t>TransactionManagers</a:t>
            </a:r>
            <a:r>
              <a:rPr lang="en-US" dirty="0" smtClean="0"/>
              <a:t> Configuration</a:t>
            </a:r>
            <a:endParaRPr lang="en-US" dirty="0"/>
          </a:p>
        </p:txBody>
      </p:sp>
      <p:sp>
        <p:nvSpPr>
          <p:cNvPr id="3" name="Text Placeholder 2"/>
          <p:cNvSpPr>
            <a:spLocks noGrp="1"/>
          </p:cNvSpPr>
          <p:nvPr>
            <p:ph type="body" idx="4294967295"/>
          </p:nvPr>
        </p:nvSpPr>
        <p:spPr/>
        <p:txBody>
          <a:bodyPr/>
          <a:lstStyle/>
          <a:p>
            <a:pPr lvl="0"/>
            <a:r>
              <a:rPr lang="en-US" dirty="0" smtClean="0"/>
              <a:t/>
            </a:r>
            <a:br>
              <a:rPr lang="en-US" dirty="0" smtClean="0"/>
            </a:br>
            <a:endParaRPr lang="en-US" dirty="0"/>
          </a:p>
        </p:txBody>
      </p:sp>
      <p:pic>
        <p:nvPicPr>
          <p:cNvPr id="1026" name="Picture 2"/>
          <p:cNvPicPr>
            <a:picLocks noChangeAspect="1" noChangeArrowheads="1"/>
          </p:cNvPicPr>
          <p:nvPr/>
        </p:nvPicPr>
        <p:blipFill>
          <a:blip r:embed="rId3" cstate="print"/>
          <a:srcRect l="12884" t="32292" r="45535" b="25000"/>
          <a:stretch>
            <a:fillRect/>
          </a:stretch>
        </p:blipFill>
        <p:spPr bwMode="auto">
          <a:xfrm>
            <a:off x="620751" y="1752600"/>
            <a:ext cx="7456449" cy="4724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a:t>
            </a:r>
            <a:endParaRPr lang="en-US" dirty="0"/>
          </a:p>
        </p:txBody>
      </p:sp>
      <p:sp>
        <p:nvSpPr>
          <p:cNvPr id="3" name="Subtitle 2"/>
          <p:cNvSpPr>
            <a:spLocks noGrp="1"/>
          </p:cNvSpPr>
          <p:nvPr>
            <p:ph type="subTitle" idx="1"/>
          </p:nvPr>
        </p:nvSpPr>
        <p:spPr/>
        <p:txBody>
          <a:bodyPr/>
          <a:lstStyle/>
          <a:p>
            <a:r>
              <a:rPr lang="en-US" dirty="0" smtClean="0"/>
              <a:t>Transaction Management  A- C</a:t>
            </a:r>
          </a:p>
          <a:p>
            <a:r>
              <a:rPr lang="en-US" dirty="0" smtClean="0"/>
              <a:t>Locking Mechanism  I- 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447800"/>
            <a:ext cx="7010400" cy="923330"/>
          </a:xfrm>
          <a:prstGeom prst="rect">
            <a:avLst/>
          </a:prstGeom>
        </p:spPr>
        <p:txBody>
          <a:bodyPr wrap="square">
            <a:spAutoFit/>
          </a:bodyPr>
          <a:lstStyle/>
          <a:p>
            <a:r>
              <a:rPr lang="en-US" dirty="0"/>
              <a:t>A transaction is a unit of work performed against the database. It is a set of work (T-SQL statements) that are executed together such as a single unit in a specific logical order as a single unit.</a:t>
            </a:r>
          </a:p>
        </p:txBody>
      </p:sp>
      <p:pic>
        <p:nvPicPr>
          <p:cNvPr id="1026" name="Picture 2" descr="Transaction Management in SQL"/>
          <p:cNvPicPr>
            <a:picLocks noChangeAspect="1" noChangeArrowheads="1"/>
          </p:cNvPicPr>
          <p:nvPr/>
        </p:nvPicPr>
        <p:blipFill>
          <a:blip r:embed="rId2" cstate="print"/>
          <a:srcRect/>
          <a:stretch>
            <a:fillRect/>
          </a:stretch>
        </p:blipFill>
        <p:spPr bwMode="auto">
          <a:xfrm>
            <a:off x="609600" y="2590800"/>
            <a:ext cx="1819275" cy="3743325"/>
          </a:xfrm>
          <a:prstGeom prst="rect">
            <a:avLst/>
          </a:prstGeom>
          <a:noFill/>
        </p:spPr>
      </p:pic>
      <p:sp>
        <p:nvSpPr>
          <p:cNvPr id="4" name="TextBox 3"/>
          <p:cNvSpPr txBox="1"/>
          <p:nvPr/>
        </p:nvSpPr>
        <p:spPr>
          <a:xfrm>
            <a:off x="2209800" y="2819400"/>
            <a:ext cx="5715000" cy="3139321"/>
          </a:xfrm>
          <a:prstGeom prst="rect">
            <a:avLst/>
          </a:prstGeom>
          <a:noFill/>
        </p:spPr>
        <p:txBody>
          <a:bodyPr wrap="square" rtlCol="0">
            <a:spAutoFit/>
          </a:bodyPr>
          <a:lstStyle/>
          <a:p>
            <a:r>
              <a:rPr lang="en-US" dirty="0"/>
              <a:t>If statements are executed successfully then the transaction is complete and then it is committed that saves the data in the database permanently. If any single statement fails then the entire transaction will fail and the complete transaction will be cancelled or rolled back. When a transaction starts, it locks all the table data that is used in the transaction. Hence during the transaction life cycle no one can modify this table data used by the transaction such that the </a:t>
            </a:r>
            <a:r>
              <a:rPr lang="en-US" dirty="0" err="1"/>
              <a:t>the</a:t>
            </a:r>
            <a:r>
              <a:rPr lang="en-US" dirty="0"/>
              <a:t> integrity of the data for the transaction is maintained.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077200" cy="6463308"/>
          </a:xfrm>
          <a:prstGeom prst="rect">
            <a:avLst/>
          </a:prstGeom>
        </p:spPr>
        <p:txBody>
          <a:bodyPr wrap="square">
            <a:spAutoFit/>
          </a:bodyPr>
          <a:lstStyle/>
          <a:p>
            <a:r>
              <a:rPr lang="en-US" dirty="0"/>
              <a:t>Let us see an example of a bank that has two customers, </a:t>
            </a:r>
            <a:r>
              <a:rPr lang="en-US" dirty="0" err="1"/>
              <a:t>Cust_A</a:t>
            </a:r>
            <a:r>
              <a:rPr lang="en-US" dirty="0"/>
              <a:t> and </a:t>
            </a:r>
            <a:r>
              <a:rPr lang="en-US" dirty="0" err="1"/>
              <a:t>Cust_B</a:t>
            </a:r>
            <a:r>
              <a:rPr lang="en-US" dirty="0"/>
              <a:t>. In case </a:t>
            </a:r>
            <a:r>
              <a:rPr lang="en-US" dirty="0" err="1"/>
              <a:t>Cust_A</a:t>
            </a:r>
            <a:r>
              <a:rPr lang="en-US" dirty="0"/>
              <a:t> wants to transfer some money to </a:t>
            </a:r>
            <a:r>
              <a:rPr lang="en-US" dirty="0" err="1"/>
              <a:t>Cust_B</a:t>
            </a:r>
            <a:r>
              <a:rPr lang="en-US" dirty="0"/>
              <a:t>, then there are the following 3 possibilities:</a:t>
            </a:r>
          </a:p>
          <a:p>
            <a:r>
              <a:rPr lang="en-US" dirty="0"/>
              <a:t>Debiting from the </a:t>
            </a:r>
            <a:r>
              <a:rPr lang="en-US" dirty="0" err="1"/>
              <a:t>Cust_A</a:t>
            </a:r>
            <a:r>
              <a:rPr lang="en-US" dirty="0"/>
              <a:t> account is performed successfully and crediting in the </a:t>
            </a:r>
            <a:r>
              <a:rPr lang="en-US" dirty="0" err="1"/>
              <a:t>Cust_B</a:t>
            </a:r>
            <a:r>
              <a:rPr lang="en-US" dirty="0"/>
              <a:t> account is performed successfully.</a:t>
            </a:r>
            <a:br>
              <a:rPr lang="en-US" dirty="0"/>
            </a:br>
            <a:r>
              <a:rPr lang="en-US" dirty="0"/>
              <a:t/>
            </a:r>
            <a:br>
              <a:rPr lang="en-US" dirty="0"/>
            </a:br>
            <a:endParaRPr lang="en-US" dirty="0"/>
          </a:p>
          <a:p>
            <a:r>
              <a:rPr lang="en-US" dirty="0"/>
              <a:t>Neither debiting from the </a:t>
            </a:r>
            <a:r>
              <a:rPr lang="en-US" dirty="0" err="1"/>
              <a:t>Cust_A</a:t>
            </a:r>
            <a:r>
              <a:rPr lang="en-US" dirty="0"/>
              <a:t> account is performed nor crediting in the </a:t>
            </a:r>
            <a:r>
              <a:rPr lang="en-US" dirty="0" err="1"/>
              <a:t>Cust_B</a:t>
            </a:r>
            <a:r>
              <a:rPr lang="en-US" dirty="0"/>
              <a:t> account is performed.</a:t>
            </a:r>
            <a:br>
              <a:rPr lang="en-US" dirty="0"/>
            </a:br>
            <a:r>
              <a:rPr lang="en-US" dirty="0"/>
              <a:t/>
            </a:r>
            <a:br>
              <a:rPr lang="en-US" dirty="0"/>
            </a:br>
            <a:endParaRPr lang="en-US" dirty="0"/>
          </a:p>
          <a:p>
            <a:r>
              <a:rPr lang="en-US" dirty="0"/>
              <a:t>Debiting from the </a:t>
            </a:r>
            <a:r>
              <a:rPr lang="en-US" dirty="0" err="1"/>
              <a:t>Cust_A</a:t>
            </a:r>
            <a:r>
              <a:rPr lang="en-US" dirty="0"/>
              <a:t> account is performed successfully, but crediting in the </a:t>
            </a:r>
            <a:r>
              <a:rPr lang="en-US" dirty="0" err="1"/>
              <a:t>Cust_B</a:t>
            </a:r>
            <a:r>
              <a:rPr lang="en-US" dirty="0"/>
              <a:t> account is not performed.</a:t>
            </a:r>
          </a:p>
          <a:p>
            <a:r>
              <a:rPr lang="en-US" dirty="0"/>
              <a:t>The first condition indicates a successful transaction and the second condition is not so critical. We are not required to do any retransmission, but the third condition will create a problem if, due to a technical problem, the first operation is successful but the second one fails. The result here would be that the </a:t>
            </a:r>
            <a:r>
              <a:rPr lang="en-US" dirty="0" err="1"/>
              <a:t>Cust_A</a:t>
            </a:r>
            <a:r>
              <a:rPr lang="en-US" dirty="0"/>
              <a:t> account will be debited, but the </a:t>
            </a:r>
            <a:r>
              <a:rPr lang="en-US" dirty="0" err="1"/>
              <a:t>Cust_B</a:t>
            </a:r>
            <a:r>
              <a:rPr lang="en-US" dirty="0"/>
              <a:t> account will not be credited. This means that we will lose the information.</a:t>
            </a:r>
            <a:br>
              <a:rPr lang="en-US" dirty="0"/>
            </a:br>
            <a:r>
              <a:rPr lang="en-US" dirty="0"/>
              <a:t/>
            </a:r>
            <a:br>
              <a:rPr lang="en-US" dirty="0"/>
            </a:br>
            <a:r>
              <a:rPr lang="en-US" dirty="0"/>
              <a:t>For overcoming all these problems we can use transaction management. A transaction ensures that either a debit or a credit will be </a:t>
            </a:r>
            <a:r>
              <a:rPr lang="en-US" dirty="0" err="1"/>
              <a:t>be</a:t>
            </a:r>
            <a:r>
              <a:rPr lang="en-US" dirty="0"/>
              <a:t> done or nothing will be done.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391400" cy="6186309"/>
          </a:xfrm>
          <a:prstGeom prst="rect">
            <a:avLst/>
          </a:prstGeom>
        </p:spPr>
        <p:txBody>
          <a:bodyPr wrap="square">
            <a:spAutoFit/>
          </a:bodyPr>
          <a:lstStyle/>
          <a:p>
            <a:r>
              <a:rPr lang="en-US" dirty="0"/>
              <a:t>A transaction mainly consists of 4 properties that are also known as ACID rules.</a:t>
            </a:r>
            <a:r>
              <a:rPr lang="en-US" dirty="0" smtClean="0"/>
              <a:t/>
            </a:r>
            <a:br>
              <a:rPr lang="en-US" dirty="0" smtClean="0"/>
            </a:br>
            <a:r>
              <a:rPr lang="en-US" dirty="0" smtClean="0"/>
              <a:t/>
            </a:r>
            <a:br>
              <a:rPr lang="en-US" dirty="0" smtClean="0"/>
            </a:br>
            <a:r>
              <a:rPr lang="en-US" b="1" dirty="0"/>
              <a:t>Atomicity: </a:t>
            </a:r>
            <a:r>
              <a:rPr lang="en-US" dirty="0"/>
              <a:t>Atomic means that all the work in the transaction is treated as a single unit. Either it is performed completely or none of it is and at the point of failure the previous operations are rolled back to their former state.</a:t>
            </a:r>
            <a:r>
              <a:rPr lang="en-US" dirty="0" smtClean="0"/>
              <a:t/>
            </a:r>
            <a:br>
              <a:rPr lang="en-US" dirty="0" smtClean="0"/>
            </a:br>
            <a:r>
              <a:rPr lang="en-US" dirty="0" smtClean="0"/>
              <a:t/>
            </a:r>
            <a:br>
              <a:rPr lang="en-US" dirty="0" smtClean="0"/>
            </a:br>
            <a:r>
              <a:rPr lang="en-US" b="1" dirty="0"/>
              <a:t>Consistency:</a:t>
            </a:r>
            <a:r>
              <a:rPr lang="en-US" dirty="0"/>
              <a:t> Transactions ensure that the database properly changes states upon a successfully committed transaction. In other words, if a transaction completes successfully then the database should be in a new state that will reflect changes else the transaction remains in the same state as at an initial point.</a:t>
            </a:r>
            <a:r>
              <a:rPr lang="en-US" dirty="0" smtClean="0"/>
              <a:t/>
            </a:r>
            <a:br>
              <a:rPr lang="en-US" dirty="0" smtClean="0"/>
            </a:br>
            <a:r>
              <a:rPr lang="en-US" dirty="0" smtClean="0"/>
              <a:t/>
            </a:r>
            <a:br>
              <a:rPr lang="en-US" dirty="0" smtClean="0"/>
            </a:br>
            <a:r>
              <a:rPr lang="en-US" b="1" dirty="0"/>
              <a:t>Isolation:</a:t>
            </a:r>
            <a:r>
              <a:rPr lang="en-US" dirty="0"/>
              <a:t> It ensures that transactions operate independently and are transparent to each other. In other words, if more than one </a:t>
            </a:r>
            <a:r>
              <a:rPr lang="en-US" dirty="0" err="1"/>
              <a:t>transections</a:t>
            </a:r>
            <a:r>
              <a:rPr lang="en-US" dirty="0"/>
              <a:t> are running then they do not effect each other.</a:t>
            </a:r>
            <a:r>
              <a:rPr lang="en-US" dirty="0" smtClean="0"/>
              <a:t/>
            </a:r>
            <a:br>
              <a:rPr lang="en-US" dirty="0" smtClean="0"/>
            </a:br>
            <a:r>
              <a:rPr lang="en-US" dirty="0" smtClean="0"/>
              <a:t/>
            </a:r>
            <a:br>
              <a:rPr lang="en-US" dirty="0" smtClean="0"/>
            </a:br>
            <a:r>
              <a:rPr lang="en-US" b="1" dirty="0"/>
              <a:t>Durability:</a:t>
            </a:r>
            <a:r>
              <a:rPr lang="en-US" dirty="0"/>
              <a:t> It ensures that the effect of committed transactions will save in the database permanently and should persist no matter what happens (like in a power failure).</a:t>
            </a: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7620000" cy="6186309"/>
          </a:xfrm>
          <a:prstGeom prst="rect">
            <a:avLst/>
          </a:prstGeom>
        </p:spPr>
        <p:txBody>
          <a:bodyPr wrap="square">
            <a:spAutoFit/>
          </a:bodyPr>
          <a:lstStyle/>
          <a:p>
            <a:r>
              <a:rPr lang="en-US" b="1" dirty="0"/>
              <a:t>Types of Transactions</a:t>
            </a:r>
            <a:endParaRPr lang="en-US" dirty="0"/>
          </a:p>
          <a:p>
            <a:r>
              <a:rPr lang="en-US" dirty="0"/>
              <a:t>In SQL, transactions are of the following two types:</a:t>
            </a:r>
            <a:br>
              <a:rPr lang="en-US" dirty="0"/>
            </a:br>
            <a:endParaRPr lang="en-US" dirty="0"/>
          </a:p>
          <a:p>
            <a:r>
              <a:rPr lang="en-US" dirty="0"/>
              <a:t>Implicit </a:t>
            </a:r>
            <a:r>
              <a:rPr lang="en-US" dirty="0" smtClean="0"/>
              <a:t>Transactions</a:t>
            </a:r>
            <a:endParaRPr lang="en-US" dirty="0"/>
          </a:p>
          <a:p>
            <a:r>
              <a:rPr lang="en-US" dirty="0"/>
              <a:t>Explicit </a:t>
            </a:r>
            <a:r>
              <a:rPr lang="en-US" dirty="0" smtClean="0"/>
              <a:t>Transactions</a:t>
            </a:r>
          </a:p>
          <a:p>
            <a:r>
              <a:rPr lang="en-US" b="1" dirty="0"/>
              <a:t>Implicit Transactions</a:t>
            </a:r>
            <a:br>
              <a:rPr lang="en-US" b="1" dirty="0"/>
            </a:br>
            <a:r>
              <a:rPr lang="en-US" dirty="0" smtClean="0"/>
              <a:t/>
            </a:r>
            <a:br>
              <a:rPr lang="en-US" dirty="0" smtClean="0"/>
            </a:br>
            <a:r>
              <a:rPr lang="en-US" dirty="0"/>
              <a:t>Implicit transactions in the SQL language are performed by a DML query (insert, update and delete) and DDL query (alter, drop, truncate and create) statements. All these queries are handled by Implicit Transactions</a:t>
            </a:r>
            <a:r>
              <a:rPr lang="en-US" dirty="0" smtClean="0"/>
              <a:t>.</a:t>
            </a:r>
          </a:p>
          <a:p>
            <a:r>
              <a:rPr lang="en-US" dirty="0"/>
              <a:t>When any DDL or DML query is performed then the system stores the information of all the operations in the log file. If any error occurs then the SQL Server will rollback the complete statement</a:t>
            </a:r>
            <a:r>
              <a:rPr lang="en-US" dirty="0" smtClean="0"/>
              <a:t>.</a:t>
            </a:r>
          </a:p>
          <a:p>
            <a:endParaRPr lang="en-US" dirty="0"/>
          </a:p>
          <a:p>
            <a:r>
              <a:rPr lang="en-US" b="1" dirty="0"/>
              <a:t>Explicit Transactions</a:t>
            </a:r>
            <a:r>
              <a:rPr lang="en-US" dirty="0" smtClean="0"/>
              <a:t/>
            </a:r>
            <a:br>
              <a:rPr lang="en-US" dirty="0" smtClean="0"/>
            </a:br>
            <a:r>
              <a:rPr lang="en-US" dirty="0" smtClean="0"/>
              <a:t/>
            </a:r>
            <a:br>
              <a:rPr lang="en-US" dirty="0" smtClean="0"/>
            </a:br>
            <a:r>
              <a:rPr lang="en-US" dirty="0"/>
              <a:t>An explicit transaction is defined and controlled by the user on a DML query (insert, update or delete). A transaction is not applied on a SELECT command because is doesn't affect the data. A transaction is not used in creating tables or dropping them because these operations are automatically committed in the database.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00"/>
            <a:ext cx="7315200" cy="1200329"/>
          </a:xfrm>
          <a:prstGeom prst="rect">
            <a:avLst/>
          </a:prstGeom>
        </p:spPr>
        <p:txBody>
          <a:bodyPr wrap="square">
            <a:spAutoFit/>
          </a:bodyPr>
          <a:lstStyle/>
          <a:p>
            <a:r>
              <a:rPr lang="en-US" b="1" dirty="0"/>
              <a:t>Transaction Control</a:t>
            </a:r>
            <a:br>
              <a:rPr lang="en-US" b="1" dirty="0"/>
            </a:br>
            <a:r>
              <a:rPr lang="en-US" dirty="0" smtClean="0"/>
              <a:t/>
            </a:r>
            <a:br>
              <a:rPr lang="en-US" dirty="0" smtClean="0"/>
            </a:br>
            <a:r>
              <a:rPr lang="en-US" dirty="0"/>
              <a:t>The following commands are used in the transaction control mechanism.</a:t>
            </a:r>
          </a:p>
        </p:txBody>
      </p:sp>
      <p:pic>
        <p:nvPicPr>
          <p:cNvPr id="27650" name="Picture 2" descr="Transaction Control"/>
          <p:cNvPicPr>
            <a:picLocks noChangeAspect="1" noChangeArrowheads="1"/>
          </p:cNvPicPr>
          <p:nvPr/>
        </p:nvPicPr>
        <p:blipFill>
          <a:blip r:embed="rId2" cstate="print"/>
          <a:srcRect/>
          <a:stretch>
            <a:fillRect/>
          </a:stretch>
        </p:blipFill>
        <p:spPr bwMode="auto">
          <a:xfrm>
            <a:off x="1371600" y="1371600"/>
            <a:ext cx="5457825" cy="2714626"/>
          </a:xfrm>
          <a:prstGeom prst="rect">
            <a:avLst/>
          </a:prstGeom>
          <a:noFill/>
        </p:spPr>
      </p:pic>
      <p:sp>
        <p:nvSpPr>
          <p:cNvPr id="6" name="Rectangle 5"/>
          <p:cNvSpPr/>
          <p:nvPr/>
        </p:nvSpPr>
        <p:spPr>
          <a:xfrm>
            <a:off x="457200" y="4038600"/>
            <a:ext cx="7010400" cy="1754326"/>
          </a:xfrm>
          <a:prstGeom prst="rect">
            <a:avLst/>
          </a:prstGeom>
        </p:spPr>
        <p:txBody>
          <a:bodyPr wrap="square">
            <a:spAutoFit/>
          </a:bodyPr>
          <a:lstStyle/>
          <a:p>
            <a:r>
              <a:rPr lang="en-US" b="1" dirty="0"/>
              <a:t>BEGIN: </a:t>
            </a:r>
            <a:r>
              <a:rPr lang="en-US" dirty="0"/>
              <a:t>To initiate a transaction.</a:t>
            </a:r>
          </a:p>
          <a:p>
            <a:r>
              <a:rPr lang="en-US" b="1" dirty="0"/>
              <a:t>COMMIT:</a:t>
            </a:r>
            <a:r>
              <a:rPr lang="en-US" dirty="0"/>
              <a:t> To save changes. After the commit command, the transaction can't rollback.</a:t>
            </a:r>
          </a:p>
          <a:p>
            <a:r>
              <a:rPr lang="en-US" b="1" dirty="0"/>
              <a:t>SAVEPOINT:</a:t>
            </a:r>
            <a:r>
              <a:rPr lang="en-US" dirty="0"/>
              <a:t> Provides points where the transaction can rollback to.</a:t>
            </a:r>
          </a:p>
          <a:p>
            <a:r>
              <a:rPr lang="en-US" b="1" dirty="0"/>
              <a:t>ROLLBACK</a:t>
            </a:r>
            <a:r>
              <a:rPr lang="en-US" dirty="0"/>
              <a:t>: To rollback to a previous saved state.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8291"/>
            <a:ext cx="8077200" cy="6186309"/>
          </a:xfrm>
          <a:prstGeom prst="rect">
            <a:avLst/>
          </a:prstGeom>
        </p:spPr>
        <p:txBody>
          <a:bodyPr wrap="square">
            <a:spAutoFit/>
          </a:bodyPr>
          <a:lstStyle/>
          <a:p>
            <a:r>
              <a:rPr lang="en-US" dirty="0"/>
              <a:t>Create Table Student  </a:t>
            </a:r>
          </a:p>
          <a:p>
            <a:r>
              <a:rPr lang="en-US" dirty="0"/>
              <a:t>(  </a:t>
            </a:r>
          </a:p>
          <a:p>
            <a:r>
              <a:rPr lang="en-US" dirty="0"/>
              <a:t>Id </a:t>
            </a:r>
            <a:r>
              <a:rPr lang="en-US" dirty="0" err="1"/>
              <a:t>int</a:t>
            </a:r>
            <a:r>
              <a:rPr lang="en-US" dirty="0"/>
              <a:t> Not Null primary key,  </a:t>
            </a:r>
          </a:p>
          <a:p>
            <a:r>
              <a:rPr lang="en-US" dirty="0"/>
              <a:t>Name </a:t>
            </a:r>
            <a:r>
              <a:rPr lang="en-US" dirty="0" err="1"/>
              <a:t>Nvarchar</a:t>
            </a:r>
            <a:r>
              <a:rPr lang="en-US" dirty="0"/>
              <a:t>(20) Not </a:t>
            </a:r>
            <a:r>
              <a:rPr lang="en-US" dirty="0" err="1"/>
              <a:t>NUll</a:t>
            </a:r>
            <a:r>
              <a:rPr lang="en-US" dirty="0"/>
              <a:t>,  </a:t>
            </a:r>
          </a:p>
          <a:p>
            <a:r>
              <a:rPr lang="en-US" dirty="0"/>
              <a:t>Age </a:t>
            </a:r>
            <a:r>
              <a:rPr lang="en-US" dirty="0" err="1"/>
              <a:t>Int</a:t>
            </a:r>
            <a:r>
              <a:rPr lang="en-US" dirty="0"/>
              <a:t> Not Null,  </a:t>
            </a:r>
          </a:p>
          <a:p>
            <a:r>
              <a:rPr lang="en-US" dirty="0"/>
              <a:t>Class </a:t>
            </a:r>
            <a:r>
              <a:rPr lang="en-US" dirty="0" err="1"/>
              <a:t>int</a:t>
            </a:r>
            <a:r>
              <a:rPr lang="en-US" dirty="0"/>
              <a:t> not Null  </a:t>
            </a:r>
          </a:p>
          <a:p>
            <a:r>
              <a:rPr lang="en-US" dirty="0"/>
              <a:t>)  </a:t>
            </a:r>
          </a:p>
          <a:p>
            <a:endParaRPr lang="en-US" dirty="0"/>
          </a:p>
          <a:p>
            <a:r>
              <a:rPr lang="en-US" dirty="0"/>
              <a:t>Insert Into Student  </a:t>
            </a:r>
          </a:p>
          <a:p>
            <a:r>
              <a:rPr lang="en-US" dirty="0"/>
              <a:t>Select 1,'A',12,10 Union All  </a:t>
            </a:r>
          </a:p>
          <a:p>
            <a:r>
              <a:rPr lang="en-US" dirty="0"/>
              <a:t>Select 2,'B',16,11 Union All  </a:t>
            </a:r>
          </a:p>
          <a:p>
            <a:r>
              <a:rPr lang="en-US" dirty="0"/>
              <a:t>Select 3,'C',15,9 Union All</a:t>
            </a:r>
          </a:p>
          <a:p>
            <a:r>
              <a:rPr lang="en-US" dirty="0"/>
              <a:t>Select 4,'D',13,12 Union All  </a:t>
            </a:r>
          </a:p>
          <a:p>
            <a:r>
              <a:rPr lang="en-US" dirty="0"/>
              <a:t>Select 5,'E',14,11   </a:t>
            </a:r>
          </a:p>
          <a:p>
            <a:r>
              <a:rPr lang="en-US" dirty="0"/>
              <a:t>-- Explicit transaction</a:t>
            </a:r>
          </a:p>
          <a:p>
            <a:r>
              <a:rPr lang="en-US" dirty="0"/>
              <a:t>-- Example1</a:t>
            </a:r>
          </a:p>
          <a:p>
            <a:r>
              <a:rPr lang="en-US" dirty="0"/>
              <a:t>Begin Transaction </a:t>
            </a:r>
            <a:r>
              <a:rPr lang="en-US" dirty="0" err="1"/>
              <a:t>My_Trans</a:t>
            </a:r>
            <a:r>
              <a:rPr lang="en-US" dirty="0"/>
              <a:t>  </a:t>
            </a:r>
          </a:p>
          <a:p>
            <a:r>
              <a:rPr lang="en-US" dirty="0"/>
              <a:t>Delete from Student Where Id=3  </a:t>
            </a:r>
          </a:p>
          <a:p>
            <a:r>
              <a:rPr lang="en-US" dirty="0"/>
              <a:t> Begin Rollback Transaction </a:t>
            </a:r>
            <a:r>
              <a:rPr lang="en-US" dirty="0" err="1"/>
              <a:t>My_Trans</a:t>
            </a:r>
            <a:r>
              <a:rPr lang="en-US" dirty="0"/>
              <a:t>  </a:t>
            </a:r>
          </a:p>
          <a:p>
            <a:r>
              <a:rPr lang="en-US" dirty="0"/>
              <a:t>End   </a:t>
            </a:r>
          </a:p>
          <a:p>
            <a:r>
              <a:rPr lang="en-US" dirty="0"/>
              <a:t>Select * From Student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8153400" cy="3416320"/>
          </a:xfrm>
          <a:prstGeom prst="rect">
            <a:avLst/>
          </a:prstGeom>
        </p:spPr>
        <p:txBody>
          <a:bodyPr wrap="square">
            <a:spAutoFit/>
          </a:bodyPr>
          <a:lstStyle/>
          <a:p>
            <a:r>
              <a:rPr lang="en-US" dirty="0" smtClean="0"/>
              <a:t>--Example2</a:t>
            </a:r>
          </a:p>
          <a:p>
            <a:r>
              <a:rPr lang="en-US" dirty="0" smtClean="0"/>
              <a:t>Begin Transaction </a:t>
            </a:r>
            <a:r>
              <a:rPr lang="en-US" dirty="0" err="1" smtClean="0"/>
              <a:t>My_Trans</a:t>
            </a:r>
            <a:r>
              <a:rPr lang="en-US" dirty="0" smtClean="0"/>
              <a:t>  </a:t>
            </a:r>
          </a:p>
          <a:p>
            <a:r>
              <a:rPr lang="en-US" dirty="0" smtClean="0"/>
              <a:t>Delete from Student Where Id=4  </a:t>
            </a:r>
          </a:p>
          <a:p>
            <a:r>
              <a:rPr lang="en-US" dirty="0" smtClean="0"/>
              <a:t>Commit Transaction </a:t>
            </a:r>
            <a:r>
              <a:rPr lang="en-US" dirty="0" err="1" smtClean="0"/>
              <a:t>My_Trans</a:t>
            </a:r>
            <a:r>
              <a:rPr lang="en-US" dirty="0" smtClean="0"/>
              <a:t>  </a:t>
            </a:r>
          </a:p>
          <a:p>
            <a:endParaRPr lang="en-US" dirty="0" smtClean="0"/>
          </a:p>
          <a:p>
            <a:r>
              <a:rPr lang="en-US" dirty="0" smtClean="0"/>
              <a:t>--example 3  </a:t>
            </a:r>
          </a:p>
          <a:p>
            <a:r>
              <a:rPr lang="en-US" dirty="0" smtClean="0"/>
              <a:t>Begin Transaction </a:t>
            </a:r>
            <a:r>
              <a:rPr lang="en-US" dirty="0" err="1" smtClean="0"/>
              <a:t>My_Trans</a:t>
            </a:r>
            <a:r>
              <a:rPr lang="en-US" dirty="0" smtClean="0"/>
              <a:t>  </a:t>
            </a:r>
          </a:p>
          <a:p>
            <a:r>
              <a:rPr lang="en-US" dirty="0" smtClean="0"/>
              <a:t>Rollback Transaction </a:t>
            </a:r>
            <a:r>
              <a:rPr lang="en-US" dirty="0" err="1" smtClean="0"/>
              <a:t>My_Trans</a:t>
            </a:r>
            <a:r>
              <a:rPr lang="en-US" dirty="0" smtClean="0"/>
              <a:t>   </a:t>
            </a:r>
          </a:p>
          <a:p>
            <a:r>
              <a:rPr lang="en-US" dirty="0" smtClean="0"/>
              <a:t>  </a:t>
            </a:r>
          </a:p>
          <a:p>
            <a:r>
              <a:rPr lang="en-US" dirty="0" smtClean="0"/>
              <a:t>SELECT * FROM Student  </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12845"/>
            <a:ext cx="5943600" cy="5355312"/>
          </a:xfrm>
          <a:prstGeom prst="rect">
            <a:avLst/>
          </a:prstGeom>
        </p:spPr>
        <p:txBody>
          <a:bodyPr wrap="square">
            <a:spAutoFit/>
          </a:bodyPr>
          <a:lstStyle/>
          <a:p>
            <a:r>
              <a:rPr lang="en-US" dirty="0" smtClean="0"/>
              <a:t>Begin Transaction Trans  </a:t>
            </a:r>
          </a:p>
          <a:p>
            <a:r>
              <a:rPr lang="en-US" dirty="0" smtClean="0"/>
              <a:t>Begin Try  </a:t>
            </a:r>
          </a:p>
          <a:p>
            <a:r>
              <a:rPr lang="en-US" dirty="0" smtClean="0"/>
              <a:t>Delete From Student Where </a:t>
            </a:r>
            <a:r>
              <a:rPr lang="en-US" dirty="0" err="1" smtClean="0"/>
              <a:t>Student.Id</a:t>
            </a:r>
            <a:r>
              <a:rPr lang="en-US" dirty="0" smtClean="0"/>
              <a:t>=3;  </a:t>
            </a:r>
          </a:p>
          <a:p>
            <a:r>
              <a:rPr lang="en-US" dirty="0" smtClean="0"/>
              <a:t>Update Student Set </a:t>
            </a:r>
            <a:r>
              <a:rPr lang="en-US" dirty="0" err="1" smtClean="0"/>
              <a:t>Student.Name</a:t>
            </a:r>
            <a:r>
              <a:rPr lang="en-US" dirty="0" smtClean="0"/>
              <a:t>=12121 ,</a:t>
            </a:r>
          </a:p>
          <a:p>
            <a:r>
              <a:rPr lang="en-US" dirty="0" err="1" smtClean="0"/>
              <a:t>Student.Class</a:t>
            </a:r>
            <a:r>
              <a:rPr lang="en-US" dirty="0" smtClean="0"/>
              <a:t>='12th' Where </a:t>
            </a:r>
            <a:r>
              <a:rPr lang="en-US" dirty="0" err="1" smtClean="0"/>
              <a:t>Student.Id</a:t>
            </a:r>
            <a:r>
              <a:rPr lang="en-US" dirty="0" smtClean="0"/>
              <a:t>=5   /* Error Will Occur Here */</a:t>
            </a:r>
          </a:p>
          <a:p>
            <a:r>
              <a:rPr lang="en-US" dirty="0" smtClean="0"/>
              <a:t>print @@</a:t>
            </a:r>
            <a:r>
              <a:rPr lang="en-US" dirty="0" err="1" smtClean="0"/>
              <a:t>TranCount</a:t>
            </a:r>
            <a:r>
              <a:rPr lang="en-US" dirty="0" smtClean="0"/>
              <a:t>  </a:t>
            </a:r>
          </a:p>
          <a:p>
            <a:r>
              <a:rPr lang="en-US" dirty="0" smtClean="0"/>
              <a:t>If @@</a:t>
            </a:r>
            <a:r>
              <a:rPr lang="en-US" dirty="0" err="1" smtClean="0"/>
              <a:t>TranCount</a:t>
            </a:r>
            <a:r>
              <a:rPr lang="en-US" dirty="0" smtClean="0"/>
              <a:t>&gt;0  </a:t>
            </a:r>
          </a:p>
          <a:p>
            <a:r>
              <a:rPr lang="en-US" dirty="0" smtClean="0"/>
              <a:t>begin Commit Transaction Trans  </a:t>
            </a:r>
          </a:p>
          <a:p>
            <a:r>
              <a:rPr lang="en-US" dirty="0" smtClean="0"/>
              <a:t>End  </a:t>
            </a:r>
          </a:p>
          <a:p>
            <a:r>
              <a:rPr lang="en-US" dirty="0" smtClean="0"/>
              <a:t>End Try  </a:t>
            </a:r>
          </a:p>
          <a:p>
            <a:r>
              <a:rPr lang="en-US" dirty="0" smtClean="0"/>
              <a:t>Begin Catch  </a:t>
            </a:r>
          </a:p>
          <a:p>
            <a:r>
              <a:rPr lang="en-US" dirty="0" smtClean="0"/>
              <a:t>if  @@</a:t>
            </a:r>
            <a:r>
              <a:rPr lang="en-US" dirty="0" err="1" smtClean="0"/>
              <a:t>TranCount</a:t>
            </a:r>
            <a:r>
              <a:rPr lang="en-US" dirty="0" smtClean="0"/>
              <a:t>&gt;0  </a:t>
            </a:r>
          </a:p>
          <a:p>
            <a:r>
              <a:rPr lang="en-US" dirty="0" smtClean="0"/>
              <a:t>Print 'Error Is Occur in Transaction'  </a:t>
            </a:r>
          </a:p>
          <a:p>
            <a:r>
              <a:rPr lang="en-US" dirty="0" smtClean="0"/>
              <a:t>begin Rollback Transaction Trans  </a:t>
            </a:r>
          </a:p>
          <a:p>
            <a:r>
              <a:rPr lang="en-US" dirty="0" smtClean="0"/>
              <a:t>End  </a:t>
            </a:r>
          </a:p>
          <a:p>
            <a:r>
              <a:rPr lang="en-US" dirty="0" smtClean="0"/>
              <a:t>End Catch </a:t>
            </a:r>
          </a:p>
          <a:p>
            <a:endParaRPr lang="en-US" dirty="0" smtClean="0"/>
          </a:p>
          <a:p>
            <a:r>
              <a:rPr lang="en-US" dirty="0" smtClean="0"/>
              <a:t>select * from Student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152</TotalTime>
  <Words>467</Words>
  <Application>Microsoft Office PowerPoint</Application>
  <PresentationFormat>On-screen Show (4:3)</PresentationFormat>
  <Paragraphs>83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Opulent</vt:lpstr>
      <vt:lpstr>Transaction Management</vt:lpstr>
      <vt:lpstr>Slide 2</vt:lpstr>
      <vt:lpstr>Slide 3</vt:lpstr>
      <vt:lpstr>Slide 4</vt:lpstr>
      <vt:lpstr>Slide 5</vt:lpstr>
      <vt:lpstr>Slide 6</vt:lpstr>
      <vt:lpstr>Slide 7</vt:lpstr>
      <vt:lpstr>Slide 8</vt:lpstr>
      <vt:lpstr>Slide 9</vt:lpstr>
      <vt:lpstr>Spring Transaction – Advantages</vt:lpstr>
      <vt:lpstr>TransactionManagers Configuration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dc:title>
  <dc:creator>Admin</dc:creator>
  <cp:lastModifiedBy>Admin</cp:lastModifiedBy>
  <cp:revision>19</cp:revision>
  <dcterms:created xsi:type="dcterms:W3CDTF">2020-06-24T11:22:51Z</dcterms:created>
  <dcterms:modified xsi:type="dcterms:W3CDTF">2021-02-23T03:51:25Z</dcterms:modified>
</cp:coreProperties>
</file>