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43" autoAdjust="0"/>
  </p:normalViewPr>
  <p:slideViewPr>
    <p:cSldViewPr snapToGrid="0">
      <p:cViewPr varScale="1">
        <p:scale>
          <a:sx n="69" d="100"/>
          <a:sy n="69" d="100"/>
        </p:scale>
        <p:origin x="780" y="66"/>
      </p:cViewPr>
      <p:guideLst/>
    </p:cSldViewPr>
  </p:slideViewPr>
  <p:outlineViewPr>
    <p:cViewPr>
      <p:scale>
        <a:sx n="33" d="100"/>
        <a:sy n="33" d="100"/>
      </p:scale>
      <p:origin x="0" y="-35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221828-A710-4808-BE48-C0814487E082}" type="datetimeFigureOut">
              <a:rPr lang="en-US" smtClean="0"/>
              <a:t>06-Sep-19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EA430-A5FD-442B-9182-70A626DDC89D}" type="slidenum">
              <a:rPr lang="en-US" smtClean="0"/>
              <a:t>‹#›</a:t>
            </a:fld>
            <a:endParaRPr lang="en-US"/>
          </a:p>
        </p:txBody>
      </p:sp>
    </p:spTree>
    <p:extLst>
      <p:ext uri="{BB962C8B-B14F-4D97-AF65-F5344CB8AC3E}">
        <p14:creationId xmlns:p14="http://schemas.microsoft.com/office/powerpoint/2010/main" val="274140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21828-A710-4808-BE48-C0814487E082}" type="datetimeFigureOut">
              <a:rPr lang="en-US" smtClean="0"/>
              <a:t>06-Sep-19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EA430-A5FD-442B-9182-70A626DDC89D}" type="slidenum">
              <a:rPr lang="en-US" smtClean="0"/>
              <a:t>‹#›</a:t>
            </a:fld>
            <a:endParaRPr lang="en-US"/>
          </a:p>
        </p:txBody>
      </p:sp>
    </p:spTree>
    <p:extLst>
      <p:ext uri="{BB962C8B-B14F-4D97-AF65-F5344CB8AC3E}">
        <p14:creationId xmlns:p14="http://schemas.microsoft.com/office/powerpoint/2010/main" val="311375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21828-A710-4808-BE48-C0814487E082}" type="datetimeFigureOut">
              <a:rPr lang="en-US" smtClean="0"/>
              <a:t>06-Sep-19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EA430-A5FD-442B-9182-70A626DDC89D}" type="slidenum">
              <a:rPr lang="en-US" smtClean="0"/>
              <a:t>‹#›</a:t>
            </a:fld>
            <a:endParaRPr lang="en-US"/>
          </a:p>
        </p:txBody>
      </p:sp>
    </p:spTree>
    <p:extLst>
      <p:ext uri="{BB962C8B-B14F-4D97-AF65-F5344CB8AC3E}">
        <p14:creationId xmlns:p14="http://schemas.microsoft.com/office/powerpoint/2010/main" val="254656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21828-A710-4808-BE48-C0814487E082}" type="datetimeFigureOut">
              <a:rPr lang="en-US" smtClean="0"/>
              <a:t>06-Sep-19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EA430-A5FD-442B-9182-70A626DDC89D}" type="slidenum">
              <a:rPr lang="en-US" smtClean="0"/>
              <a:t>‹#›</a:t>
            </a:fld>
            <a:endParaRPr lang="en-US"/>
          </a:p>
        </p:txBody>
      </p:sp>
    </p:spTree>
    <p:extLst>
      <p:ext uri="{BB962C8B-B14F-4D97-AF65-F5344CB8AC3E}">
        <p14:creationId xmlns:p14="http://schemas.microsoft.com/office/powerpoint/2010/main" val="267634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221828-A710-4808-BE48-C0814487E082}" type="datetimeFigureOut">
              <a:rPr lang="en-US" smtClean="0"/>
              <a:t>06-Sep-19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EA430-A5FD-442B-9182-70A626DDC89D}" type="slidenum">
              <a:rPr lang="en-US" smtClean="0"/>
              <a:t>‹#›</a:t>
            </a:fld>
            <a:endParaRPr lang="en-US"/>
          </a:p>
        </p:txBody>
      </p:sp>
    </p:spTree>
    <p:extLst>
      <p:ext uri="{BB962C8B-B14F-4D97-AF65-F5344CB8AC3E}">
        <p14:creationId xmlns:p14="http://schemas.microsoft.com/office/powerpoint/2010/main" val="195183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221828-A710-4808-BE48-C0814487E082}" type="datetimeFigureOut">
              <a:rPr lang="en-US" smtClean="0"/>
              <a:t>06-Sep-19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EA430-A5FD-442B-9182-70A626DDC89D}" type="slidenum">
              <a:rPr lang="en-US" smtClean="0"/>
              <a:t>‹#›</a:t>
            </a:fld>
            <a:endParaRPr lang="en-US"/>
          </a:p>
        </p:txBody>
      </p:sp>
    </p:spTree>
    <p:extLst>
      <p:ext uri="{BB962C8B-B14F-4D97-AF65-F5344CB8AC3E}">
        <p14:creationId xmlns:p14="http://schemas.microsoft.com/office/powerpoint/2010/main" val="415248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221828-A710-4808-BE48-C0814487E082}" type="datetimeFigureOut">
              <a:rPr lang="en-US" smtClean="0"/>
              <a:t>06-Sep-19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4EA430-A5FD-442B-9182-70A626DDC89D}" type="slidenum">
              <a:rPr lang="en-US" smtClean="0"/>
              <a:t>‹#›</a:t>
            </a:fld>
            <a:endParaRPr lang="en-US"/>
          </a:p>
        </p:txBody>
      </p:sp>
    </p:spTree>
    <p:extLst>
      <p:ext uri="{BB962C8B-B14F-4D97-AF65-F5344CB8AC3E}">
        <p14:creationId xmlns:p14="http://schemas.microsoft.com/office/powerpoint/2010/main" val="76145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221828-A710-4808-BE48-C0814487E082}" type="datetimeFigureOut">
              <a:rPr lang="en-US" smtClean="0"/>
              <a:t>06-Sep-19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EA430-A5FD-442B-9182-70A626DDC89D}" type="slidenum">
              <a:rPr lang="en-US" smtClean="0"/>
              <a:t>‹#›</a:t>
            </a:fld>
            <a:endParaRPr lang="en-US"/>
          </a:p>
        </p:txBody>
      </p:sp>
    </p:spTree>
    <p:extLst>
      <p:ext uri="{BB962C8B-B14F-4D97-AF65-F5344CB8AC3E}">
        <p14:creationId xmlns:p14="http://schemas.microsoft.com/office/powerpoint/2010/main" val="221713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21828-A710-4808-BE48-C0814487E082}" type="datetimeFigureOut">
              <a:rPr lang="en-US" smtClean="0"/>
              <a:t>06-Sep-19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4EA430-A5FD-442B-9182-70A626DDC89D}" type="slidenum">
              <a:rPr lang="en-US" smtClean="0"/>
              <a:t>‹#›</a:t>
            </a:fld>
            <a:endParaRPr lang="en-US"/>
          </a:p>
        </p:txBody>
      </p:sp>
    </p:spTree>
    <p:extLst>
      <p:ext uri="{BB962C8B-B14F-4D97-AF65-F5344CB8AC3E}">
        <p14:creationId xmlns:p14="http://schemas.microsoft.com/office/powerpoint/2010/main" val="360388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221828-A710-4808-BE48-C0814487E082}" type="datetimeFigureOut">
              <a:rPr lang="en-US" smtClean="0"/>
              <a:t>06-Sep-19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EA430-A5FD-442B-9182-70A626DDC89D}" type="slidenum">
              <a:rPr lang="en-US" smtClean="0"/>
              <a:t>‹#›</a:t>
            </a:fld>
            <a:endParaRPr lang="en-US"/>
          </a:p>
        </p:txBody>
      </p:sp>
    </p:spTree>
    <p:extLst>
      <p:ext uri="{BB962C8B-B14F-4D97-AF65-F5344CB8AC3E}">
        <p14:creationId xmlns:p14="http://schemas.microsoft.com/office/powerpoint/2010/main" val="358687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221828-A710-4808-BE48-C0814487E082}" type="datetimeFigureOut">
              <a:rPr lang="en-US" smtClean="0"/>
              <a:t>06-Sep-19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EA430-A5FD-442B-9182-70A626DDC89D}" type="slidenum">
              <a:rPr lang="en-US" smtClean="0"/>
              <a:t>‹#›</a:t>
            </a:fld>
            <a:endParaRPr lang="en-US"/>
          </a:p>
        </p:txBody>
      </p:sp>
    </p:spTree>
    <p:extLst>
      <p:ext uri="{BB962C8B-B14F-4D97-AF65-F5344CB8AC3E}">
        <p14:creationId xmlns:p14="http://schemas.microsoft.com/office/powerpoint/2010/main" val="119928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21828-A710-4808-BE48-C0814487E082}" type="datetimeFigureOut">
              <a:rPr lang="en-US" smtClean="0"/>
              <a:t>06-Sep-19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EA430-A5FD-442B-9182-70A626DDC89D}" type="slidenum">
              <a:rPr lang="en-US" smtClean="0"/>
              <a:t>‹#›</a:t>
            </a:fld>
            <a:endParaRPr lang="en-US"/>
          </a:p>
        </p:txBody>
      </p:sp>
    </p:spTree>
    <p:extLst>
      <p:ext uri="{BB962C8B-B14F-4D97-AF65-F5344CB8AC3E}">
        <p14:creationId xmlns:p14="http://schemas.microsoft.com/office/powerpoint/2010/main" val="191942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 REPORT- AUGUST</a:t>
            </a:r>
            <a:endParaRPr lang="en-US" dirty="0"/>
          </a:p>
        </p:txBody>
      </p:sp>
      <p:sp>
        <p:nvSpPr>
          <p:cNvPr id="3" name="Subtitle 2"/>
          <p:cNvSpPr>
            <a:spLocks noGrp="1"/>
          </p:cNvSpPr>
          <p:nvPr>
            <p:ph type="subTitle" idx="1"/>
          </p:nvPr>
        </p:nvSpPr>
        <p:spPr/>
        <p:txBody>
          <a:bodyPr>
            <a:normAutofit lnSpcReduction="10000"/>
          </a:bodyPr>
          <a:lstStyle/>
          <a:p>
            <a:r>
              <a:rPr lang="en-US" dirty="0" smtClean="0"/>
              <a:t>NARENDRA PAL SINGH (17195)</a:t>
            </a:r>
          </a:p>
          <a:p>
            <a:r>
              <a:rPr lang="en-US" dirty="0" smtClean="0"/>
              <a:t>COACH – MOUMITA SHARMA</a:t>
            </a:r>
          </a:p>
          <a:p>
            <a:endParaRPr lang="en-US" dirty="0" smtClean="0"/>
          </a:p>
          <a:p>
            <a:r>
              <a:rPr lang="en-US" u="sng" dirty="0" smtClean="0"/>
              <a:t>INDUS LOS-LMS APPLICATION</a:t>
            </a:r>
            <a:endParaRPr lang="en-US" u="sng" dirty="0"/>
          </a:p>
        </p:txBody>
      </p:sp>
    </p:spTree>
    <p:extLst>
      <p:ext uri="{BB962C8B-B14F-4D97-AF65-F5344CB8AC3E}">
        <p14:creationId xmlns:p14="http://schemas.microsoft.com/office/powerpoint/2010/main" val="159022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Learnings – Business Aspects</a:t>
            </a:r>
            <a:endParaRPr lang="en-US" sz="3600" dirty="0"/>
          </a:p>
        </p:txBody>
      </p:sp>
      <p:sp>
        <p:nvSpPr>
          <p:cNvPr id="3" name="Content Placeholder 2"/>
          <p:cNvSpPr>
            <a:spLocks noGrp="1"/>
          </p:cNvSpPr>
          <p:nvPr>
            <p:ph idx="1"/>
          </p:nvPr>
        </p:nvSpPr>
        <p:spPr/>
        <p:txBody>
          <a:bodyPr>
            <a:normAutofit lnSpcReduction="10000"/>
          </a:bodyPr>
          <a:lstStyle/>
          <a:p>
            <a:r>
              <a:rPr lang="en-US" sz="2200" dirty="0" smtClean="0"/>
              <a:t>Importance </a:t>
            </a:r>
            <a:r>
              <a:rPr lang="en-US" sz="2200" dirty="0"/>
              <a:t>of </a:t>
            </a:r>
            <a:r>
              <a:rPr lang="en-US" sz="2200" b="1" dirty="0"/>
              <a:t>CIBIL</a:t>
            </a:r>
            <a:r>
              <a:rPr lang="en-US" sz="2200" dirty="0"/>
              <a:t> score and bureaus in a loan disbursement and the factors affecting CIBIL score of an individual.</a:t>
            </a:r>
          </a:p>
          <a:p>
            <a:r>
              <a:rPr lang="en-US" sz="2200" dirty="0"/>
              <a:t>What are </a:t>
            </a:r>
            <a:r>
              <a:rPr lang="en-US" sz="2200" b="1" dirty="0"/>
              <a:t>assets and liabilities </a:t>
            </a:r>
            <a:r>
              <a:rPr lang="en-US" sz="2200" dirty="0"/>
              <a:t>from a bank’s as well as a customer’s point of view.</a:t>
            </a:r>
          </a:p>
          <a:p>
            <a:r>
              <a:rPr lang="en-US" sz="2200" dirty="0"/>
              <a:t>Sat with process manager Ashish from the business team to understand the complete process flow for BIL, SBL and LAP. We walked through LAP (Loan Against Property) file of a customer and discussed various requirements and necessities for LAP. Also got to know the importance of </a:t>
            </a:r>
            <a:r>
              <a:rPr lang="en-US" sz="2200" b="1" dirty="0"/>
              <a:t>WRITERS</a:t>
            </a:r>
            <a:r>
              <a:rPr lang="en-US" sz="2200" dirty="0"/>
              <a:t> (makes the process of generating </a:t>
            </a:r>
            <a:r>
              <a:rPr lang="en-US" sz="2200" b="1" dirty="0"/>
              <a:t>CAM</a:t>
            </a:r>
            <a:r>
              <a:rPr lang="en-US" sz="2200" dirty="0"/>
              <a:t> fast and smooth</a:t>
            </a:r>
            <a:r>
              <a:rPr lang="en-US" sz="2200" dirty="0" smtClean="0"/>
              <a:t>).</a:t>
            </a:r>
          </a:p>
          <a:p>
            <a:r>
              <a:rPr lang="en-US" sz="2200" dirty="0" smtClean="0"/>
              <a:t>Meetings </a:t>
            </a:r>
            <a:r>
              <a:rPr lang="en-US" sz="2200" dirty="0"/>
              <a:t>were arranged with the credit and sales team to understand the business side of retail assets. Understood how queries are written in case of BIL and SBL, how file movement takes place from sales to credit team and how the entry is made on </a:t>
            </a:r>
            <a:r>
              <a:rPr lang="en-US" sz="2200" b="1" dirty="0"/>
              <a:t>MIS</a:t>
            </a:r>
            <a:r>
              <a:rPr lang="en-US" sz="2200" dirty="0"/>
              <a:t>.</a:t>
            </a:r>
          </a:p>
          <a:p>
            <a:r>
              <a:rPr lang="en-US" sz="2200" dirty="0"/>
              <a:t>Role of </a:t>
            </a:r>
            <a:r>
              <a:rPr lang="en-US" sz="2200" b="1" dirty="0"/>
              <a:t>Rupee Power</a:t>
            </a:r>
            <a:r>
              <a:rPr lang="en-US" sz="2200" dirty="0"/>
              <a:t> and </a:t>
            </a:r>
            <a:r>
              <a:rPr lang="en-US" sz="2200" b="1" dirty="0"/>
              <a:t>CRM</a:t>
            </a:r>
            <a:r>
              <a:rPr lang="en-US" sz="2200" dirty="0"/>
              <a:t> in case of Personal loan (PL). Role of DSAs in entering data on Rupee Power and the how the information is transferred to CRM portal for further use.</a:t>
            </a:r>
          </a:p>
          <a:p>
            <a:endParaRPr lang="en-US" sz="2200" dirty="0"/>
          </a:p>
          <a:p>
            <a:endParaRPr lang="en-US" dirty="0" smtClean="0"/>
          </a:p>
        </p:txBody>
      </p:sp>
    </p:spTree>
    <p:extLst>
      <p:ext uri="{BB962C8B-B14F-4D97-AF65-F5344CB8AC3E}">
        <p14:creationId xmlns:p14="http://schemas.microsoft.com/office/powerpoint/2010/main" val="295843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Learnings – Technical Aspects </a:t>
            </a:r>
            <a:endParaRPr lang="en-US" sz="3600" dirty="0"/>
          </a:p>
        </p:txBody>
      </p:sp>
      <p:sp>
        <p:nvSpPr>
          <p:cNvPr id="3" name="Content Placeholder 2"/>
          <p:cNvSpPr>
            <a:spLocks noGrp="1"/>
          </p:cNvSpPr>
          <p:nvPr>
            <p:ph idx="1"/>
          </p:nvPr>
        </p:nvSpPr>
        <p:spPr/>
        <p:txBody>
          <a:bodyPr>
            <a:normAutofit fontScale="92500" lnSpcReduction="20000"/>
          </a:bodyPr>
          <a:lstStyle/>
          <a:p>
            <a:r>
              <a:rPr lang="en-US" sz="2400" dirty="0" smtClean="0"/>
              <a:t>Understood </a:t>
            </a:r>
            <a:r>
              <a:rPr lang="en-US" sz="2400" dirty="0"/>
              <a:t>the importance of retail assets in the banking sector. Coach held sessions for 2 hours a day and provided insights about lifecycle of a loan, BIL, SBL, LAP etc. </a:t>
            </a:r>
          </a:p>
          <a:p>
            <a:r>
              <a:rPr lang="en-US" sz="2400" dirty="0"/>
              <a:t>Got in depth knowledge of </a:t>
            </a:r>
            <a:r>
              <a:rPr lang="en-US" sz="2400" b="1" dirty="0"/>
              <a:t>Loan Origination System</a:t>
            </a:r>
            <a:r>
              <a:rPr lang="en-US" sz="2400" dirty="0"/>
              <a:t> (LOS). Theoretically understood various steps involved in the complete process i.e. from sourcing of loan to verifications involved to its disbursement with the help of INDUS team</a:t>
            </a:r>
            <a:r>
              <a:rPr lang="en-US" sz="2400" dirty="0" smtClean="0"/>
              <a:t>.</a:t>
            </a:r>
          </a:p>
          <a:p>
            <a:r>
              <a:rPr lang="en-US" sz="2400" dirty="0" smtClean="0"/>
              <a:t>Started </a:t>
            </a:r>
            <a:r>
              <a:rPr lang="en-US" sz="2400" dirty="0"/>
              <a:t>generating a </a:t>
            </a:r>
            <a:r>
              <a:rPr lang="en-US" sz="2400" b="1" dirty="0"/>
              <a:t>BIL</a:t>
            </a:r>
            <a:r>
              <a:rPr lang="en-US" sz="2400" dirty="0"/>
              <a:t> case on LOS with the help of </a:t>
            </a:r>
            <a:r>
              <a:rPr lang="en-US" sz="2400" b="1" dirty="0"/>
              <a:t>INDUS</a:t>
            </a:r>
            <a:r>
              <a:rPr lang="en-US" sz="2400" dirty="0"/>
              <a:t> team. Used pre-production environment for the same</a:t>
            </a:r>
            <a:r>
              <a:rPr lang="en-US" sz="2400" dirty="0" smtClean="0"/>
              <a:t>.</a:t>
            </a:r>
          </a:p>
          <a:p>
            <a:r>
              <a:rPr lang="en-US" sz="2400" dirty="0" smtClean="0"/>
              <a:t>Completed </a:t>
            </a:r>
            <a:r>
              <a:rPr lang="en-US" sz="2400" dirty="0"/>
              <a:t>the first BIL case on LOS and tested it on pre-prod.</a:t>
            </a:r>
          </a:p>
          <a:p>
            <a:r>
              <a:rPr lang="en-US" sz="2400" dirty="0"/>
              <a:t>Started and completed second case punching for </a:t>
            </a:r>
            <a:r>
              <a:rPr lang="en-US" sz="2400" b="1" dirty="0"/>
              <a:t>LAP – OD</a:t>
            </a:r>
            <a:r>
              <a:rPr lang="en-US" sz="2400" dirty="0"/>
              <a:t> on pre-prod by myself. Got hands on with the pre-prod environment and understood the complete process while generating the case. Various steps like NSDL verification, Hunter Verification, soft approval, final approval etc. were incorporated and understood during the complete process.</a:t>
            </a:r>
          </a:p>
          <a:p>
            <a:r>
              <a:rPr lang="en-US" sz="2400" dirty="0"/>
              <a:t>Learned the importance of “</a:t>
            </a:r>
            <a:r>
              <a:rPr lang="en-US" sz="2400" b="1" dirty="0"/>
              <a:t>Masters</a:t>
            </a:r>
            <a:r>
              <a:rPr lang="en-US" sz="2400" dirty="0"/>
              <a:t>” (Eligibility, Product, Deviations, and Charges)</a:t>
            </a:r>
          </a:p>
          <a:p>
            <a:endParaRPr lang="en-US" sz="2200" dirty="0"/>
          </a:p>
          <a:p>
            <a:endParaRPr lang="en-US" sz="2200" dirty="0"/>
          </a:p>
          <a:p>
            <a:endParaRPr lang="en-US" sz="2200" dirty="0" smtClean="0"/>
          </a:p>
        </p:txBody>
      </p:sp>
    </p:spTree>
    <p:extLst>
      <p:ext uri="{BB962C8B-B14F-4D97-AF65-F5344CB8AC3E}">
        <p14:creationId xmlns:p14="http://schemas.microsoft.com/office/powerpoint/2010/main" val="1897747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Miscellaneous Learnings</a:t>
            </a:r>
            <a:endParaRPr lang="en-US" sz="3600" dirty="0"/>
          </a:p>
        </p:txBody>
      </p:sp>
      <p:sp>
        <p:nvSpPr>
          <p:cNvPr id="3" name="Content Placeholder 2"/>
          <p:cNvSpPr>
            <a:spLocks noGrp="1"/>
          </p:cNvSpPr>
          <p:nvPr>
            <p:ph idx="1"/>
          </p:nvPr>
        </p:nvSpPr>
        <p:spPr/>
        <p:txBody>
          <a:bodyPr>
            <a:normAutofit/>
          </a:bodyPr>
          <a:lstStyle/>
          <a:p>
            <a:r>
              <a:rPr lang="en-US" sz="2200" b="1" dirty="0" smtClean="0"/>
              <a:t>IT Application Support</a:t>
            </a:r>
            <a:r>
              <a:rPr lang="en-US" sz="2200" dirty="0" smtClean="0"/>
              <a:t> – Understood the importance of support team in handling various applications of the bank. Requirement of End to End </a:t>
            </a:r>
            <a:r>
              <a:rPr lang="en-US" sz="2200" b="1" dirty="0" smtClean="0"/>
              <a:t>(E2E)</a:t>
            </a:r>
            <a:r>
              <a:rPr lang="en-US" sz="2200" dirty="0" smtClean="0"/>
              <a:t> document in handing over the charge of an application from BSG to support team. Roles of IT support team can be categorized as follows -</a:t>
            </a:r>
          </a:p>
          <a:p>
            <a:pPr lvl="1"/>
            <a:r>
              <a:rPr lang="en-US" sz="2200" dirty="0" smtClean="0"/>
              <a:t>Daily checklist i.e. EOD, BOD of applications</a:t>
            </a:r>
          </a:p>
          <a:p>
            <a:pPr lvl="1"/>
            <a:r>
              <a:rPr lang="en-US" sz="2200" dirty="0" smtClean="0"/>
              <a:t>Infrastructure and performance related issues</a:t>
            </a:r>
          </a:p>
          <a:p>
            <a:pPr lvl="1"/>
            <a:r>
              <a:rPr lang="en-US" sz="2200" dirty="0" smtClean="0"/>
              <a:t>Purging and Patching activities</a:t>
            </a:r>
            <a:r>
              <a:rPr lang="en-US" sz="1800" dirty="0" smtClean="0"/>
              <a:t>		</a:t>
            </a:r>
          </a:p>
          <a:p>
            <a:r>
              <a:rPr lang="en-US" sz="2200" b="1" dirty="0" smtClean="0"/>
              <a:t>LMS – Loan Management System </a:t>
            </a:r>
          </a:p>
          <a:p>
            <a:pPr lvl="1"/>
            <a:r>
              <a:rPr lang="en-US" sz="2200" dirty="0" smtClean="0"/>
              <a:t>Understood various portfolios involved in LMS (DRE, Reschedule, checkers and makers, prepay charges, PDC etc.) and steps to be followed once a loan is disbursed.</a:t>
            </a:r>
          </a:p>
          <a:p>
            <a:pPr lvl="1"/>
            <a:r>
              <a:rPr lang="en-US" sz="2200" dirty="0" smtClean="0"/>
              <a:t>Learned about various E-payment methods like SI, NACH and ECS and why NACH is preferred over ECS. </a:t>
            </a:r>
            <a:endParaRPr lang="en-US" sz="2200" dirty="0"/>
          </a:p>
        </p:txBody>
      </p:sp>
    </p:spTree>
    <p:extLst>
      <p:ext uri="{BB962C8B-B14F-4D97-AF65-F5344CB8AC3E}">
        <p14:creationId xmlns:p14="http://schemas.microsoft.com/office/powerpoint/2010/main" val="52979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464</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WORK REPORT- AUGUST</vt:lpstr>
      <vt:lpstr>Learnings – Business Aspects</vt:lpstr>
      <vt:lpstr>Learnings – Technical Aspects </vt:lpstr>
      <vt:lpstr>Miscellaneous 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REPORT</dc:title>
  <dc:creator>Narendra Singh</dc:creator>
  <cp:lastModifiedBy>Narendra Singh</cp:lastModifiedBy>
  <cp:revision>16</cp:revision>
  <dcterms:created xsi:type="dcterms:W3CDTF">2019-09-04T07:10:57Z</dcterms:created>
  <dcterms:modified xsi:type="dcterms:W3CDTF">2019-09-06T05:55:46Z</dcterms:modified>
</cp:coreProperties>
</file>