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1" r:id="rId6"/>
    <p:sldId id="262" r:id="rId7"/>
    <p:sldId id="263" r:id="rId8"/>
    <p:sldId id="264" r:id="rId9"/>
    <p:sldId id="265" r:id="rId10"/>
    <p:sldId id="266" r:id="rId11"/>
    <p:sldId id="267" r:id="rId12"/>
    <p:sldId id="268" r:id="rId13"/>
    <p:sldId id="269" r:id="rId14"/>
    <p:sldId id="270" r:id="rId15"/>
    <p:sldId id="273" r:id="rId16"/>
    <p:sldId id="271"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81" d="100"/>
          <a:sy n="81" d="100"/>
        </p:scale>
        <p:origin x="6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4891-0C91-431B-AE08-59DA8D91E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E1C2F0-9889-4CF4-A51F-06D92F0BF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931F59-D3C6-4347-A26E-7CB65AE59C10}"/>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5" name="Footer Placeholder 4">
            <a:extLst>
              <a:ext uri="{FF2B5EF4-FFF2-40B4-BE49-F238E27FC236}">
                <a16:creationId xmlns:a16="http://schemas.microsoft.com/office/drawing/2014/main" id="{1D87EF80-1BC2-4124-87C1-B6008AA85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80879-A8DD-4F40-839E-8FA7A60F33D0}"/>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67895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3FF8-0126-4B19-B459-B2328F2F89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84368F-1E77-4E33-B347-DA7CB0FD6E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C3267-CF93-49FA-94DA-6266D9871826}"/>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5" name="Footer Placeholder 4">
            <a:extLst>
              <a:ext uri="{FF2B5EF4-FFF2-40B4-BE49-F238E27FC236}">
                <a16:creationId xmlns:a16="http://schemas.microsoft.com/office/drawing/2014/main" id="{67A6A615-C0E3-46BA-9700-A937EC70C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D2876-768F-4CDB-AE15-868AF2CF26DE}"/>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128034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AB7C12-EEC7-4356-B505-5AED684454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6BB9A-87D9-4701-99E4-DF10CE7CF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6D2B8-FFC3-441A-AD4C-A12435CBAF7B}"/>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5" name="Footer Placeholder 4">
            <a:extLst>
              <a:ext uri="{FF2B5EF4-FFF2-40B4-BE49-F238E27FC236}">
                <a16:creationId xmlns:a16="http://schemas.microsoft.com/office/drawing/2014/main" id="{FA90ED72-87E8-4E25-BA1F-6A340FFEF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3057F-CDEF-4029-AA36-4C42E4EF47F2}"/>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265699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1A85-F5BE-4901-ACCF-3769523D8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8F7F0C-2676-4472-8D9E-58700756F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88D6E-BDC5-4AD4-A564-6AFB7320E355}"/>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5" name="Footer Placeholder 4">
            <a:extLst>
              <a:ext uri="{FF2B5EF4-FFF2-40B4-BE49-F238E27FC236}">
                <a16:creationId xmlns:a16="http://schemas.microsoft.com/office/drawing/2014/main" id="{0E44E3DB-8FF5-42F8-A43F-CA4CDCA54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D118-673E-4457-A090-872D22AA4A8D}"/>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85661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5CEC-6F28-4706-BD8D-8510E9E2F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8DC103-52DA-4D7F-8D66-DD6162978F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370471-6828-4F98-B8DD-724A1E14F38D}"/>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5" name="Footer Placeholder 4">
            <a:extLst>
              <a:ext uri="{FF2B5EF4-FFF2-40B4-BE49-F238E27FC236}">
                <a16:creationId xmlns:a16="http://schemas.microsoft.com/office/drawing/2014/main" id="{9454F494-F1EA-45A5-A60E-85FBCB983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06026-7FCB-4090-BE0E-63403F1CF032}"/>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318633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175D-B301-4860-957D-5C7B5D26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CCF6E-EFFF-47FE-9C61-590FBF3588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9852E4-2E43-4F67-A85D-F32715FEC0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11D86-E9D1-4E2E-BCC3-30C14E19A878}"/>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6" name="Footer Placeholder 5">
            <a:extLst>
              <a:ext uri="{FF2B5EF4-FFF2-40B4-BE49-F238E27FC236}">
                <a16:creationId xmlns:a16="http://schemas.microsoft.com/office/drawing/2014/main" id="{22145409-65F3-4BCA-958F-BB4ECF169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5F9DC-408C-4A81-A8FF-F1E7AAC6E7AD}"/>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287881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6D18-26E3-4B14-BD5A-691BC37D72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39354C-E8A8-4405-ADC8-BF6295C80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6CA93-850A-440D-811E-3267B3EBA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BF743-9789-4A75-AEE4-2E83BE6BC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D98DEA-019E-4481-9C4F-AB93F2B463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F3DCF-8775-4AF8-BFE5-DB5F3AA16C9E}"/>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8" name="Footer Placeholder 7">
            <a:extLst>
              <a:ext uri="{FF2B5EF4-FFF2-40B4-BE49-F238E27FC236}">
                <a16:creationId xmlns:a16="http://schemas.microsoft.com/office/drawing/2014/main" id="{FDBE331D-1DEA-4270-BCEA-EF42CEE26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A8E03-240A-47DD-8B6E-0087A676B3DC}"/>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156923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3C6D-F117-4A90-B308-EF2F858934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8028DD-A70D-43E2-8B6D-47B2F9BD3A98}"/>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4" name="Footer Placeholder 3">
            <a:extLst>
              <a:ext uri="{FF2B5EF4-FFF2-40B4-BE49-F238E27FC236}">
                <a16:creationId xmlns:a16="http://schemas.microsoft.com/office/drawing/2014/main" id="{C5F12E5D-C41D-4185-878E-B0AEF7A9EF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5DD5B1-1836-4580-849D-65CE214DF4D3}"/>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383037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42DDD9-486A-42D4-9B15-71E73D57AF56}"/>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3" name="Footer Placeholder 2">
            <a:extLst>
              <a:ext uri="{FF2B5EF4-FFF2-40B4-BE49-F238E27FC236}">
                <a16:creationId xmlns:a16="http://schemas.microsoft.com/office/drawing/2014/main" id="{F8A02CB7-F401-45D8-BF4B-FD03FD526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A9D1C0-BD98-401B-8DA9-254BB3531F95}"/>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138439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233B-53AD-423F-A1C2-120BEDB3C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01A2F6-CC1E-48AC-BE51-92C1BC697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395D41-1985-4164-934D-9A5429193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6864F-7EBA-4439-987E-3383B005D47F}"/>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6" name="Footer Placeholder 5">
            <a:extLst>
              <a:ext uri="{FF2B5EF4-FFF2-40B4-BE49-F238E27FC236}">
                <a16:creationId xmlns:a16="http://schemas.microsoft.com/office/drawing/2014/main" id="{5695A371-5FF2-4963-AF4F-1A763C3FB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C51A1-439C-4DAA-8806-7CECC4AB3331}"/>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883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7272-152B-4243-9794-EE5E0F57F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660C5-29E5-4617-B753-D5C0C0378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7DBCCB-DF9F-47F3-9FE4-49431F40E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C3CC7-8B62-40F7-9821-0853D6EE47B8}"/>
              </a:ext>
            </a:extLst>
          </p:cNvPr>
          <p:cNvSpPr>
            <a:spLocks noGrp="1"/>
          </p:cNvSpPr>
          <p:nvPr>
            <p:ph type="dt" sz="half" idx="10"/>
          </p:nvPr>
        </p:nvSpPr>
        <p:spPr/>
        <p:txBody>
          <a:bodyPr/>
          <a:lstStyle/>
          <a:p>
            <a:fld id="{2EB21655-61CC-473D-B787-5E07ECBE5631}" type="datetimeFigureOut">
              <a:rPr lang="en-US" smtClean="0"/>
              <a:t>5/25/2020</a:t>
            </a:fld>
            <a:endParaRPr lang="en-US"/>
          </a:p>
        </p:txBody>
      </p:sp>
      <p:sp>
        <p:nvSpPr>
          <p:cNvPr id="6" name="Footer Placeholder 5">
            <a:extLst>
              <a:ext uri="{FF2B5EF4-FFF2-40B4-BE49-F238E27FC236}">
                <a16:creationId xmlns:a16="http://schemas.microsoft.com/office/drawing/2014/main" id="{7D94D461-4CCE-4DA6-B245-09C27BD6D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7E1E2-A737-4D23-9412-F55A8B13041D}"/>
              </a:ext>
            </a:extLst>
          </p:cNvPr>
          <p:cNvSpPr>
            <a:spLocks noGrp="1"/>
          </p:cNvSpPr>
          <p:nvPr>
            <p:ph type="sldNum" sz="quarter" idx="12"/>
          </p:nvPr>
        </p:nvSpPr>
        <p:spPr/>
        <p:txBody>
          <a:bodyPr/>
          <a:lstStyle/>
          <a:p>
            <a:fld id="{2A8EF88E-AED8-451A-9DD5-53E1E208E463}" type="slidenum">
              <a:rPr lang="en-US" smtClean="0"/>
              <a:t>‹#›</a:t>
            </a:fld>
            <a:endParaRPr lang="en-US"/>
          </a:p>
        </p:txBody>
      </p:sp>
    </p:spTree>
    <p:extLst>
      <p:ext uri="{BB962C8B-B14F-4D97-AF65-F5344CB8AC3E}">
        <p14:creationId xmlns:p14="http://schemas.microsoft.com/office/powerpoint/2010/main" val="10594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043C82-9FF6-437F-9D2C-BAC0A65E09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D47EE2-6C88-44FF-8091-4A09780C0C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DF0D3-873B-4F71-8895-E8C1B4B20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21655-61CC-473D-B787-5E07ECBE5631}" type="datetimeFigureOut">
              <a:rPr lang="en-US" smtClean="0"/>
              <a:t>5/25/2020</a:t>
            </a:fld>
            <a:endParaRPr lang="en-US"/>
          </a:p>
        </p:txBody>
      </p:sp>
      <p:sp>
        <p:nvSpPr>
          <p:cNvPr id="5" name="Footer Placeholder 4">
            <a:extLst>
              <a:ext uri="{FF2B5EF4-FFF2-40B4-BE49-F238E27FC236}">
                <a16:creationId xmlns:a16="http://schemas.microsoft.com/office/drawing/2014/main" id="{EB9BF247-DE76-4A50-A343-9DFAE8466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C73859-9F66-49E4-BD01-125BAF992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EF88E-AED8-451A-9DD5-53E1E208E463}" type="slidenum">
              <a:rPr lang="en-US" smtClean="0"/>
              <a:t>‹#›</a:t>
            </a:fld>
            <a:endParaRPr lang="en-US"/>
          </a:p>
        </p:txBody>
      </p:sp>
    </p:spTree>
    <p:extLst>
      <p:ext uri="{BB962C8B-B14F-4D97-AF65-F5344CB8AC3E}">
        <p14:creationId xmlns:p14="http://schemas.microsoft.com/office/powerpoint/2010/main" val="151474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7A41-B567-4A36-BE92-72AB16693A84}"/>
              </a:ext>
            </a:extLst>
          </p:cNvPr>
          <p:cNvSpPr>
            <a:spLocks noGrp="1"/>
          </p:cNvSpPr>
          <p:nvPr>
            <p:ph type="ctrTitle"/>
          </p:nvPr>
        </p:nvSpPr>
        <p:spPr/>
        <p:txBody>
          <a:bodyPr/>
          <a:lstStyle/>
          <a:p>
            <a:r>
              <a:rPr lang="en-US" dirty="0"/>
              <a:t>Switch Hitters in Baseball</a:t>
            </a:r>
          </a:p>
        </p:txBody>
      </p:sp>
      <p:sp>
        <p:nvSpPr>
          <p:cNvPr id="3" name="Subtitle 2">
            <a:extLst>
              <a:ext uri="{FF2B5EF4-FFF2-40B4-BE49-F238E27FC236}">
                <a16:creationId xmlns:a16="http://schemas.microsoft.com/office/drawing/2014/main" id="{40EBD629-2679-490B-B5C2-78657BFDB43D}"/>
              </a:ext>
            </a:extLst>
          </p:cNvPr>
          <p:cNvSpPr>
            <a:spLocks noGrp="1"/>
          </p:cNvSpPr>
          <p:nvPr>
            <p:ph type="subTitle" idx="1"/>
          </p:nvPr>
        </p:nvSpPr>
        <p:spPr/>
        <p:txBody>
          <a:bodyPr/>
          <a:lstStyle/>
          <a:p>
            <a:r>
              <a:rPr lang="en-US" dirty="0"/>
              <a:t>Bellevue University</a:t>
            </a:r>
          </a:p>
          <a:p>
            <a:r>
              <a:rPr lang="en-US" dirty="0"/>
              <a:t>DSC530 Final Project</a:t>
            </a:r>
          </a:p>
        </p:txBody>
      </p:sp>
    </p:spTree>
    <p:extLst>
      <p:ext uri="{BB962C8B-B14F-4D97-AF65-F5344CB8AC3E}">
        <p14:creationId xmlns:p14="http://schemas.microsoft.com/office/powerpoint/2010/main" val="198371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7164-CE26-4129-9241-F0612F113046}"/>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0E8E0CF0-4691-415D-8D9D-4B9DB9A3E112}"/>
              </a:ext>
            </a:extLst>
          </p:cNvPr>
          <p:cNvSpPr>
            <a:spLocks noGrp="1"/>
          </p:cNvSpPr>
          <p:nvPr>
            <p:ph idx="1"/>
          </p:nvPr>
        </p:nvSpPr>
        <p:spPr/>
        <p:txBody>
          <a:bodyPr/>
          <a:lstStyle/>
          <a:p>
            <a:pPr marL="0" indent="0">
              <a:buNone/>
            </a:pPr>
            <a:r>
              <a:rPr lang="en-US" dirty="0"/>
              <a:t>There are additional descriptive statistics in the </a:t>
            </a:r>
            <a:r>
              <a:rPr lang="en-US" dirty="0" err="1"/>
              <a:t>Jupyter</a:t>
            </a:r>
            <a:r>
              <a:rPr lang="en-US" dirty="0"/>
              <a:t> notebook that accompany this project, including statistics for:</a:t>
            </a:r>
          </a:p>
          <a:p>
            <a:r>
              <a:rPr lang="en-US" dirty="0"/>
              <a:t>OPS</a:t>
            </a:r>
          </a:p>
          <a:p>
            <a:r>
              <a:rPr lang="en-US" dirty="0"/>
              <a:t>Swings</a:t>
            </a:r>
          </a:p>
          <a:p>
            <a:r>
              <a:rPr lang="en-US" dirty="0"/>
              <a:t>Whiffs</a:t>
            </a:r>
          </a:p>
          <a:p>
            <a:r>
              <a:rPr lang="en-US" dirty="0"/>
              <a:t>Launch Angle</a:t>
            </a:r>
          </a:p>
          <a:p>
            <a:r>
              <a:rPr lang="en-US" dirty="0"/>
              <a:t>Launch Speed</a:t>
            </a:r>
          </a:p>
        </p:txBody>
      </p:sp>
    </p:spTree>
    <p:extLst>
      <p:ext uri="{BB962C8B-B14F-4D97-AF65-F5344CB8AC3E}">
        <p14:creationId xmlns:p14="http://schemas.microsoft.com/office/powerpoint/2010/main" val="384646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2D44-01C7-4C53-9961-0F62437991A1}"/>
              </a:ext>
            </a:extLst>
          </p:cNvPr>
          <p:cNvSpPr>
            <a:spLocks noGrp="1"/>
          </p:cNvSpPr>
          <p:nvPr>
            <p:ph type="title"/>
          </p:nvPr>
        </p:nvSpPr>
        <p:spPr/>
        <p:txBody>
          <a:bodyPr/>
          <a:lstStyle/>
          <a:p>
            <a:r>
              <a:rPr lang="en-US" dirty="0"/>
              <a:t>PMFs and CDFs</a:t>
            </a:r>
          </a:p>
        </p:txBody>
      </p:sp>
      <p:sp>
        <p:nvSpPr>
          <p:cNvPr id="3" name="Content Placeholder 2">
            <a:extLst>
              <a:ext uri="{FF2B5EF4-FFF2-40B4-BE49-F238E27FC236}">
                <a16:creationId xmlns:a16="http://schemas.microsoft.com/office/drawing/2014/main" id="{AF4D788A-7FAC-412E-A21B-48F81969C7C6}"/>
              </a:ext>
            </a:extLst>
          </p:cNvPr>
          <p:cNvSpPr>
            <a:spLocks noGrp="1"/>
          </p:cNvSpPr>
          <p:nvPr>
            <p:ph idx="1"/>
          </p:nvPr>
        </p:nvSpPr>
        <p:spPr/>
        <p:txBody>
          <a:bodyPr/>
          <a:lstStyle/>
          <a:p>
            <a:r>
              <a:rPr lang="en-US" dirty="0"/>
              <a:t>Using the code provided in the book, I was able to produce PMFs and CDFs of batting average by pitcher handedness.</a:t>
            </a:r>
          </a:p>
          <a:p>
            <a:endParaRPr lang="en-US" dirty="0"/>
          </a:p>
          <a:p>
            <a:pPr marL="0" indent="0">
              <a:buNone/>
            </a:pPr>
            <a:endParaRPr lang="en-US" dirty="0"/>
          </a:p>
        </p:txBody>
      </p:sp>
      <p:pic>
        <p:nvPicPr>
          <p:cNvPr id="4" name="Picture 3">
            <a:extLst>
              <a:ext uri="{FF2B5EF4-FFF2-40B4-BE49-F238E27FC236}">
                <a16:creationId xmlns:a16="http://schemas.microsoft.com/office/drawing/2014/main" id="{65E5F509-9F43-4885-903E-91362E33EF78}"/>
              </a:ext>
            </a:extLst>
          </p:cNvPr>
          <p:cNvPicPr>
            <a:picLocks noChangeAspect="1"/>
          </p:cNvPicPr>
          <p:nvPr/>
        </p:nvPicPr>
        <p:blipFill>
          <a:blip r:embed="rId2"/>
          <a:stretch>
            <a:fillRect/>
          </a:stretch>
        </p:blipFill>
        <p:spPr>
          <a:xfrm>
            <a:off x="626513" y="2766767"/>
            <a:ext cx="5288807" cy="4006494"/>
          </a:xfrm>
          <a:prstGeom prst="rect">
            <a:avLst/>
          </a:prstGeom>
        </p:spPr>
      </p:pic>
      <p:pic>
        <p:nvPicPr>
          <p:cNvPr id="5" name="Picture 4">
            <a:extLst>
              <a:ext uri="{FF2B5EF4-FFF2-40B4-BE49-F238E27FC236}">
                <a16:creationId xmlns:a16="http://schemas.microsoft.com/office/drawing/2014/main" id="{190C2359-18FF-4BFE-9271-1C73E0F70A02}"/>
              </a:ext>
            </a:extLst>
          </p:cNvPr>
          <p:cNvPicPr>
            <a:picLocks noChangeAspect="1"/>
          </p:cNvPicPr>
          <p:nvPr/>
        </p:nvPicPr>
        <p:blipFill>
          <a:blip r:embed="rId3"/>
          <a:stretch>
            <a:fillRect/>
          </a:stretch>
        </p:blipFill>
        <p:spPr>
          <a:xfrm>
            <a:off x="6014839" y="2678766"/>
            <a:ext cx="5289867" cy="3114005"/>
          </a:xfrm>
          <a:prstGeom prst="rect">
            <a:avLst/>
          </a:prstGeom>
        </p:spPr>
      </p:pic>
    </p:spTree>
    <p:extLst>
      <p:ext uri="{BB962C8B-B14F-4D97-AF65-F5344CB8AC3E}">
        <p14:creationId xmlns:p14="http://schemas.microsoft.com/office/powerpoint/2010/main" val="81170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3B29-13E4-4B17-A26E-C9394712A0FB}"/>
              </a:ext>
            </a:extLst>
          </p:cNvPr>
          <p:cNvSpPr>
            <a:spLocks noGrp="1"/>
          </p:cNvSpPr>
          <p:nvPr>
            <p:ph type="title"/>
          </p:nvPr>
        </p:nvSpPr>
        <p:spPr/>
        <p:txBody>
          <a:bodyPr/>
          <a:lstStyle/>
          <a:p>
            <a:r>
              <a:rPr lang="en-US" dirty="0"/>
              <a:t>PMFs and CDFs</a:t>
            </a:r>
          </a:p>
        </p:txBody>
      </p:sp>
      <p:sp>
        <p:nvSpPr>
          <p:cNvPr id="3" name="Content Placeholder 2">
            <a:extLst>
              <a:ext uri="{FF2B5EF4-FFF2-40B4-BE49-F238E27FC236}">
                <a16:creationId xmlns:a16="http://schemas.microsoft.com/office/drawing/2014/main" id="{44D45080-D796-40E1-9569-594E6D5ABC18}"/>
              </a:ext>
            </a:extLst>
          </p:cNvPr>
          <p:cNvSpPr>
            <a:spLocks noGrp="1"/>
          </p:cNvSpPr>
          <p:nvPr>
            <p:ph idx="1"/>
          </p:nvPr>
        </p:nvSpPr>
        <p:spPr/>
        <p:txBody>
          <a:bodyPr/>
          <a:lstStyle/>
          <a:p>
            <a:r>
              <a:rPr lang="en-US" dirty="0"/>
              <a:t>I also did the PMF and CDF by batter handedness, not accounting for pitcher handedness</a:t>
            </a:r>
          </a:p>
          <a:p>
            <a:endParaRPr lang="en-US" dirty="0"/>
          </a:p>
          <a:p>
            <a:pPr marL="0" indent="0">
              <a:buNone/>
            </a:pPr>
            <a:endParaRPr lang="en-US" dirty="0"/>
          </a:p>
        </p:txBody>
      </p:sp>
      <p:pic>
        <p:nvPicPr>
          <p:cNvPr id="4" name="Picture 3">
            <a:extLst>
              <a:ext uri="{FF2B5EF4-FFF2-40B4-BE49-F238E27FC236}">
                <a16:creationId xmlns:a16="http://schemas.microsoft.com/office/drawing/2014/main" id="{E3B5786C-2312-4FDC-8CAB-FDAA3F7297F1}"/>
              </a:ext>
            </a:extLst>
          </p:cNvPr>
          <p:cNvPicPr>
            <a:picLocks noChangeAspect="1"/>
          </p:cNvPicPr>
          <p:nvPr/>
        </p:nvPicPr>
        <p:blipFill>
          <a:blip r:embed="rId2"/>
          <a:stretch>
            <a:fillRect/>
          </a:stretch>
        </p:blipFill>
        <p:spPr>
          <a:xfrm>
            <a:off x="778289" y="2691352"/>
            <a:ext cx="4627984" cy="3705981"/>
          </a:xfrm>
          <a:prstGeom prst="rect">
            <a:avLst/>
          </a:prstGeom>
        </p:spPr>
      </p:pic>
      <p:pic>
        <p:nvPicPr>
          <p:cNvPr id="5" name="Picture 4">
            <a:extLst>
              <a:ext uri="{FF2B5EF4-FFF2-40B4-BE49-F238E27FC236}">
                <a16:creationId xmlns:a16="http://schemas.microsoft.com/office/drawing/2014/main" id="{72003253-D146-48F2-8535-E9D6776E3680}"/>
              </a:ext>
            </a:extLst>
          </p:cNvPr>
          <p:cNvPicPr>
            <a:picLocks noChangeAspect="1"/>
          </p:cNvPicPr>
          <p:nvPr/>
        </p:nvPicPr>
        <p:blipFill>
          <a:blip r:embed="rId3"/>
          <a:stretch>
            <a:fillRect/>
          </a:stretch>
        </p:blipFill>
        <p:spPr>
          <a:xfrm>
            <a:off x="5564545" y="2691352"/>
            <a:ext cx="5849166" cy="3839229"/>
          </a:xfrm>
          <a:prstGeom prst="rect">
            <a:avLst/>
          </a:prstGeom>
        </p:spPr>
      </p:pic>
    </p:spTree>
    <p:extLst>
      <p:ext uri="{BB962C8B-B14F-4D97-AF65-F5344CB8AC3E}">
        <p14:creationId xmlns:p14="http://schemas.microsoft.com/office/powerpoint/2010/main" val="139299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CE01-2BF2-4ECB-98B1-63D0F672707D}"/>
              </a:ext>
            </a:extLst>
          </p:cNvPr>
          <p:cNvSpPr>
            <a:spLocks noGrp="1"/>
          </p:cNvSpPr>
          <p:nvPr>
            <p:ph type="title"/>
          </p:nvPr>
        </p:nvSpPr>
        <p:spPr/>
        <p:txBody>
          <a:bodyPr/>
          <a:lstStyle/>
          <a:p>
            <a:r>
              <a:rPr lang="en-US" dirty="0"/>
              <a:t>Analytic Distribution</a:t>
            </a:r>
          </a:p>
        </p:txBody>
      </p:sp>
      <p:sp>
        <p:nvSpPr>
          <p:cNvPr id="3" name="Content Placeholder 2">
            <a:extLst>
              <a:ext uri="{FF2B5EF4-FFF2-40B4-BE49-F238E27FC236}">
                <a16:creationId xmlns:a16="http://schemas.microsoft.com/office/drawing/2014/main" id="{33BF592D-58FB-4A69-A120-3DF3F04C5ABA}"/>
              </a:ext>
            </a:extLst>
          </p:cNvPr>
          <p:cNvSpPr>
            <a:spLocks noGrp="1"/>
          </p:cNvSpPr>
          <p:nvPr>
            <p:ph idx="1"/>
          </p:nvPr>
        </p:nvSpPr>
        <p:spPr/>
        <p:txBody>
          <a:bodyPr/>
          <a:lstStyle/>
          <a:p>
            <a:pPr marL="0" indent="0">
              <a:buNone/>
            </a:pPr>
            <a:r>
              <a:rPr lang="en-US" dirty="0"/>
              <a:t>For my analytic distribution, I went with the normal probability plot. I first plotted the CDF against a model for switch hitters based on pitcher handedness.</a:t>
            </a:r>
          </a:p>
        </p:txBody>
      </p:sp>
      <p:pic>
        <p:nvPicPr>
          <p:cNvPr id="4" name="Picture 3">
            <a:extLst>
              <a:ext uri="{FF2B5EF4-FFF2-40B4-BE49-F238E27FC236}">
                <a16:creationId xmlns:a16="http://schemas.microsoft.com/office/drawing/2014/main" id="{44CF83D3-7533-4878-94CD-F5AAF4BB0C44}"/>
              </a:ext>
            </a:extLst>
          </p:cNvPr>
          <p:cNvPicPr>
            <a:picLocks noChangeAspect="1"/>
          </p:cNvPicPr>
          <p:nvPr/>
        </p:nvPicPr>
        <p:blipFill>
          <a:blip r:embed="rId2"/>
          <a:stretch>
            <a:fillRect/>
          </a:stretch>
        </p:blipFill>
        <p:spPr>
          <a:xfrm>
            <a:off x="893080" y="3073137"/>
            <a:ext cx="4382112" cy="3419737"/>
          </a:xfrm>
          <a:prstGeom prst="rect">
            <a:avLst/>
          </a:prstGeom>
        </p:spPr>
      </p:pic>
      <p:pic>
        <p:nvPicPr>
          <p:cNvPr id="5" name="Picture 4">
            <a:extLst>
              <a:ext uri="{FF2B5EF4-FFF2-40B4-BE49-F238E27FC236}">
                <a16:creationId xmlns:a16="http://schemas.microsoft.com/office/drawing/2014/main" id="{F5E3EE47-2828-4784-98E6-95C44919ACDE}"/>
              </a:ext>
            </a:extLst>
          </p:cNvPr>
          <p:cNvPicPr>
            <a:picLocks noChangeAspect="1"/>
          </p:cNvPicPr>
          <p:nvPr/>
        </p:nvPicPr>
        <p:blipFill>
          <a:blip r:embed="rId3"/>
          <a:stretch>
            <a:fillRect/>
          </a:stretch>
        </p:blipFill>
        <p:spPr>
          <a:xfrm>
            <a:off x="5948012" y="3073136"/>
            <a:ext cx="5630061" cy="3492633"/>
          </a:xfrm>
          <a:prstGeom prst="rect">
            <a:avLst/>
          </a:prstGeom>
        </p:spPr>
      </p:pic>
    </p:spTree>
    <p:extLst>
      <p:ext uri="{BB962C8B-B14F-4D97-AF65-F5344CB8AC3E}">
        <p14:creationId xmlns:p14="http://schemas.microsoft.com/office/powerpoint/2010/main" val="388006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AB59-9D1E-4B7B-88C0-511A2445C381}"/>
              </a:ext>
            </a:extLst>
          </p:cNvPr>
          <p:cNvSpPr>
            <a:spLocks noGrp="1"/>
          </p:cNvSpPr>
          <p:nvPr>
            <p:ph type="title"/>
          </p:nvPr>
        </p:nvSpPr>
        <p:spPr/>
        <p:txBody>
          <a:bodyPr/>
          <a:lstStyle/>
          <a:p>
            <a:r>
              <a:rPr lang="en-US" dirty="0"/>
              <a:t>Analytic Distribution</a:t>
            </a:r>
          </a:p>
        </p:txBody>
      </p:sp>
      <p:sp>
        <p:nvSpPr>
          <p:cNvPr id="3" name="Content Placeholder 2">
            <a:extLst>
              <a:ext uri="{FF2B5EF4-FFF2-40B4-BE49-F238E27FC236}">
                <a16:creationId xmlns:a16="http://schemas.microsoft.com/office/drawing/2014/main" id="{3E483603-45B9-4281-90D7-059D57461863}"/>
              </a:ext>
            </a:extLst>
          </p:cNvPr>
          <p:cNvSpPr>
            <a:spLocks noGrp="1"/>
          </p:cNvSpPr>
          <p:nvPr>
            <p:ph idx="1"/>
          </p:nvPr>
        </p:nvSpPr>
        <p:spPr/>
        <p:txBody>
          <a:bodyPr/>
          <a:lstStyle/>
          <a:p>
            <a:pPr marL="0" indent="0">
              <a:buNone/>
            </a:pPr>
            <a:r>
              <a:rPr lang="en-US" dirty="0"/>
              <a:t>I then generated the normal probability plot, which if the distribution is normal would follow a straight line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B3A4E4E-59A8-493A-9607-1124E9EFAE88}"/>
              </a:ext>
            </a:extLst>
          </p:cNvPr>
          <p:cNvPicPr>
            <a:picLocks noChangeAspect="1"/>
          </p:cNvPicPr>
          <p:nvPr/>
        </p:nvPicPr>
        <p:blipFill>
          <a:blip r:embed="rId2"/>
          <a:stretch>
            <a:fillRect/>
          </a:stretch>
        </p:blipFill>
        <p:spPr>
          <a:xfrm>
            <a:off x="933596" y="2616661"/>
            <a:ext cx="4274713" cy="3019846"/>
          </a:xfrm>
          <a:prstGeom prst="rect">
            <a:avLst/>
          </a:prstGeom>
        </p:spPr>
      </p:pic>
      <p:pic>
        <p:nvPicPr>
          <p:cNvPr id="5" name="Picture 4">
            <a:extLst>
              <a:ext uri="{FF2B5EF4-FFF2-40B4-BE49-F238E27FC236}">
                <a16:creationId xmlns:a16="http://schemas.microsoft.com/office/drawing/2014/main" id="{946E901C-6497-4CC2-8C9C-DC247D5078ED}"/>
              </a:ext>
            </a:extLst>
          </p:cNvPr>
          <p:cNvPicPr>
            <a:picLocks noChangeAspect="1"/>
          </p:cNvPicPr>
          <p:nvPr/>
        </p:nvPicPr>
        <p:blipFill>
          <a:blip r:embed="rId3"/>
          <a:stretch>
            <a:fillRect/>
          </a:stretch>
        </p:blipFill>
        <p:spPr>
          <a:xfrm>
            <a:off x="5647396" y="2616661"/>
            <a:ext cx="3876967" cy="3019846"/>
          </a:xfrm>
          <a:prstGeom prst="rect">
            <a:avLst/>
          </a:prstGeom>
        </p:spPr>
      </p:pic>
    </p:spTree>
    <p:extLst>
      <p:ext uri="{BB962C8B-B14F-4D97-AF65-F5344CB8AC3E}">
        <p14:creationId xmlns:p14="http://schemas.microsoft.com/office/powerpoint/2010/main" val="12884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15DD-7694-49E3-8317-D3DA289EE7F6}"/>
              </a:ext>
            </a:extLst>
          </p:cNvPr>
          <p:cNvSpPr>
            <a:spLocks noGrp="1"/>
          </p:cNvSpPr>
          <p:nvPr>
            <p:ph type="title"/>
          </p:nvPr>
        </p:nvSpPr>
        <p:spPr/>
        <p:txBody>
          <a:bodyPr/>
          <a:lstStyle/>
          <a:p>
            <a:r>
              <a:rPr lang="en-US" dirty="0"/>
              <a:t>Scatterplots</a:t>
            </a:r>
          </a:p>
        </p:txBody>
      </p:sp>
      <p:sp>
        <p:nvSpPr>
          <p:cNvPr id="3" name="Content Placeholder 2">
            <a:extLst>
              <a:ext uri="{FF2B5EF4-FFF2-40B4-BE49-F238E27FC236}">
                <a16:creationId xmlns:a16="http://schemas.microsoft.com/office/drawing/2014/main" id="{06CEDD20-9E27-41C6-9EF2-57F5591D0339}"/>
              </a:ext>
            </a:extLst>
          </p:cNvPr>
          <p:cNvSpPr>
            <a:spLocks noGrp="1"/>
          </p:cNvSpPr>
          <p:nvPr>
            <p:ph idx="1"/>
          </p:nvPr>
        </p:nvSpPr>
        <p:spPr/>
        <p:txBody>
          <a:bodyPr>
            <a:normAutofit lnSpcReduction="10000"/>
          </a:bodyPr>
          <a:lstStyle/>
          <a:p>
            <a:r>
              <a:rPr lang="en-US" dirty="0"/>
              <a:t>I explored the relationship between launch speed and OPS. My thought was that a higher launch speed would translate to a higher OPS.</a:t>
            </a:r>
          </a:p>
          <a:p>
            <a:r>
              <a:rPr lang="en-US" dirty="0"/>
              <a:t>After looking at the covariance and the correlation coefficient and the scatter plots there appears to be a moderate positive correlation between launch speed and OPS.</a:t>
            </a:r>
          </a:p>
          <a:p>
            <a:r>
              <a:rPr lang="en-US" dirty="0"/>
              <a:t>I also reviewed launch angel versus batting average, expecting this to be a non-linear relationship. It turns out this is true. It is not linear, but also not the shape of the scatter plot I was expecting.</a:t>
            </a:r>
          </a:p>
          <a:p>
            <a:r>
              <a:rPr lang="en-US" dirty="0"/>
              <a:t>My last scatterplot slide is launch speed vs OPS for separated by pitcher handedness and colored by batter handedness.</a:t>
            </a:r>
          </a:p>
          <a:p>
            <a:pPr marL="0" indent="0">
              <a:buNone/>
            </a:pPr>
            <a:endParaRPr lang="en-US" dirty="0"/>
          </a:p>
        </p:txBody>
      </p:sp>
    </p:spTree>
    <p:extLst>
      <p:ext uri="{BB962C8B-B14F-4D97-AF65-F5344CB8AC3E}">
        <p14:creationId xmlns:p14="http://schemas.microsoft.com/office/powerpoint/2010/main" val="1550874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11">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5C8D37-3DB1-479A-8F30-92F1F9EEAA61}"/>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kern="1200">
                <a:solidFill>
                  <a:schemeClr val="tx1"/>
                </a:solidFill>
                <a:latin typeface="+mj-lt"/>
                <a:ea typeface="+mj-ea"/>
                <a:cs typeface="+mj-cs"/>
              </a:rPr>
              <a:t>Scatterplots</a:t>
            </a:r>
          </a:p>
        </p:txBody>
      </p:sp>
      <p:sp>
        <p:nvSpPr>
          <p:cNvPr id="32" name="Rectangle: Rounded Corners 13">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9" name="Content Placeholder 8">
            <a:extLst>
              <a:ext uri="{FF2B5EF4-FFF2-40B4-BE49-F238E27FC236}">
                <a16:creationId xmlns:a16="http://schemas.microsoft.com/office/drawing/2014/main" id="{F453E556-C4EE-4D06-9A32-84B83B0A50D2}"/>
              </a:ext>
            </a:extLst>
          </p:cNvPr>
          <p:cNvPicPr>
            <a:picLocks noGrp="1" noChangeAspect="1"/>
          </p:cNvPicPr>
          <p:nvPr>
            <p:ph idx="1"/>
          </p:nvPr>
        </p:nvPicPr>
        <p:blipFill>
          <a:blip r:embed="rId2"/>
          <a:stretch>
            <a:fillRect/>
          </a:stretch>
        </p:blipFill>
        <p:spPr>
          <a:xfrm>
            <a:off x="5952900" y="2315566"/>
            <a:ext cx="3934374" cy="2943636"/>
          </a:xfrm>
          <a:prstGeom prst="rect">
            <a:avLst/>
          </a:prstGeom>
        </p:spPr>
      </p:pic>
      <p:pic>
        <p:nvPicPr>
          <p:cNvPr id="8" name="Picture 7">
            <a:extLst>
              <a:ext uri="{FF2B5EF4-FFF2-40B4-BE49-F238E27FC236}">
                <a16:creationId xmlns:a16="http://schemas.microsoft.com/office/drawing/2014/main" id="{3924C633-0D80-4CFB-BEF7-210BB9CD9583}"/>
              </a:ext>
            </a:extLst>
          </p:cNvPr>
          <p:cNvPicPr>
            <a:picLocks noChangeAspect="1"/>
          </p:cNvPicPr>
          <p:nvPr/>
        </p:nvPicPr>
        <p:blipFill>
          <a:blip r:embed="rId3"/>
          <a:stretch>
            <a:fillRect/>
          </a:stretch>
        </p:blipFill>
        <p:spPr>
          <a:xfrm>
            <a:off x="909459" y="2244119"/>
            <a:ext cx="3953427" cy="3086531"/>
          </a:xfrm>
          <a:prstGeom prst="rect">
            <a:avLst/>
          </a:prstGeom>
        </p:spPr>
      </p:pic>
    </p:spTree>
    <p:extLst>
      <p:ext uri="{BB962C8B-B14F-4D97-AF65-F5344CB8AC3E}">
        <p14:creationId xmlns:p14="http://schemas.microsoft.com/office/powerpoint/2010/main" val="7121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577F-3F81-47B1-BC5E-F3F8EB1A09EC}"/>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CFEE8B0E-F436-411D-9DE2-7122013DBE9C}"/>
              </a:ext>
            </a:extLst>
          </p:cNvPr>
          <p:cNvPicPr>
            <a:picLocks noGrp="1" noChangeAspect="1"/>
          </p:cNvPicPr>
          <p:nvPr>
            <p:ph idx="1"/>
          </p:nvPr>
        </p:nvPicPr>
        <p:blipFill>
          <a:blip r:embed="rId2"/>
          <a:stretch>
            <a:fillRect/>
          </a:stretch>
        </p:blipFill>
        <p:spPr>
          <a:xfrm>
            <a:off x="748645" y="3918202"/>
            <a:ext cx="8326012" cy="2372056"/>
          </a:xfrm>
          <a:prstGeom prst="rect">
            <a:avLst/>
          </a:prstGeom>
        </p:spPr>
      </p:pic>
      <p:pic>
        <p:nvPicPr>
          <p:cNvPr id="8" name="Picture 7">
            <a:extLst>
              <a:ext uri="{FF2B5EF4-FFF2-40B4-BE49-F238E27FC236}">
                <a16:creationId xmlns:a16="http://schemas.microsoft.com/office/drawing/2014/main" id="{8F8A4FA4-D097-49C5-A75D-25A4DA80933A}"/>
              </a:ext>
            </a:extLst>
          </p:cNvPr>
          <p:cNvPicPr>
            <a:picLocks noChangeAspect="1"/>
          </p:cNvPicPr>
          <p:nvPr/>
        </p:nvPicPr>
        <p:blipFill>
          <a:blip r:embed="rId3"/>
          <a:stretch>
            <a:fillRect/>
          </a:stretch>
        </p:blipFill>
        <p:spPr>
          <a:xfrm>
            <a:off x="748645" y="1459849"/>
            <a:ext cx="8268854" cy="2505425"/>
          </a:xfrm>
          <a:prstGeom prst="rect">
            <a:avLst/>
          </a:prstGeom>
        </p:spPr>
      </p:pic>
    </p:spTree>
    <p:extLst>
      <p:ext uri="{BB962C8B-B14F-4D97-AF65-F5344CB8AC3E}">
        <p14:creationId xmlns:p14="http://schemas.microsoft.com/office/powerpoint/2010/main" val="301476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568D-3607-4FDD-87C1-DFE23FF34B49}"/>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B5C4F31D-B8ED-49A6-82A5-B6D082909423}"/>
              </a:ext>
            </a:extLst>
          </p:cNvPr>
          <p:cNvSpPr>
            <a:spLocks noGrp="1"/>
          </p:cNvSpPr>
          <p:nvPr>
            <p:ph idx="1"/>
          </p:nvPr>
        </p:nvSpPr>
        <p:spPr/>
        <p:txBody>
          <a:bodyPr>
            <a:normAutofit/>
          </a:bodyPr>
          <a:lstStyle/>
          <a:p>
            <a:r>
              <a:rPr lang="en-US" dirty="0"/>
              <a:t>I've been frustrated because after doing all of this work, I don't think I had a very good statistical question. Or at least, I'm not good enough at this point yet to get myself to an answer. I've been a bit all over the place. And I'm not sure how to indicate switch-hitters should bat from only one side or not.</a:t>
            </a:r>
          </a:p>
          <a:p>
            <a:r>
              <a:rPr lang="en-US" dirty="0"/>
              <a:t>Up to this point, I can't discern much difference between switch-hitters and non-switch hitters. For my hypothesis testing, I use the difference in means model presented in Chapter 9 on page 104. </a:t>
            </a:r>
          </a:p>
          <a:p>
            <a:r>
              <a:rPr lang="en-US" dirty="0"/>
              <a:t>I tried several different combinations to run through the hypothesis tests and my p-values leave a little something to be desired. </a:t>
            </a:r>
          </a:p>
        </p:txBody>
      </p:sp>
    </p:spTree>
    <p:extLst>
      <p:ext uri="{BB962C8B-B14F-4D97-AF65-F5344CB8AC3E}">
        <p14:creationId xmlns:p14="http://schemas.microsoft.com/office/powerpoint/2010/main" val="262539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E2CE-8C81-4EE5-91A6-452F469E6603}"/>
              </a:ext>
            </a:extLst>
          </p:cNvPr>
          <p:cNvSpPr>
            <a:spLocks noGrp="1"/>
          </p:cNvSpPr>
          <p:nvPr>
            <p:ph type="title"/>
          </p:nvPr>
        </p:nvSpPr>
        <p:spPr/>
        <p:txBody>
          <a:bodyPr/>
          <a:lstStyle/>
          <a:p>
            <a:r>
              <a:rPr lang="en-US" dirty="0"/>
              <a:t>Regression Testing</a:t>
            </a:r>
          </a:p>
        </p:txBody>
      </p:sp>
      <p:sp>
        <p:nvSpPr>
          <p:cNvPr id="3" name="Content Placeholder 2">
            <a:extLst>
              <a:ext uri="{FF2B5EF4-FFF2-40B4-BE49-F238E27FC236}">
                <a16:creationId xmlns:a16="http://schemas.microsoft.com/office/drawing/2014/main" id="{DC6F7042-BBB9-48F8-BAEB-EDFD8DD2D738}"/>
              </a:ext>
            </a:extLst>
          </p:cNvPr>
          <p:cNvSpPr>
            <a:spLocks noGrp="1"/>
          </p:cNvSpPr>
          <p:nvPr>
            <p:ph idx="1"/>
          </p:nvPr>
        </p:nvSpPr>
        <p:spPr/>
        <p:txBody>
          <a:bodyPr/>
          <a:lstStyle/>
          <a:p>
            <a:r>
              <a:rPr lang="en-US" dirty="0"/>
              <a:t>I ran several different multiple regression models using ordinary least squares.</a:t>
            </a:r>
          </a:p>
          <a:p>
            <a:r>
              <a:rPr lang="en-US" dirty="0"/>
              <a:t>I used various models and various data sets. Most of the data sets are broken down by batter handedness and pitcher handedness.</a:t>
            </a:r>
          </a:p>
          <a:p>
            <a:r>
              <a:rPr lang="en-US" dirty="0"/>
              <a:t>The various models mostly differed by the explanatory variables. </a:t>
            </a:r>
          </a:p>
          <a:p>
            <a:r>
              <a:rPr lang="en-US" dirty="0"/>
              <a:t>While launch speed and launch angle seem to be significant in predicting batting average and OPS, handedness does not.</a:t>
            </a:r>
          </a:p>
        </p:txBody>
      </p:sp>
    </p:spTree>
    <p:extLst>
      <p:ext uri="{BB962C8B-B14F-4D97-AF65-F5344CB8AC3E}">
        <p14:creationId xmlns:p14="http://schemas.microsoft.com/office/powerpoint/2010/main" val="24081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81D3-9127-4156-837C-863F563BCCB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49269EA-85BB-4F78-8059-576CB9661883}"/>
              </a:ext>
            </a:extLst>
          </p:cNvPr>
          <p:cNvSpPr>
            <a:spLocks noGrp="1"/>
          </p:cNvSpPr>
          <p:nvPr>
            <p:ph idx="1"/>
          </p:nvPr>
        </p:nvSpPr>
        <p:spPr/>
        <p:txBody>
          <a:bodyPr/>
          <a:lstStyle/>
          <a:p>
            <a:pPr marL="0" indent="0">
              <a:buNone/>
            </a:pPr>
            <a:r>
              <a:rPr lang="en-US" dirty="0"/>
              <a:t>I want to try and understand if switch hitters would be more productive if they hit from their strongest side of the plate versus switching based on the handedness of the pitcher they are facing.</a:t>
            </a:r>
          </a:p>
        </p:txBody>
      </p:sp>
    </p:spTree>
    <p:extLst>
      <p:ext uri="{BB962C8B-B14F-4D97-AF65-F5344CB8AC3E}">
        <p14:creationId xmlns:p14="http://schemas.microsoft.com/office/powerpoint/2010/main" val="4253580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C1C4-5B8A-4556-B9D9-7490D70C10D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5916AADA-02A9-4F6D-BCB1-7B4CC036C71A}"/>
              </a:ext>
            </a:extLst>
          </p:cNvPr>
          <p:cNvSpPr>
            <a:spLocks noGrp="1"/>
          </p:cNvSpPr>
          <p:nvPr>
            <p:ph idx="1"/>
          </p:nvPr>
        </p:nvSpPr>
        <p:spPr/>
        <p:txBody>
          <a:bodyPr>
            <a:normAutofit fontScale="62500" lnSpcReduction="20000"/>
          </a:bodyPr>
          <a:lstStyle/>
          <a:p>
            <a:r>
              <a:rPr lang="en-US" dirty="0"/>
              <a:t>Batting Average (BA) - Number of hits divided by number of at-bats. Note that an at-bat is different than a plate appearance.</a:t>
            </a:r>
          </a:p>
          <a:p>
            <a:r>
              <a:rPr lang="en-US" dirty="0"/>
              <a:t>On-base + Slugging (OPS) - A hitters on-base percentage, which is number of times they reached base divided by at-bats, plus their slugging percentage. Slugging is how many total bases they hit for divided by number of hits.</a:t>
            </a:r>
          </a:p>
          <a:p>
            <a:r>
              <a:rPr lang="en-US" dirty="0"/>
              <a:t>Batting Average Balls in Play (</a:t>
            </a:r>
            <a:r>
              <a:rPr lang="en-US" dirty="0" err="1"/>
              <a:t>BAbip</a:t>
            </a:r>
            <a:r>
              <a:rPr lang="en-US" dirty="0"/>
              <a:t>) - Of the balls a batter hit into the field of play, how many turned into hits</a:t>
            </a:r>
          </a:p>
          <a:p>
            <a:r>
              <a:rPr lang="en-US" dirty="0"/>
              <a:t>Launch Speed - Average speed a batted ball came off a hitters bat</a:t>
            </a:r>
          </a:p>
          <a:p>
            <a:r>
              <a:rPr lang="en-US" dirty="0"/>
              <a:t>Launch Angle - Average trajectory a batted ball came off a hitters bat</a:t>
            </a:r>
          </a:p>
          <a:p>
            <a:r>
              <a:rPr lang="en-US" dirty="0"/>
              <a:t>Whiffs - How many times a player swung and missed</a:t>
            </a:r>
          </a:p>
          <a:p>
            <a:r>
              <a:rPr lang="en-US" dirty="0"/>
              <a:t>Swings - How many times a player swung</a:t>
            </a:r>
          </a:p>
          <a:p>
            <a:r>
              <a:rPr lang="en-US" dirty="0"/>
              <a:t>Batter Handedness - Which side of the plate the batter hit from. A B indicated they hit from both sides, pending the pitcher handedness</a:t>
            </a:r>
          </a:p>
          <a:p>
            <a:r>
              <a:rPr lang="en-US" dirty="0"/>
              <a:t>Pitcher Handedness - Which arm a pitcher threw the ball with</a:t>
            </a:r>
          </a:p>
          <a:p>
            <a:r>
              <a:rPr lang="en-US" dirty="0"/>
              <a:t>Year - The year the statistics are from. My dataset includes years 2015-2019</a:t>
            </a:r>
          </a:p>
          <a:p>
            <a:endParaRPr lang="en-US" dirty="0"/>
          </a:p>
        </p:txBody>
      </p:sp>
    </p:spTree>
    <p:extLst>
      <p:ext uri="{BB962C8B-B14F-4D97-AF65-F5344CB8AC3E}">
        <p14:creationId xmlns:p14="http://schemas.microsoft.com/office/powerpoint/2010/main" val="421353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E60162-78F7-4849-81F3-6B2663F88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DA6934-9F0C-42E3-B202-65FCFF998360}"/>
              </a:ext>
            </a:extLst>
          </p:cNvPr>
          <p:cNvSpPr>
            <a:spLocks noGrp="1"/>
          </p:cNvSpPr>
          <p:nvPr>
            <p:ph type="title"/>
          </p:nvPr>
        </p:nvSpPr>
        <p:spPr>
          <a:xfrm>
            <a:off x="549277" y="458033"/>
            <a:ext cx="5257798" cy="726224"/>
          </a:xfrm>
        </p:spPr>
        <p:txBody>
          <a:bodyPr vert="horz" wrap="square" lIns="91440" tIns="45720" rIns="91440" bIns="45720" rtlCol="0" anchor="ctr">
            <a:normAutofit/>
          </a:bodyPr>
          <a:lstStyle/>
          <a:p>
            <a:r>
              <a:rPr lang="en-US" sz="2200" dirty="0"/>
              <a:t>Histograms</a:t>
            </a:r>
            <a:br>
              <a:rPr lang="en-US" sz="2200" dirty="0"/>
            </a:br>
            <a:r>
              <a:rPr lang="en-US" sz="2200" b="1" dirty="0"/>
              <a:t>OPS </a:t>
            </a:r>
            <a:endParaRPr lang="en-US" sz="2200" dirty="0"/>
          </a:p>
        </p:txBody>
      </p:sp>
      <p:pic>
        <p:nvPicPr>
          <p:cNvPr id="4" name="Content Placeholder 3">
            <a:extLst>
              <a:ext uri="{FF2B5EF4-FFF2-40B4-BE49-F238E27FC236}">
                <a16:creationId xmlns:a16="http://schemas.microsoft.com/office/drawing/2014/main" id="{7ABA395A-E784-49A1-8EB6-20F9501A0943}"/>
              </a:ext>
            </a:extLst>
          </p:cNvPr>
          <p:cNvPicPr>
            <a:picLocks noGrp="1" noChangeAspect="1"/>
          </p:cNvPicPr>
          <p:nvPr>
            <p:ph idx="1"/>
          </p:nvPr>
        </p:nvPicPr>
        <p:blipFill rotWithShape="1">
          <a:blip r:embed="rId2"/>
          <a:srcRect l="1405" r="562"/>
          <a:stretch/>
        </p:blipFill>
        <p:spPr>
          <a:xfrm>
            <a:off x="550863" y="1557339"/>
            <a:ext cx="11090274" cy="4751386"/>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95954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9E60162-78F7-4849-81F3-6B2663F88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DA6934-9F0C-42E3-B202-65FCFF998360}"/>
              </a:ext>
            </a:extLst>
          </p:cNvPr>
          <p:cNvSpPr>
            <a:spLocks noGrp="1"/>
          </p:cNvSpPr>
          <p:nvPr>
            <p:ph type="title"/>
          </p:nvPr>
        </p:nvSpPr>
        <p:spPr>
          <a:xfrm>
            <a:off x="549277" y="458033"/>
            <a:ext cx="5257798" cy="726224"/>
          </a:xfrm>
        </p:spPr>
        <p:txBody>
          <a:bodyPr vert="horz" wrap="square" lIns="91440" tIns="45720" rIns="91440" bIns="45720" rtlCol="0" anchor="ctr">
            <a:normAutofit/>
          </a:bodyPr>
          <a:lstStyle/>
          <a:p>
            <a:r>
              <a:rPr lang="en-US" sz="2200" dirty="0"/>
              <a:t>Histograms</a:t>
            </a:r>
            <a:br>
              <a:rPr lang="en-US" sz="2200" dirty="0"/>
            </a:br>
            <a:r>
              <a:rPr lang="en-US" sz="2200" b="1" dirty="0"/>
              <a:t>Launch Speed</a:t>
            </a:r>
            <a:endParaRPr lang="en-US" sz="2200" dirty="0"/>
          </a:p>
        </p:txBody>
      </p:sp>
      <p:pic>
        <p:nvPicPr>
          <p:cNvPr id="8" name="Content Placeholder 3">
            <a:extLst>
              <a:ext uri="{FF2B5EF4-FFF2-40B4-BE49-F238E27FC236}">
                <a16:creationId xmlns:a16="http://schemas.microsoft.com/office/drawing/2014/main" id="{A0C992AD-EA8E-417F-9291-BC9E7D9BB9F4}"/>
              </a:ext>
            </a:extLst>
          </p:cNvPr>
          <p:cNvPicPr>
            <a:picLocks noGrp="1" noChangeAspect="1"/>
          </p:cNvPicPr>
          <p:nvPr>
            <p:ph idx="1"/>
          </p:nvPr>
        </p:nvPicPr>
        <p:blipFill rotWithShape="1">
          <a:blip r:embed="rId2"/>
          <a:srcRect l="3964" r="922" b="1"/>
          <a:stretch/>
        </p:blipFill>
        <p:spPr>
          <a:xfrm>
            <a:off x="550863" y="1557339"/>
            <a:ext cx="11090274" cy="4751386"/>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71399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9E60162-78F7-4849-81F3-6B2663F88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DA6934-9F0C-42E3-B202-65FCFF998360}"/>
              </a:ext>
            </a:extLst>
          </p:cNvPr>
          <p:cNvSpPr>
            <a:spLocks noGrp="1"/>
          </p:cNvSpPr>
          <p:nvPr>
            <p:ph type="title"/>
          </p:nvPr>
        </p:nvSpPr>
        <p:spPr>
          <a:xfrm>
            <a:off x="549277" y="458033"/>
            <a:ext cx="5257798" cy="726224"/>
          </a:xfrm>
        </p:spPr>
        <p:txBody>
          <a:bodyPr vert="horz" wrap="square" lIns="91440" tIns="45720" rIns="91440" bIns="45720" rtlCol="0" anchor="ctr">
            <a:normAutofit/>
          </a:bodyPr>
          <a:lstStyle/>
          <a:p>
            <a:r>
              <a:rPr lang="en-US" sz="2200" dirty="0"/>
              <a:t>Histograms</a:t>
            </a:r>
            <a:br>
              <a:rPr lang="en-US" sz="2200" dirty="0"/>
            </a:br>
            <a:r>
              <a:rPr lang="en-US" sz="2200" b="1" dirty="0"/>
              <a:t>Launch Angle</a:t>
            </a:r>
            <a:endParaRPr lang="en-US" sz="2200" dirty="0"/>
          </a:p>
        </p:txBody>
      </p:sp>
      <p:pic>
        <p:nvPicPr>
          <p:cNvPr id="5" name="Content Placeholder 4">
            <a:extLst>
              <a:ext uri="{FF2B5EF4-FFF2-40B4-BE49-F238E27FC236}">
                <a16:creationId xmlns:a16="http://schemas.microsoft.com/office/drawing/2014/main" id="{246642D5-190C-410D-BABD-1F7C4AE1BE14}"/>
              </a:ext>
            </a:extLst>
          </p:cNvPr>
          <p:cNvPicPr>
            <a:picLocks noGrp="1" noChangeAspect="1"/>
          </p:cNvPicPr>
          <p:nvPr>
            <p:ph idx="1"/>
          </p:nvPr>
        </p:nvPicPr>
        <p:blipFill rotWithShape="1">
          <a:blip r:embed="rId2"/>
          <a:srcRect l="1547" r="3923" b="2"/>
          <a:stretch/>
        </p:blipFill>
        <p:spPr>
          <a:xfrm>
            <a:off x="550863" y="1557339"/>
            <a:ext cx="11090274" cy="4751386"/>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18903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9E60162-78F7-4849-81F3-6B2663F88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DA6934-9F0C-42E3-B202-65FCFF998360}"/>
              </a:ext>
            </a:extLst>
          </p:cNvPr>
          <p:cNvSpPr>
            <a:spLocks noGrp="1"/>
          </p:cNvSpPr>
          <p:nvPr>
            <p:ph type="title"/>
          </p:nvPr>
        </p:nvSpPr>
        <p:spPr>
          <a:xfrm>
            <a:off x="549277" y="458033"/>
            <a:ext cx="5257798" cy="726224"/>
          </a:xfrm>
        </p:spPr>
        <p:txBody>
          <a:bodyPr vert="horz" wrap="square" lIns="91440" tIns="45720" rIns="91440" bIns="45720" rtlCol="0" anchor="ctr">
            <a:normAutofit/>
          </a:bodyPr>
          <a:lstStyle/>
          <a:p>
            <a:r>
              <a:rPr lang="en-US" sz="2200" dirty="0"/>
              <a:t>Histograms</a:t>
            </a:r>
            <a:br>
              <a:rPr lang="en-US" sz="2200" dirty="0"/>
            </a:br>
            <a:r>
              <a:rPr lang="en-US" sz="2200" b="1" dirty="0"/>
              <a:t>Swings</a:t>
            </a:r>
            <a:endParaRPr lang="en-US" sz="2200" dirty="0"/>
          </a:p>
        </p:txBody>
      </p:sp>
      <p:pic>
        <p:nvPicPr>
          <p:cNvPr id="6" name="Content Placeholder 5">
            <a:extLst>
              <a:ext uri="{FF2B5EF4-FFF2-40B4-BE49-F238E27FC236}">
                <a16:creationId xmlns:a16="http://schemas.microsoft.com/office/drawing/2014/main" id="{9C489124-010C-4E75-B4D8-6CF1D5C70E30}"/>
              </a:ext>
            </a:extLst>
          </p:cNvPr>
          <p:cNvPicPr>
            <a:picLocks noGrp="1" noChangeAspect="1"/>
          </p:cNvPicPr>
          <p:nvPr>
            <p:ph idx="1"/>
          </p:nvPr>
        </p:nvPicPr>
        <p:blipFill rotWithShape="1">
          <a:blip r:embed="rId2"/>
          <a:srcRect l="2142" r="5660"/>
          <a:stretch/>
        </p:blipFill>
        <p:spPr>
          <a:xfrm>
            <a:off x="550863" y="1557339"/>
            <a:ext cx="11090274" cy="4751386"/>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268913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9E60162-78F7-4849-81F3-6B2663F88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8" name="Rectangle 47">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DA6934-9F0C-42E3-B202-65FCFF998360}"/>
              </a:ext>
            </a:extLst>
          </p:cNvPr>
          <p:cNvSpPr>
            <a:spLocks noGrp="1"/>
          </p:cNvSpPr>
          <p:nvPr>
            <p:ph type="title"/>
          </p:nvPr>
        </p:nvSpPr>
        <p:spPr>
          <a:xfrm>
            <a:off x="549277" y="458033"/>
            <a:ext cx="5257798" cy="726224"/>
          </a:xfrm>
        </p:spPr>
        <p:txBody>
          <a:bodyPr vert="horz" wrap="square" lIns="91440" tIns="45720" rIns="91440" bIns="45720" rtlCol="0" anchor="ctr">
            <a:normAutofit/>
          </a:bodyPr>
          <a:lstStyle/>
          <a:p>
            <a:r>
              <a:rPr lang="en-US" sz="2200" dirty="0"/>
              <a:t>Histograms</a:t>
            </a:r>
            <a:br>
              <a:rPr lang="en-US" sz="2200" dirty="0"/>
            </a:br>
            <a:r>
              <a:rPr lang="en-US" sz="2200" b="1" dirty="0"/>
              <a:t>Whiffs</a:t>
            </a:r>
            <a:endParaRPr lang="en-US" sz="2200" dirty="0"/>
          </a:p>
        </p:txBody>
      </p:sp>
      <p:pic>
        <p:nvPicPr>
          <p:cNvPr id="5" name="Content Placeholder 4">
            <a:extLst>
              <a:ext uri="{FF2B5EF4-FFF2-40B4-BE49-F238E27FC236}">
                <a16:creationId xmlns:a16="http://schemas.microsoft.com/office/drawing/2014/main" id="{3E0CB7D6-61C9-4E7B-B645-985A340693D0}"/>
              </a:ext>
            </a:extLst>
          </p:cNvPr>
          <p:cNvPicPr>
            <a:picLocks noGrp="1" noChangeAspect="1"/>
          </p:cNvPicPr>
          <p:nvPr>
            <p:ph idx="1"/>
          </p:nvPr>
        </p:nvPicPr>
        <p:blipFill rotWithShape="1">
          <a:blip r:embed="rId2"/>
          <a:srcRect r="3135" b="1"/>
          <a:stretch/>
        </p:blipFill>
        <p:spPr>
          <a:xfrm>
            <a:off x="550863" y="1557339"/>
            <a:ext cx="11090274" cy="4751386"/>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36315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87F3-4490-4D76-91F9-AB28CDD89E98}"/>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9694F2E5-BE05-4C19-93A1-184CE476CC72}"/>
              </a:ext>
            </a:extLst>
          </p:cNvPr>
          <p:cNvSpPr>
            <a:spLocks noGrp="1"/>
          </p:cNvSpPr>
          <p:nvPr>
            <p:ph idx="1"/>
          </p:nvPr>
        </p:nvSpPr>
        <p:spPr/>
        <p:txBody>
          <a:bodyPr/>
          <a:lstStyle/>
          <a:p>
            <a:pPr marL="0" indent="0">
              <a:buNone/>
            </a:pPr>
            <a:r>
              <a:rPr lang="en-US" dirty="0"/>
              <a:t>Most of my descriptive statistics are broken down by pitcher handedness and or batter handedness. This makes for a lot of subsets of data.</a:t>
            </a:r>
          </a:p>
          <a:p>
            <a:pPr marL="0" indent="0">
              <a:buNone/>
            </a:pPr>
            <a:r>
              <a:rPr lang="en-US" b="1" dirty="0"/>
              <a:t>Batting Average</a:t>
            </a:r>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10F020FD-C7DD-494C-970B-D69C2C6EE17E}"/>
              </a:ext>
            </a:extLst>
          </p:cNvPr>
          <p:cNvPicPr>
            <a:picLocks noChangeAspect="1"/>
          </p:cNvPicPr>
          <p:nvPr/>
        </p:nvPicPr>
        <p:blipFill>
          <a:blip r:embed="rId2"/>
          <a:stretch>
            <a:fillRect/>
          </a:stretch>
        </p:blipFill>
        <p:spPr>
          <a:xfrm>
            <a:off x="1035376" y="3604646"/>
            <a:ext cx="2495898" cy="1790950"/>
          </a:xfrm>
          <a:prstGeom prst="rect">
            <a:avLst/>
          </a:prstGeom>
        </p:spPr>
      </p:pic>
      <p:pic>
        <p:nvPicPr>
          <p:cNvPr id="8" name="Picture 7">
            <a:extLst>
              <a:ext uri="{FF2B5EF4-FFF2-40B4-BE49-F238E27FC236}">
                <a16:creationId xmlns:a16="http://schemas.microsoft.com/office/drawing/2014/main" id="{3273DDC1-4FDF-424C-80EF-BCFE2F593428}"/>
              </a:ext>
            </a:extLst>
          </p:cNvPr>
          <p:cNvPicPr>
            <a:picLocks noChangeAspect="1"/>
          </p:cNvPicPr>
          <p:nvPr/>
        </p:nvPicPr>
        <p:blipFill>
          <a:blip r:embed="rId3"/>
          <a:stretch>
            <a:fillRect/>
          </a:stretch>
        </p:blipFill>
        <p:spPr>
          <a:xfrm>
            <a:off x="3531274" y="2709171"/>
            <a:ext cx="2800741" cy="1790950"/>
          </a:xfrm>
          <a:prstGeom prst="rect">
            <a:avLst/>
          </a:prstGeom>
        </p:spPr>
      </p:pic>
      <p:pic>
        <p:nvPicPr>
          <p:cNvPr id="9" name="Picture 8">
            <a:extLst>
              <a:ext uri="{FF2B5EF4-FFF2-40B4-BE49-F238E27FC236}">
                <a16:creationId xmlns:a16="http://schemas.microsoft.com/office/drawing/2014/main" id="{26E858D9-EC66-4F88-9218-4308F065E4F9}"/>
              </a:ext>
            </a:extLst>
          </p:cNvPr>
          <p:cNvPicPr>
            <a:picLocks noChangeAspect="1"/>
          </p:cNvPicPr>
          <p:nvPr/>
        </p:nvPicPr>
        <p:blipFill>
          <a:blip r:embed="rId4"/>
          <a:stretch>
            <a:fillRect/>
          </a:stretch>
        </p:blipFill>
        <p:spPr>
          <a:xfrm>
            <a:off x="6534839" y="2868710"/>
            <a:ext cx="2857899" cy="1905266"/>
          </a:xfrm>
          <a:prstGeom prst="rect">
            <a:avLst/>
          </a:prstGeom>
        </p:spPr>
      </p:pic>
      <p:pic>
        <p:nvPicPr>
          <p:cNvPr id="10" name="Picture 9">
            <a:extLst>
              <a:ext uri="{FF2B5EF4-FFF2-40B4-BE49-F238E27FC236}">
                <a16:creationId xmlns:a16="http://schemas.microsoft.com/office/drawing/2014/main" id="{D9CB52AF-4C76-444C-9502-D1D5AEB06D32}"/>
              </a:ext>
            </a:extLst>
          </p:cNvPr>
          <p:cNvPicPr>
            <a:picLocks noChangeAspect="1"/>
          </p:cNvPicPr>
          <p:nvPr/>
        </p:nvPicPr>
        <p:blipFill>
          <a:blip r:embed="rId5"/>
          <a:stretch>
            <a:fillRect/>
          </a:stretch>
        </p:blipFill>
        <p:spPr>
          <a:xfrm>
            <a:off x="3564616" y="4609358"/>
            <a:ext cx="2734057" cy="1895740"/>
          </a:xfrm>
          <a:prstGeom prst="rect">
            <a:avLst/>
          </a:prstGeom>
        </p:spPr>
      </p:pic>
      <p:pic>
        <p:nvPicPr>
          <p:cNvPr id="11" name="Picture 10">
            <a:extLst>
              <a:ext uri="{FF2B5EF4-FFF2-40B4-BE49-F238E27FC236}">
                <a16:creationId xmlns:a16="http://schemas.microsoft.com/office/drawing/2014/main" id="{B38F93B8-D1D6-4577-A357-759024AE0768}"/>
              </a:ext>
            </a:extLst>
          </p:cNvPr>
          <p:cNvPicPr>
            <a:picLocks noChangeAspect="1"/>
          </p:cNvPicPr>
          <p:nvPr/>
        </p:nvPicPr>
        <p:blipFill>
          <a:blip r:embed="rId6"/>
          <a:stretch>
            <a:fillRect/>
          </a:stretch>
        </p:blipFill>
        <p:spPr>
          <a:xfrm>
            <a:off x="6534839" y="4854901"/>
            <a:ext cx="2734057" cy="1924319"/>
          </a:xfrm>
          <a:prstGeom prst="rect">
            <a:avLst/>
          </a:prstGeom>
        </p:spPr>
      </p:pic>
      <p:pic>
        <p:nvPicPr>
          <p:cNvPr id="12" name="Picture 11">
            <a:extLst>
              <a:ext uri="{FF2B5EF4-FFF2-40B4-BE49-F238E27FC236}">
                <a16:creationId xmlns:a16="http://schemas.microsoft.com/office/drawing/2014/main" id="{1840298C-F8FE-41B2-94F9-DE774612BC30}"/>
              </a:ext>
            </a:extLst>
          </p:cNvPr>
          <p:cNvPicPr>
            <a:picLocks noChangeAspect="1"/>
          </p:cNvPicPr>
          <p:nvPr/>
        </p:nvPicPr>
        <p:blipFill>
          <a:blip r:embed="rId7"/>
          <a:stretch>
            <a:fillRect/>
          </a:stretch>
        </p:blipFill>
        <p:spPr>
          <a:xfrm>
            <a:off x="9224444" y="3534345"/>
            <a:ext cx="2722671" cy="910393"/>
          </a:xfrm>
          <a:prstGeom prst="rect">
            <a:avLst/>
          </a:prstGeom>
        </p:spPr>
      </p:pic>
    </p:spTree>
    <p:extLst>
      <p:ext uri="{BB962C8B-B14F-4D97-AF65-F5344CB8AC3E}">
        <p14:creationId xmlns:p14="http://schemas.microsoft.com/office/powerpoint/2010/main" val="4227907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721</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Calibri</vt:lpstr>
      <vt:lpstr>Calibri Light</vt:lpstr>
      <vt:lpstr>Office Theme</vt:lpstr>
      <vt:lpstr>Switch Hitters in Baseball</vt:lpstr>
      <vt:lpstr>Question</vt:lpstr>
      <vt:lpstr>Variables</vt:lpstr>
      <vt:lpstr>Histograms OPS </vt:lpstr>
      <vt:lpstr>Histograms Launch Speed</vt:lpstr>
      <vt:lpstr>Histograms Launch Angle</vt:lpstr>
      <vt:lpstr>Histograms Swings</vt:lpstr>
      <vt:lpstr>Histograms Whiffs</vt:lpstr>
      <vt:lpstr>Descriptive Statistics</vt:lpstr>
      <vt:lpstr>Descriptive Statistics</vt:lpstr>
      <vt:lpstr>PMFs and CDFs</vt:lpstr>
      <vt:lpstr>PMFs and CDFs</vt:lpstr>
      <vt:lpstr>Analytic Distribution</vt:lpstr>
      <vt:lpstr>Analytic Distribution</vt:lpstr>
      <vt:lpstr>Scatterplots</vt:lpstr>
      <vt:lpstr>Scatterplots</vt:lpstr>
      <vt:lpstr>PowerPoint Presentation</vt:lpstr>
      <vt:lpstr>Hypothesis Testing</vt:lpstr>
      <vt:lpstr>Regression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 Hitters in Baseball</dc:title>
  <dc:creator>Nicholas Salisbury</dc:creator>
  <cp:lastModifiedBy>Nicholas Salisbury</cp:lastModifiedBy>
  <cp:revision>5</cp:revision>
  <dcterms:created xsi:type="dcterms:W3CDTF">2020-05-25T13:19:04Z</dcterms:created>
  <dcterms:modified xsi:type="dcterms:W3CDTF">2020-05-25T14:01:47Z</dcterms:modified>
</cp:coreProperties>
</file>