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orsiva"/>
      <p:regular r:id="rId30"/>
      <p:bold r:id="rId31"/>
      <p:italic r:id="rId32"/>
      <p:boldItalic r:id="rId33"/>
    </p:embeddedFont>
    <p:embeddedFont>
      <p:font typeface="Architects Daughter"/>
      <p:regular r:id="rId34"/>
    </p:embeddedFon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iNC0bbLWyI68l3dvcafMCMQge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siva-bold.fntdata"/><Relationship Id="rId30" Type="http://schemas.openxmlformats.org/officeDocument/2006/relationships/font" Target="fonts/Corsiva-regular.fntdata"/><Relationship Id="rId11" Type="http://schemas.openxmlformats.org/officeDocument/2006/relationships/slide" Target="slides/slide6.xml"/><Relationship Id="rId33" Type="http://schemas.openxmlformats.org/officeDocument/2006/relationships/font" Target="fonts/Corsiva-boldItalic.fntdata"/><Relationship Id="rId10" Type="http://schemas.openxmlformats.org/officeDocument/2006/relationships/slide" Target="slides/slide5.xml"/><Relationship Id="rId32" Type="http://schemas.openxmlformats.org/officeDocument/2006/relationships/font" Target="fonts/Corsiva-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font" Target="fonts/ArchitectsDaughter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b0f7303c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9b0f7303cf_1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b0f7303c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9b0f7303cf_1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b0f7303cf_1_3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9b0f7303cf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Configuration and Power Interface</a:t>
            </a:r>
            <a:endParaRPr/>
          </a:p>
        </p:txBody>
      </p:sp>
      <p:sp>
        <p:nvSpPr>
          <p:cNvPr id="224" name="Google Shape;224;g9b0f7303cf_1_3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b0f7303cf_1_4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9b0f7303cf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9b0f7303cf_1_4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b0f7303cf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9b0f7303cf_1_5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0f73053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b0f7305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9b0f73053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b0f7303cf_1_2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9b0f7303cf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9b0f7303cf_1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0f730537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9b0f7305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9b0f730537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0f7305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9b0f730537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0f730537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9b0f7305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9b0f730537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0f730537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g9b0f7305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9b0f730537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 rot="5400000">
            <a:off x="2232818" y="-327819"/>
            <a:ext cx="46783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–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–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»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50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32.jpg"/><Relationship Id="rId5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1.jpg"/><Relationship Id="rId6" Type="http://schemas.openxmlformats.org/officeDocument/2006/relationships/image" Target="../media/image4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5.jpg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9b0f7303cf_1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5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9b0f7303cf_1_105"/>
          <p:cNvSpPr txBox="1"/>
          <p:nvPr>
            <p:ph type="ctrTitle"/>
          </p:nvPr>
        </p:nvSpPr>
        <p:spPr>
          <a:xfrm>
            <a:off x="3982175" y="1276650"/>
            <a:ext cx="49986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Green Computing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g9b0f7303cf_1_105"/>
          <p:cNvSpPr txBox="1"/>
          <p:nvPr/>
        </p:nvSpPr>
        <p:spPr>
          <a:xfrm>
            <a:off x="4175150" y="2312225"/>
            <a:ext cx="4805700" cy="69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Demonstrate knowledge of Green Computing in schools and industry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9b0f7303cf_1_105"/>
          <p:cNvSpPr txBox="1"/>
          <p:nvPr/>
        </p:nvSpPr>
        <p:spPr>
          <a:xfrm>
            <a:off x="4175150" y="3122800"/>
            <a:ext cx="4805700" cy="11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Write a report on an online research on the practice and standard of a company/industry  that exhibits awareness in green computing connecting the environment and technology.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1" name="Google Shape;21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9144000" cy="6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-609600" y="84138"/>
            <a:ext cx="5181600" cy="715962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Roads to Green Computing?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684594" y="5918537"/>
            <a:ext cx="453560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Minimizing waste during the manufacturing of computers and other subsystems to reduce the environmental impact of these activities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Ex: this means that the manufacturer should also practice eco friendly manufacturing methods. Manufacturer’s cannot created eco friendly products in non-eco friendly factories.</a:t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0f7303cf_1_187"/>
          <p:cNvSpPr txBox="1"/>
          <p:nvPr>
            <p:ph type="title"/>
          </p:nvPr>
        </p:nvSpPr>
        <p:spPr>
          <a:xfrm>
            <a:off x="76200" y="8842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500">
                <a:solidFill>
                  <a:srgbClr val="000000"/>
                </a:solidFill>
              </a:rPr>
              <a:t>How be “green” while computing</a:t>
            </a:r>
            <a:endParaRPr b="1"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219" name="Google Shape;219;g9b0f7303cf_1_187"/>
          <p:cNvSpPr txBox="1"/>
          <p:nvPr>
            <p:ph idx="1" type="body"/>
          </p:nvPr>
        </p:nvSpPr>
        <p:spPr>
          <a:xfrm>
            <a:off x="278925" y="1677400"/>
            <a:ext cx="8407800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Look for electronic devices with the “energy star” label. Those devices only waste a maximum of 20% of energy.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Reduce the brightness of the monitor. This wastes less energy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Go to the control panel and turn your device on the “power save” mode.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Print double sided pages and print less. This wastes less paper. Buy recycled printer paper as often as you can.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Recycle your printer cartridges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</a:rPr>
              <a:t>Recycle your old laptops and desktop computers, don’t throw them away!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20" name="Google Shape;220;g9b0f7303cf_1_187"/>
          <p:cNvSpPr txBox="1"/>
          <p:nvPr/>
        </p:nvSpPr>
        <p:spPr>
          <a:xfrm>
            <a:off x="0" y="6487800"/>
            <a:ext cx="8964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https://jpius-aloneep9.weebly.com/statistics-and-being-green.html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b0f7303cf_1_350"/>
          <p:cNvSpPr txBox="1"/>
          <p:nvPr>
            <p:ph idx="1" type="body"/>
          </p:nvPr>
        </p:nvSpPr>
        <p:spPr>
          <a:xfrm>
            <a:off x="164570" y="3200400"/>
            <a:ext cx="305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76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b="1" lang="en-US" sz="1300"/>
              <a:t>Virtualization</a:t>
            </a:r>
            <a:r>
              <a:rPr lang="en-US" sz="1300"/>
              <a:t> – process of running two or more logical computer systems on one set of physical hardware. </a:t>
            </a:r>
            <a:endParaRPr sz="2700"/>
          </a:p>
        </p:txBody>
      </p:sp>
      <p:sp>
        <p:nvSpPr>
          <p:cNvPr id="227" name="Google Shape;227;g9b0f7303cf_1_350"/>
          <p:cNvSpPr/>
          <p:nvPr/>
        </p:nvSpPr>
        <p:spPr>
          <a:xfrm>
            <a:off x="-609600" y="808038"/>
            <a:ext cx="5181624" cy="715986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Approaches to Green Computing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g9b0f7303cf_1_350"/>
          <p:cNvSpPr txBox="1"/>
          <p:nvPr/>
        </p:nvSpPr>
        <p:spPr>
          <a:xfrm>
            <a:off x="3213734" y="3200400"/>
            <a:ext cx="29265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Power Management </a:t>
            </a:r>
            <a:r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ACPI allows an OS to directly control power saving aspects of its underlying hardware.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229" name="Google Shape;229;g9b0f7303cf_1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76400"/>
            <a:ext cx="20574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ower Management  png" id="230" name="Google Shape;230;g9b0f7303cf_1_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1079" y="1676400"/>
            <a:ext cx="1718072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9b0f7303cf_1_350"/>
          <p:cNvSpPr txBox="1"/>
          <p:nvPr/>
        </p:nvSpPr>
        <p:spPr>
          <a:xfrm>
            <a:off x="6050741" y="3124200"/>
            <a:ext cx="31695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Power Supply </a:t>
            </a:r>
            <a:r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– Climate servers computing initiative promotes energy saving and reduction of green house gas emissions by encouraging development and use of more efficient power supplies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ower supply icon png" id="232" name="Google Shape;232;g9b0f7303cf_1_3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0315" y="1676400"/>
            <a:ext cx="1529322" cy="15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9b0f7303cf_1_350"/>
          <p:cNvSpPr/>
          <p:nvPr/>
        </p:nvSpPr>
        <p:spPr>
          <a:xfrm>
            <a:off x="164570" y="5334000"/>
            <a:ext cx="2654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 startAt="4"/>
            </a:pPr>
            <a:r>
              <a:rPr b="1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Display</a:t>
            </a:r>
            <a:r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LCD monitors typically use cold-cathode fluorescent bulb to provide light for the display.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isplay computer icon png" id="234" name="Google Shape;234;g9b0f7303cf_1_3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975" y="4208475"/>
            <a:ext cx="1206950" cy="11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9b0f7303cf_1_350"/>
          <p:cNvSpPr/>
          <p:nvPr/>
        </p:nvSpPr>
        <p:spPr>
          <a:xfrm>
            <a:off x="2819400" y="5388845"/>
            <a:ext cx="2786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5. Storage</a:t>
            </a:r>
            <a:r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There are 3 routes available, all of which vary in cost, performance and capacity Material Recycling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236" name="Google Shape;236;g9b0f7303cf_1_3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43056" y="4268501"/>
            <a:ext cx="1376205" cy="11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9b0f7303cf_1_350"/>
          <p:cNvSpPr txBox="1"/>
          <p:nvPr/>
        </p:nvSpPr>
        <p:spPr>
          <a:xfrm>
            <a:off x="5715000" y="5334000"/>
            <a:ext cx="35547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6. Telecommuting</a:t>
            </a:r>
            <a:r>
              <a:rPr b="0" i="0" lang="en-US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Telecommuting technologies implemented in green computing initiatives have advantages like increased worker satisfaction, reduction of greenhouse gas emissions related to travel and increased profit margins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238" name="Google Shape;238;g9b0f7303cf_1_3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6702" y="4268501"/>
            <a:ext cx="1636498" cy="106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ed image" id="244" name="Google Shape;244;g9b0f7303cf_1_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758950"/>
            <a:ext cx="2476500" cy="2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9b0f7303cf_1_442"/>
          <p:cNvSpPr/>
          <p:nvPr/>
        </p:nvSpPr>
        <p:spPr>
          <a:xfrm>
            <a:off x="-457200" y="884238"/>
            <a:ext cx="6705612" cy="715986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 of Implementing Green Computing</a:t>
            </a:r>
            <a:endParaRPr b="0" i="0" sz="23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g9b0f7303cf_1_442"/>
          <p:cNvSpPr txBox="1"/>
          <p:nvPr/>
        </p:nvSpPr>
        <p:spPr>
          <a:xfrm>
            <a:off x="419100" y="434975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Carbon Free Computing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16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Solar Computing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16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Lead-free And RoHS Computing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016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Energy Efficient Computing </a:t>
            </a:r>
            <a:endParaRPr b="0" i="0" sz="2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olar computing" id="247" name="Google Shape;247;g9b0f7303cf_1_4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9225" y="1758950"/>
            <a:ext cx="2595775" cy="2432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ead Free computing" id="248" name="Google Shape;248;g9b0f7303cf_1_4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799" y="1797050"/>
            <a:ext cx="2639541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solidFill>
                  <a:srgbClr val="004620"/>
                </a:solidFill>
                <a:latin typeface="Corsiva"/>
                <a:ea typeface="Corsiva"/>
                <a:cs typeface="Corsiva"/>
                <a:sym typeface="Corsiva"/>
              </a:rPr>
              <a:t>Role</a:t>
            </a:r>
            <a:r>
              <a:rPr b="1" lang="en-US" sz="4800">
                <a:solidFill>
                  <a:srgbClr val="002060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-US" sz="4800">
                <a:solidFill>
                  <a:srgbClr val="002060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lang="en-US">
                <a:solidFill>
                  <a:srgbClr val="002060"/>
                </a:solidFill>
              </a:rPr>
              <a:t>Of  IT  Vendors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2590800" y="1600200"/>
            <a:ext cx="6096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/>
              <a:t>Apple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/>
              <a:t>Wipro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/>
              <a:t>Google</a:t>
            </a:r>
            <a:endParaRPr/>
          </a:p>
        </p:txBody>
      </p:sp>
      <p:pic>
        <p:nvPicPr>
          <p:cNvPr descr="Apple-s-Resignation-from-the-U-S-Chamber-of-Commerce-Draws-Criticism-2.jpg"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76400"/>
            <a:ext cx="762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pro-logo.jpg"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90800"/>
            <a:ext cx="12954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war.jpg" id="257" name="Google Shape;25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3962400"/>
            <a:ext cx="1828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1.jpg" id="258" name="Google Shape;25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2133600"/>
            <a:ext cx="31242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58999"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2286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>
                <a:solidFill>
                  <a:srgbClr val="002060"/>
                </a:solidFill>
              </a:rPr>
              <a:t>Energy </a:t>
            </a:r>
            <a:r>
              <a:rPr lang="en-US">
                <a:solidFill>
                  <a:srgbClr val="002060"/>
                </a:solidFill>
              </a:rPr>
              <a:t>Use of PCs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64" name="Google Shape;264;p13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/>
              <a:t>CPU uses 120 Watts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/>
              <a:t>CRT uses 150 Watts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</a:pPr>
            <a:r>
              <a:rPr lang="en-US" sz="2400"/>
              <a:t>8 hours of usage, 5 days a week = 562 Kwatts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</a:pPr>
            <a:r>
              <a:rPr lang="en-US" sz="2400"/>
              <a:t>for a large institution, say a university of 40,000 students and faculty, the power bill for just computers can come to $2 million / year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lang="en-US" sz="2800"/>
              <a:t>Energy use comes from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</a:pPr>
            <a:r>
              <a:rPr lang="en-US" sz="2400"/>
              <a:t>electrical current to run the CPU, motherboard,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</a:pPr>
            <a:r>
              <a:rPr lang="en-US" sz="2400"/>
              <a:t>running the fan and spinning the disk(s)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Char char="–"/>
            </a:pPr>
            <a:r>
              <a:rPr lang="en-US" sz="2400"/>
              <a:t>monitor (CRTs consume more power than any other computer component)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>
                <a:solidFill>
                  <a:srgbClr val="00B05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Green   </a:t>
            </a:r>
            <a:r>
              <a:rPr i="1" lang="en-US">
                <a:solidFill>
                  <a:srgbClr val="002060"/>
                </a:solidFill>
              </a:rPr>
              <a:t>Web Surfing</a:t>
            </a:r>
            <a:endParaRPr i="1">
              <a:solidFill>
                <a:srgbClr val="002060"/>
              </a:solidFill>
            </a:endParaRPr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600200" y="12192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/>
              <a:t>   </a:t>
            </a:r>
            <a:r>
              <a:rPr lang="en-US">
                <a:solidFill>
                  <a:srgbClr val="0070C0"/>
                </a:solidFill>
              </a:rPr>
              <a:t>Greener Google Browsing:Blackle.com</a:t>
            </a:r>
            <a:endParaRPr>
              <a:solidFill>
                <a:srgbClr val="0070C0"/>
              </a:solidFill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wentieth Century"/>
              <a:buNone/>
            </a:pPr>
            <a:r>
              <a:rPr lang="en-US">
                <a:solidFill>
                  <a:srgbClr val="0070C0"/>
                </a:solidFill>
              </a:rPr>
              <a:t>     Being Green with Yahoo!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wentieth Century"/>
              <a:buNone/>
            </a:pPr>
            <a:r>
              <a:rPr lang="en-US">
                <a:solidFill>
                  <a:srgbClr val="0070C0"/>
                </a:solidFill>
              </a:rPr>
              <a:t>     Greener FireFox Surfing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wentieth Century"/>
              <a:buNone/>
            </a:pPr>
            <a:r>
              <a:rPr lang="en-US">
                <a:solidFill>
                  <a:srgbClr val="0070C0"/>
                </a:solidFill>
              </a:rPr>
              <a:t>  Other Green Surfing Efforts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3200400" y="5486400"/>
            <a:ext cx="2819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5410200"/>
            <a:ext cx="1973263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/>
          <p:nvPr/>
        </p:nvSpPr>
        <p:spPr>
          <a:xfrm>
            <a:off x="3733800" y="6096000"/>
            <a:ext cx="1981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6019800"/>
            <a:ext cx="2133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_tree7  Final.JPG" id="275" name="Google Shape;27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3657600"/>
            <a:ext cx="2286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4"/>
          <p:cNvSpPr txBox="1"/>
          <p:nvPr/>
        </p:nvSpPr>
        <p:spPr>
          <a:xfrm>
            <a:off x="152400" y="1371600"/>
            <a:ext cx="1752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1676400"/>
            <a:ext cx="1600200" cy="66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4"/>
          <p:cNvSpPr txBox="1"/>
          <p:nvPr/>
        </p:nvSpPr>
        <p:spPr>
          <a:xfrm>
            <a:off x="304800" y="2667000"/>
            <a:ext cx="1752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2667000"/>
            <a:ext cx="7620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 txBox="1"/>
          <p:nvPr/>
        </p:nvSpPr>
        <p:spPr>
          <a:xfrm>
            <a:off x="457200" y="388620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3733800"/>
            <a:ext cx="685800" cy="6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b0f7303cf_1_526"/>
          <p:cNvSpPr/>
          <p:nvPr/>
        </p:nvSpPr>
        <p:spPr>
          <a:xfrm>
            <a:off x="-457200" y="914400"/>
            <a:ext cx="6096006" cy="715986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Steps  For  Green Computing</a:t>
            </a:r>
            <a:endParaRPr b="0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g9b0f7303cf_1_526"/>
          <p:cNvSpPr txBox="1"/>
          <p:nvPr/>
        </p:nvSpPr>
        <p:spPr>
          <a:xfrm>
            <a:off x="533400" y="18288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Environmentally Sound Purchase Systems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Sustainable Green Computing Plan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Paper Consumption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Conserve Energy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Recycling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g9b0f7303cf_1_526"/>
          <p:cNvSpPr/>
          <p:nvPr/>
        </p:nvSpPr>
        <p:spPr>
          <a:xfrm>
            <a:off x="5949150" y="3629425"/>
            <a:ext cx="6096006" cy="715986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 Advantages</a:t>
            </a:r>
            <a:endParaRPr b="0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g9b0f7303cf_1_526"/>
          <p:cNvSpPr txBox="1"/>
          <p:nvPr/>
        </p:nvSpPr>
        <p:spPr>
          <a:xfrm>
            <a:off x="3406975" y="4606750"/>
            <a:ext cx="71820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Energy Usage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Conserving Resources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Reduces The Risk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Saving The Energy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roxima Nova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Saving The Planet</a:t>
            </a:r>
            <a:endParaRPr b="0" i="0" sz="2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294" name="Google Shape;294;g9b0f7303cf_1_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725" y="3945089"/>
            <a:ext cx="2267375" cy="22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9b0f7303cf_1_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3901" y="1384369"/>
            <a:ext cx="3029099" cy="204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/>
        </p:nvSpPr>
        <p:spPr>
          <a:xfrm>
            <a:off x="2299200" y="973850"/>
            <a:ext cx="61974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https://www.slideshare.net/subtlejaya/green-computing-12673497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9b0f7305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300" y="4810599"/>
            <a:ext cx="5638800" cy="1650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9b0f730537_0_0"/>
          <p:cNvSpPr txBox="1"/>
          <p:nvPr>
            <p:ph idx="1" type="body"/>
          </p:nvPr>
        </p:nvSpPr>
        <p:spPr>
          <a:xfrm>
            <a:off x="3429000" y="1823684"/>
            <a:ext cx="5638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lang="en-US" sz="2000"/>
              <a:t>The study and practice of designing, manufacturing, using, and disposing of computers, servers, and associated subsystems efficiently and effectively with minimal or no impact on the environment.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lang="en-US" sz="2000"/>
              <a:t>The environmentally responsible and eco-friendly use of computers and their resources.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Also known as the “Green IT”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t/>
            </a:r>
            <a:endParaRPr sz="2000"/>
          </a:p>
        </p:txBody>
      </p:sp>
      <p:sp>
        <p:nvSpPr>
          <p:cNvPr id="97" name="Google Shape;97;g9b0f730537_0_0"/>
          <p:cNvSpPr/>
          <p:nvPr/>
        </p:nvSpPr>
        <p:spPr>
          <a:xfrm>
            <a:off x="-198966" y="1010729"/>
            <a:ext cx="4800600" cy="715986"/>
          </a:xfrm>
          <a:prstGeom prst="flowChartTerminator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Green Computing?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98" name="Google Shape;98;g9b0f73053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50" y="2161950"/>
            <a:ext cx="2510124" cy="254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een computing png" id="99" name="Google Shape;99;g9b0f730537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76999">
            <a:off x="1824865" y="2858528"/>
            <a:ext cx="1314271" cy="150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b0f730537_0_0"/>
          <p:cNvSpPr/>
          <p:nvPr/>
        </p:nvSpPr>
        <p:spPr>
          <a:xfrm>
            <a:off x="577895" y="4878732"/>
            <a:ext cx="3519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Green Technology</a:t>
            </a:r>
            <a:endParaRPr b="0" i="0" sz="3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2060"/>
                </a:solidFill>
              </a:rPr>
              <a:t>Recent Implementations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306" name="Google Shape;306;p19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Fit-PC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Zonbu computer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Sunray thin client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Asus Eee PC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implementations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>
                <a:solidFill>
                  <a:srgbClr val="212167"/>
                </a:solidFill>
              </a:rPr>
              <a:t>Future</a:t>
            </a:r>
            <a:r>
              <a:rPr lang="en-US">
                <a:solidFill>
                  <a:srgbClr val="212167"/>
                </a:solidFill>
              </a:rPr>
              <a:t> Of Green Computing</a:t>
            </a:r>
            <a:endParaRPr>
              <a:solidFill>
                <a:srgbClr val="212167"/>
              </a:solidFill>
            </a:endParaRPr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plan towards green IT should include new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electronic products and services with optimum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and all possible options towards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savings</a:t>
            </a:r>
            <a:r>
              <a:rPr b="1" i="1" lang="en-US">
                <a:solidFill>
                  <a:srgbClr val="008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descr="Green-Computing-Header.jpg" id="317" name="Google Shape;3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0"/>
            <a:ext cx="7924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7000"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2060"/>
                </a:solidFill>
              </a:rPr>
              <a:t>Conclusion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greenest computer will not miraculously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fall from the sky one day, it’ll be the product of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years of improvements. The features of a green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of tomorrow would be like: efficiency,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 &amp; materials, recyclability,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Times New Roman"/>
              <a:buNone/>
            </a:pPr>
            <a:r>
              <a:rPr b="1" i="1" lang="en-US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model, self-powering, and other trends.</a:t>
            </a:r>
            <a:endParaRPr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b0f7303cf_1_268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9b0f7303cf_1_268"/>
          <p:cNvSpPr txBox="1"/>
          <p:nvPr>
            <p:ph idx="1" type="body"/>
          </p:nvPr>
        </p:nvSpPr>
        <p:spPr>
          <a:xfrm>
            <a:off x="457200" y="1447800"/>
            <a:ext cx="8229600" cy="4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1" name="Google Shape;331;g9b0f7303cf_1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0" y="1556200"/>
            <a:ext cx="9060300" cy="4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b0f730537_0_10"/>
          <p:cNvSpPr txBox="1"/>
          <p:nvPr>
            <p:ph idx="1" type="body"/>
          </p:nvPr>
        </p:nvSpPr>
        <p:spPr>
          <a:xfrm>
            <a:off x="6066001" y="4034204"/>
            <a:ext cx="30780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720"/>
              <a:buFont typeface="Twentieth Century"/>
              <a:buNone/>
            </a:pPr>
            <a:r>
              <a:rPr lang="en-US" sz="1500"/>
              <a:t>Corporate social responsibility</a:t>
            </a:r>
            <a:endParaRPr sz="1500"/>
          </a:p>
        </p:txBody>
      </p:sp>
      <p:sp>
        <p:nvSpPr>
          <p:cNvPr id="107" name="Google Shape;107;g9b0f730537_0_10"/>
          <p:cNvSpPr/>
          <p:nvPr/>
        </p:nvSpPr>
        <p:spPr>
          <a:xfrm>
            <a:off x="-152400" y="990600"/>
            <a:ext cx="4800600" cy="715986"/>
          </a:xfrm>
          <a:prstGeom prst="flowChartTerminator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Green Computing?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g9b0f730537_0_10"/>
          <p:cNvCxnSpPr/>
          <p:nvPr/>
        </p:nvCxnSpPr>
        <p:spPr>
          <a:xfrm>
            <a:off x="685800" y="1913740"/>
            <a:ext cx="7848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9" name="Google Shape;109;g9b0f730537_0_10"/>
          <p:cNvCxnSpPr/>
          <p:nvPr/>
        </p:nvCxnSpPr>
        <p:spPr>
          <a:xfrm>
            <a:off x="1640263" y="1913740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9b0f730537_0_10"/>
          <p:cNvSpPr/>
          <p:nvPr/>
        </p:nvSpPr>
        <p:spPr>
          <a:xfrm>
            <a:off x="1487863" y="1761339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9b0f73053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925" y="2433335"/>
            <a:ext cx="1586825" cy="1478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9b0f730537_0_10"/>
          <p:cNvSpPr/>
          <p:nvPr/>
        </p:nvSpPr>
        <p:spPr>
          <a:xfrm>
            <a:off x="286725" y="3917250"/>
            <a:ext cx="269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Growing public environmental awareness 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3" name="Google Shape;113;g9b0f730537_0_10"/>
          <p:cNvCxnSpPr/>
          <p:nvPr/>
        </p:nvCxnSpPr>
        <p:spPr>
          <a:xfrm>
            <a:off x="4557924" y="1960751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g9b0f730537_0_10"/>
          <p:cNvSpPr/>
          <p:nvPr/>
        </p:nvSpPr>
        <p:spPr>
          <a:xfrm>
            <a:off x="4427802" y="1808351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9b0f730537_0_10"/>
          <p:cNvSpPr/>
          <p:nvPr/>
        </p:nvSpPr>
        <p:spPr>
          <a:xfrm>
            <a:off x="2914624" y="3887950"/>
            <a:ext cx="3078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Increasing impacts on environmental and human health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g9b0f730537_0_10"/>
          <p:cNvCxnSpPr/>
          <p:nvPr/>
        </p:nvCxnSpPr>
        <p:spPr>
          <a:xfrm>
            <a:off x="7354383" y="1965869"/>
            <a:ext cx="0" cy="9384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9b0f730537_0_10"/>
          <p:cNvSpPr/>
          <p:nvPr/>
        </p:nvSpPr>
        <p:spPr>
          <a:xfrm>
            <a:off x="7201983" y="1811302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9b0f73053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2874" y="2157625"/>
            <a:ext cx="3029104" cy="1905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19" name="Google Shape;119;g9b0f730537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8523" y="2368975"/>
            <a:ext cx="1796181" cy="1687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9b0f730537_0_10"/>
          <p:cNvSpPr/>
          <p:nvPr/>
        </p:nvSpPr>
        <p:spPr>
          <a:xfrm>
            <a:off x="618325" y="4781050"/>
            <a:ext cx="5304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Other Reasons</a:t>
            </a: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0" i="0" sz="1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Climate Change</a:t>
            </a:r>
            <a:endParaRPr b="0" i="0" sz="1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Savings(Reduce Cost)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Reliability of Power Energy Efficient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9b0f730537_0_10"/>
          <p:cNvSpPr/>
          <p:nvPr/>
        </p:nvSpPr>
        <p:spPr>
          <a:xfrm>
            <a:off x="7759975" y="5497025"/>
            <a:ext cx="269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0f730537_0_30"/>
          <p:cNvSpPr txBox="1"/>
          <p:nvPr>
            <p:ph idx="1" type="body"/>
          </p:nvPr>
        </p:nvSpPr>
        <p:spPr>
          <a:xfrm>
            <a:off x="7904881" y="3412304"/>
            <a:ext cx="1409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lang="en-US" sz="1600"/>
              <a:t>Toxicity</a:t>
            </a:r>
            <a:endParaRPr sz="1600"/>
          </a:p>
        </p:txBody>
      </p:sp>
      <p:sp>
        <p:nvSpPr>
          <p:cNvPr id="127" name="Google Shape;127;g9b0f730537_0_30"/>
          <p:cNvSpPr/>
          <p:nvPr/>
        </p:nvSpPr>
        <p:spPr>
          <a:xfrm>
            <a:off x="-163475" y="955688"/>
            <a:ext cx="5486400" cy="746118"/>
          </a:xfrm>
          <a:prstGeom prst="flowChartTerminator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Green Computing required?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g9b0f730537_0_30"/>
          <p:cNvCxnSpPr/>
          <p:nvPr/>
        </p:nvCxnSpPr>
        <p:spPr>
          <a:xfrm>
            <a:off x="647700" y="6324600"/>
            <a:ext cx="7848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29" name="Google Shape;129;g9b0f730537_0_30"/>
          <p:cNvSpPr/>
          <p:nvPr/>
        </p:nvSpPr>
        <p:spPr>
          <a:xfrm>
            <a:off x="991480" y="6134401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9b0f730537_0_30"/>
          <p:cNvSpPr/>
          <p:nvPr/>
        </p:nvSpPr>
        <p:spPr>
          <a:xfrm>
            <a:off x="3194409" y="6172200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9b0f730537_0_30"/>
          <p:cNvSpPr/>
          <p:nvPr/>
        </p:nvSpPr>
        <p:spPr>
          <a:xfrm>
            <a:off x="5562600" y="6184364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9b0f730537_0_30"/>
          <p:cNvSpPr/>
          <p:nvPr/>
        </p:nvSpPr>
        <p:spPr>
          <a:xfrm>
            <a:off x="7620000" y="6146848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9b0f730537_0_30"/>
          <p:cNvSpPr/>
          <p:nvPr/>
        </p:nvSpPr>
        <p:spPr>
          <a:xfrm>
            <a:off x="1371600" y="5149305"/>
            <a:ext cx="176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consumes a lot of energy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g9b0f730537_0_30"/>
          <p:cNvSpPr/>
          <p:nvPr/>
        </p:nvSpPr>
        <p:spPr>
          <a:xfrm>
            <a:off x="3538574" y="4774934"/>
            <a:ext cx="198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Printing often unnecessary stuff is waste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g9b0f730537_0_30"/>
          <p:cNvSpPr/>
          <p:nvPr/>
        </p:nvSpPr>
        <p:spPr>
          <a:xfrm>
            <a:off x="5903589" y="4205600"/>
            <a:ext cx="1144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 pollution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g9b0f730537_0_30"/>
          <p:cNvCxnSpPr/>
          <p:nvPr/>
        </p:nvCxnSpPr>
        <p:spPr>
          <a:xfrm>
            <a:off x="1143000" y="4983566"/>
            <a:ext cx="0" cy="1219200"/>
          </a:xfrm>
          <a:prstGeom prst="straightConnector1">
            <a:avLst/>
          </a:prstGeom>
          <a:noFill/>
          <a:ln cap="flat" cmpd="sng" w="762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Related image" id="137" name="Google Shape;137;g9b0f730537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79" y="3305835"/>
            <a:ext cx="1961709" cy="19617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9b0f730537_0_30"/>
          <p:cNvCxnSpPr/>
          <p:nvPr/>
        </p:nvCxnSpPr>
        <p:spPr>
          <a:xfrm>
            <a:off x="3346809" y="3664525"/>
            <a:ext cx="0" cy="2577900"/>
          </a:xfrm>
          <a:prstGeom prst="straightConnector1">
            <a:avLst/>
          </a:prstGeom>
          <a:noFill/>
          <a:ln cap="flat" cmpd="sng" w="762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Related image" id="139" name="Google Shape;139;g9b0f730537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2957" y="2345231"/>
            <a:ext cx="1786266" cy="1786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9b0f730537_0_30"/>
          <p:cNvCxnSpPr/>
          <p:nvPr/>
        </p:nvCxnSpPr>
        <p:spPr>
          <a:xfrm>
            <a:off x="5713269" y="2729058"/>
            <a:ext cx="4500" cy="3513300"/>
          </a:xfrm>
          <a:prstGeom prst="straightConnector1">
            <a:avLst/>
          </a:prstGeom>
          <a:noFill/>
          <a:ln cap="flat" cmpd="sng" w="762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Related image" id="141" name="Google Shape;141;g9b0f730537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5717" y="1611282"/>
            <a:ext cx="1695104" cy="16951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9b0f730537_0_30"/>
          <p:cNvCxnSpPr/>
          <p:nvPr/>
        </p:nvCxnSpPr>
        <p:spPr>
          <a:xfrm flipH="1">
            <a:off x="7764090" y="2276255"/>
            <a:ext cx="5400" cy="4023000"/>
          </a:xfrm>
          <a:prstGeom prst="straightConnector1">
            <a:avLst/>
          </a:prstGeom>
          <a:noFill/>
          <a:ln cap="flat" cmpd="sng" w="762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Related image" id="143" name="Google Shape;143;g9b0f730537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9444" y="955733"/>
            <a:ext cx="2038024" cy="2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0f730537_0_51"/>
          <p:cNvSpPr/>
          <p:nvPr/>
        </p:nvSpPr>
        <p:spPr>
          <a:xfrm>
            <a:off x="-152400" y="990600"/>
            <a:ext cx="4800600" cy="715986"/>
          </a:xfrm>
          <a:prstGeom prst="flowChartTerminator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Green Computing?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9b0f730537_0_51"/>
          <p:cNvSpPr/>
          <p:nvPr/>
        </p:nvSpPr>
        <p:spPr>
          <a:xfrm>
            <a:off x="2756325" y="2149275"/>
            <a:ext cx="61956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first manifestations of the green computing movement was the launch of the Energy Star program way back in 1992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g9b0f730537_0_51"/>
          <p:cNvSpPr/>
          <p:nvPr/>
        </p:nvSpPr>
        <p:spPr>
          <a:xfrm>
            <a:off x="2778625" y="3215725"/>
            <a:ext cx="6195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Energy Star served as a kind of voluntary label awarded to computing products that succeeded in minimizing use of energy while maximizing efficiency. </a:t>
            </a:r>
            <a:endParaRPr b="0" i="0" sz="1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ergy star icon png" id="152" name="Google Shape;152;g9b0f73053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950" y="2075625"/>
            <a:ext cx="2596375" cy="30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9b0f730537_0_51"/>
          <p:cNvSpPr/>
          <p:nvPr/>
        </p:nvSpPr>
        <p:spPr>
          <a:xfrm>
            <a:off x="2778625" y="4283250"/>
            <a:ext cx="61260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 of the first results of green computing was the Sleep mode function of computer monitors which places a consumer's electronic equipment on standby mode when a pre-set period of time passes when user activity is not detected. </a:t>
            </a:r>
            <a:endParaRPr b="0" i="1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g9b0f730537_0_51"/>
          <p:cNvSpPr txBox="1"/>
          <p:nvPr/>
        </p:nvSpPr>
        <p:spPr>
          <a:xfrm>
            <a:off x="0" y="6447900"/>
            <a:ext cx="8952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http://kamipunyaassignment.blogspot.com/2011/11/history-of-green-computing.html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0f730537_0_61"/>
          <p:cNvSpPr txBox="1"/>
          <p:nvPr>
            <p:ph idx="1" type="body"/>
          </p:nvPr>
        </p:nvSpPr>
        <p:spPr>
          <a:xfrm>
            <a:off x="6296220" y="4364862"/>
            <a:ext cx="2695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630"/>
              <a:buFont typeface="Twentieth Century"/>
              <a:buNone/>
            </a:pPr>
            <a:r>
              <a:rPr b="1" lang="en-US" sz="1400"/>
              <a:t>Reliability of power</a:t>
            </a:r>
            <a:endParaRPr/>
          </a:p>
          <a:p>
            <a:pPr indent="0" lvl="0" marL="10477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7B8B8"/>
              </a:buClr>
              <a:buSzPts val="630"/>
              <a:buFont typeface="Twentieth Century"/>
              <a:buNone/>
            </a:pPr>
            <a:r>
              <a:rPr lang="en-US" sz="1400"/>
              <a:t>As energy demands in the world go up, energy supply is declining or flat. </a:t>
            </a:r>
            <a:endParaRPr sz="1400"/>
          </a:p>
        </p:txBody>
      </p:sp>
      <p:sp>
        <p:nvSpPr>
          <p:cNvPr id="161" name="Google Shape;161;g9b0f730537_0_61"/>
          <p:cNvSpPr/>
          <p:nvPr/>
        </p:nvSpPr>
        <p:spPr>
          <a:xfrm>
            <a:off x="-762000" y="914400"/>
            <a:ext cx="4800600" cy="715986"/>
          </a:xfrm>
          <a:prstGeom prst="flowChartTerminator">
            <a:avLst/>
          </a:prstGeom>
          <a:noFill/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Why Go Green?</a:t>
            </a:r>
            <a:endParaRPr b="1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2" name="Google Shape;162;g9b0f730537_0_61"/>
          <p:cNvCxnSpPr/>
          <p:nvPr/>
        </p:nvCxnSpPr>
        <p:spPr>
          <a:xfrm>
            <a:off x="533400" y="1989940"/>
            <a:ext cx="7848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63" name="Google Shape;163;g9b0f730537_0_61"/>
          <p:cNvCxnSpPr/>
          <p:nvPr/>
        </p:nvCxnSpPr>
        <p:spPr>
          <a:xfrm>
            <a:off x="1487863" y="1989940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9b0f730537_0_61"/>
          <p:cNvSpPr/>
          <p:nvPr/>
        </p:nvSpPr>
        <p:spPr>
          <a:xfrm>
            <a:off x="1335463" y="1837539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9b0f730537_0_61"/>
          <p:cNvSpPr/>
          <p:nvPr/>
        </p:nvSpPr>
        <p:spPr>
          <a:xfrm>
            <a:off x="35198" y="4423498"/>
            <a:ext cx="2892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Climate Change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CO2 and other emissions are causing global climate and environmental damage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g9b0f730537_0_61"/>
          <p:cNvCxnSpPr/>
          <p:nvPr/>
        </p:nvCxnSpPr>
        <p:spPr>
          <a:xfrm>
            <a:off x="5033781" y="2042069"/>
            <a:ext cx="0" cy="12192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9b0f730537_0_61"/>
          <p:cNvSpPr/>
          <p:nvPr/>
        </p:nvSpPr>
        <p:spPr>
          <a:xfrm>
            <a:off x="4903659" y="1889669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9b0f730537_0_61"/>
          <p:cNvSpPr/>
          <p:nvPr/>
        </p:nvSpPr>
        <p:spPr>
          <a:xfrm>
            <a:off x="1487875" y="5377501"/>
            <a:ext cx="28122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Savings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Green computing can lead to serious cost saving overtime. Reduction of energy from servers and other devices.</a:t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9" name="Google Shape;169;g9b0f730537_0_61"/>
          <p:cNvCxnSpPr/>
          <p:nvPr/>
        </p:nvCxnSpPr>
        <p:spPr>
          <a:xfrm>
            <a:off x="7201983" y="2042069"/>
            <a:ext cx="0" cy="9384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g9b0f730537_0_61"/>
          <p:cNvSpPr/>
          <p:nvPr/>
        </p:nvSpPr>
        <p:spPr>
          <a:xfrm>
            <a:off x="7049583" y="1887502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9b0f730537_0_61"/>
          <p:cNvSpPr txBox="1"/>
          <p:nvPr/>
        </p:nvSpPr>
        <p:spPr>
          <a:xfrm>
            <a:off x="4147533" y="4698988"/>
            <a:ext cx="23181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B8B8"/>
              </a:buClr>
              <a:buSzPts val="630"/>
              <a:buFont typeface="Twentieth Century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7B8B8"/>
              </a:buClr>
              <a:buSzPts val="630"/>
              <a:buFont typeface="Twentieth Century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Computing power consumption has reached a critical point: Data centers have run out of usable power and cooling due to high densities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7B8B8"/>
              </a:buClr>
              <a:buSzPts val="630"/>
              <a:buFont typeface="Twentieth Century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Related image" id="172" name="Google Shape;172;g9b0f730537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37" y="2880644"/>
            <a:ext cx="1542854" cy="15428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9b0f730537_0_61"/>
          <p:cNvCxnSpPr/>
          <p:nvPr/>
        </p:nvCxnSpPr>
        <p:spPr>
          <a:xfrm>
            <a:off x="3213595" y="2045409"/>
            <a:ext cx="10200" cy="2685300"/>
          </a:xfrm>
          <a:prstGeom prst="straightConnector1">
            <a:avLst/>
          </a:prstGeom>
          <a:noFill/>
          <a:ln cap="flat" cmpd="sng" w="5715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9b0f730537_0_61"/>
          <p:cNvSpPr/>
          <p:nvPr/>
        </p:nvSpPr>
        <p:spPr>
          <a:xfrm>
            <a:off x="3083896" y="1893009"/>
            <a:ext cx="304800" cy="304800"/>
          </a:xfrm>
          <a:prstGeom prst="flowChartConnector">
            <a:avLst/>
          </a:prstGeom>
          <a:solidFill>
            <a:srgbClr val="022333"/>
          </a:solidFill>
          <a:ln cap="flat" cmpd="sng" w="25400">
            <a:solidFill>
              <a:srgbClr val="022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ower Saving  icon png" id="175" name="Google Shape;175;g9b0f73053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5534" y="2842357"/>
            <a:ext cx="1472898" cy="14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9b0f730537_0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46671">
            <a:off x="2199782" y="3650492"/>
            <a:ext cx="1971274" cy="1971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77" name="Google Shape;177;g9b0f730537_0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7532" y="2944623"/>
            <a:ext cx="1719868" cy="17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4" name="Google Shape;1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9144000" cy="616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-533400" y="122238"/>
            <a:ext cx="5181600" cy="715962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Roads to Green Computing?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09182" y="2514600"/>
            <a:ext cx="4462818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Minimizing the electricity consumption of computers and their peripheral devices and using them in an eco-friendly manner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Ex: removing your laptop charger from the socket when your laptop is at max charge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93" name="Google Shape;19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/>
          <p:nvPr/>
        </p:nvSpPr>
        <p:spPr>
          <a:xfrm>
            <a:off x="-577685" y="160338"/>
            <a:ext cx="5181600" cy="715962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Roads to Green Computing?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4601570" y="3071336"/>
            <a:ext cx="454243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Repurposing existing equipment or appropriately disposing of, or recycling, unwanted electronic 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Ex: Recyclable materials are used for the laptop’s materials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76200" y="655638"/>
            <a:ext cx="82296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02" name="Google Shape;20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-609600" y="89095"/>
            <a:ext cx="5181600" cy="715962"/>
          </a:xfrm>
          <a:prstGeom prst="flowChartTerminator">
            <a:avLst/>
          </a:prstGeom>
          <a:solidFill>
            <a:srgbClr val="00B050"/>
          </a:solidFill>
          <a:ln>
            <a:noFill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Roads to Green Computing?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0" y="5867400"/>
            <a:ext cx="457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Designing energy-efficient computers, servers, printers, projectors and other digital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Ex: Use of non toxic material, inside and outside of the computing device.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2008-04-07T16:14:46Z</dcterms:created>
  <dc:creator>Presentationfx.com</dc:creator>
</cp:coreProperties>
</file>