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41" d="100"/>
          <a:sy n="41" d="100"/>
        </p:scale>
        <p:origin x="72" y="4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8/20/2022</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8/20/2022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8/20/2022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8/20/2022</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8/20/2022</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8/20/2022</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8/20/2022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8/20/2022</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68" r:id="rId9"/>
    <p:sldLayoutId id="2147483667" r:id="rId10"/>
    <p:sldLayoutId id="2147483661" r:id="rId11"/>
    <p:sldLayoutId id="2147483664" r:id="rId12"/>
    <p:sldLayoutId id="2147483662" r:id="rId13"/>
    <p:sldLayoutId id="2147483669" r:id="rId14"/>
    <p:sldLayoutId id="2147483670" r:id="rId15"/>
    <p:sldLayoutId id="2147483658" r:id="rId16"/>
    <p:sldLayoutId id="214748365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6983" y="452717"/>
            <a:ext cx="11734800" cy="4257827"/>
          </a:xfrm>
        </p:spPr>
        <p:txBody>
          <a:bodyPr/>
          <a:lstStyle/>
          <a:p>
            <a:br>
              <a:rPr lang="ms-MY" sz="8800" b="1" dirty="0"/>
            </a:br>
            <a:r>
              <a:rPr lang="ms-MY" sz="8800" b="1" dirty="0"/>
              <a:t>BUHAY NI JOSE RIZAL</a:t>
            </a:r>
            <a:endParaRPr lang="en-PH" sz="8800" b="1" dirty="0"/>
          </a:p>
        </p:txBody>
      </p:sp>
    </p:spTree>
    <p:extLst>
      <p:ext uri="{BB962C8B-B14F-4D97-AF65-F5344CB8AC3E}">
        <p14:creationId xmlns:p14="http://schemas.microsoft.com/office/powerpoint/2010/main" val="339779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646111" y="1853249"/>
            <a:ext cx="10797743" cy="5688737"/>
          </a:xfrm>
          <a:prstGeom prst="rect">
            <a:avLst/>
          </a:prstGeom>
        </p:spPr>
        <p:txBody>
          <a:bodyPr wrap="square">
            <a:spAutoFit/>
          </a:bodyPr>
          <a:lstStyle/>
          <a:p>
            <a:pPr marL="144145" marR="0">
              <a:spcBef>
                <a:spcPts val="0"/>
              </a:spcBef>
              <a:spcAft>
                <a:spcPts val="0"/>
              </a:spcAft>
            </a:pPr>
            <a:endParaRPr lang="ms-MY" b="1" kern="0" dirty="0">
              <a:latin typeface="Carlito"/>
              <a:ea typeface="Carlito"/>
              <a:cs typeface="Carlito"/>
            </a:endParaRPr>
          </a:p>
          <a:p>
            <a:pPr marL="144145" marR="0">
              <a:spcBef>
                <a:spcPts val="0"/>
              </a:spcBef>
              <a:spcAft>
                <a:spcPts val="0"/>
              </a:spcAft>
            </a:pPr>
            <a:r>
              <a:rPr lang="ms-MY" b="1" kern="0" dirty="0">
                <a:latin typeface="Carlito"/>
                <a:ea typeface="Carlito"/>
                <a:cs typeface="Carlito"/>
              </a:rPr>
              <a:t>Segunda Katigbak ( Unang Pag ibig)</a:t>
            </a:r>
            <a:endParaRPr lang="en-PH" b="1" kern="0" dirty="0">
              <a:latin typeface="Carlito"/>
              <a:ea typeface="Carlito"/>
              <a:cs typeface="Carlito"/>
            </a:endParaRPr>
          </a:p>
          <a:p>
            <a:pPr marL="601980" marR="0">
              <a:lnSpc>
                <a:spcPts val="1335"/>
              </a:lnSpc>
              <a:spcBef>
                <a:spcPts val="5"/>
              </a:spcBef>
              <a:spcAft>
                <a:spcPts val="0"/>
              </a:spcAft>
            </a:pPr>
            <a:endParaRPr lang="ms-MY" dirty="0">
              <a:latin typeface="Carlito"/>
              <a:ea typeface="Carlito"/>
              <a:cs typeface="Carlito"/>
            </a:endParaRPr>
          </a:p>
          <a:p>
            <a:pPr marL="601980" marR="0">
              <a:lnSpc>
                <a:spcPts val="1335"/>
              </a:lnSpc>
              <a:spcBef>
                <a:spcPts val="5"/>
              </a:spcBef>
              <a:spcAft>
                <a:spcPts val="0"/>
              </a:spcAft>
            </a:pPr>
            <a:r>
              <a:rPr lang="ms-MY" dirty="0">
                <a:latin typeface="Carlito"/>
                <a:ea typeface="Carlito"/>
                <a:cs typeface="Carlito"/>
              </a:rPr>
              <a:t>mula Lipa, Batangas</a:t>
            </a:r>
            <a:endParaRPr lang="en-PH" dirty="0">
              <a:latin typeface="Carlito"/>
              <a:ea typeface="Carlito"/>
              <a:cs typeface="Carlito"/>
            </a:endParaRPr>
          </a:p>
          <a:p>
            <a:pPr marL="601980" marR="4315460">
              <a:spcBef>
                <a:spcPts val="0"/>
              </a:spcBef>
              <a:spcAft>
                <a:spcPts val="0"/>
              </a:spcAft>
            </a:pPr>
            <a:r>
              <a:rPr lang="ms-MY" dirty="0">
                <a:latin typeface="Carlito"/>
                <a:ea typeface="Carlito"/>
                <a:cs typeface="Carlito"/>
              </a:rPr>
              <a:t>kaibigan ng kapatid na si Olimpia mag-aaral sa La Concordia</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nakatakdang ikasal sa kababayang si Manuel Luz</a:t>
            </a:r>
          </a:p>
          <a:p>
            <a:pPr marL="601980" marR="0">
              <a:spcBef>
                <a:spcPts val="0"/>
              </a:spcBef>
              <a:spcAft>
                <a:spcPts val="0"/>
              </a:spcAft>
            </a:pPr>
            <a:endParaRPr lang="ms-MY" dirty="0">
              <a:latin typeface="Carlito"/>
              <a:ea typeface="Carlito"/>
              <a:cs typeface="Carlito"/>
            </a:endParaRPr>
          </a:p>
          <a:p>
            <a:r>
              <a:rPr lang="ms-MY" b="1" dirty="0"/>
              <a:t>Universidad de Santo Tomas (1877-1882)</a:t>
            </a:r>
            <a:endParaRPr lang="en-PH" b="1" dirty="0"/>
          </a:p>
          <a:p>
            <a:r>
              <a:rPr lang="ms-MY" dirty="0"/>
              <a:t>ayaw ng payagan ng inang magpatuloy sa pag-aaral ngunit nanghinayang ang ama at kapatid</a:t>
            </a:r>
            <a:endParaRPr lang="en-PH" dirty="0"/>
          </a:p>
          <a:p>
            <a:r>
              <a:rPr lang="ms-MY" b="1" dirty="0"/>
              <a:t>Filosofia y Letras</a:t>
            </a:r>
            <a:endParaRPr lang="en-PH" b="1" dirty="0"/>
          </a:p>
          <a:p>
            <a:r>
              <a:rPr lang="ms-MY" b="1" dirty="0"/>
              <a:t>Medisina </a:t>
            </a:r>
            <a:r>
              <a:rPr lang="ms-MY" dirty="0"/>
              <a:t>– payo ni Padre Pablo Ramon</a:t>
            </a:r>
            <a:endParaRPr lang="en-PH" dirty="0"/>
          </a:p>
          <a:p>
            <a:pPr lvl="0"/>
            <a:r>
              <a:rPr lang="ms-MY" dirty="0"/>
              <a:t>gamutin ang inang nabubulag</a:t>
            </a:r>
            <a:endParaRPr lang="en-PH" dirty="0"/>
          </a:p>
          <a:p>
            <a:pPr lvl="0"/>
            <a:r>
              <a:rPr lang="ms-MY" dirty="0"/>
              <a:t>makapasok sa pamahalaan (medicos titulares - provincial health officer)</a:t>
            </a:r>
            <a:endParaRPr lang="en-PH" dirty="0"/>
          </a:p>
          <a:p>
            <a:r>
              <a:rPr lang="ms-MY" b="1" dirty="0"/>
              <a:t>Ateneo</a:t>
            </a:r>
            <a:endParaRPr lang="en-PH" b="1" dirty="0"/>
          </a:p>
          <a:p>
            <a:r>
              <a:rPr lang="ms-MY" b="1" dirty="0"/>
              <a:t>agrimensura </a:t>
            </a:r>
            <a:r>
              <a:rPr lang="ms-MY" dirty="0"/>
              <a:t>(land surveying)</a:t>
            </a:r>
            <a:endParaRPr lang="en-PH" dirty="0"/>
          </a:p>
          <a:p>
            <a:r>
              <a:rPr lang="ms-MY" dirty="0"/>
              <a:t>nanatiling kasapi ng </a:t>
            </a:r>
            <a:r>
              <a:rPr lang="ms-MY" b="1" dirty="0"/>
              <a:t>Congregacion de Maria</a:t>
            </a:r>
            <a:r>
              <a:rPr lang="ms-MY" dirty="0"/>
              <a:t>, </a:t>
            </a:r>
            <a:r>
              <a:rPr lang="ms-MY" b="1" dirty="0"/>
              <a:t>Academia de Literatura Española</a:t>
            </a:r>
            <a:endParaRPr lang="en-PH" dirty="0"/>
          </a:p>
          <a:p>
            <a:r>
              <a:rPr lang="ms-MY" b="1" dirty="0"/>
              <a:t> </a:t>
            </a:r>
            <a:endParaRPr lang="en-PH" dirty="0"/>
          </a:p>
          <a:p>
            <a:pPr marL="601980" marR="0">
              <a:spcBef>
                <a:spcPts val="0"/>
              </a:spcBef>
              <a:spcAft>
                <a:spcPts val="0"/>
              </a:spcAft>
            </a:pPr>
            <a:endParaRPr lang="en-PH" dirty="0">
              <a:latin typeface="Carlito"/>
              <a:ea typeface="Carlito"/>
              <a:cs typeface="Carlito"/>
            </a:endParaRPr>
          </a:p>
          <a:p>
            <a:r>
              <a:rPr lang="ms-MY" dirty="0">
                <a:latin typeface="Carlito"/>
                <a:ea typeface="Carlito"/>
                <a:cs typeface="Carlito"/>
              </a:rPr>
              <a:t> </a:t>
            </a:r>
            <a:endParaRPr lang="en-PH" dirty="0">
              <a:effectLst/>
              <a:latin typeface="Carlito"/>
              <a:ea typeface="Carlito"/>
              <a:cs typeface="Carlito"/>
            </a:endParaRPr>
          </a:p>
        </p:txBody>
      </p:sp>
    </p:spTree>
    <p:extLst>
      <p:ext uri="{BB962C8B-B14F-4D97-AF65-F5344CB8AC3E}">
        <p14:creationId xmlns:p14="http://schemas.microsoft.com/office/powerpoint/2010/main" val="3117370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0" y="1853247"/>
            <a:ext cx="12095018" cy="4962897"/>
          </a:xfrm>
          <a:prstGeom prst="rect">
            <a:avLst/>
          </a:prstGeom>
        </p:spPr>
        <p:txBody>
          <a:bodyPr wrap="square">
            <a:spAutoFit/>
          </a:bodyPr>
          <a:lstStyle/>
          <a:p>
            <a:pPr marL="144145" marR="0">
              <a:spcBef>
                <a:spcPts val="285"/>
              </a:spcBef>
              <a:spcAft>
                <a:spcPts val="0"/>
              </a:spcAft>
            </a:pPr>
            <a:r>
              <a:rPr lang="ms-MY" sz="1600" b="1" kern="0" dirty="0">
                <a:latin typeface="Carlito"/>
                <a:ea typeface="Carlito"/>
                <a:cs typeface="Carlito"/>
              </a:rPr>
              <a:t>kalupitan ng guardia civil</a:t>
            </a:r>
            <a:endParaRPr lang="en-PH" sz="1600" b="1" kern="0" dirty="0">
              <a:latin typeface="Carlito"/>
              <a:ea typeface="Carlito"/>
              <a:cs typeface="Carlito"/>
            </a:endParaRPr>
          </a:p>
          <a:p>
            <a:pPr marL="601980" marR="0">
              <a:spcBef>
                <a:spcPts val="0"/>
              </a:spcBef>
              <a:spcAft>
                <a:spcPts val="0"/>
              </a:spcAft>
            </a:pPr>
            <a:r>
              <a:rPr lang="ms-MY" sz="1600" dirty="0">
                <a:latin typeface="Carlito"/>
                <a:ea typeface="Carlito"/>
                <a:cs typeface="Carlito"/>
              </a:rPr>
              <a:t>habang nagbabakasyon sa Calamba</a:t>
            </a:r>
            <a:endParaRPr lang="en-PH" sz="1600" dirty="0">
              <a:latin typeface="Carlito"/>
              <a:ea typeface="Carlito"/>
              <a:cs typeface="Carlito"/>
            </a:endParaRPr>
          </a:p>
          <a:p>
            <a:pPr marL="601980" marR="0">
              <a:spcBef>
                <a:spcPts val="20"/>
              </a:spcBef>
              <a:spcAft>
                <a:spcPts val="0"/>
              </a:spcAft>
            </a:pPr>
            <a:r>
              <a:rPr lang="ms-MY" sz="1600" dirty="0">
                <a:latin typeface="Arial" panose="020B0604020202020204" pitchFamily="34" charset="0"/>
                <a:ea typeface="Carlito"/>
                <a:cs typeface="Carlito"/>
              </a:rPr>
              <a:t>hindi nakapagsaludo kaya’t hinampas ng espada</a:t>
            </a:r>
            <a:endParaRPr lang="en-PH" sz="1600" dirty="0">
              <a:latin typeface="Carlito"/>
              <a:ea typeface="Carlito"/>
              <a:cs typeface="Carlito"/>
            </a:endParaRPr>
          </a:p>
          <a:p>
            <a:pPr marL="601980" marR="0">
              <a:spcBef>
                <a:spcPts val="60"/>
              </a:spcBef>
              <a:spcAft>
                <a:spcPts val="0"/>
              </a:spcAft>
            </a:pPr>
            <a:r>
              <a:rPr lang="ms-MY" sz="1600" dirty="0">
                <a:latin typeface="Carlito"/>
                <a:ea typeface="Carlito"/>
                <a:cs typeface="Carlito"/>
              </a:rPr>
              <a:t>inireklamo sa Gobernador Heneral ngunit walang kinahinatnan</a:t>
            </a:r>
            <a:endParaRPr lang="en-PH" sz="1600" dirty="0">
              <a:latin typeface="Carlito"/>
              <a:ea typeface="Carlito"/>
              <a:cs typeface="Carlito"/>
            </a:endParaRPr>
          </a:p>
          <a:p>
            <a:pPr>
              <a:spcBef>
                <a:spcPts val="5"/>
              </a:spcBef>
            </a:pPr>
            <a:r>
              <a:rPr lang="ms-MY" sz="1600" dirty="0">
                <a:latin typeface="Carlito"/>
                <a:ea typeface="Carlito"/>
                <a:cs typeface="Carlito"/>
              </a:rPr>
              <a:t> </a:t>
            </a:r>
            <a:endParaRPr lang="en-PH" sz="1600" dirty="0">
              <a:latin typeface="Carlito"/>
              <a:ea typeface="Carlito"/>
              <a:cs typeface="Carlito"/>
            </a:endParaRPr>
          </a:p>
          <a:p>
            <a:pPr marL="144145" marR="0">
              <a:lnSpc>
                <a:spcPts val="1335"/>
              </a:lnSpc>
              <a:spcBef>
                <a:spcPts val="0"/>
              </a:spcBef>
              <a:spcAft>
                <a:spcPts val="0"/>
              </a:spcAft>
            </a:pPr>
            <a:r>
              <a:rPr lang="ms-MY" sz="1600" b="1" kern="0" dirty="0">
                <a:latin typeface="Carlito"/>
                <a:ea typeface="Carlito"/>
                <a:cs typeface="Carlito"/>
              </a:rPr>
              <a:t>mga grado</a:t>
            </a:r>
            <a:endParaRPr lang="en-PH" sz="1600" b="1" kern="0" dirty="0">
              <a:latin typeface="Carlito"/>
              <a:ea typeface="Carlito"/>
              <a:cs typeface="Carlito"/>
            </a:endParaRPr>
          </a:p>
          <a:p>
            <a:pPr marL="601980" marR="4501515">
              <a:spcBef>
                <a:spcPts val="0"/>
              </a:spcBef>
              <a:spcAft>
                <a:spcPts val="0"/>
              </a:spcAft>
            </a:pPr>
            <a:r>
              <a:rPr lang="ms-MY" sz="1600" dirty="0">
                <a:latin typeface="Carlito"/>
                <a:ea typeface="Carlito"/>
                <a:cs typeface="Carlito"/>
              </a:rPr>
              <a:t>aprovado </a:t>
            </a:r>
            <a:r>
              <a:rPr lang="ms-MY" sz="1600" dirty="0">
                <a:latin typeface="Arial" panose="020B0604020202020204" pitchFamily="34" charset="0"/>
                <a:ea typeface="Carlito"/>
                <a:cs typeface="Carlito"/>
              </a:rPr>
              <a:t>– </a:t>
            </a:r>
            <a:r>
              <a:rPr lang="ms-MY" sz="1600" dirty="0">
                <a:latin typeface="Carlito"/>
                <a:ea typeface="Carlito"/>
                <a:cs typeface="Carlito"/>
              </a:rPr>
              <a:t>1 (Pathology) bueno </a:t>
            </a:r>
            <a:r>
              <a:rPr lang="ms-MY" sz="1600" dirty="0">
                <a:latin typeface="Arial" panose="020B0604020202020204" pitchFamily="34" charset="0"/>
                <a:ea typeface="Carlito"/>
                <a:cs typeface="Carlito"/>
              </a:rPr>
              <a:t>– </a:t>
            </a:r>
            <a:r>
              <a:rPr lang="ms-MY" sz="1600" dirty="0">
                <a:latin typeface="Carlito"/>
                <a:ea typeface="Carlito"/>
                <a:cs typeface="Carlito"/>
              </a:rPr>
              <a:t>8</a:t>
            </a:r>
            <a:endParaRPr lang="en-PH" sz="1600" dirty="0">
              <a:latin typeface="Carlito"/>
              <a:ea typeface="Carlito"/>
              <a:cs typeface="Carlito"/>
            </a:endParaRPr>
          </a:p>
          <a:p>
            <a:pPr marL="601980" marR="0">
              <a:spcBef>
                <a:spcPts val="0"/>
              </a:spcBef>
              <a:spcAft>
                <a:spcPts val="0"/>
              </a:spcAft>
            </a:pPr>
            <a:r>
              <a:rPr lang="ms-MY" sz="1600" dirty="0">
                <a:latin typeface="Carlito"/>
                <a:ea typeface="Carlito"/>
                <a:cs typeface="Carlito"/>
              </a:rPr>
              <a:t>aprovechado / notable </a:t>
            </a:r>
            <a:r>
              <a:rPr lang="ms-MY" sz="1600" dirty="0">
                <a:latin typeface="Arial" panose="020B0604020202020204" pitchFamily="34" charset="0"/>
                <a:ea typeface="Carlito"/>
                <a:cs typeface="Carlito"/>
              </a:rPr>
              <a:t>– </a:t>
            </a:r>
            <a:r>
              <a:rPr lang="ms-MY" sz="1600" dirty="0">
                <a:latin typeface="Carlito"/>
                <a:ea typeface="Carlito"/>
                <a:cs typeface="Carlito"/>
              </a:rPr>
              <a:t>6</a:t>
            </a:r>
            <a:endParaRPr lang="en-PH" sz="1600" dirty="0">
              <a:latin typeface="Carlito"/>
              <a:ea typeface="Carlito"/>
              <a:cs typeface="Carlito"/>
            </a:endParaRPr>
          </a:p>
          <a:p>
            <a:pPr marL="601980" marR="1240790">
              <a:spcBef>
                <a:spcPts val="0"/>
              </a:spcBef>
              <a:spcAft>
                <a:spcPts val="0"/>
              </a:spcAft>
            </a:pPr>
            <a:r>
              <a:rPr lang="ms-MY" sz="1600" dirty="0">
                <a:latin typeface="Carlito"/>
                <a:ea typeface="Carlito"/>
                <a:cs typeface="Carlito"/>
              </a:rPr>
              <a:t>sobresaliente </a:t>
            </a:r>
            <a:r>
              <a:rPr lang="ms-MY" sz="1600" dirty="0">
                <a:latin typeface="Arial" panose="020B0604020202020204" pitchFamily="34" charset="0"/>
                <a:ea typeface="Carlito"/>
                <a:cs typeface="Carlito"/>
              </a:rPr>
              <a:t>– </a:t>
            </a:r>
            <a:r>
              <a:rPr lang="ms-MY" sz="1600" dirty="0">
                <a:latin typeface="Carlito"/>
                <a:ea typeface="Carlito"/>
                <a:cs typeface="Carlito"/>
              </a:rPr>
              <a:t>6 (karamihan ay mula sa mga kursong kaugnay ng teolohiya at batas) itinuturing ng ilan na bunga ng diskriminasyon sa unibersidad</a:t>
            </a:r>
            <a:endParaRPr lang="en-PH" sz="1600" dirty="0">
              <a:latin typeface="Carlito"/>
              <a:ea typeface="Carlito"/>
              <a:cs typeface="Carlito"/>
            </a:endParaRPr>
          </a:p>
          <a:p>
            <a:pPr marL="1059180" marR="426085" indent="-457200">
              <a:spcBef>
                <a:spcPts val="0"/>
              </a:spcBef>
              <a:spcAft>
                <a:spcPts val="0"/>
              </a:spcAft>
            </a:pPr>
            <a:r>
              <a:rPr lang="ms-MY" sz="1600" dirty="0">
                <a:latin typeface="Carlito"/>
                <a:ea typeface="Carlito"/>
                <a:cs typeface="Carlito"/>
              </a:rPr>
              <a:t>binigyang pabor ng mga </a:t>
            </a:r>
            <a:r>
              <a:rPr lang="ms-MY" sz="1600" b="1" dirty="0">
                <a:latin typeface="Carlito"/>
                <a:ea typeface="Carlito"/>
                <a:cs typeface="Carlito"/>
              </a:rPr>
              <a:t>Dominico </a:t>
            </a:r>
            <a:r>
              <a:rPr lang="ms-MY" sz="1600" dirty="0">
                <a:latin typeface="Carlito"/>
                <a:ea typeface="Carlito"/>
                <a:cs typeface="Carlito"/>
              </a:rPr>
              <a:t>nang pinayagang sabay na kunin ang mga preparatoryong kurso at unang taon ng medisina</a:t>
            </a:r>
            <a:endParaRPr lang="en-PH" sz="1600" dirty="0">
              <a:latin typeface="Carlito"/>
              <a:ea typeface="Carlito"/>
              <a:cs typeface="Carlito"/>
            </a:endParaRPr>
          </a:p>
          <a:p>
            <a:pPr marL="1059180" marR="472440" indent="-457200">
              <a:spcBef>
                <a:spcPts val="5"/>
              </a:spcBef>
              <a:spcAft>
                <a:spcPts val="0"/>
              </a:spcAft>
            </a:pPr>
            <a:r>
              <a:rPr lang="ms-MY" sz="1600" dirty="0">
                <a:latin typeface="Carlito"/>
                <a:ea typeface="Carlito"/>
                <a:cs typeface="Carlito"/>
              </a:rPr>
              <a:t>sa 24 orihinal na bilang ng mga mag-aaral, 7 lamang ang nakaabot ng ika-4 na taon kung saan si Rizal ang ikalawa sa pinakamataas</a:t>
            </a:r>
            <a:endParaRPr lang="en-PH" sz="1600" dirty="0">
              <a:latin typeface="Carlito"/>
              <a:ea typeface="Carlito"/>
              <a:cs typeface="Carlito"/>
            </a:endParaRPr>
          </a:p>
          <a:p>
            <a:pPr marL="601980" marR="0">
              <a:spcBef>
                <a:spcPts val="0"/>
              </a:spcBef>
              <a:spcAft>
                <a:spcPts val="0"/>
              </a:spcAft>
            </a:pPr>
            <a:r>
              <a:rPr lang="ms-MY" sz="1600" dirty="0">
                <a:latin typeface="Carlito"/>
                <a:ea typeface="Carlito"/>
                <a:cs typeface="Carlito"/>
              </a:rPr>
              <a:t>sa 3 peninsulares at 3 insulares, 1 lamang ang umabot sa ikaapat na taon</a:t>
            </a:r>
            <a:endParaRPr lang="en-PH" sz="1600" dirty="0">
              <a:latin typeface="Carlito"/>
              <a:ea typeface="Carlito"/>
              <a:cs typeface="Carlito"/>
            </a:endParaRPr>
          </a:p>
          <a:p>
            <a:pPr>
              <a:spcBef>
                <a:spcPts val="55"/>
              </a:spcBef>
            </a:pPr>
            <a:r>
              <a:rPr lang="ms-MY" sz="1600" dirty="0">
                <a:latin typeface="Carlito"/>
                <a:ea typeface="Carlito"/>
                <a:cs typeface="Carlito"/>
              </a:rPr>
              <a:t> </a:t>
            </a:r>
            <a:endParaRPr lang="en-PH" sz="1600" dirty="0">
              <a:latin typeface="Carlito"/>
              <a:ea typeface="Carlito"/>
              <a:cs typeface="Carlito"/>
            </a:endParaRPr>
          </a:p>
          <a:p>
            <a:pPr marL="601980" marR="2903855">
              <a:spcBef>
                <a:spcPts val="0"/>
              </a:spcBef>
              <a:spcAft>
                <a:spcPts val="0"/>
              </a:spcAft>
            </a:pPr>
            <a:r>
              <a:rPr lang="ms-MY" sz="1600" dirty="0">
                <a:latin typeface="Carlito"/>
                <a:ea typeface="Carlito"/>
                <a:cs typeface="Carlito"/>
              </a:rPr>
              <a:t>tunay na interes ay sining at pilosopiya at </a:t>
            </a:r>
            <a:r>
              <a:rPr lang="ms-MY" sz="1600" b="1" dirty="0">
                <a:latin typeface="Carlito"/>
                <a:ea typeface="Carlito"/>
                <a:cs typeface="Carlito"/>
              </a:rPr>
              <a:t>HINDI </a:t>
            </a:r>
            <a:r>
              <a:rPr lang="ms-MY" sz="1600" dirty="0">
                <a:latin typeface="Carlito"/>
                <a:ea typeface="Carlito"/>
                <a:cs typeface="Carlito"/>
              </a:rPr>
              <a:t>medisina maraming distraksyon</a:t>
            </a:r>
            <a:endParaRPr lang="en-PH" sz="1600" dirty="0">
              <a:latin typeface="Carlito"/>
              <a:ea typeface="Carlito"/>
              <a:cs typeface="Carlito"/>
            </a:endParaRPr>
          </a:p>
          <a:p>
            <a:pPr marL="1059180" marR="0">
              <a:spcBef>
                <a:spcPts val="0"/>
              </a:spcBef>
              <a:spcAft>
                <a:spcPts val="0"/>
              </a:spcAft>
            </a:pPr>
            <a:r>
              <a:rPr lang="ms-MY" sz="1600" dirty="0">
                <a:latin typeface="Carlito"/>
                <a:ea typeface="Carlito"/>
                <a:cs typeface="Carlito"/>
              </a:rPr>
              <a:t>mga gawain sa Ateneo</a:t>
            </a:r>
            <a:endParaRPr lang="en-PH" sz="1600" dirty="0">
              <a:latin typeface="Carlito"/>
              <a:ea typeface="Carlito"/>
              <a:cs typeface="Carlito"/>
            </a:endParaRPr>
          </a:p>
          <a:p>
            <a:pPr marL="1059180" marR="2300605">
              <a:spcBef>
                <a:spcPts val="5"/>
              </a:spcBef>
              <a:spcAft>
                <a:spcPts val="0"/>
              </a:spcAft>
            </a:pPr>
            <a:r>
              <a:rPr lang="ms-MY" sz="1600" dirty="0">
                <a:latin typeface="Carlito"/>
                <a:ea typeface="Carlito"/>
                <a:cs typeface="Carlito"/>
              </a:rPr>
              <a:t>samahan sa UST </a:t>
            </a:r>
            <a:r>
              <a:rPr lang="ms-MY" sz="1600" dirty="0">
                <a:latin typeface="Arial" panose="020B0604020202020204" pitchFamily="34" charset="0"/>
                <a:ea typeface="Carlito"/>
                <a:cs typeface="Carlito"/>
              </a:rPr>
              <a:t>– </a:t>
            </a:r>
            <a:r>
              <a:rPr lang="ms-MY" sz="1600" dirty="0">
                <a:latin typeface="Carlito"/>
                <a:ea typeface="Carlito"/>
                <a:cs typeface="Carlito"/>
              </a:rPr>
              <a:t>El Compañerismo (Compañeros de Jehu) ilang kababaihan</a:t>
            </a:r>
            <a:endParaRPr lang="en-PH" sz="1600" dirty="0">
              <a:latin typeface="Carlito"/>
              <a:ea typeface="Carlito"/>
              <a:cs typeface="Carlito"/>
            </a:endParaRPr>
          </a:p>
          <a:p>
            <a:r>
              <a:rPr lang="ms-MY" sz="1600" dirty="0">
                <a:latin typeface="Carlito"/>
                <a:ea typeface="Carlito"/>
                <a:cs typeface="Carlito"/>
              </a:rPr>
              <a:t> </a:t>
            </a:r>
            <a:endParaRPr lang="en-PH" sz="1600" dirty="0">
              <a:effectLst/>
              <a:latin typeface="Carlito"/>
              <a:ea typeface="Carlito"/>
              <a:cs typeface="Carlito"/>
            </a:endParaRPr>
          </a:p>
        </p:txBody>
      </p:sp>
    </p:spTree>
    <p:extLst>
      <p:ext uri="{BB962C8B-B14F-4D97-AF65-F5344CB8AC3E}">
        <p14:creationId xmlns:p14="http://schemas.microsoft.com/office/powerpoint/2010/main" val="27320568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4" name="Rectangle 3"/>
          <p:cNvSpPr/>
          <p:nvPr/>
        </p:nvSpPr>
        <p:spPr>
          <a:xfrm>
            <a:off x="646111" y="1853248"/>
            <a:ext cx="8908473" cy="4667945"/>
          </a:xfrm>
          <a:prstGeom prst="rect">
            <a:avLst/>
          </a:prstGeom>
        </p:spPr>
        <p:txBody>
          <a:bodyPr wrap="square">
            <a:spAutoFit/>
          </a:bodyPr>
          <a:lstStyle/>
          <a:p>
            <a:pPr marL="144145" marR="0">
              <a:spcBef>
                <a:spcPts val="0"/>
              </a:spcBef>
              <a:spcAft>
                <a:spcPts val="0"/>
              </a:spcAft>
            </a:pPr>
            <a:r>
              <a:rPr lang="ms-MY" b="1" kern="0" dirty="0">
                <a:latin typeface="Carlito"/>
                <a:ea typeface="Carlito"/>
                <a:cs typeface="Carlito"/>
              </a:rPr>
              <a:t>Binibining L</a:t>
            </a:r>
            <a:endParaRPr lang="en-PH" b="1" kern="0" dirty="0">
              <a:latin typeface="Carlito"/>
              <a:ea typeface="Carlito"/>
              <a:cs typeface="Carlito"/>
            </a:endParaRPr>
          </a:p>
          <a:p>
            <a:pPr marL="601980" marR="0">
              <a:lnSpc>
                <a:spcPts val="1335"/>
              </a:lnSpc>
              <a:spcBef>
                <a:spcPts val="5"/>
              </a:spcBef>
              <a:spcAft>
                <a:spcPts val="0"/>
              </a:spcAft>
            </a:pPr>
            <a:r>
              <a:rPr lang="ms-MY" dirty="0">
                <a:latin typeface="Carlito"/>
                <a:ea typeface="Carlito"/>
                <a:cs typeface="Carlito"/>
              </a:rPr>
              <a:t> </a:t>
            </a:r>
            <a:endParaRPr lang="en-PH" dirty="0">
              <a:latin typeface="Carlito"/>
              <a:ea typeface="Carlito"/>
              <a:cs typeface="Carlito"/>
            </a:endParaRPr>
          </a:p>
          <a:p>
            <a:pPr marL="601980" marR="0">
              <a:lnSpc>
                <a:spcPts val="1335"/>
              </a:lnSpc>
              <a:spcBef>
                <a:spcPts val="5"/>
              </a:spcBef>
              <a:spcAft>
                <a:spcPts val="0"/>
              </a:spcAft>
            </a:pPr>
            <a:r>
              <a:rPr lang="ms-MY" dirty="0">
                <a:latin typeface="Carlito"/>
                <a:ea typeface="Carlito"/>
                <a:cs typeface="Carlito"/>
              </a:rPr>
              <a:t>taga Pakil, Laguna</a:t>
            </a:r>
            <a:endParaRPr lang="en-PH" dirty="0">
              <a:latin typeface="Carlito"/>
              <a:ea typeface="Carlito"/>
              <a:cs typeface="Carlito"/>
            </a:endParaRPr>
          </a:p>
          <a:p>
            <a:pPr marL="601980" marR="0">
              <a:lnSpc>
                <a:spcPts val="1335"/>
              </a:lnSpc>
              <a:spcBef>
                <a:spcPts val="0"/>
              </a:spcBef>
              <a:spcAft>
                <a:spcPts val="0"/>
              </a:spcAft>
            </a:pPr>
            <a:r>
              <a:rPr lang="ms-MY" dirty="0">
                <a:latin typeface="Carlito"/>
                <a:ea typeface="Carlito"/>
                <a:cs typeface="Carlito"/>
              </a:rPr>
              <a:t>higit na matanda, maaaring ang gurong si Jacinta YbardoLaza</a:t>
            </a:r>
            <a:endParaRPr lang="en-PH" dirty="0">
              <a:latin typeface="Carlito"/>
              <a:ea typeface="Carlito"/>
              <a:cs typeface="Carlito"/>
            </a:endParaRPr>
          </a:p>
          <a:p>
            <a:r>
              <a:rPr lang="ms-MY" dirty="0">
                <a:latin typeface="Carlito"/>
                <a:ea typeface="Carlito"/>
                <a:cs typeface="Carlito"/>
              </a:rPr>
              <a:t> </a:t>
            </a:r>
            <a:endParaRPr lang="en-PH" dirty="0">
              <a:latin typeface="Carlito"/>
              <a:ea typeface="Carlito"/>
              <a:cs typeface="Carlito"/>
            </a:endParaRPr>
          </a:p>
          <a:p>
            <a:pPr marL="144145" marR="0">
              <a:spcBef>
                <a:spcPts val="0"/>
              </a:spcBef>
              <a:spcAft>
                <a:spcPts val="0"/>
              </a:spcAft>
            </a:pPr>
            <a:r>
              <a:rPr lang="ms-MY" b="1" kern="0" dirty="0">
                <a:latin typeface="Carlito"/>
                <a:ea typeface="Carlito"/>
                <a:cs typeface="Carlito"/>
              </a:rPr>
              <a:t>Leonor Valenzuela</a:t>
            </a:r>
            <a:endParaRPr lang="en-PH" b="1" kern="0" dirty="0">
              <a:latin typeface="Carlito"/>
              <a:ea typeface="Carlito"/>
              <a:cs typeface="Carlito"/>
            </a:endParaRPr>
          </a:p>
          <a:p>
            <a:pPr marL="601980" marR="0">
              <a:spcBef>
                <a:spcPts val="0"/>
              </a:spcBef>
              <a:spcAft>
                <a:spcPts val="0"/>
              </a:spcAft>
            </a:pPr>
            <a:r>
              <a:rPr lang="ms-MY" dirty="0">
                <a:latin typeface="Carlito"/>
                <a:ea typeface="Carlito"/>
                <a:cs typeface="Carlito"/>
              </a:rPr>
              <a:t> </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Orang</a:t>
            </a:r>
            <a:endParaRPr lang="en-PH" dirty="0">
              <a:latin typeface="Carlito"/>
              <a:ea typeface="Carlito"/>
              <a:cs typeface="Carlito"/>
            </a:endParaRPr>
          </a:p>
          <a:p>
            <a:pPr marL="601980" marR="0">
              <a:spcBef>
                <a:spcPts val="5"/>
              </a:spcBef>
              <a:spcAft>
                <a:spcPts val="0"/>
              </a:spcAft>
            </a:pPr>
            <a:r>
              <a:rPr lang="ms-MY" dirty="0">
                <a:latin typeface="Carlito"/>
                <a:ea typeface="Carlito"/>
                <a:cs typeface="Carlito"/>
              </a:rPr>
              <a:t>kapitbahay sa tinutuluyan sa Intramuros</a:t>
            </a:r>
            <a:endParaRPr lang="en-PH" dirty="0">
              <a:latin typeface="Carlito"/>
              <a:ea typeface="Carlito"/>
              <a:cs typeface="Carlito"/>
            </a:endParaRPr>
          </a:p>
          <a:p>
            <a:pPr marL="601980" marR="0">
              <a:spcBef>
                <a:spcPts val="15"/>
              </a:spcBef>
              <a:spcAft>
                <a:spcPts val="0"/>
              </a:spcAft>
            </a:pPr>
            <a:r>
              <a:rPr lang="ms-MY" dirty="0">
                <a:latin typeface="Arial" panose="020B0604020202020204" pitchFamily="34" charset="0"/>
                <a:ea typeface="Carlito"/>
                <a:cs typeface="Carlito"/>
              </a:rPr>
              <a:t>mga sulat ay ginamitan ng tintang may asin at tubig kaya’t di nakikita kundi idadarang sa apoy</a:t>
            </a:r>
            <a:endParaRPr lang="en-PH" dirty="0">
              <a:latin typeface="Carlito"/>
              <a:ea typeface="Carlito"/>
              <a:cs typeface="Carlito"/>
            </a:endParaRPr>
          </a:p>
          <a:p>
            <a:pPr>
              <a:spcBef>
                <a:spcPts val="30"/>
              </a:spcBef>
            </a:pPr>
            <a:r>
              <a:rPr lang="ms-MY" sz="2000" dirty="0">
                <a:latin typeface="Arial" panose="020B0604020202020204" pitchFamily="34" charset="0"/>
                <a:ea typeface="Carlito"/>
                <a:cs typeface="Carlito"/>
              </a:rPr>
              <a:t> </a:t>
            </a:r>
            <a:r>
              <a:rPr lang="ms-MY" b="1" kern="0" dirty="0">
                <a:latin typeface="Carlito"/>
                <a:ea typeface="Carlito"/>
                <a:cs typeface="Carlito"/>
              </a:rPr>
              <a:t>Leonor</a:t>
            </a:r>
            <a:r>
              <a:rPr lang="ms-MY" b="1" kern="0" spc="-20" dirty="0">
                <a:latin typeface="Carlito"/>
                <a:ea typeface="Carlito"/>
                <a:cs typeface="Carlito"/>
              </a:rPr>
              <a:t> </a:t>
            </a:r>
            <a:r>
              <a:rPr lang="ms-MY" b="1" kern="0" dirty="0">
                <a:latin typeface="Carlito"/>
                <a:ea typeface="Carlito"/>
                <a:cs typeface="Carlito"/>
              </a:rPr>
              <a:t>Rivera</a:t>
            </a:r>
            <a:endParaRPr lang="en-PH" b="1" kern="0" dirty="0">
              <a:latin typeface="Carlito"/>
              <a:ea typeface="Carlito"/>
              <a:cs typeface="Carlito"/>
            </a:endParaRPr>
          </a:p>
          <a:p>
            <a:pPr marR="5810885" algn="r"/>
            <a:r>
              <a:rPr lang="ms-MY" spc="-5" dirty="0">
                <a:latin typeface="Carlito"/>
                <a:ea typeface="Carlito"/>
                <a:cs typeface="Carlito"/>
              </a:rPr>
              <a:t> </a:t>
            </a:r>
            <a:endParaRPr lang="en-PH" dirty="0">
              <a:latin typeface="Carlito"/>
              <a:ea typeface="Carlito"/>
              <a:cs typeface="Carlito"/>
            </a:endParaRPr>
          </a:p>
          <a:p>
            <a:pPr marR="5810885" algn="r"/>
            <a:r>
              <a:rPr lang="ms-MY" spc="-5" dirty="0">
                <a:latin typeface="Carlito"/>
                <a:ea typeface="Carlito"/>
                <a:cs typeface="Carlito"/>
              </a:rPr>
              <a:t>Taimis</a:t>
            </a:r>
            <a:endParaRPr lang="en-PH" dirty="0">
              <a:latin typeface="Carlito"/>
              <a:ea typeface="Carlito"/>
              <a:cs typeface="Carlito"/>
            </a:endParaRPr>
          </a:p>
          <a:p>
            <a:pPr marL="601980" marR="0">
              <a:lnSpc>
                <a:spcPts val="1335"/>
              </a:lnSpc>
              <a:spcBef>
                <a:spcPts val="0"/>
              </a:spcBef>
              <a:spcAft>
                <a:spcPts val="0"/>
              </a:spcAft>
            </a:pPr>
            <a:r>
              <a:rPr lang="ms-MY" dirty="0">
                <a:latin typeface="Carlito"/>
                <a:ea typeface="Carlito"/>
                <a:cs typeface="Carlito"/>
              </a:rPr>
              <a:t>mula Camiling, Tarlac</a:t>
            </a:r>
            <a:endParaRPr lang="en-PH" dirty="0">
              <a:latin typeface="Carlito"/>
              <a:ea typeface="Carlito"/>
              <a:cs typeface="Carlito"/>
            </a:endParaRPr>
          </a:p>
          <a:p>
            <a:pPr marL="601980" marR="201295">
              <a:spcBef>
                <a:spcPts val="0"/>
              </a:spcBef>
              <a:spcAft>
                <a:spcPts val="0"/>
              </a:spcAft>
            </a:pPr>
            <a:r>
              <a:rPr lang="ms-MY" dirty="0">
                <a:latin typeface="Carlito"/>
                <a:ea typeface="Carlito"/>
                <a:cs typeface="Carlito"/>
              </a:rPr>
              <a:t>anak ng tiyo na si </a:t>
            </a:r>
            <a:r>
              <a:rPr lang="ms-MY" b="1" dirty="0">
                <a:latin typeface="Carlito"/>
                <a:ea typeface="Carlito"/>
                <a:cs typeface="Carlito"/>
              </a:rPr>
              <a:t>Antonio Rivera </a:t>
            </a:r>
            <a:r>
              <a:rPr lang="ms-MY" dirty="0">
                <a:latin typeface="Carlito"/>
                <a:ea typeface="Carlito"/>
                <a:cs typeface="Carlito"/>
              </a:rPr>
              <a:t>na tagapangasiwa ng Casa Tomasiana kung saan rin nangupahan si Rizal mag-aaral sa La Concordia</a:t>
            </a:r>
            <a:endParaRPr lang="en-PH" dirty="0">
              <a:latin typeface="Carlito"/>
              <a:ea typeface="Carlito"/>
              <a:cs typeface="Carlito"/>
            </a:endParaRPr>
          </a:p>
          <a:p>
            <a:r>
              <a:rPr lang="ms-MY" dirty="0">
                <a:latin typeface="Carlito"/>
                <a:ea typeface="Carlito"/>
                <a:cs typeface="Carlito"/>
              </a:rPr>
              <a:t> </a:t>
            </a:r>
            <a:endParaRPr lang="en-PH" dirty="0">
              <a:effectLst/>
              <a:latin typeface="Carlito"/>
              <a:ea typeface="Carlito"/>
              <a:cs typeface="Carlito"/>
            </a:endParaRPr>
          </a:p>
        </p:txBody>
      </p:sp>
    </p:spTree>
    <p:extLst>
      <p:ext uri="{BB962C8B-B14F-4D97-AF65-F5344CB8AC3E}">
        <p14:creationId xmlns:p14="http://schemas.microsoft.com/office/powerpoint/2010/main" val="1117211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983672" y="1853248"/>
            <a:ext cx="11042073" cy="5136534"/>
          </a:xfrm>
          <a:prstGeom prst="rect">
            <a:avLst/>
          </a:prstGeom>
        </p:spPr>
        <p:txBody>
          <a:bodyPr wrap="square">
            <a:spAutoFit/>
          </a:bodyPr>
          <a:lstStyle/>
          <a:p>
            <a:pPr marL="144145" marR="0">
              <a:spcBef>
                <a:spcPts val="0"/>
              </a:spcBef>
              <a:spcAft>
                <a:spcPts val="0"/>
              </a:spcAft>
            </a:pPr>
            <a:r>
              <a:rPr lang="ms-MY" b="1" dirty="0">
                <a:latin typeface="Carlito"/>
                <a:ea typeface="Carlito"/>
                <a:cs typeface="Carlito"/>
              </a:rPr>
              <a:t>A La Juventud Filipina </a:t>
            </a:r>
            <a:r>
              <a:rPr lang="ms-MY" dirty="0">
                <a:latin typeface="Carlito"/>
                <a:ea typeface="Carlito"/>
                <a:cs typeface="Carlito"/>
              </a:rPr>
              <a:t>(1879)</a:t>
            </a:r>
            <a:endParaRPr lang="en-PH" dirty="0">
              <a:latin typeface="Carlito"/>
              <a:ea typeface="Carlito"/>
              <a:cs typeface="Carlito"/>
            </a:endParaRPr>
          </a:p>
          <a:p>
            <a:pPr marL="601980" marR="2300605">
              <a:spcBef>
                <a:spcPts val="135"/>
              </a:spcBef>
              <a:spcAft>
                <a:spcPts val="0"/>
              </a:spcAft>
            </a:pPr>
            <a:r>
              <a:rPr lang="ms-MY" dirty="0">
                <a:latin typeface="Carlito"/>
                <a:ea typeface="Carlito"/>
                <a:cs typeface="Carlito"/>
              </a:rPr>
              <a:t>timpalak ng Liceo Artistico Literario de Manila para sa mga katutubo nagwagi ng unang premyo (panulat na pilak)</a:t>
            </a:r>
            <a:endParaRPr lang="en-PH" dirty="0">
              <a:latin typeface="Carlito"/>
              <a:ea typeface="Carlito"/>
              <a:cs typeface="Carlito"/>
            </a:endParaRPr>
          </a:p>
          <a:p>
            <a:pPr marL="144145" marR="0">
              <a:spcBef>
                <a:spcPts val="5"/>
              </a:spcBef>
              <a:spcAft>
                <a:spcPts val="0"/>
              </a:spcAft>
            </a:pPr>
            <a:r>
              <a:rPr lang="ms-MY" b="1" kern="0" dirty="0">
                <a:latin typeface="Carlito"/>
                <a:ea typeface="Carlito"/>
                <a:cs typeface="Carlito"/>
              </a:rPr>
              <a:t>El Consejo de los Dioses </a:t>
            </a:r>
            <a:r>
              <a:rPr lang="ms-MY" kern="0" dirty="0">
                <a:latin typeface="Carlito"/>
                <a:ea typeface="Carlito"/>
                <a:cs typeface="Carlito"/>
              </a:rPr>
              <a:t>(1880)</a:t>
            </a:r>
            <a:endParaRPr lang="en-PH" b="1" kern="0" dirty="0">
              <a:latin typeface="Carlito"/>
              <a:ea typeface="Carlito"/>
              <a:cs typeface="Carlito"/>
            </a:endParaRPr>
          </a:p>
          <a:p>
            <a:pPr marL="601980" marR="0">
              <a:lnSpc>
                <a:spcPts val="1335"/>
              </a:lnSpc>
              <a:spcBef>
                <a:spcPts val="0"/>
              </a:spcBef>
              <a:spcAft>
                <a:spcPts val="0"/>
              </a:spcAft>
            </a:pPr>
            <a:r>
              <a:rPr lang="ms-MY" dirty="0">
                <a:latin typeface="Carlito"/>
                <a:ea typeface="Carlito"/>
                <a:cs typeface="Carlito"/>
              </a:rPr>
              <a:t>timpalak para sa mga Espanyol at indio</a:t>
            </a:r>
            <a:endParaRPr lang="en-PH" dirty="0">
              <a:latin typeface="Carlito"/>
              <a:ea typeface="Carlito"/>
              <a:cs typeface="Carlito"/>
            </a:endParaRPr>
          </a:p>
          <a:p>
            <a:pPr marL="601980" marR="0">
              <a:lnSpc>
                <a:spcPts val="1335"/>
              </a:lnSpc>
              <a:spcBef>
                <a:spcPts val="0"/>
              </a:spcBef>
              <a:spcAft>
                <a:spcPts val="0"/>
              </a:spcAft>
            </a:pPr>
            <a:r>
              <a:rPr lang="ms-MY" dirty="0">
                <a:latin typeface="Carlito"/>
                <a:ea typeface="Carlito"/>
                <a:cs typeface="Carlito"/>
              </a:rPr>
              <a:t>nanalo ng unang premyo (gintong singsing at busto ni Miguel Cervantes)</a:t>
            </a:r>
            <a:endParaRPr lang="en-PH" dirty="0">
              <a:latin typeface="Carlito"/>
              <a:ea typeface="Carlito"/>
              <a:cs typeface="Carlito"/>
            </a:endParaRPr>
          </a:p>
          <a:p>
            <a:pPr marL="144145" marR="0">
              <a:spcBef>
                <a:spcPts val="0"/>
              </a:spcBef>
              <a:spcAft>
                <a:spcPts val="0"/>
              </a:spcAft>
            </a:pPr>
            <a:r>
              <a:rPr lang="ms-MY" b="1" kern="0" dirty="0">
                <a:latin typeface="Carlito"/>
                <a:ea typeface="Carlito"/>
                <a:cs typeface="Carlito"/>
              </a:rPr>
              <a:t>Junto al Pasig</a:t>
            </a:r>
            <a:endParaRPr lang="en-PH" b="1" kern="0" dirty="0">
              <a:latin typeface="Carlito"/>
              <a:ea typeface="Carlito"/>
              <a:cs typeface="Carlito"/>
            </a:endParaRPr>
          </a:p>
          <a:p>
            <a:pPr marL="601980" marR="0">
              <a:spcBef>
                <a:spcPts val="5"/>
              </a:spcBef>
              <a:spcAft>
                <a:spcPts val="0"/>
              </a:spcAft>
            </a:pPr>
            <a:r>
              <a:rPr lang="ms-MY" dirty="0">
                <a:latin typeface="Carlito"/>
                <a:ea typeface="Carlito"/>
                <a:cs typeface="Carlito"/>
              </a:rPr>
              <a:t>isinulat sa kahilingan ng mga Heswita para sa pista ng Immaculada Concepcion</a:t>
            </a:r>
            <a:endParaRPr lang="en-PH" dirty="0">
              <a:latin typeface="Carlito"/>
              <a:ea typeface="Carlito"/>
              <a:cs typeface="Carlito"/>
            </a:endParaRPr>
          </a:p>
          <a:p>
            <a:pPr marL="144145" marR="0">
              <a:spcBef>
                <a:spcPts val="0"/>
              </a:spcBef>
              <a:spcAft>
                <a:spcPts val="0"/>
              </a:spcAft>
            </a:pPr>
            <a:r>
              <a:rPr lang="ms-MY" b="1" kern="0" dirty="0">
                <a:latin typeface="Carlito"/>
                <a:ea typeface="Carlito"/>
                <a:cs typeface="Carlito"/>
              </a:rPr>
              <a:t>A Filipinas; Abd el-Aziz y Mahoma, Al M.R.P. Pablo Ramon</a:t>
            </a:r>
            <a:endParaRPr lang="en-PH" b="1" kern="0" dirty="0">
              <a:latin typeface="Carlito"/>
              <a:ea typeface="Carlito"/>
              <a:cs typeface="Carlito"/>
            </a:endParaRPr>
          </a:p>
          <a:p>
            <a:pPr>
              <a:spcBef>
                <a:spcPts val="25"/>
              </a:spcBef>
            </a:pPr>
            <a:r>
              <a:rPr lang="ms-MY" b="1" dirty="0">
                <a:latin typeface="Carlito"/>
                <a:ea typeface="Carlito"/>
                <a:cs typeface="Carlito"/>
              </a:rPr>
              <a:t> </a:t>
            </a:r>
            <a:endParaRPr lang="en-PH" dirty="0">
              <a:latin typeface="Carlito"/>
              <a:ea typeface="Carlito"/>
              <a:cs typeface="Carlito"/>
            </a:endParaRPr>
          </a:p>
          <a:p>
            <a:pPr>
              <a:spcBef>
                <a:spcPts val="25"/>
              </a:spcBef>
            </a:pPr>
            <a:r>
              <a:rPr lang="ms-MY" b="1" dirty="0">
                <a:latin typeface="Carlito"/>
                <a:ea typeface="Carlito"/>
                <a:cs typeface="Carlito"/>
              </a:rPr>
              <a:t>Paciano</a:t>
            </a:r>
            <a:endParaRPr lang="en-PH" dirty="0">
              <a:latin typeface="Carlito"/>
              <a:ea typeface="Carlito"/>
              <a:cs typeface="Carlito"/>
            </a:endParaRPr>
          </a:p>
          <a:p>
            <a:pPr>
              <a:spcBef>
                <a:spcPts val="40"/>
              </a:spcBef>
            </a:pPr>
            <a:r>
              <a:rPr lang="ms-MY" dirty="0">
                <a:latin typeface="Carlito"/>
                <a:ea typeface="Carlito"/>
                <a:cs typeface="Carlito"/>
              </a:rPr>
              <a:t>malaking ambag sa mga ideyang politikal ni Rizal sumpaan ng magkapatid (1878)</a:t>
            </a:r>
            <a:endParaRPr lang="en-PH" dirty="0">
              <a:latin typeface="Carlito"/>
              <a:ea typeface="Carlito"/>
              <a:cs typeface="Carlito"/>
            </a:endParaRPr>
          </a:p>
          <a:p>
            <a:pPr marL="433070" marR="0">
              <a:spcBef>
                <a:spcPts val="0"/>
              </a:spcBef>
              <a:spcAft>
                <a:spcPts val="0"/>
              </a:spcAft>
            </a:pPr>
            <a:r>
              <a:rPr lang="ms-MY" dirty="0">
                <a:latin typeface="Carlito"/>
                <a:ea typeface="Carlito"/>
                <a:cs typeface="Carlito"/>
              </a:rPr>
              <a:t>kay Jose mapupunta ang tungkuling itaguyod ang kapakanan ng mga Pilipino</a:t>
            </a:r>
            <a:endParaRPr lang="en-PH" dirty="0">
              <a:latin typeface="Carlito"/>
              <a:ea typeface="Carlito"/>
              <a:cs typeface="Carlito"/>
            </a:endParaRPr>
          </a:p>
          <a:p>
            <a:pPr marL="890270" marR="285750" indent="-457200">
              <a:lnSpc>
                <a:spcPct val="98000"/>
              </a:lnSpc>
              <a:spcBef>
                <a:spcPts val="15"/>
              </a:spcBef>
              <a:spcAft>
                <a:spcPts val="0"/>
              </a:spcAft>
            </a:pPr>
            <a:r>
              <a:rPr lang="ms-MY" dirty="0">
                <a:latin typeface="Carlito"/>
                <a:ea typeface="Carlito"/>
                <a:cs typeface="Carlito"/>
              </a:rPr>
              <a:t>kay Paciano babagsak ang tungkuling alagaan ang kanilang magulang, habang sinusuportahan si Jose sa lahat ng kanyang makakaya</a:t>
            </a:r>
            <a:endParaRPr lang="en-PH" dirty="0">
              <a:latin typeface="Carlito"/>
              <a:ea typeface="Carlito"/>
              <a:cs typeface="Carlito"/>
            </a:endParaRPr>
          </a:p>
          <a:p>
            <a:pPr marL="433070" marR="0">
              <a:spcBef>
                <a:spcPts val="5"/>
              </a:spcBef>
              <a:spcAft>
                <a:spcPts val="0"/>
              </a:spcAft>
            </a:pPr>
            <a:r>
              <a:rPr lang="ms-MY" dirty="0">
                <a:latin typeface="Carlito"/>
                <a:ea typeface="Carlito"/>
                <a:cs typeface="Carlito"/>
              </a:rPr>
              <a:t>isa lamang ang pakakasal</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sinasabing ipinakilala si Leonor Rivera upang tiyaking babalik si Jose sa Pilipinas</a:t>
            </a:r>
            <a:endParaRPr lang="en-PH" dirty="0">
              <a:latin typeface="Carlito"/>
              <a:ea typeface="Carlito"/>
              <a:cs typeface="Carlito"/>
            </a:endParaRPr>
          </a:p>
          <a:p>
            <a:r>
              <a:rPr lang="ms-MY" dirty="0">
                <a:latin typeface="Carlito"/>
                <a:ea typeface="Carlito"/>
                <a:cs typeface="Carlito"/>
              </a:rPr>
              <a:t> </a:t>
            </a:r>
            <a:endParaRPr lang="en-PH" dirty="0">
              <a:latin typeface="Carlito"/>
              <a:ea typeface="Carlito"/>
              <a:cs typeface="Carlito"/>
            </a:endParaRPr>
          </a:p>
          <a:p>
            <a:r>
              <a:rPr lang="ms-MY" dirty="0">
                <a:latin typeface="Carlito"/>
                <a:ea typeface="Carlito"/>
                <a:cs typeface="Carlito"/>
              </a:rPr>
              <a:t> </a:t>
            </a:r>
            <a:endParaRPr lang="en-PH" dirty="0">
              <a:effectLst/>
              <a:latin typeface="Carlito"/>
              <a:ea typeface="Carlito"/>
              <a:cs typeface="Carlito"/>
            </a:endParaRPr>
          </a:p>
        </p:txBody>
      </p:sp>
    </p:spTree>
    <p:extLst>
      <p:ext uri="{BB962C8B-B14F-4D97-AF65-F5344CB8AC3E}">
        <p14:creationId xmlns:p14="http://schemas.microsoft.com/office/powerpoint/2010/main" val="23135083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s-MY" b="1" dirty="0"/>
              <a:t>1882 – 1887</a:t>
            </a:r>
            <a:br>
              <a:rPr lang="en-PH" b="1" dirty="0"/>
            </a:br>
            <a:r>
              <a:rPr lang="ms-MY" sz="2800" b="1" dirty="0"/>
              <a:t>Pagyabong sa Ibayong Lupain</a:t>
            </a:r>
            <a:br>
              <a:rPr lang="en-PH" sz="2800" dirty="0"/>
            </a:br>
            <a:r>
              <a:rPr lang="ms-MY" sz="2800" b="1" dirty="0"/>
              <a:t>pagtungo sa Europa</a:t>
            </a:r>
            <a:br>
              <a:rPr lang="en-PH" sz="2800" dirty="0"/>
            </a:br>
            <a:br>
              <a:rPr lang="en-PH" sz="2800" dirty="0"/>
            </a:br>
            <a:r>
              <a:rPr lang="ms-MY" sz="2800" dirty="0"/>
              <a:t>palawakin ang kaalaman upang maikumpara ang progresibong buhay sa ibayong dagat sa mabagal at makalumang kalagayan ng kolonya</a:t>
            </a:r>
            <a:br>
              <a:rPr lang="en-PH" sz="2800" dirty="0"/>
            </a:br>
            <a:r>
              <a:rPr lang="ms-MY" sz="2800" dirty="0"/>
              <a:t>tapusin ang pag-aaral ng medisina sa Europa at makapagsanay nang mahigit na makabagong pamamaraan ng panggagamot sa mata</a:t>
            </a:r>
            <a:br>
              <a:rPr lang="en-PH" sz="2800" dirty="0"/>
            </a:br>
            <a:r>
              <a:rPr lang="ms-MY" sz="2800" dirty="0"/>
              <a:t>plano ay alam lamang nina </a:t>
            </a:r>
            <a:r>
              <a:rPr lang="ms-MY" sz="2800" b="1" dirty="0"/>
              <a:t>Paciano at Antonio Rivera</a:t>
            </a:r>
            <a:br>
              <a:rPr lang="en-PH" sz="2800" dirty="0"/>
            </a:br>
            <a:r>
              <a:rPr lang="ms-MY" sz="2800" b="1" dirty="0"/>
              <a:t> </a:t>
            </a:r>
            <a:br>
              <a:rPr lang="ms-MY" sz="2800" dirty="0"/>
            </a:br>
            <a:endParaRPr lang="en-PH" sz="2800" dirty="0"/>
          </a:p>
        </p:txBody>
      </p:sp>
    </p:spTree>
    <p:extLst>
      <p:ext uri="{BB962C8B-B14F-4D97-AF65-F5344CB8AC3E}">
        <p14:creationId xmlns:p14="http://schemas.microsoft.com/office/powerpoint/2010/main" val="566137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5" name="Rectangle 4"/>
          <p:cNvSpPr/>
          <p:nvPr/>
        </p:nvSpPr>
        <p:spPr>
          <a:xfrm>
            <a:off x="942109" y="2064328"/>
            <a:ext cx="9254836" cy="2954655"/>
          </a:xfrm>
          <a:prstGeom prst="rect">
            <a:avLst/>
          </a:prstGeom>
        </p:spPr>
        <p:txBody>
          <a:bodyPr wrap="square">
            <a:spAutoFit/>
          </a:bodyPr>
          <a:lstStyle/>
          <a:p>
            <a:pPr marL="144145" marR="5599430">
              <a:spcBef>
                <a:spcPts val="0"/>
              </a:spcBef>
              <a:spcAft>
                <a:spcPts val="0"/>
              </a:spcAft>
            </a:pPr>
            <a:r>
              <a:rPr lang="ms-MY" sz="2400" dirty="0">
                <a:latin typeface="Carlito"/>
                <a:ea typeface="Carlito"/>
                <a:cs typeface="Carlito"/>
              </a:rPr>
              <a:t>Barcelona</a:t>
            </a:r>
            <a:endParaRPr lang="en-PH" sz="2400" dirty="0">
              <a:latin typeface="Carlito"/>
              <a:ea typeface="Carlito"/>
              <a:cs typeface="Carlito"/>
            </a:endParaRPr>
          </a:p>
          <a:p>
            <a:pPr marL="601980" marR="0">
              <a:spcBef>
                <a:spcPts val="0"/>
              </a:spcBef>
              <a:spcAft>
                <a:spcPts val="0"/>
              </a:spcAft>
            </a:pPr>
            <a:r>
              <a:rPr lang="ms-MY" sz="2400" dirty="0">
                <a:latin typeface="Carlito"/>
                <a:ea typeface="Carlito"/>
                <a:cs typeface="Carlito"/>
              </a:rPr>
              <a:t>isinulat ang sanaysay na </a:t>
            </a:r>
            <a:r>
              <a:rPr lang="ms-MY" sz="2400" b="1" dirty="0">
                <a:latin typeface="Carlito"/>
                <a:ea typeface="Carlito"/>
                <a:cs typeface="Carlito"/>
              </a:rPr>
              <a:t>Amor Patrio</a:t>
            </a:r>
            <a:endParaRPr lang="en-PH" sz="2400" dirty="0">
              <a:latin typeface="Carlito"/>
              <a:ea typeface="Carlito"/>
              <a:cs typeface="Carlito"/>
            </a:endParaRPr>
          </a:p>
          <a:p>
            <a:pPr marL="1059180" marR="2710815">
              <a:spcBef>
                <a:spcPts val="0"/>
              </a:spcBef>
              <a:spcAft>
                <a:spcPts val="0"/>
              </a:spcAft>
            </a:pPr>
            <a:r>
              <a:rPr lang="ms-MY" sz="2400" dirty="0">
                <a:latin typeface="Carlito"/>
                <a:ea typeface="Carlito"/>
                <a:cs typeface="Carlito"/>
              </a:rPr>
              <a:t>nailathala sa Diariong Tagalog (isinalin ni M.Del Pilar) gamit ang pangalang </a:t>
            </a:r>
            <a:r>
              <a:rPr lang="ms-MY" sz="2400" b="1" dirty="0">
                <a:latin typeface="Carlito"/>
                <a:ea typeface="Carlito"/>
                <a:cs typeface="Carlito"/>
              </a:rPr>
              <a:t>Laong Laan</a:t>
            </a:r>
            <a:endParaRPr lang="en-PH" sz="2400" dirty="0">
              <a:latin typeface="Carlito"/>
              <a:ea typeface="Carlito"/>
              <a:cs typeface="Carlito"/>
            </a:endParaRPr>
          </a:p>
          <a:p>
            <a:pPr marL="1059180" marR="0">
              <a:spcBef>
                <a:spcPts val="5"/>
              </a:spcBef>
              <a:spcAft>
                <a:spcPts val="0"/>
              </a:spcAft>
            </a:pPr>
            <a:r>
              <a:rPr lang="ms-MY" sz="2400" dirty="0">
                <a:latin typeface="Carlito"/>
                <a:ea typeface="Carlito"/>
                <a:cs typeface="Carlito"/>
              </a:rPr>
              <a:t>realisasyong ang </a:t>
            </a:r>
            <a:r>
              <a:rPr lang="ms-MY" sz="2400" b="1" dirty="0">
                <a:latin typeface="Carlito"/>
                <a:ea typeface="Carlito"/>
                <a:cs typeface="Carlito"/>
              </a:rPr>
              <a:t>inang bayan ay ang Pilipinas (Patria Grande, Patria Chica)</a:t>
            </a:r>
            <a:endParaRPr lang="en-PH" sz="2400" dirty="0">
              <a:latin typeface="Carlito"/>
              <a:ea typeface="Carlito"/>
              <a:cs typeface="Carlito"/>
            </a:endParaRPr>
          </a:p>
          <a:p>
            <a:r>
              <a:rPr lang="ms-MY" b="1" dirty="0">
                <a:latin typeface="Carlito"/>
                <a:ea typeface="Carlito"/>
                <a:cs typeface="Carlito"/>
              </a:rPr>
              <a:t> </a:t>
            </a:r>
            <a:endParaRPr lang="en-PH" dirty="0">
              <a:effectLst/>
              <a:latin typeface="Carlito"/>
              <a:ea typeface="Carlito"/>
              <a:cs typeface="Carlito"/>
            </a:endParaRPr>
          </a:p>
        </p:txBody>
      </p:sp>
    </p:spTree>
    <p:extLst>
      <p:ext uri="{BB962C8B-B14F-4D97-AF65-F5344CB8AC3E}">
        <p14:creationId xmlns:p14="http://schemas.microsoft.com/office/powerpoint/2010/main" val="33702119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415636" y="1967345"/>
            <a:ext cx="11069782" cy="3344505"/>
          </a:xfrm>
          <a:prstGeom prst="rect">
            <a:avLst/>
          </a:prstGeom>
        </p:spPr>
        <p:txBody>
          <a:bodyPr wrap="square">
            <a:spAutoFit/>
          </a:bodyPr>
          <a:lstStyle/>
          <a:p>
            <a:pPr marL="144145" marR="0">
              <a:lnSpc>
                <a:spcPts val="1340"/>
              </a:lnSpc>
              <a:spcBef>
                <a:spcPts val="0"/>
              </a:spcBef>
              <a:spcAft>
                <a:spcPts val="0"/>
              </a:spcAft>
            </a:pPr>
            <a:r>
              <a:rPr lang="ms-MY" b="1" kern="0" dirty="0">
                <a:latin typeface="Carlito"/>
                <a:ea typeface="Carlito"/>
                <a:cs typeface="Carlito"/>
              </a:rPr>
              <a:t>Universidad Central de Madrid</a:t>
            </a:r>
            <a:endParaRPr lang="en-PH" b="1" kern="0" dirty="0">
              <a:latin typeface="Carlito"/>
              <a:ea typeface="Carlito"/>
              <a:cs typeface="Carlito"/>
            </a:endParaRPr>
          </a:p>
          <a:p>
            <a:pPr marL="601980" marR="0">
              <a:lnSpc>
                <a:spcPts val="1340"/>
              </a:lnSpc>
              <a:spcBef>
                <a:spcPts val="0"/>
              </a:spcBef>
              <a:spcAft>
                <a:spcPts val="0"/>
              </a:spcAft>
            </a:pPr>
            <a:endParaRPr lang="ms-MY" dirty="0">
              <a:latin typeface="Carlito"/>
              <a:ea typeface="Carlito"/>
              <a:cs typeface="Carlito"/>
            </a:endParaRPr>
          </a:p>
          <a:p>
            <a:pPr marL="601980" marR="0">
              <a:lnSpc>
                <a:spcPts val="1340"/>
              </a:lnSpc>
              <a:spcBef>
                <a:spcPts val="0"/>
              </a:spcBef>
              <a:spcAft>
                <a:spcPts val="0"/>
              </a:spcAft>
            </a:pPr>
            <a:r>
              <a:rPr lang="ms-MY" dirty="0">
                <a:latin typeface="Carlito"/>
                <a:ea typeface="Carlito"/>
                <a:cs typeface="Carlito"/>
              </a:rPr>
              <a:t>kursong Medisina at Pilosopiya &amp; Letra</a:t>
            </a:r>
            <a:endParaRPr lang="en-PH" dirty="0">
              <a:latin typeface="Carlito"/>
              <a:ea typeface="Carlito"/>
              <a:cs typeface="Carlito"/>
            </a:endParaRPr>
          </a:p>
          <a:p>
            <a:pPr marL="1059180" marR="583565" indent="-457200">
              <a:spcBef>
                <a:spcPts val="0"/>
              </a:spcBef>
              <a:spcAft>
                <a:spcPts val="0"/>
              </a:spcAft>
            </a:pPr>
            <a:r>
              <a:rPr lang="ms-MY" dirty="0">
                <a:latin typeface="Carlito"/>
                <a:ea typeface="Carlito"/>
                <a:cs typeface="Carlito"/>
              </a:rPr>
              <a:t>natapos ang </a:t>
            </a:r>
            <a:r>
              <a:rPr lang="ms-MY" b="1" dirty="0">
                <a:latin typeface="Carlito"/>
                <a:ea typeface="Carlito"/>
                <a:cs typeface="Carlito"/>
              </a:rPr>
              <a:t>Licenciado en Medicina </a:t>
            </a:r>
            <a:r>
              <a:rPr lang="ms-MY" dirty="0">
                <a:latin typeface="Carlito"/>
                <a:ea typeface="Carlito"/>
                <a:cs typeface="Carlito"/>
              </a:rPr>
              <a:t>na may gradong </a:t>
            </a:r>
            <a:r>
              <a:rPr lang="ms-MY" b="1" dirty="0">
                <a:latin typeface="Carlito"/>
                <a:ea typeface="Carlito"/>
                <a:cs typeface="Carlito"/>
              </a:rPr>
              <a:t>Aprobado </a:t>
            </a:r>
            <a:r>
              <a:rPr lang="ms-MY" dirty="0">
                <a:latin typeface="Carlito"/>
                <a:ea typeface="Carlito"/>
                <a:cs typeface="Carlito"/>
              </a:rPr>
              <a:t>(1884) ngunit hindi na kumuha ng Doktorado sapagkat di naman magtuturo</a:t>
            </a:r>
            <a:endParaRPr lang="en-PH" dirty="0">
              <a:latin typeface="Carlito"/>
              <a:ea typeface="Carlito"/>
              <a:cs typeface="Carlito"/>
            </a:endParaRPr>
          </a:p>
          <a:p>
            <a:pPr marL="601980" marR="0">
              <a:spcBef>
                <a:spcPts val="5"/>
              </a:spcBef>
              <a:spcAft>
                <a:spcPts val="0"/>
              </a:spcAft>
            </a:pPr>
            <a:r>
              <a:rPr lang="ms-MY" dirty="0">
                <a:latin typeface="Carlito"/>
                <a:ea typeface="Carlito"/>
                <a:cs typeface="Carlito"/>
              </a:rPr>
              <a:t>natapos ang </a:t>
            </a:r>
            <a:r>
              <a:rPr lang="ms-MY" b="1" dirty="0">
                <a:latin typeface="Carlito"/>
                <a:ea typeface="Carlito"/>
                <a:cs typeface="Carlito"/>
              </a:rPr>
              <a:t>Licenciado en Filosofia y Letras </a:t>
            </a:r>
            <a:r>
              <a:rPr lang="ms-MY" dirty="0">
                <a:latin typeface="Carlito"/>
                <a:ea typeface="Carlito"/>
                <a:cs typeface="Carlito"/>
              </a:rPr>
              <a:t>na may gradong </a:t>
            </a:r>
            <a:r>
              <a:rPr lang="ms-MY" b="1" dirty="0">
                <a:latin typeface="Carlito"/>
                <a:ea typeface="Carlito"/>
                <a:cs typeface="Carlito"/>
              </a:rPr>
              <a:t>Sobresaliente </a:t>
            </a:r>
            <a:r>
              <a:rPr lang="ms-MY" dirty="0">
                <a:latin typeface="Carlito"/>
                <a:ea typeface="Carlito"/>
                <a:cs typeface="Carlito"/>
              </a:rPr>
              <a:t>(1885)</a:t>
            </a:r>
            <a:endParaRPr lang="en-PH" dirty="0">
              <a:latin typeface="Carlito"/>
              <a:ea typeface="Carlito"/>
              <a:cs typeface="Carlito"/>
            </a:endParaRPr>
          </a:p>
          <a:p>
            <a:r>
              <a:rPr lang="ms-MY" dirty="0">
                <a:latin typeface="Carlito"/>
                <a:ea typeface="Carlito"/>
                <a:cs typeface="Carlito"/>
              </a:rPr>
              <a:t> </a:t>
            </a:r>
            <a:endParaRPr lang="en-PH" dirty="0">
              <a:latin typeface="Carlito"/>
              <a:ea typeface="Carlito"/>
              <a:cs typeface="Carlito"/>
            </a:endParaRPr>
          </a:p>
          <a:p>
            <a:pPr marL="144145" marR="1977390">
              <a:spcBef>
                <a:spcPts val="0"/>
              </a:spcBef>
              <a:spcAft>
                <a:spcPts val="0"/>
              </a:spcAft>
            </a:pPr>
            <a:r>
              <a:rPr lang="ms-MY" dirty="0">
                <a:latin typeface="Carlito"/>
                <a:ea typeface="Carlito"/>
                <a:cs typeface="Carlito"/>
              </a:rPr>
              <a:t>pagpipinta, iskultura, wikang Pranses, Aleman at Ingles sa Academia de San Carlos pamamaril at eskrima</a:t>
            </a:r>
            <a:endParaRPr lang="en-PH" dirty="0">
              <a:latin typeface="Carlito"/>
              <a:ea typeface="Carlito"/>
              <a:cs typeface="Carlito"/>
            </a:endParaRPr>
          </a:p>
          <a:p>
            <a:pPr marL="144145" marR="0">
              <a:spcBef>
                <a:spcPts val="5"/>
              </a:spcBef>
              <a:spcAft>
                <a:spcPts val="0"/>
              </a:spcAft>
            </a:pPr>
            <a:r>
              <a:rPr lang="ms-MY" dirty="0">
                <a:latin typeface="Carlito"/>
                <a:ea typeface="Carlito"/>
                <a:cs typeface="Carlito"/>
              </a:rPr>
              <a:t>pagbisita sa mga silid-aklatan, pagdalo sa mga lektura, mga pista at panonood ng opera</a:t>
            </a:r>
          </a:p>
          <a:p>
            <a:pPr marL="144145" marR="0">
              <a:spcBef>
                <a:spcPts val="5"/>
              </a:spcBef>
              <a:spcAft>
                <a:spcPts val="0"/>
              </a:spcAft>
            </a:pPr>
            <a:endParaRPr lang="ms-MY" dirty="0">
              <a:latin typeface="Carlito"/>
              <a:ea typeface="Carlito"/>
              <a:cs typeface="Carlito"/>
            </a:endParaRPr>
          </a:p>
          <a:p>
            <a:pPr marL="144145" marR="0">
              <a:spcBef>
                <a:spcPts val="5"/>
              </a:spcBef>
              <a:spcAft>
                <a:spcPts val="0"/>
              </a:spcAft>
            </a:pPr>
            <a:endParaRPr lang="en-PH" dirty="0">
              <a:latin typeface="Carlito"/>
              <a:ea typeface="Carlito"/>
              <a:cs typeface="Carlito"/>
            </a:endParaRPr>
          </a:p>
          <a:p>
            <a:pPr>
              <a:spcBef>
                <a:spcPts val="50"/>
              </a:spcBef>
            </a:pPr>
            <a:r>
              <a:rPr lang="ms-MY" sz="1600" dirty="0">
                <a:latin typeface="Carlito"/>
                <a:ea typeface="Carlito"/>
                <a:cs typeface="Carlito"/>
              </a:rPr>
              <a:t> </a:t>
            </a:r>
            <a:endParaRPr lang="en-PH" dirty="0">
              <a:effectLst/>
              <a:latin typeface="Carlito"/>
              <a:ea typeface="Carlito"/>
              <a:cs typeface="Carlito"/>
            </a:endParaRPr>
          </a:p>
        </p:txBody>
      </p:sp>
    </p:spTree>
    <p:extLst>
      <p:ext uri="{BB962C8B-B14F-4D97-AF65-F5344CB8AC3E}">
        <p14:creationId xmlns:p14="http://schemas.microsoft.com/office/powerpoint/2010/main" val="40589956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4" name="Rectangle 3"/>
          <p:cNvSpPr/>
          <p:nvPr/>
        </p:nvSpPr>
        <p:spPr>
          <a:xfrm>
            <a:off x="1039091" y="2369127"/>
            <a:ext cx="9642764" cy="3085460"/>
          </a:xfrm>
          <a:prstGeom prst="rect">
            <a:avLst/>
          </a:prstGeom>
        </p:spPr>
        <p:txBody>
          <a:bodyPr wrap="square">
            <a:spAutoFit/>
          </a:bodyPr>
          <a:lstStyle/>
          <a:p>
            <a:pPr marL="144145" marR="0">
              <a:spcBef>
                <a:spcPts val="0"/>
              </a:spcBef>
              <a:spcAft>
                <a:spcPts val="0"/>
              </a:spcAft>
            </a:pPr>
            <a:r>
              <a:rPr lang="ms-MY" b="1" kern="0" dirty="0">
                <a:latin typeface="Carlito"/>
                <a:ea typeface="Carlito"/>
                <a:cs typeface="Carlito"/>
              </a:rPr>
              <a:t>Circulo Hispano-Filipino</a:t>
            </a:r>
            <a:endParaRPr lang="en-PH" b="1" kern="0" dirty="0">
              <a:latin typeface="Carlito"/>
              <a:ea typeface="Carlito"/>
              <a:cs typeface="Carlito"/>
            </a:endParaRPr>
          </a:p>
          <a:p>
            <a:pPr marL="601980" marR="5213985">
              <a:spcBef>
                <a:spcPts val="0"/>
              </a:spcBef>
              <a:spcAft>
                <a:spcPts val="0"/>
              </a:spcAft>
            </a:pPr>
            <a:r>
              <a:rPr lang="ms-MY" dirty="0">
                <a:latin typeface="Carlito"/>
                <a:ea typeface="Carlito"/>
                <a:cs typeface="Carlito"/>
              </a:rPr>
              <a:t>tula at debate Me Piden Versos</a:t>
            </a:r>
            <a:endParaRPr lang="en-PH" dirty="0">
              <a:latin typeface="Carlito"/>
              <a:ea typeface="Carlito"/>
              <a:cs typeface="Carlito"/>
            </a:endParaRPr>
          </a:p>
          <a:p>
            <a:pPr marL="601980" marR="5026660" indent="-457835">
              <a:spcBef>
                <a:spcPts val="5"/>
              </a:spcBef>
              <a:spcAft>
                <a:spcPts val="0"/>
              </a:spcAft>
            </a:pPr>
            <a:endParaRPr lang="ms-MY" b="1" kern="0" dirty="0">
              <a:latin typeface="Carlito"/>
              <a:ea typeface="Carlito"/>
              <a:cs typeface="Carlito"/>
            </a:endParaRPr>
          </a:p>
          <a:p>
            <a:pPr marL="601980" marR="5026660" indent="-457835">
              <a:spcBef>
                <a:spcPts val="5"/>
              </a:spcBef>
              <a:spcAft>
                <a:spcPts val="0"/>
              </a:spcAft>
            </a:pPr>
            <a:r>
              <a:rPr lang="ms-MY" b="1" kern="0" dirty="0">
                <a:latin typeface="Carlito"/>
                <a:ea typeface="Carlito"/>
                <a:cs typeface="Carlito"/>
              </a:rPr>
              <a:t>Asosacion Hispano-Filipino Dr. Miguel Morayta</a:t>
            </a:r>
            <a:endParaRPr lang="en-PH" b="1" kern="0" dirty="0">
              <a:latin typeface="Carlito"/>
              <a:ea typeface="Carlito"/>
              <a:cs typeface="Carlito"/>
            </a:endParaRPr>
          </a:p>
          <a:p>
            <a:pPr marL="601980" marR="0">
              <a:lnSpc>
                <a:spcPts val="1335"/>
              </a:lnSpc>
              <a:spcBef>
                <a:spcPts val="0"/>
              </a:spcBef>
              <a:spcAft>
                <a:spcPts val="0"/>
              </a:spcAft>
            </a:pPr>
            <a:endParaRPr lang="ms-MY" dirty="0">
              <a:latin typeface="Carlito"/>
              <a:ea typeface="Carlito"/>
              <a:cs typeface="Carlito"/>
            </a:endParaRPr>
          </a:p>
          <a:p>
            <a:pPr marL="601980" marR="0">
              <a:lnSpc>
                <a:spcPts val="1335"/>
              </a:lnSpc>
              <a:spcBef>
                <a:spcPts val="0"/>
              </a:spcBef>
              <a:spcAft>
                <a:spcPts val="0"/>
              </a:spcAft>
            </a:pPr>
            <a:r>
              <a:rPr lang="ms-MY" dirty="0">
                <a:latin typeface="Carlito"/>
                <a:ea typeface="Carlito"/>
                <a:cs typeface="Carlito"/>
              </a:rPr>
              <a:t>propesor ng Kasaysayan sa unibersidad na pinatalsik dahil sa mga liberal na paninindigan</a:t>
            </a:r>
            <a:endParaRPr lang="en-PH" dirty="0">
              <a:latin typeface="Carlito"/>
              <a:ea typeface="Carlito"/>
              <a:cs typeface="Carlito"/>
            </a:endParaRPr>
          </a:p>
          <a:p>
            <a:pPr marL="144145" marR="0">
              <a:spcBef>
                <a:spcPts val="0"/>
              </a:spcBef>
              <a:spcAft>
                <a:spcPts val="0"/>
              </a:spcAft>
            </a:pPr>
            <a:endParaRPr lang="ms-MY" b="1" kern="0" dirty="0">
              <a:latin typeface="Carlito"/>
              <a:ea typeface="Carlito"/>
              <a:cs typeface="Carlito"/>
            </a:endParaRPr>
          </a:p>
          <a:p>
            <a:pPr marL="144145" marR="0">
              <a:spcBef>
                <a:spcPts val="0"/>
              </a:spcBef>
              <a:spcAft>
                <a:spcPts val="0"/>
              </a:spcAft>
            </a:pPr>
            <a:r>
              <a:rPr lang="ms-MY" b="1" kern="0" dirty="0">
                <a:latin typeface="Carlito"/>
                <a:ea typeface="Carlito"/>
                <a:cs typeface="Carlito"/>
              </a:rPr>
              <a:t>Masonerya</a:t>
            </a:r>
            <a:endParaRPr lang="en-PH" b="1" kern="0" dirty="0">
              <a:latin typeface="Carlito"/>
              <a:ea typeface="Carlito"/>
              <a:cs typeface="Carlito"/>
            </a:endParaRPr>
          </a:p>
          <a:p>
            <a:pPr marL="601980" marR="0">
              <a:spcBef>
                <a:spcPts val="0"/>
              </a:spcBef>
              <a:spcAft>
                <a:spcPts val="0"/>
              </a:spcAft>
            </a:pPr>
            <a:r>
              <a:rPr lang="ms-MY" dirty="0">
                <a:latin typeface="Carlito"/>
                <a:ea typeface="Carlito"/>
                <a:cs typeface="Carlito"/>
              </a:rPr>
              <a:t>sumapi sa </a:t>
            </a:r>
            <a:r>
              <a:rPr lang="ms-MY" b="1" dirty="0">
                <a:latin typeface="Carlito"/>
                <a:ea typeface="Carlito"/>
                <a:cs typeface="Carlito"/>
              </a:rPr>
              <a:t>Lodge Acacia </a:t>
            </a:r>
            <a:r>
              <a:rPr lang="ms-MY" dirty="0">
                <a:latin typeface="Carlito"/>
                <a:ea typeface="Carlito"/>
                <a:cs typeface="Carlito"/>
              </a:rPr>
              <a:t>(1883) gamit ang pangalang </a:t>
            </a:r>
            <a:r>
              <a:rPr lang="ms-MY" b="1" dirty="0">
                <a:latin typeface="Carlito"/>
                <a:ea typeface="Carlito"/>
                <a:cs typeface="Carlito"/>
              </a:rPr>
              <a:t>Dimasalang</a:t>
            </a:r>
            <a:endParaRPr lang="en-PH" dirty="0">
              <a:latin typeface="Carlito"/>
              <a:ea typeface="Carlito"/>
              <a:cs typeface="Carlito"/>
            </a:endParaRPr>
          </a:p>
          <a:p>
            <a:r>
              <a:rPr lang="ms-MY" dirty="0">
                <a:latin typeface="Carlito"/>
                <a:ea typeface="Carlito"/>
                <a:cs typeface="Carlito"/>
              </a:rPr>
              <a:t>master mason ng </a:t>
            </a:r>
            <a:r>
              <a:rPr lang="ms-MY" b="1" dirty="0">
                <a:latin typeface="Carlito"/>
                <a:ea typeface="Carlito"/>
                <a:cs typeface="Carlito"/>
              </a:rPr>
              <a:t>Lodge Solidaridad </a:t>
            </a:r>
            <a:r>
              <a:rPr lang="ms-MY" dirty="0">
                <a:latin typeface="Carlito"/>
                <a:ea typeface="Carlito"/>
                <a:cs typeface="Carlito"/>
              </a:rPr>
              <a:t>(1890) at ng </a:t>
            </a:r>
            <a:r>
              <a:rPr lang="ms-MY" b="1" dirty="0">
                <a:latin typeface="Carlito"/>
                <a:ea typeface="Carlito"/>
                <a:cs typeface="Carlito"/>
              </a:rPr>
              <a:t>Le Grand Orient France </a:t>
            </a:r>
            <a:r>
              <a:rPr lang="ms-MY" dirty="0">
                <a:latin typeface="Carlito"/>
                <a:ea typeface="Carlito"/>
                <a:cs typeface="Carlito"/>
              </a:rPr>
              <a:t>(1892</a:t>
            </a:r>
            <a:endParaRPr lang="en-PH" dirty="0"/>
          </a:p>
        </p:txBody>
      </p:sp>
    </p:spTree>
    <p:extLst>
      <p:ext uri="{BB962C8B-B14F-4D97-AF65-F5344CB8AC3E}">
        <p14:creationId xmlns:p14="http://schemas.microsoft.com/office/powerpoint/2010/main" val="27964341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346364" y="1967344"/>
            <a:ext cx="10875817" cy="5613845"/>
          </a:xfrm>
          <a:prstGeom prst="rect">
            <a:avLst/>
          </a:prstGeom>
        </p:spPr>
        <p:txBody>
          <a:bodyPr wrap="square">
            <a:spAutoFit/>
          </a:bodyPr>
          <a:lstStyle/>
          <a:p>
            <a:pPr marL="144145" marR="0" algn="just">
              <a:spcBef>
                <a:spcPts val="0"/>
              </a:spcBef>
              <a:spcAft>
                <a:spcPts val="0"/>
              </a:spcAft>
            </a:pPr>
            <a:r>
              <a:rPr lang="ms-MY" sz="2000" dirty="0">
                <a:ea typeface="Carlito"/>
                <a:cs typeface="Carlito"/>
              </a:rPr>
              <a:t>suliranin sa Calamba</a:t>
            </a:r>
            <a:endParaRPr lang="en-PH" sz="2000" dirty="0">
              <a:ea typeface="Carlito"/>
              <a:cs typeface="Carlito"/>
            </a:endParaRPr>
          </a:p>
          <a:p>
            <a:pPr marL="601980" marR="4255770" algn="just">
              <a:spcBef>
                <a:spcPts val="5"/>
              </a:spcBef>
              <a:spcAft>
                <a:spcPts val="0"/>
              </a:spcAft>
            </a:pPr>
            <a:r>
              <a:rPr lang="ms-MY" sz="2000" dirty="0">
                <a:ea typeface="Carlito"/>
                <a:cs typeface="Carlito"/>
              </a:rPr>
              <a:t>pagbagsak ng ani ng tubo at palay pagkapeste ng mga alagang pabo pagtaas ng singil sa renta</a:t>
            </a:r>
            <a:endParaRPr lang="en-PH" sz="2000" dirty="0">
              <a:ea typeface="Carlito"/>
              <a:cs typeface="Carlito"/>
            </a:endParaRPr>
          </a:p>
          <a:p>
            <a:pPr>
              <a:spcBef>
                <a:spcPts val="10"/>
              </a:spcBef>
            </a:pPr>
            <a:r>
              <a:rPr lang="ms-MY" sz="2000" dirty="0">
                <a:ea typeface="Carlito"/>
                <a:cs typeface="Carlito"/>
              </a:rPr>
              <a:t> </a:t>
            </a:r>
            <a:endParaRPr lang="en-PH" sz="2000" dirty="0">
              <a:ea typeface="Carlito"/>
              <a:cs typeface="Carlito"/>
            </a:endParaRPr>
          </a:p>
          <a:p>
            <a:pPr marL="601980" marR="161925" indent="-457835">
              <a:lnSpc>
                <a:spcPct val="98000"/>
              </a:lnSpc>
              <a:spcBef>
                <a:spcPts val="5"/>
              </a:spcBef>
              <a:spcAft>
                <a:spcPts val="0"/>
              </a:spcAft>
            </a:pPr>
            <a:r>
              <a:rPr lang="ms-MY" sz="2000" dirty="0">
                <a:ea typeface="Carlito"/>
                <a:cs typeface="Carlito"/>
              </a:rPr>
              <a:t>talumpati ng papuri para kina </a:t>
            </a:r>
            <a:r>
              <a:rPr lang="ms-MY" sz="2000" b="1" dirty="0">
                <a:ea typeface="Carlito"/>
                <a:cs typeface="Carlito"/>
              </a:rPr>
              <a:t>Juan Luna (Spoliarium) at Felix Resurreccion Hidalgo (Virgenes Cristianas Expuesta al Populacho) </a:t>
            </a:r>
            <a:r>
              <a:rPr lang="ms-MY" sz="2000" dirty="0">
                <a:ea typeface="Carlito"/>
                <a:cs typeface="Carlito"/>
              </a:rPr>
              <a:t>na nagwagi sa Pambansang Eksposisyon ng Sining</a:t>
            </a:r>
            <a:endParaRPr lang="en-PH" sz="2000" dirty="0">
              <a:ea typeface="Carlito"/>
              <a:cs typeface="Carlito"/>
            </a:endParaRPr>
          </a:p>
          <a:p>
            <a:pPr marL="601980" marR="0">
              <a:spcBef>
                <a:spcPts val="5"/>
              </a:spcBef>
              <a:spcAft>
                <a:spcPts val="0"/>
              </a:spcAft>
            </a:pPr>
            <a:r>
              <a:rPr lang="ms-MY" sz="2000" b="1" i="1" dirty="0">
                <a:ea typeface="Carlito"/>
                <a:cs typeface="Carlito"/>
              </a:rPr>
              <a:t>ang pagiging henyo ay walang kinikilalang bansa, sumisibol ito kahit saan</a:t>
            </a:r>
            <a:endParaRPr lang="en-PH" sz="2000" b="1" i="1" dirty="0">
              <a:ea typeface="Carlito"/>
              <a:cs typeface="Carlito"/>
            </a:endParaRPr>
          </a:p>
          <a:p>
            <a:pPr>
              <a:spcBef>
                <a:spcPts val="30"/>
              </a:spcBef>
            </a:pPr>
            <a:r>
              <a:rPr lang="ms-MY" sz="2000" b="1" i="1" dirty="0">
                <a:ea typeface="Carlito"/>
                <a:cs typeface="Carlito"/>
              </a:rPr>
              <a:t> </a:t>
            </a:r>
            <a:r>
              <a:rPr lang="ms-MY" sz="2000" b="1" dirty="0">
                <a:ea typeface="Carlito"/>
                <a:cs typeface="Carlito"/>
              </a:rPr>
              <a:t>Paris</a:t>
            </a:r>
            <a:endParaRPr lang="en-PH" sz="2000" dirty="0">
              <a:ea typeface="Carlito"/>
              <a:cs typeface="Carlito"/>
            </a:endParaRPr>
          </a:p>
          <a:p>
            <a:r>
              <a:rPr lang="ms-MY" sz="2000" dirty="0"/>
              <a:t>         nagsanay ng optalmolohiya sa ilalim ni </a:t>
            </a:r>
            <a:r>
              <a:rPr lang="ms-MY" sz="2000" b="1" dirty="0"/>
              <a:t>Dr. Louis de Weckert</a:t>
            </a:r>
            <a:endParaRPr lang="en-PH" sz="2000" dirty="0"/>
          </a:p>
          <a:p>
            <a:r>
              <a:rPr lang="ms-MY" sz="2000" dirty="0"/>
              <a:t>          nakasama ang mga kaibigang sina </a:t>
            </a:r>
            <a:r>
              <a:rPr lang="ms-MY" sz="2000" b="1" dirty="0"/>
              <a:t>Trinidad Pardo de Tavera, Luna at Hidalgo</a:t>
            </a:r>
            <a:endParaRPr lang="en-PH" sz="2000" dirty="0"/>
          </a:p>
          <a:p>
            <a:r>
              <a:rPr lang="ms-MY" sz="2000" dirty="0"/>
              <a:t>          kung kailan kasalukuyang ipinipinta ni </a:t>
            </a:r>
            <a:r>
              <a:rPr lang="ms-MY" sz="2000" b="1" dirty="0"/>
              <a:t>Luna </a:t>
            </a:r>
            <a:r>
              <a:rPr lang="ms-MY" sz="2000" dirty="0"/>
              <a:t>ang </a:t>
            </a:r>
            <a:r>
              <a:rPr lang="ms-MY" sz="2000" b="1" dirty="0"/>
              <a:t>Pacto de Sangre</a:t>
            </a:r>
            <a:endParaRPr lang="en-PH" sz="2000" dirty="0"/>
          </a:p>
          <a:p>
            <a:r>
              <a:rPr lang="ms-MY" sz="2000" dirty="0"/>
              <a:t>          nagmodelo sa ilang pinta ni Luna</a:t>
            </a:r>
            <a:endParaRPr lang="en-PH" sz="2000" dirty="0"/>
          </a:p>
          <a:p>
            <a:br>
              <a:rPr lang="ms-MY" sz="2000" dirty="0"/>
            </a:br>
            <a:r>
              <a:rPr lang="ms-MY" sz="2000" dirty="0"/>
              <a:t> </a:t>
            </a:r>
            <a:endParaRPr lang="en-PH" sz="2000" dirty="0"/>
          </a:p>
          <a:p>
            <a:pPr>
              <a:spcBef>
                <a:spcPts val="35"/>
              </a:spcBef>
            </a:pPr>
            <a:br>
              <a:rPr lang="ms-MY" sz="2000" dirty="0">
                <a:ea typeface="Carlito"/>
                <a:cs typeface="Carlito"/>
              </a:rPr>
            </a:br>
            <a:endParaRPr lang="en-PH" sz="2000" dirty="0">
              <a:effectLst/>
              <a:ea typeface="Carlito"/>
              <a:cs typeface="Carlito"/>
            </a:endParaRPr>
          </a:p>
        </p:txBody>
      </p:sp>
    </p:spTree>
    <p:extLst>
      <p:ext uri="{BB962C8B-B14F-4D97-AF65-F5344CB8AC3E}">
        <p14:creationId xmlns:p14="http://schemas.microsoft.com/office/powerpoint/2010/main" val="23027946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290945" y="1853248"/>
            <a:ext cx="11443855" cy="4077655"/>
          </a:xfrm>
          <a:prstGeom prst="rect">
            <a:avLst/>
          </a:prstGeom>
        </p:spPr>
        <p:txBody>
          <a:bodyPr wrap="square">
            <a:spAutoFit/>
          </a:bodyPr>
          <a:lstStyle/>
          <a:p>
            <a:pPr marL="144145" marR="0">
              <a:lnSpc>
                <a:spcPts val="1335"/>
              </a:lnSpc>
              <a:spcBef>
                <a:spcPts val="285"/>
              </a:spcBef>
              <a:spcAft>
                <a:spcPts val="0"/>
              </a:spcAft>
            </a:pPr>
            <a:r>
              <a:rPr lang="ms-MY" b="1" kern="0" dirty="0">
                <a:latin typeface="Carlito"/>
                <a:ea typeface="Carlito"/>
                <a:cs typeface="Carlito"/>
              </a:rPr>
              <a:t>Alemanya</a:t>
            </a:r>
            <a:endParaRPr lang="en-PH" b="1" kern="0" dirty="0">
              <a:latin typeface="Carlito"/>
              <a:ea typeface="Carlito"/>
              <a:cs typeface="Carlito"/>
            </a:endParaRPr>
          </a:p>
          <a:p>
            <a:pPr marL="601980" marR="0">
              <a:lnSpc>
                <a:spcPts val="1335"/>
              </a:lnSpc>
              <a:spcBef>
                <a:spcPts val="0"/>
              </a:spcBef>
              <a:spcAft>
                <a:spcPts val="0"/>
              </a:spcAft>
            </a:pPr>
            <a:endParaRPr lang="ms-MY" b="1" dirty="0">
              <a:latin typeface="Carlito"/>
              <a:ea typeface="Carlito"/>
              <a:cs typeface="Carlito"/>
            </a:endParaRPr>
          </a:p>
          <a:p>
            <a:pPr marL="601980" marR="0">
              <a:lnSpc>
                <a:spcPts val="1335"/>
              </a:lnSpc>
              <a:spcBef>
                <a:spcPts val="0"/>
              </a:spcBef>
              <a:spcAft>
                <a:spcPts val="0"/>
              </a:spcAft>
            </a:pPr>
            <a:endParaRPr lang="ms-MY" b="1" dirty="0">
              <a:latin typeface="Carlito"/>
              <a:ea typeface="Carlito"/>
              <a:cs typeface="Carlito"/>
            </a:endParaRPr>
          </a:p>
          <a:p>
            <a:pPr marL="601980" marR="0">
              <a:lnSpc>
                <a:spcPts val="1335"/>
              </a:lnSpc>
              <a:spcBef>
                <a:spcPts val="0"/>
              </a:spcBef>
              <a:spcAft>
                <a:spcPts val="0"/>
              </a:spcAft>
            </a:pPr>
            <a:r>
              <a:rPr lang="ms-MY" b="1" dirty="0">
                <a:latin typeface="Carlito"/>
                <a:ea typeface="Carlito"/>
                <a:cs typeface="Carlito"/>
              </a:rPr>
              <a:t>Heidelberg</a:t>
            </a:r>
            <a:endParaRPr lang="en-PH" dirty="0">
              <a:latin typeface="Carlito"/>
              <a:ea typeface="Carlito"/>
              <a:cs typeface="Carlito"/>
            </a:endParaRPr>
          </a:p>
          <a:p>
            <a:pPr marL="1090930" marR="3402330">
              <a:spcBef>
                <a:spcPts val="0"/>
              </a:spcBef>
              <a:spcAft>
                <a:spcPts val="0"/>
              </a:spcAft>
            </a:pPr>
            <a:r>
              <a:rPr lang="ms-MY" dirty="0">
                <a:latin typeface="Carlito"/>
                <a:ea typeface="Carlito"/>
                <a:cs typeface="Carlito"/>
              </a:rPr>
              <a:t>nagsanay rin sa ilalim ni </a:t>
            </a:r>
            <a:r>
              <a:rPr lang="ms-MY" b="1" dirty="0">
                <a:latin typeface="Carlito"/>
                <a:ea typeface="Carlito"/>
                <a:cs typeface="Carlito"/>
              </a:rPr>
              <a:t>Dr. Otto Becker A Las Flores de Heidelberg</a:t>
            </a:r>
            <a:endParaRPr lang="en-PH" dirty="0">
              <a:latin typeface="Carlito"/>
              <a:ea typeface="Carlito"/>
              <a:cs typeface="Carlito"/>
            </a:endParaRPr>
          </a:p>
          <a:p>
            <a:pPr marL="601980" marR="0">
              <a:spcBef>
                <a:spcPts val="5"/>
              </a:spcBef>
              <a:spcAft>
                <a:spcPts val="0"/>
              </a:spcAft>
            </a:pPr>
            <a:r>
              <a:rPr lang="ms-MY" b="1" kern="0" dirty="0">
                <a:latin typeface="Carlito"/>
                <a:ea typeface="Carlito"/>
                <a:cs typeface="Carlito"/>
              </a:rPr>
              <a:t>Wilhelmsfeld</a:t>
            </a:r>
            <a:endParaRPr lang="en-PH" b="1" kern="0" dirty="0">
              <a:latin typeface="Carlito"/>
              <a:ea typeface="Carlito"/>
              <a:cs typeface="Carlito"/>
            </a:endParaRPr>
          </a:p>
          <a:p>
            <a:pPr marL="1090930" marR="0">
              <a:spcBef>
                <a:spcPts val="0"/>
              </a:spcBef>
              <a:spcAft>
                <a:spcPts val="0"/>
              </a:spcAft>
            </a:pPr>
            <a:r>
              <a:rPr lang="ms-MY" dirty="0">
                <a:latin typeface="Carlito"/>
                <a:ea typeface="Carlito"/>
                <a:cs typeface="Carlito"/>
              </a:rPr>
              <a:t>tumira kay </a:t>
            </a:r>
            <a:r>
              <a:rPr lang="ms-MY" b="1" dirty="0">
                <a:latin typeface="Carlito"/>
                <a:ea typeface="Carlito"/>
                <a:cs typeface="Carlito"/>
              </a:rPr>
              <a:t>Pastor Karl Ullmer</a:t>
            </a:r>
            <a:endParaRPr lang="en-PH" dirty="0">
              <a:latin typeface="Carlito"/>
              <a:ea typeface="Carlito"/>
              <a:cs typeface="Carlito"/>
            </a:endParaRPr>
          </a:p>
          <a:p>
            <a:pPr marL="1059180" marR="199390">
              <a:spcBef>
                <a:spcPts val="0"/>
              </a:spcBef>
              <a:spcAft>
                <a:spcPts val="0"/>
              </a:spcAft>
            </a:pPr>
            <a:r>
              <a:rPr lang="ms-MY" dirty="0">
                <a:latin typeface="Carlito"/>
                <a:ea typeface="Carlito"/>
                <a:cs typeface="Carlito"/>
              </a:rPr>
              <a:t>nagsimula ng pagsusulat kay </a:t>
            </a:r>
            <a:r>
              <a:rPr lang="ms-MY" b="1" dirty="0">
                <a:latin typeface="Carlito"/>
                <a:ea typeface="Carlito"/>
                <a:cs typeface="Carlito"/>
              </a:rPr>
              <a:t>Propesor Ferdinand Blumentritt, </a:t>
            </a:r>
            <a:r>
              <a:rPr lang="ms-MY" dirty="0">
                <a:latin typeface="Carlito"/>
                <a:ea typeface="Carlito"/>
                <a:cs typeface="Carlito"/>
              </a:rPr>
              <a:t>etnolohistang nag-aaral ng wikang Tagalog</a:t>
            </a:r>
            <a:endParaRPr lang="en-PH" dirty="0">
              <a:latin typeface="Carlito"/>
              <a:ea typeface="Carlito"/>
              <a:cs typeface="Carlito"/>
            </a:endParaRPr>
          </a:p>
          <a:p>
            <a:pPr marL="601980" marR="0">
              <a:spcBef>
                <a:spcPts val="5"/>
              </a:spcBef>
              <a:spcAft>
                <a:spcPts val="0"/>
              </a:spcAft>
            </a:pPr>
            <a:r>
              <a:rPr lang="ms-MY" b="1" kern="0" dirty="0">
                <a:latin typeface="Carlito"/>
                <a:ea typeface="Carlito"/>
                <a:cs typeface="Carlito"/>
              </a:rPr>
              <a:t>Leipzig</a:t>
            </a:r>
            <a:endParaRPr lang="en-PH" b="1" kern="0" dirty="0">
              <a:latin typeface="Carlito"/>
              <a:ea typeface="Carlito"/>
              <a:cs typeface="Carlito"/>
            </a:endParaRPr>
          </a:p>
          <a:p>
            <a:pPr marL="1059180" marR="0">
              <a:spcBef>
                <a:spcPts val="0"/>
              </a:spcBef>
              <a:spcAft>
                <a:spcPts val="0"/>
              </a:spcAft>
            </a:pPr>
            <a:r>
              <a:rPr lang="ms-MY" dirty="0">
                <a:latin typeface="Carlito"/>
                <a:ea typeface="Carlito"/>
                <a:cs typeface="Carlito"/>
              </a:rPr>
              <a:t>isinalin ang William Tell (Guillermo Tell) at mga fairy tale ni Hans Christian Andersen sa Tagalog</a:t>
            </a:r>
            <a:endParaRPr lang="en-PH" dirty="0">
              <a:latin typeface="Carlito"/>
              <a:ea typeface="Carlito"/>
              <a:cs typeface="Carlito"/>
            </a:endParaRPr>
          </a:p>
          <a:p>
            <a:pPr marL="601980" marR="5682615">
              <a:lnSpc>
                <a:spcPct val="98000"/>
              </a:lnSpc>
              <a:spcBef>
                <a:spcPts val="15"/>
              </a:spcBef>
              <a:spcAft>
                <a:spcPts val="0"/>
              </a:spcAft>
            </a:pPr>
            <a:r>
              <a:rPr lang="ms-MY" b="1" kern="0" dirty="0">
                <a:latin typeface="Carlito"/>
                <a:ea typeface="Carlito"/>
                <a:cs typeface="Carlito"/>
              </a:rPr>
              <a:t>Dresden Berlin</a:t>
            </a:r>
            <a:endParaRPr lang="en-PH" b="1" kern="0" dirty="0">
              <a:latin typeface="Carlito"/>
              <a:ea typeface="Carlito"/>
              <a:cs typeface="Carlito"/>
            </a:endParaRPr>
          </a:p>
          <a:p>
            <a:pPr marL="1059180" marR="1720215">
              <a:spcBef>
                <a:spcPts val="5"/>
              </a:spcBef>
              <a:spcAft>
                <a:spcPts val="0"/>
              </a:spcAft>
            </a:pPr>
            <a:r>
              <a:rPr lang="ms-MY" dirty="0">
                <a:latin typeface="Carlito"/>
                <a:ea typeface="Carlito"/>
                <a:cs typeface="Carlito"/>
              </a:rPr>
              <a:t>nakilala sina </a:t>
            </a:r>
            <a:r>
              <a:rPr lang="ms-MY" b="1" dirty="0">
                <a:latin typeface="Carlito"/>
                <a:ea typeface="Carlito"/>
                <a:cs typeface="Carlito"/>
              </a:rPr>
              <a:t>Dr. Feodor Jagor </a:t>
            </a:r>
            <a:r>
              <a:rPr lang="ms-MY" dirty="0">
                <a:latin typeface="Carlito"/>
                <a:ea typeface="Carlito"/>
                <a:cs typeface="Carlito"/>
              </a:rPr>
              <a:t>na nagsulat ng Travels to the Philippines lumahok sa Samahang Anthropolohiya, Ethnograpiya, Heograpiya</a:t>
            </a:r>
            <a:endParaRPr lang="en-PH" dirty="0">
              <a:latin typeface="Carlito"/>
              <a:ea typeface="Carlito"/>
              <a:cs typeface="Carlito"/>
            </a:endParaRPr>
          </a:p>
          <a:p>
            <a:r>
              <a:rPr lang="ms-MY" dirty="0">
                <a:latin typeface="Carlito"/>
                <a:ea typeface="Carlito"/>
                <a:cs typeface="Carlito"/>
              </a:rPr>
              <a:t> </a:t>
            </a:r>
            <a:endParaRPr lang="en-PH" dirty="0">
              <a:effectLst/>
              <a:latin typeface="Carlito"/>
              <a:ea typeface="Carlito"/>
              <a:cs typeface="Carlito"/>
            </a:endParaRPr>
          </a:p>
        </p:txBody>
      </p:sp>
    </p:spTree>
    <p:extLst>
      <p:ext uri="{BB962C8B-B14F-4D97-AF65-F5344CB8AC3E}">
        <p14:creationId xmlns:p14="http://schemas.microsoft.com/office/powerpoint/2010/main" val="30912036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s-MY" b="1" dirty="0"/>
              <a:t>PERYODISASYON</a:t>
            </a:r>
            <a:br>
              <a:rPr lang="en-PH" dirty="0"/>
            </a:br>
            <a:br>
              <a:rPr lang="en-PH" dirty="0"/>
            </a:br>
            <a:r>
              <a:rPr lang="ms-MY" b="1" dirty="0"/>
              <a:t>1861 – 1882 </a:t>
            </a:r>
            <a:r>
              <a:rPr lang="ms-MY" dirty="0"/>
              <a:t>(Mga Taon ng Pagsibol)</a:t>
            </a:r>
            <a:br>
              <a:rPr lang="en-PH" dirty="0"/>
            </a:br>
            <a:r>
              <a:rPr lang="ms-MY" b="1" dirty="0"/>
              <a:t>1882 – 1887 </a:t>
            </a:r>
            <a:r>
              <a:rPr lang="ms-MY" dirty="0"/>
              <a:t>(Pagyabong sa Ibayong Lupain)</a:t>
            </a:r>
            <a:br>
              <a:rPr lang="en-PH" dirty="0"/>
            </a:br>
            <a:r>
              <a:rPr lang="ms-MY" b="1" dirty="0"/>
              <a:t>1887 – 1888 </a:t>
            </a:r>
            <a:r>
              <a:rPr lang="ms-MY" dirty="0"/>
              <a:t>(Pagsapit ng Unos)</a:t>
            </a:r>
            <a:br>
              <a:rPr lang="en-PH" dirty="0"/>
            </a:br>
            <a:r>
              <a:rPr lang="ms-MY" dirty="0"/>
              <a:t>Bayani)</a:t>
            </a:r>
            <a:endParaRPr lang="en-PH" dirty="0"/>
          </a:p>
        </p:txBody>
      </p:sp>
    </p:spTree>
    <p:extLst>
      <p:ext uri="{BB962C8B-B14F-4D97-AF65-F5344CB8AC3E}">
        <p14:creationId xmlns:p14="http://schemas.microsoft.com/office/powerpoint/2010/main" val="36502150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152400" y="1853248"/>
            <a:ext cx="11360727" cy="4741939"/>
          </a:xfrm>
          <a:prstGeom prst="rect">
            <a:avLst/>
          </a:prstGeom>
        </p:spPr>
        <p:txBody>
          <a:bodyPr wrap="square">
            <a:spAutoFit/>
          </a:bodyPr>
          <a:lstStyle/>
          <a:p>
            <a:pPr marL="144145" marR="0">
              <a:spcBef>
                <a:spcPts val="5"/>
              </a:spcBef>
              <a:spcAft>
                <a:spcPts val="0"/>
              </a:spcAft>
            </a:pPr>
            <a:r>
              <a:rPr lang="ms-MY" dirty="0">
                <a:latin typeface="Carlito"/>
                <a:ea typeface="Carlito"/>
                <a:cs typeface="Carlito"/>
              </a:rPr>
              <a:t>pagsusulat ng </a:t>
            </a:r>
            <a:r>
              <a:rPr lang="ms-MY" b="1" dirty="0">
                <a:latin typeface="Carlito"/>
                <a:ea typeface="Carlito"/>
                <a:cs typeface="Carlito"/>
              </a:rPr>
              <a:t>Noli Me Tangere</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sinimulan ang pagsusulat sa Espanya, natapos sa Alemanya</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inspirasyon ang </a:t>
            </a:r>
            <a:r>
              <a:rPr lang="ms-MY" b="1" dirty="0">
                <a:latin typeface="Arial" panose="020B0604020202020204" pitchFamily="34" charset="0"/>
                <a:ea typeface="Carlito"/>
                <a:cs typeface="Carlito"/>
              </a:rPr>
              <a:t>Uncle Tom’s Cabin</a:t>
            </a:r>
            <a:r>
              <a:rPr lang="ms-MY" b="1" dirty="0">
                <a:latin typeface="Carlito"/>
                <a:ea typeface="Carlito"/>
                <a:cs typeface="Carlito"/>
              </a:rPr>
              <a:t>, Doña Perfecta (Benito Perez Galdos)</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naipalimbag sa Berlin sa tulong ni </a:t>
            </a:r>
            <a:r>
              <a:rPr lang="ms-MY" b="1" dirty="0">
                <a:latin typeface="Carlito"/>
                <a:ea typeface="Carlito"/>
                <a:cs typeface="Carlito"/>
              </a:rPr>
              <a:t>Maximo Viola </a:t>
            </a:r>
            <a:r>
              <a:rPr lang="ms-MY" dirty="0">
                <a:latin typeface="Carlito"/>
                <a:ea typeface="Carlito"/>
                <a:cs typeface="Carlito"/>
              </a:rPr>
              <a:t>na nagpahiram ng P300 para sa 2,000 sipi</a:t>
            </a:r>
            <a:endParaRPr lang="en-PH" dirty="0">
              <a:latin typeface="Carlito"/>
              <a:ea typeface="Carlito"/>
              <a:cs typeface="Carlito"/>
            </a:endParaRPr>
          </a:p>
          <a:p>
            <a:pPr>
              <a:spcBef>
                <a:spcPts val="5"/>
              </a:spcBef>
            </a:pPr>
            <a:r>
              <a:rPr lang="ms-MY" dirty="0">
                <a:latin typeface="Carlito"/>
                <a:ea typeface="Carlito"/>
                <a:cs typeface="Carlito"/>
              </a:rPr>
              <a:t> </a:t>
            </a:r>
            <a:endParaRPr lang="en-PH" dirty="0">
              <a:latin typeface="Carlito"/>
              <a:ea typeface="Carlito"/>
              <a:cs typeface="Carlito"/>
            </a:endParaRPr>
          </a:p>
          <a:p>
            <a:pPr marL="144145" marR="0">
              <a:lnSpc>
                <a:spcPts val="1340"/>
              </a:lnSpc>
              <a:spcBef>
                <a:spcPts val="0"/>
              </a:spcBef>
              <a:spcAft>
                <a:spcPts val="0"/>
              </a:spcAft>
            </a:pPr>
            <a:r>
              <a:rPr lang="ms-MY" dirty="0">
                <a:latin typeface="Carlito"/>
                <a:ea typeface="Carlito"/>
                <a:cs typeface="Carlito"/>
              </a:rPr>
              <a:t>paglalakbay sa </a:t>
            </a:r>
            <a:r>
              <a:rPr lang="ms-MY" b="1" dirty="0">
                <a:latin typeface="Carlito"/>
                <a:ea typeface="Carlito"/>
                <a:cs typeface="Carlito"/>
              </a:rPr>
              <a:t>Europa </a:t>
            </a:r>
            <a:r>
              <a:rPr lang="ms-MY" dirty="0">
                <a:latin typeface="Carlito"/>
                <a:ea typeface="Carlito"/>
                <a:cs typeface="Carlito"/>
              </a:rPr>
              <a:t>kasama si </a:t>
            </a:r>
            <a:r>
              <a:rPr lang="ms-MY" b="1" dirty="0">
                <a:latin typeface="Carlito"/>
                <a:ea typeface="Carlito"/>
                <a:cs typeface="Carlito"/>
              </a:rPr>
              <a:t>Maximo Viola</a:t>
            </a:r>
            <a:endParaRPr lang="en-PH" dirty="0">
              <a:latin typeface="Carlito"/>
              <a:ea typeface="Carlito"/>
              <a:cs typeface="Carlito"/>
            </a:endParaRPr>
          </a:p>
          <a:p>
            <a:pPr marL="601980" marR="0">
              <a:lnSpc>
                <a:spcPts val="1340"/>
              </a:lnSpc>
              <a:spcBef>
                <a:spcPts val="0"/>
              </a:spcBef>
              <a:spcAft>
                <a:spcPts val="0"/>
              </a:spcAft>
            </a:pPr>
            <a:endParaRPr lang="ms-MY" dirty="0">
              <a:latin typeface="Carlito"/>
              <a:ea typeface="Carlito"/>
              <a:cs typeface="Carlito"/>
            </a:endParaRPr>
          </a:p>
          <a:p>
            <a:pPr marL="601980" marR="0">
              <a:lnSpc>
                <a:spcPts val="1340"/>
              </a:lnSpc>
              <a:spcBef>
                <a:spcPts val="0"/>
              </a:spcBef>
              <a:spcAft>
                <a:spcPts val="0"/>
              </a:spcAft>
            </a:pPr>
            <a:r>
              <a:rPr lang="ms-MY" dirty="0">
                <a:latin typeface="Carlito"/>
                <a:ea typeface="Carlito"/>
                <a:cs typeface="Carlito"/>
              </a:rPr>
              <a:t>Alemanya (Dresden)</a:t>
            </a:r>
            <a:endParaRPr lang="en-PH" dirty="0">
              <a:latin typeface="Carlito"/>
              <a:ea typeface="Carlito"/>
              <a:cs typeface="Carlito"/>
            </a:endParaRPr>
          </a:p>
          <a:p>
            <a:pPr marL="1059180" marR="0">
              <a:spcBef>
                <a:spcPts val="0"/>
              </a:spcBef>
              <a:spcAft>
                <a:spcPts val="0"/>
              </a:spcAft>
            </a:pPr>
            <a:r>
              <a:rPr lang="ms-MY" b="1" i="1" dirty="0">
                <a:latin typeface="Carlito"/>
                <a:ea typeface="Carlito"/>
                <a:cs typeface="Carlito"/>
              </a:rPr>
              <a:t>pinta ng Prometheus Bound</a:t>
            </a:r>
            <a:endParaRPr lang="en-PH" b="1" i="1" dirty="0">
              <a:latin typeface="Carlito"/>
              <a:ea typeface="Carlito"/>
              <a:cs typeface="Carlito"/>
            </a:endParaRPr>
          </a:p>
          <a:p>
            <a:pPr marL="601980" marR="0">
              <a:spcBef>
                <a:spcPts val="0"/>
              </a:spcBef>
              <a:spcAft>
                <a:spcPts val="0"/>
              </a:spcAft>
            </a:pPr>
            <a:r>
              <a:rPr lang="ms-MY" dirty="0">
                <a:latin typeface="Carlito"/>
                <a:ea typeface="Carlito"/>
                <a:cs typeface="Carlito"/>
              </a:rPr>
              <a:t>Austria (Leitmeritz)</a:t>
            </a:r>
            <a:endParaRPr lang="en-PH" dirty="0">
              <a:latin typeface="Carlito"/>
              <a:ea typeface="Carlito"/>
              <a:cs typeface="Carlito"/>
            </a:endParaRPr>
          </a:p>
          <a:p>
            <a:pPr marL="1059180" marR="0">
              <a:spcBef>
                <a:spcPts val="5"/>
              </a:spcBef>
              <a:spcAft>
                <a:spcPts val="0"/>
              </a:spcAft>
            </a:pPr>
            <a:r>
              <a:rPr lang="ms-MY" dirty="0">
                <a:latin typeface="Carlito"/>
                <a:ea typeface="Carlito"/>
                <a:cs typeface="Carlito"/>
              </a:rPr>
              <a:t>unang pagkikita kay Ferdinand Blumentritt</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Prague</a:t>
            </a:r>
            <a:endParaRPr lang="en-PH" dirty="0">
              <a:latin typeface="Carlito"/>
              <a:ea typeface="Carlito"/>
              <a:cs typeface="Carlito"/>
            </a:endParaRPr>
          </a:p>
          <a:p>
            <a:pPr marL="1059180" marR="0">
              <a:spcBef>
                <a:spcPts val="0"/>
              </a:spcBef>
              <a:spcAft>
                <a:spcPts val="0"/>
              </a:spcAft>
            </a:pPr>
            <a:r>
              <a:rPr lang="ms-MY" b="1" i="1" dirty="0">
                <a:latin typeface="Carlito"/>
                <a:ea typeface="Carlito"/>
                <a:cs typeface="Carlito"/>
              </a:rPr>
              <a:t>libingan ni Nicolas Copernicus</a:t>
            </a:r>
            <a:endParaRPr lang="en-PH" b="1" i="1" dirty="0">
              <a:latin typeface="Carlito"/>
              <a:ea typeface="Carlito"/>
              <a:cs typeface="Carlito"/>
            </a:endParaRPr>
          </a:p>
          <a:p>
            <a:pPr marL="1059180" marR="0">
              <a:spcBef>
                <a:spcPts val="0"/>
              </a:spcBef>
              <a:spcAft>
                <a:spcPts val="0"/>
              </a:spcAft>
            </a:pPr>
            <a:r>
              <a:rPr lang="ms-MY" b="1" i="1" dirty="0">
                <a:latin typeface="Carlito"/>
                <a:ea typeface="Carlito"/>
                <a:cs typeface="Carlito"/>
              </a:rPr>
              <a:t>kuwebang pinagkulungan kay San Juan Nepomuceno</a:t>
            </a:r>
            <a:endParaRPr lang="en-PH" dirty="0">
              <a:latin typeface="Carlito"/>
              <a:ea typeface="Carlito"/>
              <a:cs typeface="Carlito"/>
            </a:endParaRPr>
          </a:p>
          <a:p>
            <a:pPr marL="601980" marR="0">
              <a:spcBef>
                <a:spcPts val="5"/>
              </a:spcBef>
              <a:spcAft>
                <a:spcPts val="0"/>
              </a:spcAft>
            </a:pPr>
            <a:r>
              <a:rPr lang="ms-MY" dirty="0">
                <a:latin typeface="Carlito"/>
                <a:ea typeface="Carlito"/>
                <a:cs typeface="Carlito"/>
              </a:rPr>
              <a:t>Switzerland(Geneva)</a:t>
            </a:r>
            <a:endParaRPr lang="en-PH" dirty="0">
              <a:latin typeface="Carlito"/>
              <a:ea typeface="Carlito"/>
              <a:cs typeface="Carlito"/>
            </a:endParaRPr>
          </a:p>
          <a:p>
            <a:pPr marL="601980" marR="4436745">
              <a:lnSpc>
                <a:spcPct val="98000"/>
              </a:lnSpc>
              <a:spcBef>
                <a:spcPts val="10"/>
              </a:spcBef>
              <a:spcAft>
                <a:spcPts val="0"/>
              </a:spcAft>
            </a:pPr>
            <a:r>
              <a:rPr lang="ms-MY" dirty="0">
                <a:latin typeface="Carlito"/>
                <a:ea typeface="Carlito"/>
                <a:cs typeface="Carlito"/>
              </a:rPr>
              <a:t>Italia (Venice, Florence, Roma) Pransya (Marsailles)</a:t>
            </a:r>
            <a:endParaRPr lang="en-PH" dirty="0">
              <a:latin typeface="Carlito"/>
              <a:ea typeface="Carlito"/>
              <a:cs typeface="Carlito"/>
            </a:endParaRPr>
          </a:p>
          <a:p>
            <a:pPr marL="1059180" marR="0">
              <a:spcBef>
                <a:spcPts val="5"/>
              </a:spcBef>
              <a:spcAft>
                <a:spcPts val="0"/>
              </a:spcAft>
            </a:pPr>
            <a:r>
              <a:rPr lang="ms-MY" dirty="0">
                <a:latin typeface="Carlito"/>
                <a:ea typeface="Carlito"/>
                <a:cs typeface="Carlito"/>
              </a:rPr>
              <a:t>sumakay ng barko pauwi ng Pilipinas</a:t>
            </a:r>
            <a:endParaRPr lang="en-PH" dirty="0">
              <a:latin typeface="Carlito"/>
              <a:ea typeface="Carlito"/>
              <a:cs typeface="Carlito"/>
            </a:endParaRPr>
          </a:p>
          <a:p>
            <a:r>
              <a:rPr lang="ms-MY" dirty="0">
                <a:latin typeface="Carlito"/>
                <a:ea typeface="Carlito"/>
                <a:cs typeface="Carlito"/>
              </a:rPr>
              <a:t> </a:t>
            </a:r>
            <a:endParaRPr lang="en-PH" dirty="0">
              <a:effectLst/>
              <a:latin typeface="Carlito"/>
              <a:ea typeface="Carlito"/>
              <a:cs typeface="Carlito"/>
            </a:endParaRPr>
          </a:p>
        </p:txBody>
      </p:sp>
    </p:spTree>
    <p:extLst>
      <p:ext uri="{BB962C8B-B14F-4D97-AF65-F5344CB8AC3E}">
        <p14:creationId xmlns:p14="http://schemas.microsoft.com/office/powerpoint/2010/main" val="2804699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s-MY" b="1" dirty="0"/>
              <a:t>1887 – 1888</a:t>
            </a:r>
            <a:br>
              <a:rPr lang="en-PH" b="1" dirty="0"/>
            </a:br>
            <a:r>
              <a:rPr lang="ms-MY" b="1" dirty="0"/>
              <a:t>Pagsapit ng Unos</a:t>
            </a:r>
            <a:br>
              <a:rPr lang="en-PH" dirty="0"/>
            </a:br>
            <a:br>
              <a:rPr lang="en-PH" dirty="0"/>
            </a:br>
            <a:r>
              <a:rPr lang="en-PH" dirty="0"/>
              <a:t>  </a:t>
            </a:r>
            <a:r>
              <a:rPr lang="ms-MY" sz="2800" dirty="0"/>
              <a:t>dahilan ng pagbabalik sa Pilipinas:</a:t>
            </a:r>
            <a:br>
              <a:rPr lang="en-PH" sz="2800" dirty="0"/>
            </a:br>
            <a:r>
              <a:rPr lang="ms-MY" sz="2800" dirty="0"/>
              <a:t>kagustuhang maoperahan ang mata ng ina pagsilbihan ang mga kababayan</a:t>
            </a:r>
            <a:br>
              <a:rPr lang="en-PH" sz="2800" dirty="0"/>
            </a:br>
            <a:r>
              <a:rPr lang="ms-MY" sz="2800" dirty="0"/>
              <a:t>alamin ang epekto ng nobelang Noli</a:t>
            </a:r>
            <a:br>
              <a:rPr lang="en-PH" sz="2800" dirty="0"/>
            </a:br>
            <a:r>
              <a:rPr lang="ms-MY" sz="2800" dirty="0"/>
              <a:t>patunayang di lamang siya matapang dahil malayo sa Pilipinas alamin kung bakit di na sumulat si Leonor</a:t>
            </a:r>
            <a:br>
              <a:rPr lang="en-PH" sz="2800" dirty="0"/>
            </a:br>
            <a:br>
              <a:rPr lang="ms-MY" sz="2800" dirty="0"/>
            </a:br>
            <a:endParaRPr lang="en-PH" sz="2800" dirty="0"/>
          </a:p>
        </p:txBody>
      </p:sp>
    </p:spTree>
    <p:extLst>
      <p:ext uri="{BB962C8B-B14F-4D97-AF65-F5344CB8AC3E}">
        <p14:creationId xmlns:p14="http://schemas.microsoft.com/office/powerpoint/2010/main" val="33778751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374073" y="2105891"/>
            <a:ext cx="11360726" cy="3959289"/>
          </a:xfrm>
          <a:prstGeom prst="rect">
            <a:avLst/>
          </a:prstGeom>
        </p:spPr>
        <p:txBody>
          <a:bodyPr wrap="square">
            <a:spAutoFit/>
          </a:bodyPr>
          <a:lstStyle/>
          <a:p>
            <a:pPr marL="601980" marR="4473575" indent="-457835">
              <a:spcBef>
                <a:spcPts val="135"/>
              </a:spcBef>
              <a:spcAft>
                <a:spcPts val="0"/>
              </a:spcAft>
            </a:pPr>
            <a:r>
              <a:rPr lang="ms-MY" dirty="0">
                <a:latin typeface="Carlito"/>
                <a:ea typeface="Carlito"/>
                <a:cs typeface="Carlito"/>
              </a:rPr>
              <a:t>nagtatag ng klinika sa Calamba nakilala bilang </a:t>
            </a:r>
            <a:r>
              <a:rPr lang="ms-MY" b="1" dirty="0">
                <a:latin typeface="Carlito"/>
                <a:ea typeface="Carlito"/>
                <a:cs typeface="Carlito"/>
              </a:rPr>
              <a:t>Doktor Uliman</a:t>
            </a:r>
            <a:endParaRPr lang="en-PH" dirty="0">
              <a:latin typeface="Carlito"/>
              <a:ea typeface="Carlito"/>
              <a:cs typeface="Carlito"/>
            </a:endParaRPr>
          </a:p>
          <a:p>
            <a:pPr marL="144145" marR="0">
              <a:spcBef>
                <a:spcPts val="5"/>
              </a:spcBef>
              <a:spcAft>
                <a:spcPts val="0"/>
              </a:spcAft>
            </a:pPr>
            <a:r>
              <a:rPr lang="ms-MY" dirty="0">
                <a:latin typeface="Carlito"/>
                <a:ea typeface="Carlito"/>
                <a:cs typeface="Carlito"/>
              </a:rPr>
              <a:t>nagbukas ng gymnasium</a:t>
            </a:r>
            <a:endParaRPr lang="en-PH" dirty="0">
              <a:latin typeface="Carlito"/>
              <a:ea typeface="Carlito"/>
              <a:cs typeface="Carlito"/>
            </a:endParaRPr>
          </a:p>
          <a:p>
            <a:pPr marL="601980" marR="429895">
              <a:lnSpc>
                <a:spcPct val="98000"/>
              </a:lnSpc>
              <a:spcBef>
                <a:spcPts val="10"/>
              </a:spcBef>
              <a:spcAft>
                <a:spcPts val="0"/>
              </a:spcAft>
            </a:pPr>
            <a:r>
              <a:rPr lang="ms-MY" dirty="0">
                <a:latin typeface="Carlito"/>
                <a:ea typeface="Carlito"/>
                <a:cs typeface="Carlito"/>
              </a:rPr>
              <a:t>nagturo ng eskrima, pamamaril at gymnastika upang turuan ng ibang libangan ang mga kababayan sa halip na pagsusugal</a:t>
            </a:r>
            <a:endParaRPr lang="en-PH" dirty="0">
              <a:latin typeface="Carlito"/>
              <a:ea typeface="Carlito"/>
              <a:cs typeface="Carlito"/>
            </a:endParaRPr>
          </a:p>
          <a:p>
            <a:pPr marL="144145" marR="3719195">
              <a:spcBef>
                <a:spcPts val="10"/>
              </a:spcBef>
              <a:spcAft>
                <a:spcPts val="0"/>
              </a:spcAft>
            </a:pPr>
            <a:r>
              <a:rPr lang="ms-MY" dirty="0">
                <a:latin typeface="Carlito"/>
                <a:ea typeface="Carlito"/>
                <a:cs typeface="Carlito"/>
              </a:rPr>
              <a:t>namatay ang kapatid na si </a:t>
            </a:r>
            <a:r>
              <a:rPr lang="ms-MY" b="1" dirty="0">
                <a:latin typeface="Carlito"/>
                <a:ea typeface="Carlito"/>
                <a:cs typeface="Carlito"/>
              </a:rPr>
              <a:t>Olimpia </a:t>
            </a:r>
            <a:r>
              <a:rPr lang="ms-MY" dirty="0">
                <a:latin typeface="Carlito"/>
                <a:ea typeface="Carlito"/>
                <a:cs typeface="Carlito"/>
              </a:rPr>
              <a:t>sa panganganak hindi pinahintulutang makita si Leonor sa Dagupan</a:t>
            </a:r>
            <a:endParaRPr lang="en-PH" dirty="0">
              <a:latin typeface="Carlito"/>
              <a:ea typeface="Carlito"/>
              <a:cs typeface="Carlito"/>
            </a:endParaRPr>
          </a:p>
          <a:p>
            <a:r>
              <a:rPr lang="ms-MY" dirty="0">
                <a:latin typeface="Carlito"/>
                <a:ea typeface="Carlito"/>
                <a:cs typeface="Carlito"/>
              </a:rPr>
              <a:t> </a:t>
            </a:r>
            <a:endParaRPr lang="en-PH" dirty="0">
              <a:latin typeface="Carlito"/>
              <a:ea typeface="Carlito"/>
              <a:cs typeface="Carlito"/>
            </a:endParaRPr>
          </a:p>
          <a:p>
            <a:pPr marL="144145" marR="0">
              <a:spcBef>
                <a:spcPts val="0"/>
              </a:spcBef>
              <a:spcAft>
                <a:spcPts val="0"/>
              </a:spcAft>
            </a:pPr>
            <a:r>
              <a:rPr lang="ms-MY" dirty="0">
                <a:latin typeface="Carlito"/>
                <a:ea typeface="Carlito"/>
                <a:cs typeface="Carlito"/>
              </a:rPr>
              <a:t>ipinatawag at kinausap ni </a:t>
            </a:r>
            <a:r>
              <a:rPr lang="ms-MY" b="1" dirty="0">
                <a:latin typeface="Carlito"/>
                <a:ea typeface="Carlito"/>
                <a:cs typeface="Carlito"/>
              </a:rPr>
              <a:t>GH Emilio Terrero</a:t>
            </a:r>
            <a:endParaRPr lang="en-PH" dirty="0">
              <a:latin typeface="Carlito"/>
              <a:ea typeface="Carlito"/>
              <a:cs typeface="Carlito"/>
            </a:endParaRPr>
          </a:p>
          <a:p>
            <a:pPr marL="601980" marR="0">
              <a:spcBef>
                <a:spcPts val="5"/>
              </a:spcBef>
              <a:spcAft>
                <a:spcPts val="0"/>
              </a:spcAft>
            </a:pPr>
            <a:r>
              <a:rPr lang="ms-MY" dirty="0">
                <a:latin typeface="Carlito"/>
                <a:ea typeface="Carlito"/>
                <a:cs typeface="Carlito"/>
              </a:rPr>
              <a:t>pinabantayan sa militar na si </a:t>
            </a:r>
            <a:r>
              <a:rPr lang="ms-MY" b="1" dirty="0">
                <a:latin typeface="Carlito"/>
                <a:ea typeface="Carlito"/>
                <a:cs typeface="Carlito"/>
              </a:rPr>
              <a:t>Tenyente Jose Taviel de Andrade</a:t>
            </a:r>
            <a:endParaRPr lang="en-PH" dirty="0">
              <a:latin typeface="Carlito"/>
              <a:ea typeface="Carlito"/>
              <a:cs typeface="Carlito"/>
            </a:endParaRPr>
          </a:p>
          <a:p>
            <a:pPr marL="144145" marR="0">
              <a:spcBef>
                <a:spcPts val="0"/>
              </a:spcBef>
              <a:spcAft>
                <a:spcPts val="0"/>
              </a:spcAft>
            </a:pPr>
            <a:r>
              <a:rPr lang="ms-MY" dirty="0">
                <a:latin typeface="Carlito"/>
                <a:ea typeface="Carlito"/>
                <a:cs typeface="Carlito"/>
              </a:rPr>
              <a:t>ipinasuri ni </a:t>
            </a:r>
            <a:r>
              <a:rPr lang="ms-MY" b="1" dirty="0">
                <a:latin typeface="Carlito"/>
                <a:ea typeface="Carlito"/>
                <a:cs typeface="Carlito"/>
              </a:rPr>
              <a:t>Arsobispo Pedro Payo, OP </a:t>
            </a:r>
            <a:r>
              <a:rPr lang="ms-MY" dirty="0">
                <a:latin typeface="Carlito"/>
                <a:ea typeface="Carlito"/>
                <a:cs typeface="Carlito"/>
              </a:rPr>
              <a:t>sa </a:t>
            </a:r>
            <a:r>
              <a:rPr lang="ms-MY" b="1" dirty="0">
                <a:latin typeface="Carlito"/>
                <a:ea typeface="Carlito"/>
                <a:cs typeface="Carlito"/>
              </a:rPr>
              <a:t>Rector ng UST </a:t>
            </a:r>
            <a:r>
              <a:rPr lang="ms-MY" dirty="0">
                <a:latin typeface="Carlito"/>
                <a:ea typeface="Carlito"/>
                <a:cs typeface="Carlito"/>
              </a:rPr>
              <a:t>ang sipi</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ayon sa komiteng binuo, ang nobela ay heretiko, iskandaloso, subersibo</a:t>
            </a:r>
            <a:endParaRPr lang="en-PH" dirty="0">
              <a:latin typeface="Carlito"/>
              <a:ea typeface="Carlito"/>
              <a:cs typeface="Carlito"/>
            </a:endParaRPr>
          </a:p>
          <a:p>
            <a:pPr marL="601980" marR="555625" indent="-457835">
              <a:spcBef>
                <a:spcPts val="0"/>
              </a:spcBef>
              <a:spcAft>
                <a:spcPts val="0"/>
              </a:spcAft>
            </a:pPr>
            <a:r>
              <a:rPr lang="ms-MY" dirty="0">
                <a:latin typeface="Carlito"/>
                <a:ea typeface="Carlito"/>
                <a:cs typeface="Carlito"/>
              </a:rPr>
              <a:t>ipinasuri din sa </a:t>
            </a:r>
            <a:r>
              <a:rPr lang="ms-MY" b="1" dirty="0">
                <a:latin typeface="Carlito"/>
                <a:ea typeface="Carlito"/>
                <a:cs typeface="Carlito"/>
              </a:rPr>
              <a:t>Permanenteng Komisyon ng Sensura </a:t>
            </a:r>
            <a:r>
              <a:rPr lang="ms-MY" dirty="0">
                <a:latin typeface="Carlito"/>
                <a:ea typeface="Carlito"/>
                <a:cs typeface="Carlito"/>
              </a:rPr>
              <a:t>sa pamumuno ni </a:t>
            </a:r>
            <a:r>
              <a:rPr lang="ms-MY" b="1" dirty="0">
                <a:latin typeface="Carlito"/>
                <a:ea typeface="Carlito"/>
                <a:cs typeface="Carlito"/>
              </a:rPr>
              <a:t>Padre Salvador Font</a:t>
            </a:r>
            <a:r>
              <a:rPr lang="ms-MY" dirty="0">
                <a:latin typeface="Carlito"/>
                <a:ea typeface="Carlito"/>
                <a:cs typeface="Carlito"/>
              </a:rPr>
              <a:t>, kura ng Tondo nirekomenda ang pagbabawal ng pag-aangkat, muling paglilimbag at pamamahagi ng nobela</a:t>
            </a:r>
            <a:endParaRPr lang="en-PH" dirty="0">
              <a:effectLst/>
              <a:latin typeface="Carlito"/>
              <a:ea typeface="Carlito"/>
              <a:cs typeface="Carlito"/>
            </a:endParaRPr>
          </a:p>
        </p:txBody>
      </p:sp>
    </p:spTree>
    <p:extLst>
      <p:ext uri="{BB962C8B-B14F-4D97-AF65-F5344CB8AC3E}">
        <p14:creationId xmlns:p14="http://schemas.microsoft.com/office/powerpoint/2010/main" val="274947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526472" y="1967345"/>
            <a:ext cx="9739746" cy="4832092"/>
          </a:xfrm>
          <a:prstGeom prst="rect">
            <a:avLst/>
          </a:prstGeom>
        </p:spPr>
        <p:txBody>
          <a:bodyPr wrap="square">
            <a:spAutoFit/>
          </a:bodyPr>
          <a:lstStyle/>
          <a:p>
            <a:pPr marL="144145" marR="0">
              <a:spcBef>
                <a:spcPts val="0"/>
              </a:spcBef>
              <a:spcAft>
                <a:spcPts val="0"/>
              </a:spcAft>
            </a:pPr>
            <a:r>
              <a:rPr lang="ms-MY" sz="2800" b="1" kern="0" dirty="0">
                <a:latin typeface="Carlito"/>
                <a:ea typeface="Carlito"/>
                <a:cs typeface="Carlito"/>
              </a:rPr>
              <a:t>Hacienda de Calamba</a:t>
            </a:r>
            <a:endParaRPr lang="en-PH" sz="2800" b="1" kern="0" dirty="0">
              <a:latin typeface="Carlito"/>
              <a:ea typeface="Carlito"/>
              <a:cs typeface="Carlito"/>
            </a:endParaRPr>
          </a:p>
          <a:p>
            <a:pPr marL="1059180" marR="300355" indent="-457200">
              <a:spcBef>
                <a:spcPts val="0"/>
              </a:spcBef>
              <a:spcAft>
                <a:spcPts val="0"/>
              </a:spcAft>
            </a:pPr>
            <a:r>
              <a:rPr lang="ms-MY" sz="2800" dirty="0">
                <a:latin typeface="Carlito"/>
                <a:ea typeface="Carlito"/>
                <a:cs typeface="Carlito"/>
              </a:rPr>
              <a:t>imbestigasyon ng mga lupain ng mga prayle sa hinalang di nagbabayad ng sapat na buwis, sa utos ni GH Terrero</a:t>
            </a:r>
            <a:endParaRPr lang="en-PH" sz="2800" dirty="0">
              <a:latin typeface="Carlito"/>
              <a:ea typeface="Carlito"/>
              <a:cs typeface="Carlito"/>
            </a:endParaRPr>
          </a:p>
          <a:p>
            <a:pPr marL="601980" marR="1939290">
              <a:spcBef>
                <a:spcPts val="0"/>
              </a:spcBef>
              <a:spcAft>
                <a:spcPts val="0"/>
              </a:spcAft>
            </a:pPr>
            <a:r>
              <a:rPr lang="ms-MY" sz="2800" dirty="0">
                <a:latin typeface="Carlito"/>
                <a:ea typeface="Carlito"/>
                <a:cs typeface="Carlito"/>
              </a:rPr>
              <a:t>tumulong si Rizal sa pagbuo ng ulat ukol sa kalagayang agraryo sa Calamba humantong sa pagtanggi ng mga taga-Calamba na magbayad ng renta</a:t>
            </a:r>
            <a:endParaRPr lang="en-PH" sz="2800" dirty="0">
              <a:latin typeface="Carlito"/>
              <a:ea typeface="Carlito"/>
              <a:cs typeface="Carlito"/>
            </a:endParaRPr>
          </a:p>
          <a:p>
            <a:pPr marL="601980" marR="0">
              <a:spcBef>
                <a:spcPts val="5"/>
              </a:spcBef>
              <a:spcAft>
                <a:spcPts val="0"/>
              </a:spcAft>
            </a:pPr>
            <a:r>
              <a:rPr lang="ms-MY" sz="2800" dirty="0">
                <a:latin typeface="Carlito"/>
                <a:ea typeface="Carlito"/>
                <a:cs typeface="Carlito"/>
              </a:rPr>
              <a:t>nagsilbing unang abogado sina </a:t>
            </a:r>
            <a:r>
              <a:rPr lang="ms-MY" sz="2800" b="1" dirty="0">
                <a:latin typeface="Carlito"/>
                <a:ea typeface="Carlito"/>
                <a:cs typeface="Carlito"/>
              </a:rPr>
              <a:t>Ambrosio Rianzares Bautista</a:t>
            </a:r>
            <a:r>
              <a:rPr lang="ms-MY" sz="2800" dirty="0">
                <a:latin typeface="Carlito"/>
                <a:ea typeface="Carlito"/>
                <a:cs typeface="Carlito"/>
              </a:rPr>
              <a:t>, pinalitan ni </a:t>
            </a:r>
            <a:r>
              <a:rPr lang="ms-MY" sz="2800" b="1" dirty="0">
                <a:latin typeface="Carlito"/>
                <a:ea typeface="Carlito"/>
                <a:cs typeface="Carlito"/>
              </a:rPr>
              <a:t>Felipe Buencamino</a:t>
            </a:r>
            <a:endParaRPr lang="en-PH" sz="2800" dirty="0">
              <a:latin typeface="Carlito"/>
              <a:ea typeface="Carlito"/>
              <a:cs typeface="Carlito"/>
            </a:endParaRPr>
          </a:p>
          <a:p>
            <a:r>
              <a:rPr lang="ms-MY" sz="2800" b="1" dirty="0">
                <a:latin typeface="Carlito"/>
                <a:ea typeface="Carlito"/>
                <a:cs typeface="Carlito"/>
              </a:rPr>
              <a:t> </a:t>
            </a:r>
            <a:endParaRPr lang="en-PH" sz="2800" dirty="0">
              <a:effectLst/>
              <a:latin typeface="Carlito"/>
              <a:ea typeface="Carlito"/>
              <a:cs typeface="Carlito"/>
            </a:endParaRPr>
          </a:p>
        </p:txBody>
      </p:sp>
    </p:spTree>
    <p:extLst>
      <p:ext uri="{BB962C8B-B14F-4D97-AF65-F5344CB8AC3E}">
        <p14:creationId xmlns:p14="http://schemas.microsoft.com/office/powerpoint/2010/main" val="22026766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TAGA CALAMBA        DOMINICO</a:t>
            </a:r>
          </a:p>
        </p:txBody>
      </p:sp>
      <p:sp>
        <p:nvSpPr>
          <p:cNvPr id="3" name="Content Placeholder 2"/>
          <p:cNvSpPr>
            <a:spLocks noGrp="1"/>
          </p:cNvSpPr>
          <p:nvPr>
            <p:ph sz="half" idx="1"/>
          </p:nvPr>
        </p:nvSpPr>
        <p:spPr/>
        <p:txBody>
          <a:bodyPr>
            <a:normAutofit lnSpcReduction="10000"/>
          </a:bodyPr>
          <a:lstStyle/>
          <a:p>
            <a:pPr lvl="0"/>
            <a:r>
              <a:rPr lang="ms-MY" dirty="0"/>
              <a:t>pang-aagaw ng lupa</a:t>
            </a:r>
            <a:endParaRPr lang="en-PH" dirty="0"/>
          </a:p>
          <a:p>
            <a:pPr lvl="0"/>
            <a:r>
              <a:rPr lang="ms-MY" dirty="0"/>
              <a:t>malawak na pag-aari ng mga Dominico, pati ang mga tirahan ng mga tao</a:t>
            </a:r>
            <a:endParaRPr lang="en-PH" dirty="0"/>
          </a:p>
          <a:p>
            <a:pPr lvl="0"/>
            <a:r>
              <a:rPr lang="ms-MY" dirty="0"/>
              <a:t>pagkalugi ng taumbayan sapagkat tanging mga Dominico ang nakikinabang</a:t>
            </a:r>
            <a:endParaRPr lang="en-PH" dirty="0"/>
          </a:p>
          <a:p>
            <a:pPr lvl="0"/>
            <a:r>
              <a:rPr lang="ms-MY" dirty="0"/>
              <a:t>pagtaas ng renta taun-taon P45 → P900</a:t>
            </a:r>
            <a:endParaRPr lang="en-PH" dirty="0"/>
          </a:p>
          <a:p>
            <a:pPr lvl="0"/>
            <a:r>
              <a:rPr lang="ms-MY" dirty="0"/>
              <a:t>mataas na interes tuwing huli sapagbabayad ng renta</a:t>
            </a:r>
            <a:endParaRPr lang="en-PH" dirty="0"/>
          </a:p>
          <a:p>
            <a:r>
              <a:rPr lang="ms-MY" dirty="0"/>
              <a:t>hindi nagbibigay ang mga Dominico sa pista</a:t>
            </a:r>
            <a:endParaRPr lang="en-PH" dirty="0"/>
          </a:p>
        </p:txBody>
      </p:sp>
      <p:sp>
        <p:nvSpPr>
          <p:cNvPr id="4" name="Content Placeholder 3"/>
          <p:cNvSpPr>
            <a:spLocks noGrp="1"/>
          </p:cNvSpPr>
          <p:nvPr>
            <p:ph sz="half" idx="2"/>
          </p:nvPr>
        </p:nvSpPr>
        <p:spPr/>
        <p:txBody>
          <a:bodyPr>
            <a:normAutofit lnSpcReduction="10000"/>
          </a:bodyPr>
          <a:lstStyle/>
          <a:p>
            <a:pPr lvl="0"/>
            <a:r>
              <a:rPr lang="ms-MY" dirty="0"/>
              <a:t>lahat ng lupaing pag-aari ng mga Dominico ay dokumentado</a:t>
            </a:r>
            <a:endParaRPr lang="en-PH" dirty="0"/>
          </a:p>
          <a:p>
            <a:r>
              <a:rPr lang="ms-MY" b="1" dirty="0"/>
              <a:t> </a:t>
            </a:r>
            <a:endParaRPr lang="en-PH" dirty="0"/>
          </a:p>
          <a:p>
            <a:pPr lvl="0"/>
            <a:r>
              <a:rPr lang="ms-MY" dirty="0"/>
              <a:t>pagkalugi ng taumbayan ay dahil sa pagsusugal</a:t>
            </a:r>
            <a:endParaRPr lang="en-PH" dirty="0"/>
          </a:p>
          <a:p>
            <a:r>
              <a:rPr lang="ms-MY" b="1" dirty="0"/>
              <a:t> </a:t>
            </a:r>
            <a:endParaRPr lang="en-PH" dirty="0"/>
          </a:p>
          <a:p>
            <a:pPr lvl="0"/>
            <a:r>
              <a:rPr lang="ms-MY" dirty="0"/>
              <a:t>marami sa mga lupain ay pinaupahan nang libre, kabilang na ang pinangasiwa kay Paciano sa Pansol</a:t>
            </a:r>
            <a:endParaRPr lang="en-PH" dirty="0"/>
          </a:p>
          <a:p>
            <a:r>
              <a:rPr lang="ms-MY" dirty="0"/>
              <a:t>hindi yumayaman ang mga Dominico sa mga lupain, panustos sa UST, Letran, mga seminaryo at misyon</a:t>
            </a:r>
            <a:endParaRPr lang="en-PH" dirty="0"/>
          </a:p>
        </p:txBody>
      </p:sp>
    </p:spTree>
    <p:extLst>
      <p:ext uri="{BB962C8B-B14F-4D97-AF65-F5344CB8AC3E}">
        <p14:creationId xmlns:p14="http://schemas.microsoft.com/office/powerpoint/2010/main" val="40920206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387927" y="2036617"/>
            <a:ext cx="10792691" cy="3983142"/>
          </a:xfrm>
          <a:prstGeom prst="rect">
            <a:avLst/>
          </a:prstGeom>
        </p:spPr>
        <p:txBody>
          <a:bodyPr wrap="square">
            <a:spAutoFit/>
          </a:bodyPr>
          <a:lstStyle/>
          <a:p>
            <a:pPr marL="144145" marR="551180">
              <a:spcBef>
                <a:spcPts val="285"/>
              </a:spcBef>
              <a:spcAft>
                <a:spcPts val="0"/>
              </a:spcAft>
            </a:pPr>
            <a:r>
              <a:rPr lang="ms-MY" sz="2800" b="1" i="1" dirty="0">
                <a:latin typeface="Carlito"/>
                <a:ea typeface="Carlito"/>
                <a:cs typeface="Carlito"/>
              </a:rPr>
              <a:t>*</a:t>
            </a:r>
            <a:r>
              <a:rPr lang="ms-MY" sz="2800" b="1" i="1" dirty="0">
                <a:ea typeface="Carlito"/>
                <a:cs typeface="Carlito"/>
              </a:rPr>
              <a:t>nanalo ang mga taga-Calamba sa korte ng bayan ngunit binaliktad ng Korte ng Santa Cruz, at ng Real Audiencia ang desisyon, pabor sa orden ng Dominico na kalauna’y sinang-ayunan din ng Kataas-taasang Hukuman sa Madrid</a:t>
            </a:r>
            <a:endParaRPr lang="en-PH" sz="2800" b="1" i="1" dirty="0">
              <a:ea typeface="Carlito"/>
              <a:cs typeface="Carlito"/>
            </a:endParaRPr>
          </a:p>
          <a:p>
            <a:pPr marL="601980" marR="0">
              <a:spcBef>
                <a:spcPts val="0"/>
              </a:spcBef>
              <a:spcAft>
                <a:spcPts val="0"/>
              </a:spcAft>
            </a:pPr>
            <a:r>
              <a:rPr lang="ms-MY" sz="2800" i="1" dirty="0">
                <a:ea typeface="Carlito"/>
                <a:cs typeface="Carlito"/>
              </a:rPr>
              <a:t>sinira ang may 50 tahanan</a:t>
            </a:r>
            <a:endParaRPr lang="en-PH" sz="2800" dirty="0">
              <a:ea typeface="Carlito"/>
              <a:cs typeface="Carlito"/>
            </a:endParaRPr>
          </a:p>
          <a:p>
            <a:pPr marL="601980" marR="0">
              <a:spcBef>
                <a:spcPts val="20"/>
              </a:spcBef>
              <a:spcAft>
                <a:spcPts val="0"/>
              </a:spcAft>
            </a:pPr>
            <a:r>
              <a:rPr lang="ms-MY" sz="2800" i="1" dirty="0">
                <a:ea typeface="Carlito"/>
                <a:cs typeface="Carlito"/>
              </a:rPr>
              <a:t>pinaalis sa Calamba at pinatapon sa iba’t ibang lalawigan ang mga kaanak ni Rizal</a:t>
            </a:r>
            <a:endParaRPr lang="en-PH" sz="2800" dirty="0">
              <a:ea typeface="Carlito"/>
              <a:cs typeface="Carlito"/>
            </a:endParaRPr>
          </a:p>
          <a:p>
            <a:pPr marL="144145" marR="0">
              <a:spcBef>
                <a:spcPts val="60"/>
              </a:spcBef>
              <a:spcAft>
                <a:spcPts val="0"/>
              </a:spcAft>
            </a:pPr>
            <a:r>
              <a:rPr lang="ms-MY" sz="2800" i="1" kern="0" dirty="0">
                <a:ea typeface="Carlito"/>
                <a:cs typeface="Carlito"/>
              </a:rPr>
              <a:t>* </a:t>
            </a:r>
            <a:r>
              <a:rPr lang="ms-MY" sz="2800" b="1" kern="0" dirty="0">
                <a:ea typeface="Carlito"/>
                <a:cs typeface="Carlito"/>
              </a:rPr>
              <a:t>masasalamin sa El Filibusterismo (Kabesang Tales)</a:t>
            </a:r>
            <a:endParaRPr lang="en-PH" sz="2800" b="1" kern="0" dirty="0">
              <a:effectLst/>
              <a:ea typeface="Carlito"/>
              <a:cs typeface="Carlito"/>
            </a:endParaRPr>
          </a:p>
        </p:txBody>
      </p:sp>
    </p:spTree>
    <p:extLst>
      <p:ext uri="{BB962C8B-B14F-4D97-AF65-F5344CB8AC3E}">
        <p14:creationId xmlns:p14="http://schemas.microsoft.com/office/powerpoint/2010/main" val="769520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277091" y="1995055"/>
            <a:ext cx="11125199" cy="4426853"/>
          </a:xfrm>
          <a:prstGeom prst="rect">
            <a:avLst/>
          </a:prstGeom>
        </p:spPr>
        <p:txBody>
          <a:bodyPr wrap="square">
            <a:spAutoFit/>
          </a:bodyPr>
          <a:lstStyle/>
          <a:p>
            <a:pPr marL="601980" marR="5239385" indent="-457835">
              <a:spcBef>
                <a:spcPts val="0"/>
              </a:spcBef>
              <a:spcAft>
                <a:spcPts val="0"/>
              </a:spcAft>
            </a:pPr>
            <a:r>
              <a:rPr lang="ms-MY" sz="2000" dirty="0">
                <a:latin typeface="Carlito"/>
                <a:ea typeface="Carlito"/>
                <a:cs typeface="Carlito"/>
              </a:rPr>
              <a:t>mga akusasyon kay Rizal mason mangkukulam</a:t>
            </a:r>
            <a:endParaRPr lang="en-PH" sz="2000" dirty="0">
              <a:latin typeface="Carlito"/>
              <a:ea typeface="Carlito"/>
              <a:cs typeface="Carlito"/>
            </a:endParaRPr>
          </a:p>
          <a:p>
            <a:pPr marL="601980" marR="0">
              <a:lnSpc>
                <a:spcPts val="1335"/>
              </a:lnSpc>
              <a:spcBef>
                <a:spcPts val="0"/>
              </a:spcBef>
              <a:spcAft>
                <a:spcPts val="0"/>
              </a:spcAft>
            </a:pPr>
            <a:endParaRPr lang="ms-MY" sz="2000" dirty="0">
              <a:latin typeface="Carlito"/>
              <a:ea typeface="Carlito"/>
              <a:cs typeface="Carlito"/>
            </a:endParaRPr>
          </a:p>
          <a:p>
            <a:pPr marL="601980" marR="0">
              <a:lnSpc>
                <a:spcPts val="1335"/>
              </a:lnSpc>
              <a:spcBef>
                <a:spcPts val="0"/>
              </a:spcBef>
              <a:spcAft>
                <a:spcPts val="0"/>
              </a:spcAft>
            </a:pPr>
            <a:r>
              <a:rPr lang="ms-MY" sz="2000" dirty="0">
                <a:latin typeface="Carlito"/>
                <a:ea typeface="Carlito"/>
                <a:cs typeface="Carlito"/>
              </a:rPr>
              <a:t>espiya ng mga Aleman</a:t>
            </a:r>
            <a:endParaRPr lang="en-PH" sz="2000" dirty="0">
              <a:latin typeface="Carlito"/>
              <a:ea typeface="Carlito"/>
              <a:cs typeface="Carlito"/>
            </a:endParaRPr>
          </a:p>
          <a:p>
            <a:pPr marL="144145" marR="2038350" indent="457200">
              <a:spcBef>
                <a:spcPts val="0"/>
              </a:spcBef>
              <a:spcAft>
                <a:spcPts val="0"/>
              </a:spcAft>
            </a:pPr>
            <a:r>
              <a:rPr lang="ms-MY" sz="2000" dirty="0">
                <a:latin typeface="Carlito"/>
                <a:ea typeface="Carlito"/>
                <a:cs typeface="Carlito"/>
              </a:rPr>
              <a:t>naglagay diumano ng bandila ng Alemanya sa tuktok ng Bundok Makiling </a:t>
            </a:r>
          </a:p>
          <a:p>
            <a:pPr marL="144145" marR="2038350" indent="457200">
              <a:spcBef>
                <a:spcPts val="0"/>
              </a:spcBef>
              <a:spcAft>
                <a:spcPts val="0"/>
              </a:spcAft>
            </a:pPr>
            <a:endParaRPr lang="ms-MY" sz="2000" dirty="0">
              <a:latin typeface="Carlito"/>
              <a:ea typeface="Carlito"/>
              <a:cs typeface="Carlito"/>
            </a:endParaRPr>
          </a:p>
          <a:p>
            <a:pPr marL="144145" marR="2038350" indent="457200">
              <a:spcBef>
                <a:spcPts val="0"/>
              </a:spcBef>
              <a:spcAft>
                <a:spcPts val="0"/>
              </a:spcAft>
            </a:pPr>
            <a:r>
              <a:rPr lang="ms-MY" sz="2000" dirty="0">
                <a:latin typeface="Carlito"/>
                <a:ea typeface="Carlito"/>
                <a:cs typeface="Carlito"/>
              </a:rPr>
              <a:t>pinayuhan ni GH Terrero na umalis na ng Pilipinas</a:t>
            </a:r>
            <a:endParaRPr lang="en-PH" sz="2000" dirty="0">
              <a:latin typeface="Carlito"/>
              <a:ea typeface="Carlito"/>
              <a:cs typeface="Carlito"/>
            </a:endParaRPr>
          </a:p>
          <a:p>
            <a:pPr marL="144145" marR="0">
              <a:spcBef>
                <a:spcPts val="5"/>
              </a:spcBef>
              <a:spcAft>
                <a:spcPts val="0"/>
              </a:spcAft>
            </a:pPr>
            <a:r>
              <a:rPr lang="ms-MY" sz="2000" dirty="0">
                <a:latin typeface="Carlito"/>
                <a:ea typeface="Carlito"/>
                <a:cs typeface="Carlito"/>
              </a:rPr>
              <a:t>bago umalis ay isinulat ang </a:t>
            </a:r>
            <a:r>
              <a:rPr lang="ms-MY" sz="2000" b="1" dirty="0">
                <a:latin typeface="Carlito"/>
                <a:ea typeface="Carlito"/>
                <a:cs typeface="Carlito"/>
              </a:rPr>
              <a:t>Himno al Trabajo </a:t>
            </a:r>
            <a:r>
              <a:rPr lang="ms-MY" sz="2000" dirty="0">
                <a:latin typeface="Carlito"/>
                <a:ea typeface="Carlito"/>
                <a:cs typeface="Carlito"/>
              </a:rPr>
              <a:t>bilang parangal sa mag taga-Lipa, Batangas</a:t>
            </a:r>
            <a:endParaRPr lang="en-PH" sz="2000" dirty="0">
              <a:latin typeface="Carlito"/>
              <a:ea typeface="Carlito"/>
              <a:cs typeface="Carlito"/>
            </a:endParaRPr>
          </a:p>
          <a:p>
            <a:pPr marL="601980" marR="144145" indent="-457835">
              <a:spcBef>
                <a:spcPts val="0"/>
              </a:spcBef>
              <a:spcAft>
                <a:spcPts val="0"/>
              </a:spcAft>
            </a:pPr>
            <a:r>
              <a:rPr lang="ms-MY" sz="2000" dirty="0">
                <a:latin typeface="Carlito"/>
                <a:ea typeface="Carlito"/>
                <a:cs typeface="Carlito"/>
              </a:rPr>
              <a:t>sakay ng barkong Don Juan patungong Hongkong, nakilala si </a:t>
            </a:r>
            <a:r>
              <a:rPr lang="ms-MY" sz="2000" b="1" dirty="0">
                <a:latin typeface="Carlito"/>
                <a:ea typeface="Carlito"/>
                <a:cs typeface="Carlito"/>
              </a:rPr>
              <a:t>Perfecto Rufino Riego </a:t>
            </a:r>
            <a:r>
              <a:rPr lang="ms-MY" sz="2000" dirty="0">
                <a:latin typeface="Carlito"/>
                <a:ea typeface="Carlito"/>
                <a:cs typeface="Carlito"/>
              </a:rPr>
              <a:t>na makatutulong sa pagpuslit ng mga sipi ng Noli sa Pilipinas, kasama si </a:t>
            </a:r>
            <a:r>
              <a:rPr lang="ms-MY" sz="2000" b="1" dirty="0">
                <a:latin typeface="Carlito"/>
                <a:ea typeface="Carlito"/>
                <a:cs typeface="Carlito"/>
              </a:rPr>
              <a:t>Jose Maria Basa</a:t>
            </a:r>
            <a:endParaRPr lang="en-PH" sz="2000" dirty="0">
              <a:latin typeface="Carlito"/>
              <a:ea typeface="Carlito"/>
              <a:cs typeface="Carlito"/>
            </a:endParaRPr>
          </a:p>
          <a:p>
            <a:pPr marL="601980" marR="314325" indent="-457835">
              <a:spcBef>
                <a:spcPts val="5"/>
              </a:spcBef>
              <a:spcAft>
                <a:spcPts val="0"/>
              </a:spcAft>
            </a:pPr>
            <a:r>
              <a:rPr lang="ms-MY" sz="2000" dirty="0">
                <a:latin typeface="Carlito"/>
                <a:ea typeface="Carlito"/>
                <a:cs typeface="Carlito"/>
              </a:rPr>
              <a:t>ayon kay Riego, nabanggit ni Rizal na isa ring dahilan sa madaliang paglisan ng bansa ay ang nais na patunayang kaya niyang tumungo kahit saan, anumang oras kahit walang salapi kaugnay ng alok ng mga prayleng </a:t>
            </a:r>
            <a:r>
              <a:rPr lang="ms-MY" sz="2000" b="1" dirty="0">
                <a:latin typeface="Carlito"/>
                <a:ea typeface="Carlito"/>
                <a:cs typeface="Carlito"/>
              </a:rPr>
              <a:t>Dominico, Augustino, Recolletos </a:t>
            </a:r>
            <a:r>
              <a:rPr lang="ms-MY" sz="2000" dirty="0">
                <a:latin typeface="Carlito"/>
                <a:ea typeface="Carlito"/>
                <a:cs typeface="Carlito"/>
              </a:rPr>
              <a:t>na gagastusan ang pag-aaral sa ibang bansa, </a:t>
            </a:r>
            <a:r>
              <a:rPr lang="ms-MY" sz="2000" b="1" dirty="0">
                <a:latin typeface="Carlito"/>
                <a:ea typeface="Carlito"/>
                <a:cs typeface="Carlito"/>
              </a:rPr>
              <a:t>P500 </a:t>
            </a:r>
            <a:r>
              <a:rPr lang="ms-MY" sz="2000" dirty="0">
                <a:latin typeface="Carlito"/>
                <a:ea typeface="Carlito"/>
                <a:cs typeface="Carlito"/>
              </a:rPr>
              <a:t>maaaring kunin sa anumang bangko</a:t>
            </a:r>
            <a:endParaRPr lang="en-PH" sz="2000" dirty="0">
              <a:latin typeface="Carlito"/>
              <a:ea typeface="Carlito"/>
              <a:cs typeface="Carlito"/>
            </a:endParaRPr>
          </a:p>
          <a:p>
            <a:br>
              <a:rPr lang="ms-MY" sz="2000" dirty="0">
                <a:latin typeface="Carlito"/>
                <a:ea typeface="Carlito"/>
                <a:cs typeface="Carlito"/>
              </a:rPr>
            </a:br>
            <a:endParaRPr lang="en-PH" sz="2000" dirty="0"/>
          </a:p>
        </p:txBody>
      </p:sp>
    </p:spTree>
    <p:extLst>
      <p:ext uri="{BB962C8B-B14F-4D97-AF65-F5344CB8AC3E}">
        <p14:creationId xmlns:p14="http://schemas.microsoft.com/office/powerpoint/2010/main" val="1790290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s-MY" b="1" dirty="0"/>
              <a:t>1888 – 1892</a:t>
            </a:r>
            <a:br>
              <a:rPr lang="en-PH" b="1" dirty="0"/>
            </a:br>
            <a:r>
              <a:rPr lang="ms-MY" b="1" dirty="0"/>
              <a:t>Pakikibaka at Radikalisasyon</a:t>
            </a:r>
            <a:br>
              <a:rPr lang="en-PH" dirty="0"/>
            </a:br>
            <a:r>
              <a:rPr lang="ms-MY" sz="2400" b="1" dirty="0"/>
              <a:t>Hong Kong</a:t>
            </a:r>
            <a:br>
              <a:rPr lang="en-PH" sz="2400" dirty="0"/>
            </a:br>
            <a:r>
              <a:rPr lang="ms-MY" sz="2400" dirty="0"/>
              <a:t>nakita ang yaman ng </a:t>
            </a:r>
            <a:r>
              <a:rPr lang="ms-MY" sz="2400" b="1" dirty="0"/>
              <a:t>Ordeng Dominico </a:t>
            </a:r>
            <a:r>
              <a:rPr lang="ms-MY" sz="2400" dirty="0"/>
              <a:t>na nagmamay-ari ng maraming negosyo (bahay paupahan, sosyo sa mga bangko)</a:t>
            </a:r>
            <a:br>
              <a:rPr lang="en-PH" sz="2400" dirty="0"/>
            </a:br>
            <a:br>
              <a:rPr lang="ms-MY" sz="2400" dirty="0"/>
            </a:br>
            <a:r>
              <a:rPr lang="ms-MY" sz="2400" b="1" dirty="0"/>
              <a:t>Macau Japan</a:t>
            </a:r>
            <a:br>
              <a:rPr lang="en-PH" sz="2400" b="1" dirty="0"/>
            </a:br>
            <a:r>
              <a:rPr lang="ms-MY" sz="2400" dirty="0"/>
              <a:t>kolonya ng Portugal</a:t>
            </a:r>
            <a:br>
              <a:rPr lang="en-PH" sz="2400" dirty="0"/>
            </a:br>
            <a:r>
              <a:rPr lang="ms-MY" sz="2400" dirty="0"/>
              <a:t> tumuloy sa </a:t>
            </a:r>
            <a:r>
              <a:rPr lang="ms-MY" sz="2400" b="1" dirty="0"/>
              <a:t>Legasyong Espanyol </a:t>
            </a:r>
            <a:r>
              <a:rPr lang="ms-MY" sz="2400" dirty="0"/>
              <a:t>upang patunayang hindi siya sangkot sa anumang subersibong gawain laban sa Espanya</a:t>
            </a:r>
            <a:br>
              <a:rPr lang="en-PH" sz="2400" dirty="0"/>
            </a:br>
            <a:r>
              <a:rPr lang="ms-MY" sz="2400" b="1" dirty="0"/>
              <a:t>rickshaw – </a:t>
            </a:r>
            <a:r>
              <a:rPr lang="ms-MY" sz="2400" dirty="0"/>
              <a:t>paglabag sa dangal ng tao nag-aral ng Nihongo, kabuki, judo</a:t>
            </a:r>
            <a:br>
              <a:rPr lang="en-PH" sz="2400" dirty="0"/>
            </a:br>
            <a:br>
              <a:rPr lang="ms-MY" sz="2400" dirty="0"/>
            </a:br>
            <a:endParaRPr lang="en-PH" sz="2400" dirty="0"/>
          </a:p>
        </p:txBody>
      </p:sp>
    </p:spTree>
    <p:extLst>
      <p:ext uri="{BB962C8B-B14F-4D97-AF65-F5344CB8AC3E}">
        <p14:creationId xmlns:p14="http://schemas.microsoft.com/office/powerpoint/2010/main" val="27583104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31046"/>
            <a:ext cx="9404723" cy="1400530"/>
          </a:xfrm>
        </p:spPr>
        <p:txBody>
          <a:bodyPr/>
          <a:lstStyle/>
          <a:p>
            <a:endParaRPr lang="en-PH"/>
          </a:p>
        </p:txBody>
      </p:sp>
      <p:sp>
        <p:nvSpPr>
          <p:cNvPr id="3" name="Rectangle 2"/>
          <p:cNvSpPr/>
          <p:nvPr/>
        </p:nvSpPr>
        <p:spPr>
          <a:xfrm>
            <a:off x="526473" y="1995055"/>
            <a:ext cx="10529454" cy="2844368"/>
          </a:xfrm>
          <a:prstGeom prst="rect">
            <a:avLst/>
          </a:prstGeom>
        </p:spPr>
        <p:txBody>
          <a:bodyPr wrap="square">
            <a:spAutoFit/>
          </a:bodyPr>
          <a:lstStyle/>
          <a:p>
            <a:pPr marL="144145" marR="0">
              <a:lnSpc>
                <a:spcPts val="1335"/>
              </a:lnSpc>
              <a:spcBef>
                <a:spcPts val="0"/>
              </a:spcBef>
              <a:spcAft>
                <a:spcPts val="0"/>
              </a:spcAft>
            </a:pPr>
            <a:r>
              <a:rPr lang="ms-MY" sz="2800" b="1" dirty="0">
                <a:latin typeface="Carlito"/>
                <a:ea typeface="Carlito"/>
                <a:cs typeface="Carlito"/>
              </a:rPr>
              <a:t>Seiko Usui </a:t>
            </a:r>
            <a:r>
              <a:rPr lang="ms-MY" sz="2800" dirty="0">
                <a:latin typeface="Carlito"/>
                <a:ea typeface="Carlito"/>
                <a:cs typeface="Carlito"/>
              </a:rPr>
              <a:t>(O-Sei-San)</a:t>
            </a:r>
            <a:endParaRPr lang="en-PH" sz="2800" dirty="0">
              <a:latin typeface="Carlito"/>
              <a:ea typeface="Carlito"/>
              <a:cs typeface="Carlito"/>
            </a:endParaRPr>
          </a:p>
          <a:p>
            <a:pPr marL="601980" marR="0">
              <a:spcBef>
                <a:spcPts val="0"/>
              </a:spcBef>
              <a:spcAft>
                <a:spcPts val="0"/>
              </a:spcAft>
            </a:pPr>
            <a:r>
              <a:rPr lang="ms-MY" sz="2800" dirty="0">
                <a:latin typeface="Carlito"/>
                <a:ea typeface="Carlito"/>
                <a:cs typeface="Carlito"/>
              </a:rPr>
              <a:t>marunong mag Ingles at Pranses</a:t>
            </a:r>
            <a:endParaRPr lang="en-PH" sz="2800" dirty="0">
              <a:latin typeface="Carlito"/>
              <a:ea typeface="Carlito"/>
              <a:cs typeface="Carlito"/>
            </a:endParaRPr>
          </a:p>
          <a:p>
            <a:pPr marL="144145" marR="0">
              <a:spcBef>
                <a:spcPts val="0"/>
              </a:spcBef>
              <a:spcAft>
                <a:spcPts val="0"/>
              </a:spcAft>
            </a:pPr>
            <a:r>
              <a:rPr lang="ms-MY" sz="2800" b="1" kern="0" dirty="0">
                <a:latin typeface="Carlito"/>
                <a:ea typeface="Carlito"/>
                <a:cs typeface="Carlito"/>
              </a:rPr>
              <a:t>Tetcho Suehiro</a:t>
            </a:r>
            <a:endParaRPr lang="en-PH" sz="2800" b="1" kern="0" dirty="0">
              <a:latin typeface="Carlito"/>
              <a:ea typeface="Carlito"/>
              <a:cs typeface="Carlito"/>
            </a:endParaRPr>
          </a:p>
          <a:p>
            <a:pPr marL="601980" marR="2875915">
              <a:spcBef>
                <a:spcPts val="5"/>
              </a:spcBef>
              <a:spcAft>
                <a:spcPts val="0"/>
              </a:spcAft>
            </a:pPr>
            <a:r>
              <a:rPr lang="ms-MY" sz="2800" dirty="0">
                <a:latin typeface="Carlito"/>
                <a:ea typeface="Carlito"/>
                <a:cs typeface="Carlito"/>
              </a:rPr>
              <a:t>mamamahayag na kumakalaban sa kawalang katarungan isinulat ang Dead Traveler at Storm over the Southern Sea</a:t>
            </a:r>
            <a:endParaRPr lang="en-PH" sz="2800" dirty="0">
              <a:latin typeface="Carlito"/>
              <a:ea typeface="Carlito"/>
              <a:cs typeface="Carlito"/>
            </a:endParaRPr>
          </a:p>
          <a:p>
            <a:pPr>
              <a:spcBef>
                <a:spcPts val="5"/>
              </a:spcBef>
            </a:pPr>
            <a:r>
              <a:rPr lang="ms-MY" sz="2800" dirty="0">
                <a:latin typeface="Carlito"/>
                <a:ea typeface="Carlito"/>
                <a:cs typeface="Carlito"/>
              </a:rPr>
              <a:t> </a:t>
            </a:r>
            <a:endParaRPr lang="en-PH" sz="2800" dirty="0">
              <a:effectLst/>
              <a:latin typeface="Carlito"/>
              <a:ea typeface="Carlito"/>
              <a:cs typeface="Carlito"/>
            </a:endParaRPr>
          </a:p>
        </p:txBody>
      </p:sp>
    </p:spTree>
    <p:extLst>
      <p:ext uri="{BB962C8B-B14F-4D97-AF65-F5344CB8AC3E}">
        <p14:creationId xmlns:p14="http://schemas.microsoft.com/office/powerpoint/2010/main" val="347118763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646111" y="2036617"/>
            <a:ext cx="10382107" cy="5105757"/>
          </a:xfrm>
          <a:prstGeom prst="rect">
            <a:avLst/>
          </a:prstGeom>
        </p:spPr>
        <p:txBody>
          <a:bodyPr wrap="square">
            <a:spAutoFit/>
          </a:bodyPr>
          <a:lstStyle/>
          <a:p>
            <a:pPr marL="144145" marR="0">
              <a:spcBef>
                <a:spcPts val="0"/>
              </a:spcBef>
              <a:spcAft>
                <a:spcPts val="0"/>
              </a:spcAft>
            </a:pPr>
            <a:r>
              <a:rPr lang="ms-MY" b="1" kern="0" dirty="0">
                <a:latin typeface="Carlito"/>
                <a:ea typeface="Carlito"/>
                <a:cs typeface="Carlito"/>
              </a:rPr>
              <a:t>Estados Unidos</a:t>
            </a:r>
            <a:endParaRPr lang="en-PH" b="1" kern="0" dirty="0">
              <a:latin typeface="Carlito"/>
              <a:ea typeface="Carlito"/>
              <a:cs typeface="Carlito"/>
            </a:endParaRPr>
          </a:p>
          <a:p>
            <a:pPr marL="601980" marR="0">
              <a:spcBef>
                <a:spcPts val="0"/>
              </a:spcBef>
              <a:spcAft>
                <a:spcPts val="0"/>
              </a:spcAft>
            </a:pPr>
            <a:r>
              <a:rPr lang="ms-MY" dirty="0">
                <a:latin typeface="Carlito"/>
                <a:ea typeface="Carlito"/>
                <a:cs typeface="Carlito"/>
              </a:rPr>
              <a:t>paghanga sa kaayusan, kaunlaran</a:t>
            </a:r>
            <a:endParaRPr lang="en-PH" dirty="0">
              <a:latin typeface="Carlito"/>
              <a:ea typeface="Carlito"/>
              <a:cs typeface="Carlito"/>
            </a:endParaRPr>
          </a:p>
          <a:p>
            <a:pPr marL="601980" marR="0">
              <a:spcBef>
                <a:spcPts val="0"/>
              </a:spcBef>
              <a:spcAft>
                <a:spcPts val="0"/>
              </a:spcAft>
            </a:pPr>
            <a:r>
              <a:rPr lang="ms-MY" b="1" kern="0" dirty="0">
                <a:latin typeface="Carlito"/>
                <a:ea typeface="Carlito"/>
                <a:cs typeface="Carlito"/>
              </a:rPr>
              <a:t>kawalan ng pagkakapantay-pantay </a:t>
            </a:r>
            <a:r>
              <a:rPr lang="ms-MY" kern="0" dirty="0">
                <a:latin typeface="Carlito"/>
                <a:ea typeface="Carlito"/>
                <a:cs typeface="Carlito"/>
              </a:rPr>
              <a:t>ng lahi</a:t>
            </a:r>
            <a:endParaRPr lang="en-PH" b="1" kern="0" dirty="0">
              <a:latin typeface="Carlito"/>
              <a:ea typeface="Carlito"/>
              <a:cs typeface="Carlito"/>
            </a:endParaRPr>
          </a:p>
          <a:p>
            <a:pPr marL="1059180" marR="1437005">
              <a:lnSpc>
                <a:spcPct val="98000"/>
              </a:lnSpc>
              <a:spcBef>
                <a:spcPts val="15"/>
              </a:spcBef>
              <a:spcAft>
                <a:spcPts val="0"/>
              </a:spcAft>
            </a:pPr>
            <a:r>
              <a:rPr lang="ms-MY" dirty="0">
                <a:latin typeface="Carlito"/>
                <a:ea typeface="Carlito"/>
                <a:cs typeface="Carlito"/>
              </a:rPr>
              <a:t>pagkwarantina sa barkong Belgic, dahil sa mga sakay na mga Tsinong coolie diskriminasyon sa mga itim</a:t>
            </a:r>
            <a:endParaRPr lang="en-PH" dirty="0">
              <a:latin typeface="Carlito"/>
              <a:ea typeface="Carlito"/>
              <a:cs typeface="Carlito"/>
            </a:endParaRPr>
          </a:p>
          <a:p>
            <a:pPr marL="601980" marR="0">
              <a:spcBef>
                <a:spcPts val="5"/>
              </a:spcBef>
              <a:spcAft>
                <a:spcPts val="0"/>
              </a:spcAft>
            </a:pPr>
            <a:r>
              <a:rPr lang="ms-MY" dirty="0">
                <a:latin typeface="Carlito"/>
                <a:ea typeface="Carlito"/>
                <a:cs typeface="Carlito"/>
              </a:rPr>
              <a:t>ang Amerika ay isang may napakahusay na kalayaan ngunit para lamang sa mga puti</a:t>
            </a:r>
            <a:endParaRPr lang="en-PH" dirty="0">
              <a:latin typeface="Carlito"/>
              <a:ea typeface="Carlito"/>
              <a:cs typeface="Carlito"/>
            </a:endParaRPr>
          </a:p>
          <a:p>
            <a:pPr>
              <a:spcBef>
                <a:spcPts val="25"/>
              </a:spcBef>
            </a:pPr>
            <a:r>
              <a:rPr lang="ms-MY" b="1" kern="0" dirty="0">
                <a:latin typeface="Carlito"/>
                <a:ea typeface="Carlito"/>
                <a:cs typeface="Carlito"/>
              </a:rPr>
              <a:t>London</a:t>
            </a:r>
            <a:br>
              <a:rPr lang="ms-MY" dirty="0">
                <a:latin typeface="Carlito"/>
                <a:ea typeface="Carlito"/>
                <a:cs typeface="Carlito"/>
              </a:rPr>
            </a:br>
            <a:r>
              <a:rPr lang="ms-MY" b="1" dirty="0">
                <a:latin typeface="Carlito"/>
                <a:ea typeface="Carlito"/>
                <a:cs typeface="Carlito"/>
              </a:rPr>
              <a:t>Sucesos de las Islas Filipinas </a:t>
            </a:r>
            <a:r>
              <a:rPr lang="ms-MY" dirty="0">
                <a:latin typeface="Carlito"/>
                <a:ea typeface="Carlito"/>
                <a:cs typeface="Carlito"/>
              </a:rPr>
              <a:t>ni </a:t>
            </a:r>
            <a:r>
              <a:rPr lang="ms-MY" b="1" dirty="0">
                <a:latin typeface="Carlito"/>
                <a:ea typeface="Carlito"/>
                <a:cs typeface="Carlito"/>
              </a:rPr>
              <a:t>Antonio Morga</a:t>
            </a:r>
            <a:endParaRPr lang="en-PH" dirty="0">
              <a:latin typeface="Carlito"/>
              <a:ea typeface="Carlito"/>
              <a:cs typeface="Carlito"/>
            </a:endParaRPr>
          </a:p>
          <a:p>
            <a:pPr marL="455295" marR="0">
              <a:spcBef>
                <a:spcPts val="0"/>
              </a:spcBef>
              <a:spcAft>
                <a:spcPts val="0"/>
              </a:spcAft>
            </a:pPr>
            <a:r>
              <a:rPr lang="ms-MY" dirty="0">
                <a:latin typeface="Carlito"/>
                <a:ea typeface="Carlito"/>
                <a:cs typeface="Carlito"/>
              </a:rPr>
              <a:t>sinaliksik sa British Museum </a:t>
            </a:r>
            <a:r>
              <a:rPr lang="ms-MY" b="1" dirty="0">
                <a:latin typeface="Carlito"/>
                <a:ea typeface="Carlito"/>
                <a:cs typeface="Carlito"/>
              </a:rPr>
              <a:t>sa tulong ni Dr. Reinhold Rost</a:t>
            </a:r>
            <a:endParaRPr lang="en-PH" dirty="0">
              <a:latin typeface="Carlito"/>
              <a:ea typeface="Carlito"/>
              <a:cs typeface="Carlito"/>
            </a:endParaRPr>
          </a:p>
          <a:p>
            <a:pPr>
              <a:spcBef>
                <a:spcPts val="30"/>
              </a:spcBef>
            </a:pPr>
            <a:endParaRPr lang="ms-MY" dirty="0">
              <a:latin typeface="Carlito"/>
              <a:ea typeface="Carlito"/>
              <a:cs typeface="Carlito"/>
            </a:endParaRPr>
          </a:p>
          <a:p>
            <a:pPr>
              <a:spcBef>
                <a:spcPts val="30"/>
              </a:spcBef>
            </a:pPr>
            <a:r>
              <a:rPr lang="ms-MY" dirty="0">
                <a:latin typeface="Carlito"/>
                <a:ea typeface="Carlito"/>
                <a:cs typeface="Carlito"/>
              </a:rPr>
              <a:t>sandaling pagbisita saPransya at Espanya kung kailan unang nakilala sina Marcelo del Pilar at Mariano Ponce</a:t>
            </a:r>
            <a:endParaRPr lang="en-PH" dirty="0">
              <a:latin typeface="Carlito"/>
              <a:ea typeface="Carlito"/>
              <a:cs typeface="Carlito"/>
            </a:endParaRPr>
          </a:p>
          <a:p>
            <a:r>
              <a:rPr lang="ms-MY" dirty="0">
                <a:latin typeface="Carlito"/>
                <a:ea typeface="Carlito"/>
                <a:cs typeface="Carlito"/>
              </a:rPr>
              <a:t> </a:t>
            </a:r>
            <a:endParaRPr lang="en-PH" dirty="0">
              <a:latin typeface="Carlito"/>
              <a:ea typeface="Carlito"/>
              <a:cs typeface="Carlito"/>
            </a:endParaRPr>
          </a:p>
          <a:p>
            <a:pPr marL="144145" marR="0">
              <a:lnSpc>
                <a:spcPts val="1335"/>
              </a:lnSpc>
              <a:spcBef>
                <a:spcPts val="5"/>
              </a:spcBef>
              <a:spcAft>
                <a:spcPts val="0"/>
              </a:spcAft>
            </a:pPr>
            <a:r>
              <a:rPr lang="ms-MY" dirty="0">
                <a:latin typeface="Carlito"/>
                <a:ea typeface="Carlito"/>
                <a:cs typeface="Carlito"/>
              </a:rPr>
              <a:t>nabalitaan ang pagtatatag ng pahayagang </a:t>
            </a:r>
            <a:r>
              <a:rPr lang="ms-MY" b="1" dirty="0">
                <a:latin typeface="Carlito"/>
                <a:ea typeface="Carlito"/>
                <a:cs typeface="Carlito"/>
              </a:rPr>
              <a:t>La Solidaridad </a:t>
            </a:r>
            <a:r>
              <a:rPr lang="ms-MY" dirty="0">
                <a:latin typeface="Carlito"/>
                <a:ea typeface="Carlito"/>
                <a:cs typeface="Carlito"/>
              </a:rPr>
              <a:t>sa pamamatnugot </a:t>
            </a:r>
            <a:r>
              <a:rPr lang="ms-MY" b="1" dirty="0">
                <a:latin typeface="Carlito"/>
                <a:ea typeface="Carlito"/>
                <a:cs typeface="Carlito"/>
              </a:rPr>
              <a:t>ni Graciano Lopez Jaena</a:t>
            </a:r>
            <a:endParaRPr lang="en-PH" dirty="0">
              <a:latin typeface="Carlito"/>
              <a:ea typeface="Carlito"/>
              <a:cs typeface="Carlito"/>
            </a:endParaRPr>
          </a:p>
          <a:p>
            <a:pPr marL="601980" marR="2441575" indent="-457835">
              <a:spcBef>
                <a:spcPts val="0"/>
              </a:spcBef>
              <a:spcAft>
                <a:spcPts val="0"/>
              </a:spcAft>
            </a:pPr>
            <a:r>
              <a:rPr lang="ms-MY" dirty="0">
                <a:latin typeface="Carlito"/>
                <a:ea typeface="Carlito"/>
                <a:cs typeface="Carlito"/>
              </a:rPr>
              <a:t>sumulat ng mga artikulo sa ilalim ng pangalang </a:t>
            </a:r>
            <a:r>
              <a:rPr lang="ms-MY" b="1" dirty="0">
                <a:latin typeface="Carlito"/>
                <a:ea typeface="Carlito"/>
                <a:cs typeface="Carlito"/>
              </a:rPr>
              <a:t>Dimasalang </a:t>
            </a:r>
            <a:r>
              <a:rPr lang="ms-MY" dirty="0">
                <a:latin typeface="Carlito"/>
                <a:ea typeface="Carlito"/>
                <a:cs typeface="Carlito"/>
              </a:rPr>
              <a:t>at </a:t>
            </a:r>
            <a:r>
              <a:rPr lang="ms-MY" b="1" dirty="0">
                <a:latin typeface="Carlito"/>
                <a:ea typeface="Carlito"/>
                <a:cs typeface="Carlito"/>
              </a:rPr>
              <a:t>Laong Laan La Vision del Fray Rodriguez</a:t>
            </a:r>
            <a:endParaRPr lang="en-PH" dirty="0">
              <a:latin typeface="Carlito"/>
              <a:ea typeface="Carlito"/>
              <a:cs typeface="Carlito"/>
            </a:endParaRPr>
          </a:p>
          <a:p>
            <a:pPr marL="601980" marR="0">
              <a:spcBef>
                <a:spcPts val="0"/>
              </a:spcBef>
              <a:spcAft>
                <a:spcPts val="0"/>
              </a:spcAft>
            </a:pPr>
            <a:r>
              <a:rPr lang="ms-MY" b="1" kern="0" dirty="0">
                <a:latin typeface="Carlito"/>
                <a:ea typeface="Carlito"/>
                <a:cs typeface="Carlito"/>
              </a:rPr>
              <a:t>Liham sa mga Dalaga ng Malolos</a:t>
            </a:r>
            <a:endParaRPr lang="en-PH" b="1" kern="0" dirty="0">
              <a:latin typeface="Carlito"/>
              <a:ea typeface="Carlito"/>
              <a:cs typeface="Carlito"/>
            </a:endParaRPr>
          </a:p>
          <a:p>
            <a:pPr>
              <a:spcBef>
                <a:spcPts val="55"/>
              </a:spcBef>
            </a:pPr>
            <a:r>
              <a:rPr lang="ms-MY" sz="1600" b="1" dirty="0">
                <a:latin typeface="Carlito"/>
                <a:ea typeface="Carlito"/>
                <a:cs typeface="Carlito"/>
              </a:rPr>
              <a:t> </a:t>
            </a:r>
            <a:endParaRPr lang="en-PH" dirty="0">
              <a:effectLst/>
              <a:latin typeface="Carlito"/>
              <a:ea typeface="Carlito"/>
              <a:cs typeface="Carlito"/>
            </a:endParaRPr>
          </a:p>
        </p:txBody>
      </p:sp>
    </p:spTree>
    <p:extLst>
      <p:ext uri="{BB962C8B-B14F-4D97-AF65-F5344CB8AC3E}">
        <p14:creationId xmlns:p14="http://schemas.microsoft.com/office/powerpoint/2010/main" val="3429990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318654" y="2052981"/>
            <a:ext cx="11471563" cy="2554545"/>
          </a:xfrm>
          <a:prstGeom prst="rect">
            <a:avLst/>
          </a:prstGeom>
        </p:spPr>
        <p:txBody>
          <a:bodyPr wrap="square">
            <a:spAutoFit/>
          </a:bodyPr>
          <a:lstStyle/>
          <a:p>
            <a:pPr marL="144145" marR="0">
              <a:spcBef>
                <a:spcPts val="5"/>
              </a:spcBef>
              <a:spcAft>
                <a:spcPts val="0"/>
              </a:spcAft>
            </a:pPr>
            <a:r>
              <a:rPr lang="ms-MY" sz="4000" b="1" dirty="0">
                <a:latin typeface="Carlito"/>
                <a:ea typeface="Carlito"/>
                <a:cs typeface="Carlito"/>
              </a:rPr>
              <a:t>1888 </a:t>
            </a:r>
            <a:r>
              <a:rPr lang="ms-MY" sz="4000" b="1" dirty="0">
                <a:latin typeface="Arial" panose="020B0604020202020204" pitchFamily="34" charset="0"/>
                <a:ea typeface="Carlito"/>
                <a:cs typeface="Carlito"/>
              </a:rPr>
              <a:t>– </a:t>
            </a:r>
            <a:r>
              <a:rPr lang="ms-MY" sz="4000" b="1" dirty="0">
                <a:latin typeface="Carlito"/>
                <a:ea typeface="Carlito"/>
                <a:cs typeface="Carlito"/>
              </a:rPr>
              <a:t>1892 </a:t>
            </a:r>
            <a:r>
              <a:rPr lang="ms-MY" sz="4000" dirty="0">
                <a:latin typeface="Carlito"/>
                <a:ea typeface="Carlito"/>
                <a:cs typeface="Carlito"/>
              </a:rPr>
              <a:t>(Pakikibaka at Radikalisasyon)</a:t>
            </a:r>
            <a:endParaRPr lang="en-PH" sz="4000" dirty="0">
              <a:latin typeface="Carlito"/>
              <a:ea typeface="Carlito"/>
              <a:cs typeface="Carlito"/>
            </a:endParaRPr>
          </a:p>
          <a:p>
            <a:pPr marL="144145" marR="0">
              <a:spcBef>
                <a:spcPts val="0"/>
              </a:spcBef>
              <a:spcAft>
                <a:spcPts val="0"/>
              </a:spcAft>
            </a:pPr>
            <a:r>
              <a:rPr lang="ms-MY" sz="4000" b="1" dirty="0">
                <a:latin typeface="Carlito"/>
                <a:ea typeface="Carlito"/>
                <a:cs typeface="Carlito"/>
              </a:rPr>
              <a:t>1892 </a:t>
            </a:r>
            <a:r>
              <a:rPr lang="ms-MY" sz="4000" b="1" dirty="0">
                <a:latin typeface="Arial" panose="020B0604020202020204" pitchFamily="34" charset="0"/>
                <a:ea typeface="Carlito"/>
                <a:cs typeface="Carlito"/>
              </a:rPr>
              <a:t>– </a:t>
            </a:r>
            <a:r>
              <a:rPr lang="ms-MY" sz="4000" b="1" dirty="0">
                <a:latin typeface="Carlito"/>
                <a:ea typeface="Carlito"/>
                <a:cs typeface="Carlito"/>
              </a:rPr>
              <a:t>1896 </a:t>
            </a:r>
            <a:r>
              <a:rPr lang="ms-MY" sz="4000" dirty="0">
                <a:latin typeface="Carlito"/>
                <a:ea typeface="Carlito"/>
                <a:cs typeface="Carlito"/>
              </a:rPr>
              <a:t>(Takipsilim ng Isang Buhay at Bukangliwayway ng Isang Bayani)</a:t>
            </a:r>
            <a:endParaRPr lang="en-PH" sz="4000" dirty="0">
              <a:latin typeface="Carlito"/>
              <a:ea typeface="Carlito"/>
              <a:cs typeface="Carlito"/>
            </a:endParaRPr>
          </a:p>
          <a:p>
            <a:r>
              <a:rPr lang="ms-MY" sz="4000" dirty="0">
                <a:latin typeface="Carlito"/>
                <a:ea typeface="Carlito"/>
                <a:cs typeface="Carlito"/>
              </a:rPr>
              <a:t> </a:t>
            </a:r>
            <a:endParaRPr lang="en-PH" sz="4000" dirty="0">
              <a:effectLst/>
              <a:latin typeface="Carlito"/>
              <a:ea typeface="Carlito"/>
              <a:cs typeface="Carlito"/>
            </a:endParaRPr>
          </a:p>
        </p:txBody>
      </p:sp>
    </p:spTree>
    <p:extLst>
      <p:ext uri="{BB962C8B-B14F-4D97-AF65-F5344CB8AC3E}">
        <p14:creationId xmlns:p14="http://schemas.microsoft.com/office/powerpoint/2010/main" val="22417274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332509" y="2022764"/>
            <a:ext cx="10848109" cy="4439677"/>
          </a:xfrm>
          <a:prstGeom prst="rect">
            <a:avLst/>
          </a:prstGeom>
        </p:spPr>
        <p:txBody>
          <a:bodyPr wrap="square">
            <a:spAutoFit/>
          </a:bodyPr>
          <a:lstStyle/>
          <a:p>
            <a:pPr>
              <a:spcBef>
                <a:spcPts val="280"/>
              </a:spcBef>
            </a:pPr>
            <a:r>
              <a:rPr lang="ms-MY" sz="2000" b="1" kern="0" dirty="0">
                <a:latin typeface="Carlito"/>
                <a:ea typeface="Carlito"/>
                <a:cs typeface="Carlito"/>
              </a:rPr>
              <a:t>Paris</a:t>
            </a:r>
            <a:endParaRPr lang="en-PH" sz="2000" b="1" kern="0" dirty="0">
              <a:latin typeface="Carlito"/>
              <a:ea typeface="Carlito"/>
              <a:cs typeface="Carlito"/>
            </a:endParaRPr>
          </a:p>
          <a:p>
            <a:pPr>
              <a:spcBef>
                <a:spcPts val="35"/>
              </a:spcBef>
            </a:pPr>
            <a:br>
              <a:rPr lang="ms-MY" sz="2000" dirty="0">
                <a:latin typeface="Carlito"/>
                <a:ea typeface="Carlito"/>
                <a:cs typeface="Carlito"/>
              </a:rPr>
            </a:br>
            <a:r>
              <a:rPr lang="ms-MY" sz="2000" b="1" dirty="0">
                <a:latin typeface="Carlito"/>
                <a:ea typeface="Carlito"/>
                <a:cs typeface="Carlito"/>
              </a:rPr>
              <a:t>Samahang Kidlat </a:t>
            </a:r>
            <a:r>
              <a:rPr lang="ms-MY" sz="2000" dirty="0">
                <a:latin typeface="Arial" panose="020B0604020202020204" pitchFamily="34" charset="0"/>
                <a:ea typeface="Carlito"/>
                <a:cs typeface="Carlito"/>
              </a:rPr>
              <a:t>– </a:t>
            </a:r>
            <a:r>
              <a:rPr lang="ms-MY" sz="2000" dirty="0">
                <a:latin typeface="Carlito"/>
                <a:ea typeface="Carlito"/>
                <a:cs typeface="Carlito"/>
              </a:rPr>
              <a:t>pagsasama-sama ng mga kabataang Pilipino na nasa Paris sa panahon ng Eksposisyong Unibersal</a:t>
            </a:r>
            <a:endParaRPr lang="en-PH" sz="2000" dirty="0">
              <a:latin typeface="Carlito"/>
              <a:ea typeface="Carlito"/>
              <a:cs typeface="Carlito"/>
            </a:endParaRPr>
          </a:p>
          <a:p>
            <a:pPr marL="144780" marR="0">
              <a:spcBef>
                <a:spcPts val="0"/>
              </a:spcBef>
              <a:spcAft>
                <a:spcPts val="0"/>
              </a:spcAft>
            </a:pPr>
            <a:r>
              <a:rPr lang="ms-MY" sz="2000" b="1" dirty="0">
                <a:latin typeface="Carlito"/>
                <a:ea typeface="Carlito"/>
                <a:cs typeface="Carlito"/>
              </a:rPr>
              <a:t>Indios Bravos </a:t>
            </a:r>
            <a:r>
              <a:rPr lang="ms-MY" sz="2000" dirty="0">
                <a:latin typeface="Arial" panose="020B0604020202020204" pitchFamily="34" charset="0"/>
                <a:ea typeface="Carlito"/>
                <a:cs typeface="Carlito"/>
              </a:rPr>
              <a:t>– </a:t>
            </a:r>
            <a:r>
              <a:rPr lang="ms-MY" sz="2000" dirty="0">
                <a:latin typeface="Carlito"/>
                <a:ea typeface="Carlito"/>
                <a:cs typeface="Carlito"/>
              </a:rPr>
              <a:t>pagmamalaki sa lahing indio tulad ng mga Indian Americans</a:t>
            </a:r>
            <a:endParaRPr lang="en-PH" sz="2000" dirty="0">
              <a:latin typeface="Carlito"/>
              <a:ea typeface="Carlito"/>
              <a:cs typeface="Carlito"/>
            </a:endParaRPr>
          </a:p>
          <a:p>
            <a:pPr marL="144780" marR="0">
              <a:spcBef>
                <a:spcPts val="0"/>
              </a:spcBef>
              <a:spcAft>
                <a:spcPts val="0"/>
              </a:spcAft>
            </a:pPr>
            <a:r>
              <a:rPr lang="ms-MY" sz="2000" b="1" kern="0" dirty="0">
                <a:latin typeface="Carlito"/>
                <a:ea typeface="Carlito"/>
                <a:cs typeface="Carlito"/>
              </a:rPr>
              <a:t>RDLM (Redencion de los Malayos)</a:t>
            </a:r>
            <a:endParaRPr lang="en-PH" sz="2000" b="1" kern="0" dirty="0">
              <a:latin typeface="Carlito"/>
              <a:ea typeface="Carlito"/>
              <a:cs typeface="Carlito"/>
            </a:endParaRPr>
          </a:p>
          <a:p>
            <a:pPr>
              <a:spcBef>
                <a:spcPts val="15"/>
              </a:spcBef>
            </a:pPr>
            <a:endParaRPr lang="en-PH" sz="2000" dirty="0">
              <a:latin typeface="Carlito"/>
              <a:ea typeface="Carlito"/>
              <a:cs typeface="Carlito"/>
            </a:endParaRPr>
          </a:p>
          <a:p>
            <a:pPr marL="144145" marR="0">
              <a:spcBef>
                <a:spcPts val="280"/>
              </a:spcBef>
              <a:spcAft>
                <a:spcPts val="0"/>
              </a:spcAft>
            </a:pPr>
            <a:r>
              <a:rPr lang="ms-MY" sz="2000" dirty="0">
                <a:latin typeface="Carlito"/>
                <a:ea typeface="Carlito"/>
                <a:cs typeface="Carlito"/>
              </a:rPr>
              <a:t>pagkakalathala ng anotasyon ng </a:t>
            </a:r>
            <a:r>
              <a:rPr lang="ms-MY" sz="2000" b="1" dirty="0">
                <a:latin typeface="Carlito"/>
                <a:ea typeface="Carlito"/>
                <a:cs typeface="Carlito"/>
              </a:rPr>
              <a:t>Sucesos de las Islas Filipinas</a:t>
            </a:r>
            <a:endParaRPr lang="en-PH" sz="2000" dirty="0">
              <a:latin typeface="Carlito"/>
              <a:ea typeface="Carlito"/>
              <a:cs typeface="Carlito"/>
            </a:endParaRPr>
          </a:p>
          <a:p>
            <a:pPr marL="144145" marR="719455">
              <a:spcBef>
                <a:spcPts val="5"/>
              </a:spcBef>
              <a:spcAft>
                <a:spcPts val="0"/>
              </a:spcAft>
            </a:pPr>
            <a:r>
              <a:rPr lang="ms-MY" sz="2000" dirty="0">
                <a:latin typeface="Carlito"/>
                <a:ea typeface="Carlito"/>
                <a:cs typeface="Carlito"/>
              </a:rPr>
              <a:t>isinulat ang satirikang </a:t>
            </a:r>
            <a:r>
              <a:rPr lang="ms-MY" sz="2000" b="1" dirty="0">
                <a:latin typeface="Carlito"/>
                <a:ea typeface="Carlito"/>
                <a:cs typeface="Carlito"/>
              </a:rPr>
              <a:t>Por Telefono </a:t>
            </a:r>
            <a:r>
              <a:rPr lang="ms-MY" sz="2000" dirty="0">
                <a:latin typeface="Carlito"/>
                <a:ea typeface="Carlito"/>
                <a:cs typeface="Carlito"/>
              </a:rPr>
              <a:t>bilang sagot sa pag-atake ni Padre Salvador Font sa Noli Me Tangere nasimulan din ang paglalathala ng </a:t>
            </a:r>
            <a:r>
              <a:rPr lang="ms-MY" sz="2000" b="1" dirty="0">
                <a:latin typeface="Carlito"/>
                <a:ea typeface="Carlito"/>
                <a:cs typeface="Carlito"/>
              </a:rPr>
              <a:t>Filipinas Dentro de Cien Años </a:t>
            </a:r>
            <a:r>
              <a:rPr lang="ms-MY" sz="2000" dirty="0">
                <a:latin typeface="Carlito"/>
                <a:ea typeface="Carlito"/>
                <a:cs typeface="Carlito"/>
              </a:rPr>
              <a:t>sa La Solidaridad</a:t>
            </a:r>
            <a:endParaRPr lang="en-PH" sz="2000" dirty="0">
              <a:latin typeface="Carlito"/>
              <a:ea typeface="Carlito"/>
              <a:cs typeface="Carlito"/>
            </a:endParaRPr>
          </a:p>
          <a:p>
            <a:pPr marL="601980" marR="495300">
              <a:spcBef>
                <a:spcPts val="0"/>
              </a:spcBef>
              <a:spcAft>
                <a:spcPts val="0"/>
              </a:spcAft>
            </a:pPr>
            <a:r>
              <a:rPr lang="ms-MY" sz="2000" dirty="0">
                <a:latin typeface="Carlito"/>
                <a:ea typeface="Carlito"/>
                <a:cs typeface="Carlito"/>
              </a:rPr>
              <a:t>matrahedyang pagwawakas ng pangongolonya ng Espanya kung hindi magpapatupad ng pagbabago interes ng Estados Unidos na manakop</a:t>
            </a:r>
            <a:endParaRPr lang="en-PH" sz="2000" dirty="0">
              <a:latin typeface="Carlito"/>
              <a:ea typeface="Carlito"/>
              <a:cs typeface="Carlito"/>
            </a:endParaRPr>
          </a:p>
          <a:p>
            <a:pPr>
              <a:spcBef>
                <a:spcPts val="5"/>
              </a:spcBef>
            </a:pPr>
            <a:r>
              <a:rPr lang="ms-MY" sz="2000" dirty="0">
                <a:latin typeface="Carlito"/>
                <a:ea typeface="Carlito"/>
                <a:cs typeface="Carlito"/>
              </a:rPr>
              <a:t> </a:t>
            </a:r>
            <a:endParaRPr lang="en-PH" sz="2000" dirty="0">
              <a:effectLst/>
              <a:latin typeface="Carlito"/>
              <a:ea typeface="Carlito"/>
              <a:cs typeface="Carlito"/>
            </a:endParaRPr>
          </a:p>
        </p:txBody>
      </p:sp>
    </p:spTree>
    <p:extLst>
      <p:ext uri="{BB962C8B-B14F-4D97-AF65-F5344CB8AC3E}">
        <p14:creationId xmlns:p14="http://schemas.microsoft.com/office/powerpoint/2010/main" val="41906631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235527" y="1953491"/>
            <a:ext cx="10778837" cy="4524315"/>
          </a:xfrm>
          <a:prstGeom prst="rect">
            <a:avLst/>
          </a:prstGeom>
        </p:spPr>
        <p:txBody>
          <a:bodyPr wrap="square">
            <a:spAutoFit/>
          </a:bodyPr>
          <a:lstStyle/>
          <a:p>
            <a:pPr marL="144145" marR="0">
              <a:spcBef>
                <a:spcPts val="0"/>
              </a:spcBef>
              <a:spcAft>
                <a:spcPts val="0"/>
              </a:spcAft>
            </a:pPr>
            <a:r>
              <a:rPr lang="ms-MY" sz="2800" b="1" kern="0" dirty="0">
                <a:latin typeface="Carlito"/>
                <a:ea typeface="Carlito"/>
                <a:cs typeface="Carlito"/>
              </a:rPr>
              <a:t>Brussels, Belgium</a:t>
            </a:r>
            <a:endParaRPr lang="en-PH" sz="2800" b="1" kern="0" dirty="0">
              <a:latin typeface="Carlito"/>
              <a:ea typeface="Carlito"/>
              <a:cs typeface="Carlito"/>
            </a:endParaRPr>
          </a:p>
          <a:p>
            <a:pPr marL="601980" marR="3561715">
              <a:spcBef>
                <a:spcPts val="5"/>
              </a:spcBef>
              <a:spcAft>
                <a:spcPts val="0"/>
              </a:spcAft>
            </a:pPr>
            <a:r>
              <a:rPr lang="ms-MY" sz="2800" dirty="0">
                <a:latin typeface="Carlito"/>
                <a:ea typeface="Carlito"/>
                <a:cs typeface="Carlito"/>
              </a:rPr>
              <a:t>mas tahimik at higit na mura ang pamumuhay patuloy na pagsusulat sa La Solidaridad</a:t>
            </a:r>
            <a:endParaRPr lang="en-PH" sz="2800" dirty="0">
              <a:latin typeface="Carlito"/>
              <a:ea typeface="Carlito"/>
              <a:cs typeface="Carlito"/>
            </a:endParaRPr>
          </a:p>
          <a:p>
            <a:pPr marL="1059180" marR="139065">
              <a:spcBef>
                <a:spcPts val="0"/>
              </a:spcBef>
              <a:spcAft>
                <a:spcPts val="0"/>
              </a:spcAft>
            </a:pPr>
            <a:r>
              <a:rPr lang="ms-MY" sz="2800" i="1" dirty="0">
                <a:latin typeface="Carlito"/>
                <a:ea typeface="Carlito"/>
                <a:cs typeface="Carlito"/>
              </a:rPr>
              <a:t>La Verdad Para Los Todos, Verdades Nuevas, Una Profanacion, Diferencias, Ingratitudes, Sin Nombre, Sobre la Nueva Ortografia de la Lengua Tagala, Cosas de Filipinos, </a:t>
            </a:r>
            <a:r>
              <a:rPr lang="ms-MY" sz="2800" b="1" i="1" dirty="0">
                <a:latin typeface="Carlito"/>
                <a:ea typeface="Carlito"/>
                <a:cs typeface="Carlito"/>
              </a:rPr>
              <a:t>Sobre la Indolencia de los Filipinos</a:t>
            </a:r>
            <a:endParaRPr lang="en-PH" sz="2800" dirty="0">
              <a:latin typeface="Carlito"/>
              <a:ea typeface="Carlito"/>
              <a:cs typeface="Carlito"/>
            </a:endParaRPr>
          </a:p>
          <a:p>
            <a:pPr marL="601980" marR="0">
              <a:spcBef>
                <a:spcPts val="0"/>
              </a:spcBef>
              <a:spcAft>
                <a:spcPts val="0"/>
              </a:spcAft>
            </a:pPr>
            <a:r>
              <a:rPr lang="ms-MY" sz="2800" dirty="0">
                <a:latin typeface="Carlito"/>
                <a:ea typeface="Carlito"/>
                <a:cs typeface="Carlito"/>
              </a:rPr>
              <a:t>tulang </a:t>
            </a:r>
            <a:r>
              <a:rPr lang="ms-MY" sz="2800" b="1" dirty="0">
                <a:latin typeface="Carlito"/>
                <a:ea typeface="Carlito"/>
                <a:cs typeface="Carlito"/>
              </a:rPr>
              <a:t>A Mi Musa</a:t>
            </a:r>
            <a:endParaRPr lang="en-PH" sz="2800" dirty="0">
              <a:latin typeface="Carlito"/>
              <a:ea typeface="Carlito"/>
              <a:cs typeface="Carlito"/>
            </a:endParaRPr>
          </a:p>
          <a:p>
            <a:br>
              <a:rPr lang="ms-MY" dirty="0">
                <a:latin typeface="Carlito"/>
                <a:ea typeface="Carlito"/>
                <a:cs typeface="Carlito"/>
              </a:rPr>
            </a:br>
            <a:endParaRPr lang="en-PH" dirty="0"/>
          </a:p>
        </p:txBody>
      </p:sp>
    </p:spTree>
    <p:extLst>
      <p:ext uri="{BB962C8B-B14F-4D97-AF65-F5344CB8AC3E}">
        <p14:creationId xmlns:p14="http://schemas.microsoft.com/office/powerpoint/2010/main" val="187061244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110837" y="1853248"/>
            <a:ext cx="11249890" cy="4396075"/>
          </a:xfrm>
          <a:prstGeom prst="rect">
            <a:avLst/>
          </a:prstGeom>
        </p:spPr>
        <p:txBody>
          <a:bodyPr wrap="square">
            <a:spAutoFit/>
          </a:bodyPr>
          <a:lstStyle/>
          <a:p>
            <a:pPr marL="144145" marR="0">
              <a:spcBef>
                <a:spcPts val="180"/>
              </a:spcBef>
              <a:spcAft>
                <a:spcPts val="0"/>
              </a:spcAft>
            </a:pPr>
            <a:r>
              <a:rPr lang="ms-MY" b="1" dirty="0">
                <a:latin typeface="Carlito"/>
                <a:ea typeface="Carlito"/>
                <a:cs typeface="Carlito"/>
              </a:rPr>
              <a:t>masasamang balita </a:t>
            </a:r>
            <a:r>
              <a:rPr lang="ms-MY" dirty="0">
                <a:latin typeface="Carlito"/>
                <a:ea typeface="Carlito"/>
                <a:cs typeface="Carlito"/>
              </a:rPr>
              <a:t>buhat sa Pilipinas</a:t>
            </a:r>
            <a:endParaRPr lang="en-PH" dirty="0">
              <a:latin typeface="Carlito"/>
              <a:ea typeface="Carlito"/>
              <a:cs typeface="Carlito"/>
            </a:endParaRPr>
          </a:p>
          <a:p>
            <a:pPr marL="601980" marR="0">
              <a:spcBef>
                <a:spcPts val="0"/>
              </a:spcBef>
              <a:spcAft>
                <a:spcPts val="0"/>
              </a:spcAft>
            </a:pPr>
            <a:r>
              <a:rPr lang="ms-MY" b="1" dirty="0">
                <a:latin typeface="Carlito"/>
                <a:ea typeface="Carlito"/>
                <a:cs typeface="Carlito"/>
              </a:rPr>
              <a:t>pagkatalo ng kaso </a:t>
            </a:r>
            <a:r>
              <a:rPr lang="ms-MY" dirty="0">
                <a:latin typeface="Carlito"/>
                <a:ea typeface="Carlito"/>
                <a:cs typeface="Carlito"/>
              </a:rPr>
              <a:t>sa Real Audiencia, kautusan ng pagpapatalsik sa mga taga-Calamba</a:t>
            </a:r>
            <a:endParaRPr lang="en-PH" dirty="0">
              <a:latin typeface="Carlito"/>
              <a:ea typeface="Carlito"/>
              <a:cs typeface="Carlito"/>
            </a:endParaRPr>
          </a:p>
          <a:p>
            <a:pPr marL="601980" marR="0">
              <a:lnSpc>
                <a:spcPts val="1335"/>
              </a:lnSpc>
              <a:spcBef>
                <a:spcPts val="5"/>
              </a:spcBef>
              <a:spcAft>
                <a:spcPts val="0"/>
              </a:spcAft>
            </a:pPr>
            <a:r>
              <a:rPr lang="ms-MY" b="1" dirty="0">
                <a:latin typeface="Carlito"/>
                <a:ea typeface="Carlito"/>
                <a:cs typeface="Carlito"/>
              </a:rPr>
              <a:t>demanda laban sa ama </a:t>
            </a:r>
            <a:r>
              <a:rPr lang="ms-MY" dirty="0">
                <a:latin typeface="Carlito"/>
                <a:ea typeface="Carlito"/>
                <a:cs typeface="Carlito"/>
              </a:rPr>
              <a:t>kaugnay ng di pagbabayad ng upa sa mga paring Dominiko</a:t>
            </a:r>
            <a:endParaRPr lang="en-PH" dirty="0">
              <a:latin typeface="Carlito"/>
              <a:ea typeface="Carlito"/>
              <a:cs typeface="Carlito"/>
            </a:endParaRPr>
          </a:p>
          <a:p>
            <a:pPr marL="601980" marR="600710">
              <a:spcBef>
                <a:spcPts val="0"/>
              </a:spcBef>
              <a:spcAft>
                <a:spcPts val="0"/>
              </a:spcAft>
            </a:pPr>
            <a:r>
              <a:rPr lang="ms-MY" b="1" dirty="0">
                <a:latin typeface="Carlito"/>
                <a:ea typeface="Carlito"/>
                <a:cs typeface="Carlito"/>
              </a:rPr>
              <a:t>pagpapatapon </a:t>
            </a:r>
            <a:r>
              <a:rPr lang="ms-MY" dirty="0">
                <a:latin typeface="Carlito"/>
                <a:ea typeface="Carlito"/>
                <a:cs typeface="Carlito"/>
              </a:rPr>
              <a:t>sa kapatid na si Paciano at mga bayaw na sina Antonio Lopez at Silvestre Ubaldo sa Mindoro</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pagpapatapon sa 1 pang bayaw na si Manuel Hidalgo sa Bohol sa utos ni GH </a:t>
            </a:r>
            <a:r>
              <a:rPr lang="ms-MY" b="1" dirty="0">
                <a:latin typeface="Carlito"/>
                <a:ea typeface="Carlito"/>
                <a:cs typeface="Carlito"/>
              </a:rPr>
              <a:t>Valeriano Weyler</a:t>
            </a:r>
            <a:endParaRPr lang="en-PH" dirty="0">
              <a:latin typeface="Carlito"/>
              <a:ea typeface="Carlito"/>
              <a:cs typeface="Carlito"/>
            </a:endParaRPr>
          </a:p>
          <a:p>
            <a:pPr>
              <a:spcBef>
                <a:spcPts val="60"/>
              </a:spcBef>
            </a:pPr>
            <a:r>
              <a:rPr lang="ms-MY" sz="1600" b="1" dirty="0">
                <a:latin typeface="Carlito"/>
                <a:ea typeface="Carlito"/>
                <a:cs typeface="Carlito"/>
              </a:rPr>
              <a:t> </a:t>
            </a:r>
            <a:endParaRPr lang="en-PH" dirty="0">
              <a:latin typeface="Carlito"/>
              <a:ea typeface="Carlito"/>
              <a:cs typeface="Carlito"/>
            </a:endParaRPr>
          </a:p>
          <a:p>
            <a:pPr marL="144145" marR="0">
              <a:spcBef>
                <a:spcPts val="0"/>
              </a:spcBef>
              <a:spcAft>
                <a:spcPts val="0"/>
              </a:spcAft>
            </a:pPr>
            <a:r>
              <a:rPr lang="ms-MY" b="1" kern="0" dirty="0">
                <a:latin typeface="Carlito"/>
                <a:ea typeface="Carlito"/>
                <a:cs typeface="Carlito"/>
              </a:rPr>
              <a:t>pamumuna</a:t>
            </a:r>
            <a:endParaRPr lang="en-PH" b="1" kern="0" dirty="0">
              <a:latin typeface="Carlito"/>
              <a:ea typeface="Carlito"/>
              <a:cs typeface="Carlito"/>
            </a:endParaRPr>
          </a:p>
          <a:p>
            <a:pPr marL="601980" marR="4027805">
              <a:spcBef>
                <a:spcPts val="0"/>
              </a:spcBef>
              <a:spcAft>
                <a:spcPts val="0"/>
              </a:spcAft>
            </a:pPr>
            <a:r>
              <a:rPr lang="ms-MY" b="1" dirty="0">
                <a:latin typeface="Carlito"/>
                <a:ea typeface="Carlito"/>
                <a:cs typeface="Carlito"/>
              </a:rPr>
              <a:t>pagsusugal </a:t>
            </a:r>
            <a:r>
              <a:rPr lang="ms-MY" dirty="0">
                <a:latin typeface="Carlito"/>
                <a:ea typeface="Carlito"/>
                <a:cs typeface="Carlito"/>
              </a:rPr>
              <a:t>ng mga Pilipino sa Madrid plano ni </a:t>
            </a:r>
            <a:r>
              <a:rPr lang="ms-MY" b="1" dirty="0">
                <a:latin typeface="Carlito"/>
                <a:ea typeface="Carlito"/>
                <a:cs typeface="Carlito"/>
              </a:rPr>
              <a:t>Jaena </a:t>
            </a:r>
            <a:r>
              <a:rPr lang="ms-MY" dirty="0">
                <a:latin typeface="Carlito"/>
                <a:ea typeface="Carlito"/>
                <a:cs typeface="Carlito"/>
              </a:rPr>
              <a:t>na magtungo sa Cuba</a:t>
            </a:r>
            <a:endParaRPr lang="en-PH" dirty="0">
              <a:latin typeface="Carlito"/>
              <a:ea typeface="Carlito"/>
              <a:cs typeface="Carlito"/>
            </a:endParaRPr>
          </a:p>
          <a:p>
            <a:pPr marL="1059180" marR="220345">
              <a:lnSpc>
                <a:spcPct val="100000"/>
              </a:lnSpc>
              <a:spcBef>
                <a:spcPts val="5"/>
              </a:spcBef>
              <a:spcAft>
                <a:spcPts val="0"/>
              </a:spcAft>
            </a:pPr>
            <a:r>
              <a:rPr lang="ms-MY" i="1" dirty="0">
                <a:latin typeface="Carlito"/>
                <a:ea typeface="Carlito"/>
                <a:cs typeface="Carlito"/>
              </a:rPr>
              <a:t>Dapat siyang umuwi sa Pilipinas at mamatay na naninindigan sa kanyang mga ideya. Minsan lang namamatay ang isang tao, at kung hindi pa siya mahusay na mamamatay, naglaho na ang </a:t>
            </a:r>
            <a:r>
              <a:rPr lang="ms-MY" i="1" dirty="0">
                <a:latin typeface="Arial" panose="020B0604020202020204" pitchFamily="34" charset="0"/>
                <a:ea typeface="Carlito"/>
                <a:cs typeface="Carlito"/>
              </a:rPr>
              <a:t>isang magandang pagkakataong hindi na babalik muli…Kung kailangan mang may mamatay, </a:t>
            </a:r>
            <a:r>
              <a:rPr lang="ms-MY" i="1" dirty="0">
                <a:latin typeface="Carlito"/>
                <a:ea typeface="Carlito"/>
                <a:cs typeface="Carlito"/>
              </a:rPr>
              <a:t>hayaang mamatay siya sa kanyang sariling bayan, mula sa kanyang bayan, at para sa kanyang bayan (</a:t>
            </a:r>
            <a:r>
              <a:rPr lang="ms-MY" dirty="0">
                <a:latin typeface="Carlito"/>
                <a:ea typeface="Carlito"/>
                <a:cs typeface="Carlito"/>
              </a:rPr>
              <a:t>hango sa sulat ni Rizal kay Mariano Ponce)</a:t>
            </a:r>
            <a:endParaRPr lang="en-PH" dirty="0">
              <a:latin typeface="Carlito"/>
              <a:ea typeface="Carlito"/>
              <a:cs typeface="Carlito"/>
            </a:endParaRPr>
          </a:p>
          <a:p>
            <a:pPr>
              <a:spcBef>
                <a:spcPts val="5"/>
              </a:spcBef>
            </a:pPr>
            <a:r>
              <a:rPr lang="ms-MY" dirty="0">
                <a:latin typeface="Carlito"/>
                <a:ea typeface="Carlito"/>
                <a:cs typeface="Carlito"/>
              </a:rPr>
              <a:t> </a:t>
            </a:r>
            <a:endParaRPr lang="en-PH" dirty="0">
              <a:effectLst/>
              <a:latin typeface="Carlito"/>
              <a:ea typeface="Carlito"/>
              <a:cs typeface="Carlito"/>
            </a:endParaRPr>
          </a:p>
        </p:txBody>
      </p:sp>
    </p:spTree>
    <p:extLst>
      <p:ext uri="{BB962C8B-B14F-4D97-AF65-F5344CB8AC3E}">
        <p14:creationId xmlns:p14="http://schemas.microsoft.com/office/powerpoint/2010/main" val="1317638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646111" y="2230582"/>
            <a:ext cx="11227233" cy="4029308"/>
          </a:xfrm>
          <a:prstGeom prst="rect">
            <a:avLst/>
          </a:prstGeom>
        </p:spPr>
        <p:txBody>
          <a:bodyPr wrap="square">
            <a:spAutoFit/>
          </a:bodyPr>
          <a:lstStyle/>
          <a:p>
            <a:pPr marL="144145" marR="0">
              <a:lnSpc>
                <a:spcPts val="1335"/>
              </a:lnSpc>
              <a:spcBef>
                <a:spcPts val="5"/>
              </a:spcBef>
              <a:spcAft>
                <a:spcPts val="0"/>
              </a:spcAft>
            </a:pPr>
            <a:r>
              <a:rPr lang="ms-MY" b="1" dirty="0">
                <a:latin typeface="Carlito"/>
                <a:ea typeface="Carlito"/>
                <a:cs typeface="Carlito"/>
              </a:rPr>
              <a:t>Madrid, Espanya</a:t>
            </a:r>
            <a:endParaRPr lang="en-PH" dirty="0">
              <a:latin typeface="Carlito"/>
              <a:ea typeface="Carlito"/>
              <a:cs typeface="Carlito"/>
            </a:endParaRPr>
          </a:p>
          <a:p>
            <a:pPr marL="601980" marR="0">
              <a:lnSpc>
                <a:spcPts val="1335"/>
              </a:lnSpc>
              <a:spcBef>
                <a:spcPts val="0"/>
              </a:spcBef>
              <a:spcAft>
                <a:spcPts val="0"/>
              </a:spcAft>
            </a:pPr>
            <a:endParaRPr lang="ms-MY" dirty="0">
              <a:latin typeface="Carlito"/>
              <a:ea typeface="Carlito"/>
              <a:cs typeface="Carlito"/>
            </a:endParaRPr>
          </a:p>
          <a:p>
            <a:pPr marL="601980" marR="0">
              <a:lnSpc>
                <a:spcPts val="1335"/>
              </a:lnSpc>
              <a:spcBef>
                <a:spcPts val="0"/>
              </a:spcBef>
              <a:spcAft>
                <a:spcPts val="0"/>
              </a:spcAft>
            </a:pPr>
            <a:r>
              <a:rPr lang="ms-MY" dirty="0">
                <a:latin typeface="Carlito"/>
                <a:ea typeface="Carlito"/>
                <a:cs typeface="Carlito"/>
              </a:rPr>
              <a:t>apela sa Tribunal Supremo para sa natalong kaso ng pamilya sa Calamba</a:t>
            </a:r>
            <a:endParaRPr lang="en-PH" dirty="0">
              <a:latin typeface="Carlito"/>
              <a:ea typeface="Carlito"/>
              <a:cs typeface="Carlito"/>
            </a:endParaRPr>
          </a:p>
          <a:p>
            <a:pPr marL="601980" marR="0">
              <a:spcBef>
                <a:spcPts val="0"/>
              </a:spcBef>
              <a:spcAft>
                <a:spcPts val="0"/>
              </a:spcAft>
            </a:pPr>
            <a:r>
              <a:rPr lang="ms-MY" b="1" dirty="0">
                <a:latin typeface="Carlito"/>
                <a:ea typeface="Carlito"/>
                <a:cs typeface="Carlito"/>
              </a:rPr>
              <a:t>Marcelo del Pilar </a:t>
            </a:r>
            <a:r>
              <a:rPr lang="ms-MY" dirty="0">
                <a:latin typeface="Carlito"/>
                <a:ea typeface="Carlito"/>
                <a:cs typeface="Carlito"/>
              </a:rPr>
              <a:t>bilang abugado</a:t>
            </a:r>
            <a:endParaRPr lang="en-PH" dirty="0">
              <a:latin typeface="Carlito"/>
              <a:ea typeface="Carlito"/>
              <a:cs typeface="Carlito"/>
            </a:endParaRPr>
          </a:p>
          <a:p>
            <a:pPr marL="1059180" marR="527685" indent="-457200">
              <a:spcBef>
                <a:spcPts val="0"/>
              </a:spcBef>
              <a:spcAft>
                <a:spcPts val="0"/>
              </a:spcAft>
            </a:pPr>
            <a:r>
              <a:rPr lang="ms-MY" dirty="0">
                <a:latin typeface="Carlito"/>
                <a:ea typeface="Carlito"/>
                <a:cs typeface="Carlito"/>
              </a:rPr>
              <a:t>humingi ng tulong mula sa </a:t>
            </a:r>
            <a:r>
              <a:rPr lang="ms-MY" b="1" dirty="0">
                <a:latin typeface="Carlito"/>
                <a:ea typeface="Carlito"/>
                <a:cs typeface="Carlito"/>
              </a:rPr>
              <a:t>Asocacion Hispano Filipino </a:t>
            </a:r>
            <a:r>
              <a:rPr lang="ms-MY" dirty="0">
                <a:latin typeface="Carlito"/>
                <a:ea typeface="Carlito"/>
                <a:cs typeface="Carlito"/>
              </a:rPr>
              <a:t>upang makausap ang Ministerio de Ultramar ngunit di nakumbinsi ang bagong Ministro na si </a:t>
            </a:r>
            <a:r>
              <a:rPr lang="ms-MY" b="1" dirty="0">
                <a:latin typeface="Carlito"/>
                <a:ea typeface="Carlito"/>
                <a:cs typeface="Carlito"/>
              </a:rPr>
              <a:t>Antonio Maria Fabie</a:t>
            </a:r>
            <a:endParaRPr lang="en-PH" dirty="0">
              <a:latin typeface="Carlito"/>
              <a:ea typeface="Carlito"/>
              <a:cs typeface="Carlito"/>
            </a:endParaRPr>
          </a:p>
          <a:p>
            <a:pPr marL="601980" marR="0">
              <a:spcBef>
                <a:spcPts val="5"/>
              </a:spcBef>
              <a:spcAft>
                <a:spcPts val="0"/>
              </a:spcAft>
            </a:pPr>
            <a:r>
              <a:rPr lang="ms-MY" dirty="0">
                <a:latin typeface="Carlito"/>
                <a:ea typeface="Carlito"/>
                <a:cs typeface="Carlito"/>
              </a:rPr>
              <a:t>itinuloy ang marahas na pagpapaalis sa mga taga-Calamba</a:t>
            </a:r>
            <a:endParaRPr lang="en-PH" dirty="0">
              <a:latin typeface="Carlito"/>
              <a:ea typeface="Carlito"/>
              <a:cs typeface="Carlito"/>
            </a:endParaRPr>
          </a:p>
          <a:p>
            <a:r>
              <a:rPr lang="ms-MY" dirty="0">
                <a:latin typeface="Carlito"/>
                <a:ea typeface="Carlito"/>
                <a:cs typeface="Carlito"/>
              </a:rPr>
              <a:t> </a:t>
            </a:r>
            <a:endParaRPr lang="en-PH" dirty="0">
              <a:latin typeface="Carlito"/>
              <a:ea typeface="Carlito"/>
              <a:cs typeface="Carlito"/>
            </a:endParaRPr>
          </a:p>
          <a:p>
            <a:pPr marL="144145" marR="0">
              <a:spcBef>
                <a:spcPts val="5"/>
              </a:spcBef>
              <a:spcAft>
                <a:spcPts val="0"/>
              </a:spcAft>
            </a:pPr>
            <a:r>
              <a:rPr lang="ms-MY" b="1" kern="0" dirty="0">
                <a:latin typeface="Carlito"/>
                <a:ea typeface="Carlito"/>
                <a:cs typeface="Carlito"/>
              </a:rPr>
              <a:t>iba pang kasawian</a:t>
            </a:r>
            <a:endParaRPr lang="en-PH" b="1" kern="0" dirty="0">
              <a:latin typeface="Carlito"/>
              <a:ea typeface="Carlito"/>
              <a:cs typeface="Carlito"/>
            </a:endParaRPr>
          </a:p>
          <a:p>
            <a:pPr marL="601980" marR="0">
              <a:spcBef>
                <a:spcPts val="0"/>
              </a:spcBef>
              <a:spcAft>
                <a:spcPts val="0"/>
              </a:spcAft>
            </a:pPr>
            <a:r>
              <a:rPr lang="ms-MY" dirty="0">
                <a:latin typeface="Carlito"/>
                <a:ea typeface="Carlito"/>
                <a:cs typeface="Carlito"/>
              </a:rPr>
              <a:t>balita ng pagkamatay ng mga kaibigang sina </a:t>
            </a:r>
            <a:r>
              <a:rPr lang="ms-MY" b="1" dirty="0">
                <a:latin typeface="Carlito"/>
                <a:ea typeface="Carlito"/>
                <a:cs typeface="Carlito"/>
              </a:rPr>
              <a:t>Jose Maria Panganiban </a:t>
            </a:r>
            <a:r>
              <a:rPr lang="ms-MY" dirty="0">
                <a:latin typeface="Carlito"/>
                <a:ea typeface="Carlito"/>
                <a:cs typeface="Carlito"/>
              </a:rPr>
              <a:t>at </a:t>
            </a:r>
            <a:r>
              <a:rPr lang="ms-MY" b="1" dirty="0">
                <a:latin typeface="Carlito"/>
                <a:ea typeface="Carlito"/>
                <a:cs typeface="Carlito"/>
              </a:rPr>
              <a:t>Feliciano Gonzales Timbang</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alitan kay </a:t>
            </a:r>
            <a:r>
              <a:rPr lang="ms-MY" b="1" dirty="0">
                <a:latin typeface="Carlito"/>
                <a:ea typeface="Carlito"/>
                <a:cs typeface="Carlito"/>
              </a:rPr>
              <a:t>Antonio Luna </a:t>
            </a:r>
            <a:r>
              <a:rPr lang="ms-MY" dirty="0">
                <a:latin typeface="Carlito"/>
                <a:ea typeface="Carlito"/>
                <a:cs typeface="Carlito"/>
              </a:rPr>
              <a:t>dahil kay </a:t>
            </a:r>
            <a:r>
              <a:rPr lang="ms-MY" b="1" dirty="0">
                <a:latin typeface="Carlito"/>
                <a:ea typeface="Carlito"/>
                <a:cs typeface="Carlito"/>
              </a:rPr>
              <a:t>Nelly Boustead</a:t>
            </a:r>
            <a:endParaRPr lang="en-PH" dirty="0">
              <a:latin typeface="Carlito"/>
              <a:ea typeface="Carlito"/>
              <a:cs typeface="Carlito"/>
            </a:endParaRPr>
          </a:p>
          <a:p>
            <a:pPr marL="601980" marR="0">
              <a:lnSpc>
                <a:spcPts val="1335"/>
              </a:lnSpc>
              <a:spcBef>
                <a:spcPts val="0"/>
              </a:spcBef>
              <a:spcAft>
                <a:spcPts val="0"/>
              </a:spcAft>
            </a:pPr>
            <a:r>
              <a:rPr lang="ms-MY" dirty="0">
                <a:latin typeface="Carlito"/>
                <a:ea typeface="Carlito"/>
                <a:cs typeface="Carlito"/>
              </a:rPr>
              <a:t>alitan kay </a:t>
            </a:r>
            <a:r>
              <a:rPr lang="ms-MY" b="1" dirty="0">
                <a:latin typeface="Carlito"/>
                <a:ea typeface="Carlito"/>
                <a:cs typeface="Carlito"/>
              </a:rPr>
              <a:t>Wenceslao Retana</a:t>
            </a:r>
            <a:endParaRPr lang="en-PH" dirty="0">
              <a:latin typeface="Carlito"/>
              <a:ea typeface="Carlito"/>
              <a:cs typeface="Carlito"/>
            </a:endParaRPr>
          </a:p>
          <a:p>
            <a:pPr marL="1059180" marR="0">
              <a:lnSpc>
                <a:spcPts val="1335"/>
              </a:lnSpc>
              <a:spcBef>
                <a:spcPts val="0"/>
              </a:spcBef>
              <a:spcAft>
                <a:spcPts val="0"/>
              </a:spcAft>
            </a:pPr>
            <a:endParaRPr lang="ms-MY" dirty="0">
              <a:latin typeface="Carlito"/>
              <a:ea typeface="Carlito"/>
              <a:cs typeface="Carlito"/>
            </a:endParaRPr>
          </a:p>
          <a:p>
            <a:pPr marL="1059180" marR="0">
              <a:lnSpc>
                <a:spcPts val="1335"/>
              </a:lnSpc>
              <a:spcBef>
                <a:spcPts val="0"/>
              </a:spcBef>
              <a:spcAft>
                <a:spcPts val="0"/>
              </a:spcAft>
            </a:pPr>
            <a:endParaRPr lang="ms-MY" dirty="0">
              <a:latin typeface="Carlito"/>
              <a:ea typeface="Carlito"/>
              <a:cs typeface="Carlito"/>
            </a:endParaRPr>
          </a:p>
          <a:p>
            <a:pPr marL="1059180" marR="0">
              <a:lnSpc>
                <a:spcPts val="1335"/>
              </a:lnSpc>
              <a:spcBef>
                <a:spcPts val="0"/>
              </a:spcBef>
              <a:spcAft>
                <a:spcPts val="0"/>
              </a:spcAft>
            </a:pPr>
            <a:r>
              <a:rPr lang="ms-MY" dirty="0">
                <a:latin typeface="Carlito"/>
                <a:ea typeface="Carlito"/>
                <a:cs typeface="Carlito"/>
              </a:rPr>
              <a:t>hinamon ni Rizal ng duelo dahil sa paninira sa pamilya</a:t>
            </a:r>
            <a:endParaRPr lang="en-PH" dirty="0">
              <a:latin typeface="Carlito"/>
              <a:ea typeface="Carlito"/>
              <a:cs typeface="Carlito"/>
            </a:endParaRPr>
          </a:p>
          <a:p>
            <a:pPr marL="601980" marR="0">
              <a:spcBef>
                <a:spcPts val="5"/>
              </a:spcBef>
              <a:spcAft>
                <a:spcPts val="0"/>
              </a:spcAft>
            </a:pPr>
            <a:r>
              <a:rPr lang="ms-MY" dirty="0">
                <a:latin typeface="Carlito"/>
                <a:ea typeface="Carlito"/>
                <a:cs typeface="Carlito"/>
              </a:rPr>
              <a:t>balita ng pagpapakasal ni </a:t>
            </a:r>
            <a:r>
              <a:rPr lang="ms-MY" b="1" dirty="0">
                <a:latin typeface="Carlito"/>
                <a:ea typeface="Carlito"/>
                <a:cs typeface="Carlito"/>
              </a:rPr>
              <a:t>Leonor Rivera </a:t>
            </a:r>
            <a:r>
              <a:rPr lang="ms-MY" dirty="0">
                <a:latin typeface="Carlito"/>
                <a:ea typeface="Carlito"/>
                <a:cs typeface="Carlito"/>
              </a:rPr>
              <a:t>sa inhinyerong Ingles na si </a:t>
            </a:r>
            <a:r>
              <a:rPr lang="ms-MY" b="1" dirty="0">
                <a:latin typeface="Carlito"/>
                <a:ea typeface="Carlito"/>
                <a:cs typeface="Carlito"/>
              </a:rPr>
              <a:t>Henry Kipping</a:t>
            </a:r>
            <a:endParaRPr lang="en-PH" dirty="0">
              <a:effectLst/>
              <a:latin typeface="Carlito"/>
              <a:ea typeface="Carlito"/>
              <a:cs typeface="Carlito"/>
            </a:endParaRPr>
          </a:p>
        </p:txBody>
      </p:sp>
    </p:spTree>
    <p:extLst>
      <p:ext uri="{BB962C8B-B14F-4D97-AF65-F5344CB8AC3E}">
        <p14:creationId xmlns:p14="http://schemas.microsoft.com/office/powerpoint/2010/main" val="13860884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110835" y="1953490"/>
            <a:ext cx="11873347" cy="4414029"/>
          </a:xfrm>
          <a:prstGeom prst="rect">
            <a:avLst/>
          </a:prstGeom>
        </p:spPr>
        <p:txBody>
          <a:bodyPr wrap="square">
            <a:spAutoFit/>
          </a:bodyPr>
          <a:lstStyle/>
          <a:p>
            <a:pPr marL="144145" marR="0">
              <a:spcBef>
                <a:spcPts val="0"/>
              </a:spcBef>
              <a:spcAft>
                <a:spcPts val="0"/>
              </a:spcAft>
            </a:pPr>
            <a:r>
              <a:rPr lang="ms-MY" sz="2000" dirty="0">
                <a:ea typeface="Carlito"/>
                <a:cs typeface="Carlito"/>
              </a:rPr>
              <a:t>hidwaan kay </a:t>
            </a:r>
            <a:r>
              <a:rPr lang="ms-MY" sz="2000" b="1" dirty="0">
                <a:ea typeface="Carlito"/>
                <a:cs typeface="Carlito"/>
              </a:rPr>
              <a:t>Marcelo del Pilar</a:t>
            </a:r>
            <a:endParaRPr lang="en-PH" sz="2000" dirty="0">
              <a:ea typeface="Carlito"/>
              <a:cs typeface="Carlito"/>
            </a:endParaRPr>
          </a:p>
          <a:p>
            <a:pPr marL="601980" marR="495300">
              <a:spcBef>
                <a:spcPts val="0"/>
              </a:spcBef>
              <a:spcAft>
                <a:spcPts val="0"/>
              </a:spcAft>
            </a:pPr>
            <a:r>
              <a:rPr lang="ms-MY" sz="2000" dirty="0">
                <a:ea typeface="Carlito"/>
                <a:cs typeface="Carlito"/>
              </a:rPr>
              <a:t>halalan kung sino ang magsisilbi bilang </a:t>
            </a:r>
            <a:r>
              <a:rPr lang="ms-MY" sz="2000" b="1" dirty="0">
                <a:ea typeface="Carlito"/>
                <a:cs typeface="Carlito"/>
              </a:rPr>
              <a:t>Responsable </a:t>
            </a:r>
            <a:r>
              <a:rPr lang="ms-MY" sz="2000" dirty="0">
                <a:ea typeface="Carlito"/>
                <a:cs typeface="Carlito"/>
              </a:rPr>
              <a:t>na tagapamuno ng kanilang gawain sa Espanya, kasama na ang pagpapalakad ng </a:t>
            </a:r>
            <a:r>
              <a:rPr lang="ms-MY" sz="2000" b="1" dirty="0">
                <a:ea typeface="Carlito"/>
                <a:cs typeface="Carlito"/>
              </a:rPr>
              <a:t>La Solidaridad</a:t>
            </a:r>
            <a:endParaRPr lang="en-PH" sz="2000" dirty="0">
              <a:ea typeface="Carlito"/>
              <a:cs typeface="Carlito"/>
            </a:endParaRPr>
          </a:p>
          <a:p>
            <a:pPr marL="601980" marR="202565">
              <a:spcBef>
                <a:spcPts val="5"/>
              </a:spcBef>
              <a:spcAft>
                <a:spcPts val="0"/>
              </a:spcAft>
            </a:pPr>
            <a:r>
              <a:rPr lang="ms-MY" sz="2000" dirty="0">
                <a:ea typeface="Carlito"/>
                <a:cs typeface="Carlito"/>
              </a:rPr>
              <a:t>sinuportahan nina </a:t>
            </a:r>
            <a:r>
              <a:rPr lang="ms-MY" sz="2000" b="1" dirty="0">
                <a:ea typeface="Carlito"/>
                <a:cs typeface="Carlito"/>
              </a:rPr>
              <a:t>Mariano Ponce, Galicano Apacible, Edilberto Evangelista, Jose Alejandrino, atbp Apacible: </a:t>
            </a:r>
            <a:r>
              <a:rPr lang="ms-MY" sz="2000" i="1" dirty="0">
                <a:ea typeface="Carlito"/>
                <a:cs typeface="Carlito"/>
              </a:rPr>
              <a:t>marami sa amin ang sumuporta sa kandidatura ni Rizal sapagkat ang kanyang paninindigan ay paghiwalay sa Espanya at higit na radikal</a:t>
            </a:r>
            <a:endParaRPr lang="en-PH" sz="2000" dirty="0">
              <a:ea typeface="Carlito"/>
              <a:cs typeface="Carlito"/>
            </a:endParaRPr>
          </a:p>
          <a:p>
            <a:pPr>
              <a:spcBef>
                <a:spcPts val="55"/>
              </a:spcBef>
            </a:pPr>
            <a:r>
              <a:rPr lang="ms-MY" sz="2000" i="1" dirty="0">
                <a:ea typeface="Carlito"/>
                <a:cs typeface="Carlito"/>
              </a:rPr>
              <a:t> </a:t>
            </a:r>
            <a:endParaRPr lang="en-PH" sz="2000" dirty="0">
              <a:ea typeface="Carlito"/>
              <a:cs typeface="Carlito"/>
            </a:endParaRPr>
          </a:p>
          <a:p>
            <a:pPr marL="601980" marR="0">
              <a:spcBef>
                <a:spcPts val="0"/>
              </a:spcBef>
              <a:spcAft>
                <a:spcPts val="0"/>
              </a:spcAft>
            </a:pPr>
            <a:r>
              <a:rPr lang="ms-MY" sz="2000" dirty="0">
                <a:ea typeface="Carlito"/>
                <a:cs typeface="Carlito"/>
              </a:rPr>
              <a:t>tinanggihan ni Rizal ang pagkakahalal at tuluyang nilisan ang Madrid</a:t>
            </a:r>
            <a:endParaRPr lang="en-PH" sz="2000" dirty="0">
              <a:ea typeface="Carlito"/>
              <a:cs typeface="Carlito"/>
            </a:endParaRPr>
          </a:p>
          <a:p>
            <a:pPr marL="1059180" marR="212090" indent="-457200">
              <a:spcBef>
                <a:spcPts val="0"/>
              </a:spcBef>
              <a:spcAft>
                <a:spcPts val="0"/>
              </a:spcAft>
            </a:pPr>
            <a:r>
              <a:rPr lang="ms-MY" sz="2000" dirty="0">
                <a:ea typeface="Carlito"/>
                <a:cs typeface="Carlito"/>
              </a:rPr>
              <a:t>nagbitiw sa kilusang propaganda upang bigyan ng pagkakataon ang ibang makapagsulat sa pahayagan, at di na mahati ang samahan sa Espanya</a:t>
            </a:r>
            <a:endParaRPr lang="en-PH" sz="2000" dirty="0">
              <a:ea typeface="Carlito"/>
              <a:cs typeface="Carlito"/>
            </a:endParaRPr>
          </a:p>
          <a:p>
            <a:pPr marL="601980" marR="0">
              <a:spcBef>
                <a:spcPts val="5"/>
              </a:spcBef>
              <a:spcAft>
                <a:spcPts val="0"/>
              </a:spcAft>
            </a:pPr>
            <a:r>
              <a:rPr lang="ms-MY" sz="2000" dirty="0">
                <a:ea typeface="Carlito"/>
                <a:cs typeface="Carlito"/>
              </a:rPr>
              <a:t>di na muling sumulat para sa </a:t>
            </a:r>
            <a:r>
              <a:rPr lang="ms-MY" sz="2000" b="1" dirty="0">
                <a:ea typeface="Carlito"/>
                <a:cs typeface="Carlito"/>
              </a:rPr>
              <a:t>La Solidaridad</a:t>
            </a:r>
            <a:endParaRPr lang="en-PH" sz="2000" dirty="0">
              <a:ea typeface="Carlito"/>
              <a:cs typeface="Carlito"/>
            </a:endParaRPr>
          </a:p>
          <a:p>
            <a:pPr marL="1059180" marR="1701800">
              <a:spcBef>
                <a:spcPts val="0"/>
              </a:spcBef>
              <a:spcAft>
                <a:spcPts val="0"/>
              </a:spcAft>
            </a:pPr>
            <a:r>
              <a:rPr lang="ms-MY" sz="2000" dirty="0">
                <a:ea typeface="Carlito"/>
                <a:cs typeface="Carlito"/>
              </a:rPr>
              <a:t>hindi na ang La Solidaridad ang tamang instrumento ng pakikipaglaban nawalan na ng pag-asa para sa Espanya</a:t>
            </a:r>
            <a:endParaRPr lang="en-PH" sz="2000" dirty="0">
              <a:ea typeface="Carlito"/>
              <a:cs typeface="Carlito"/>
            </a:endParaRPr>
          </a:p>
          <a:p>
            <a:pPr marL="1059180" marR="0">
              <a:spcBef>
                <a:spcPts val="5"/>
              </a:spcBef>
              <a:spcAft>
                <a:spcPts val="0"/>
              </a:spcAft>
            </a:pPr>
            <a:r>
              <a:rPr lang="ms-MY" sz="2000" dirty="0">
                <a:ea typeface="Carlito"/>
                <a:cs typeface="Carlito"/>
              </a:rPr>
              <a:t>ang pakikipagdebate sa pamahalaan ay pagsasayang lamang ng panahon</a:t>
            </a:r>
            <a:endParaRPr lang="en-PH" sz="2000" dirty="0">
              <a:effectLst/>
              <a:ea typeface="Carlito"/>
              <a:cs typeface="Carlito"/>
            </a:endParaRPr>
          </a:p>
        </p:txBody>
      </p:sp>
    </p:spTree>
    <p:extLst>
      <p:ext uri="{BB962C8B-B14F-4D97-AF65-F5344CB8AC3E}">
        <p14:creationId xmlns:p14="http://schemas.microsoft.com/office/powerpoint/2010/main" val="371292077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MH DEL PILAR          RIZAL</a:t>
            </a:r>
          </a:p>
        </p:txBody>
      </p:sp>
      <p:sp>
        <p:nvSpPr>
          <p:cNvPr id="3" name="Content Placeholder 2"/>
          <p:cNvSpPr>
            <a:spLocks noGrp="1"/>
          </p:cNvSpPr>
          <p:nvPr>
            <p:ph sz="half" idx="1"/>
          </p:nvPr>
        </p:nvSpPr>
        <p:spPr/>
        <p:txBody>
          <a:bodyPr/>
          <a:lstStyle/>
          <a:p>
            <a:r>
              <a:rPr lang="ms-MY" dirty="0"/>
              <a:t>tumungo sa Espanya upang hingin ang mga sumusunod:</a:t>
            </a:r>
            <a:endParaRPr lang="en-PH" dirty="0"/>
          </a:p>
          <a:p>
            <a:pPr lvl="0"/>
            <a:r>
              <a:rPr lang="ms-MY" dirty="0"/>
              <a:t>Pilipinas bilang lalawigan ng Espanya</a:t>
            </a:r>
            <a:endParaRPr lang="en-PH" dirty="0"/>
          </a:p>
          <a:p>
            <a:pPr lvl="0"/>
            <a:r>
              <a:rPr lang="ms-MY" dirty="0"/>
              <a:t>mga Pilipino bilang mamamayang Espanyol</a:t>
            </a:r>
            <a:endParaRPr lang="en-PH" dirty="0"/>
          </a:p>
          <a:p>
            <a:pPr lvl="0"/>
            <a:r>
              <a:rPr lang="ms-MY" dirty="0"/>
              <a:t>pantay na proteksyon sa ilalim ng Saligang Batas</a:t>
            </a:r>
            <a:endParaRPr lang="en-PH" dirty="0"/>
          </a:p>
          <a:p>
            <a:r>
              <a:rPr lang="ms-MY" dirty="0"/>
              <a:t>ugat ng suliranin ay frailocracia</a:t>
            </a:r>
            <a:endParaRPr lang="en-PH" dirty="0"/>
          </a:p>
        </p:txBody>
      </p:sp>
      <p:sp>
        <p:nvSpPr>
          <p:cNvPr id="4" name="Content Placeholder 3"/>
          <p:cNvSpPr>
            <a:spLocks noGrp="1"/>
          </p:cNvSpPr>
          <p:nvPr>
            <p:ph sz="half" idx="2"/>
          </p:nvPr>
        </p:nvSpPr>
        <p:spPr/>
        <p:txBody>
          <a:bodyPr/>
          <a:lstStyle/>
          <a:p>
            <a:r>
              <a:rPr lang="ms-MY" dirty="0"/>
              <a:t>tanging dahilan ng pagtungo sa Europa ay para sa mga kaalamang wala sa Pilipinas</a:t>
            </a:r>
            <a:endParaRPr lang="en-PH" dirty="0"/>
          </a:p>
          <a:p>
            <a:pPr lvl="0"/>
            <a:r>
              <a:rPr lang="ms-MY" dirty="0"/>
              <a:t>matapos makapag-aral, katungkulan ng mag- aaral na umuwi sa bayan at tulungang ang kababayan</a:t>
            </a:r>
            <a:endParaRPr lang="en-PH" dirty="0"/>
          </a:p>
          <a:p>
            <a:pPr lvl="0"/>
            <a:r>
              <a:rPr lang="ms-MY" dirty="0"/>
              <a:t>pagsikapan ng pagpapalaganap ng kaliwanagan sa mga Pilipino</a:t>
            </a:r>
            <a:endParaRPr lang="en-PH" dirty="0"/>
          </a:p>
          <a:p>
            <a:r>
              <a:rPr lang="ms-MY" dirty="0"/>
              <a:t>ugat ng suliranin ay kolonyalismong Espanyol</a:t>
            </a:r>
            <a:endParaRPr lang="en-PH" dirty="0"/>
          </a:p>
        </p:txBody>
      </p:sp>
    </p:spTree>
    <p:extLst>
      <p:ext uri="{BB962C8B-B14F-4D97-AF65-F5344CB8AC3E}">
        <p14:creationId xmlns:p14="http://schemas.microsoft.com/office/powerpoint/2010/main" val="24941478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387927" y="2008910"/>
            <a:ext cx="10612582" cy="4337085"/>
          </a:xfrm>
          <a:prstGeom prst="rect">
            <a:avLst/>
          </a:prstGeom>
        </p:spPr>
        <p:txBody>
          <a:bodyPr wrap="square">
            <a:spAutoFit/>
          </a:bodyPr>
          <a:lstStyle/>
          <a:p>
            <a:pPr marL="144145" marR="0">
              <a:spcBef>
                <a:spcPts val="280"/>
              </a:spcBef>
              <a:spcAft>
                <a:spcPts val="0"/>
              </a:spcAft>
            </a:pPr>
            <a:r>
              <a:rPr lang="ms-MY" sz="2000" b="1" kern="0" dirty="0">
                <a:latin typeface="Carlito"/>
                <a:ea typeface="Carlito"/>
                <a:cs typeface="Carlito"/>
              </a:rPr>
              <a:t>Biarritz, Pransya</a:t>
            </a:r>
            <a:endParaRPr lang="en-PH" sz="2000" b="1" kern="0" dirty="0">
              <a:latin typeface="Carlito"/>
              <a:ea typeface="Carlito"/>
              <a:cs typeface="Carlito"/>
            </a:endParaRPr>
          </a:p>
          <a:p>
            <a:pPr marL="601980" marR="0">
              <a:spcBef>
                <a:spcPts val="5"/>
              </a:spcBef>
              <a:spcAft>
                <a:spcPts val="0"/>
              </a:spcAft>
            </a:pPr>
            <a:r>
              <a:rPr lang="ms-MY" sz="2000" dirty="0">
                <a:latin typeface="Carlito"/>
                <a:ea typeface="Carlito"/>
                <a:cs typeface="Carlito"/>
              </a:rPr>
              <a:t>tumuloy sa pamilyang Boustead, niligawan at inalok ng kasal si </a:t>
            </a:r>
            <a:r>
              <a:rPr lang="ms-MY" sz="2000" b="1" dirty="0">
                <a:latin typeface="Carlito"/>
                <a:ea typeface="Carlito"/>
                <a:cs typeface="Carlito"/>
              </a:rPr>
              <a:t>Nelly Boustead</a:t>
            </a:r>
            <a:endParaRPr lang="en-PH" sz="2000" dirty="0">
              <a:latin typeface="Carlito"/>
              <a:ea typeface="Carlito"/>
              <a:cs typeface="Carlito"/>
            </a:endParaRPr>
          </a:p>
          <a:p>
            <a:pPr marL="601980" marR="0">
              <a:lnSpc>
                <a:spcPts val="1335"/>
              </a:lnSpc>
              <a:spcBef>
                <a:spcPts val="0"/>
              </a:spcBef>
              <a:spcAft>
                <a:spcPts val="0"/>
              </a:spcAft>
            </a:pPr>
            <a:endParaRPr lang="ms-MY" sz="2000" dirty="0">
              <a:latin typeface="Carlito"/>
              <a:ea typeface="Carlito"/>
              <a:cs typeface="Carlito"/>
            </a:endParaRPr>
          </a:p>
          <a:p>
            <a:pPr marL="601980" marR="0">
              <a:lnSpc>
                <a:spcPts val="1335"/>
              </a:lnSpc>
              <a:spcBef>
                <a:spcPts val="0"/>
              </a:spcBef>
              <a:spcAft>
                <a:spcPts val="0"/>
              </a:spcAft>
            </a:pPr>
            <a:r>
              <a:rPr lang="ms-MY" sz="2000" dirty="0">
                <a:latin typeface="Carlito"/>
                <a:ea typeface="Carlito"/>
                <a:cs typeface="Carlito"/>
              </a:rPr>
              <a:t>natuloy dahil sa kondisyong yakapin ang Protestantismo</a:t>
            </a:r>
            <a:endParaRPr lang="en-PH" sz="2000" dirty="0">
              <a:latin typeface="Carlito"/>
              <a:ea typeface="Carlito"/>
              <a:cs typeface="Carlito"/>
            </a:endParaRPr>
          </a:p>
          <a:p>
            <a:pPr marL="601980" marR="0">
              <a:lnSpc>
                <a:spcPts val="1335"/>
              </a:lnSpc>
              <a:spcBef>
                <a:spcPts val="0"/>
              </a:spcBef>
              <a:spcAft>
                <a:spcPts val="0"/>
              </a:spcAft>
            </a:pPr>
            <a:endParaRPr lang="ms-MY" sz="2000" dirty="0">
              <a:latin typeface="Carlito"/>
              <a:ea typeface="Carlito"/>
              <a:cs typeface="Carlito"/>
            </a:endParaRPr>
          </a:p>
          <a:p>
            <a:r>
              <a:rPr lang="ms-MY" sz="2000" dirty="0">
                <a:latin typeface="Carlito"/>
                <a:ea typeface="Carlito"/>
                <a:cs typeface="Carlito"/>
              </a:rPr>
              <a:t>di gusto ng ina sa paniniwalang ang hangad ay ang yaman ng pamilyang Boustead</a:t>
            </a:r>
            <a:r>
              <a:rPr lang="ms-MY" sz="2000" b="1" dirty="0"/>
              <a:t> </a:t>
            </a:r>
          </a:p>
          <a:p>
            <a:endParaRPr lang="ms-MY" sz="2000" b="1" dirty="0"/>
          </a:p>
          <a:p>
            <a:r>
              <a:rPr lang="ms-MY" sz="2000" b="1" dirty="0"/>
              <a:t>Ghent, Belgium</a:t>
            </a:r>
            <a:endParaRPr lang="en-PH" sz="2000" b="1" dirty="0"/>
          </a:p>
          <a:p>
            <a:r>
              <a:rPr lang="ms-MY" sz="2000" dirty="0"/>
              <a:t>tumungo kasama si </a:t>
            </a:r>
            <a:r>
              <a:rPr lang="ms-MY" sz="2000" b="1" dirty="0"/>
              <a:t>Jose Alejandrino </a:t>
            </a:r>
            <a:r>
              <a:rPr lang="ms-MY" sz="2000" dirty="0"/>
              <a:t>upang maghanap ng murang palimbagan para sa </a:t>
            </a:r>
            <a:r>
              <a:rPr lang="ms-MY" sz="2000" b="1" dirty="0"/>
              <a:t>El Filibusterismo</a:t>
            </a:r>
            <a:endParaRPr lang="en-PH" sz="2000" dirty="0"/>
          </a:p>
          <a:p>
            <a:r>
              <a:rPr lang="ms-MY" sz="2000" dirty="0"/>
              <a:t>sinimulang isulat nang umuwi sa Calamba at natapos sa Biarritz tingi-tinging bayad sa manlilimbag hanggang mahinto tinulungan ni </a:t>
            </a:r>
            <a:r>
              <a:rPr lang="ms-MY" sz="2000" b="1" dirty="0"/>
              <a:t>Valentin Ventura </a:t>
            </a:r>
            <a:r>
              <a:rPr lang="ms-MY" sz="2000" dirty="0"/>
              <a:t>na matapos ang pag-imprenta</a:t>
            </a:r>
            <a:endParaRPr lang="en-PH" sz="2000" dirty="0"/>
          </a:p>
          <a:p>
            <a:pPr marL="601980" marR="0">
              <a:lnSpc>
                <a:spcPts val="1335"/>
              </a:lnSpc>
              <a:spcBef>
                <a:spcPts val="0"/>
              </a:spcBef>
              <a:spcAft>
                <a:spcPts val="0"/>
              </a:spcAft>
            </a:pPr>
            <a:endParaRPr lang="ms-MY" sz="2000" dirty="0">
              <a:latin typeface="Carlito"/>
              <a:ea typeface="Carlito"/>
              <a:cs typeface="Carlito"/>
            </a:endParaRPr>
          </a:p>
          <a:p>
            <a:pPr marL="601980" marR="0">
              <a:lnSpc>
                <a:spcPts val="1335"/>
              </a:lnSpc>
              <a:spcBef>
                <a:spcPts val="0"/>
              </a:spcBef>
              <a:spcAft>
                <a:spcPts val="0"/>
              </a:spcAft>
            </a:pPr>
            <a:endParaRPr lang="ms-MY" sz="2000" dirty="0">
              <a:effectLst/>
              <a:latin typeface="Carlito"/>
              <a:ea typeface="Carlito"/>
              <a:cs typeface="Carlito"/>
            </a:endParaRPr>
          </a:p>
          <a:p>
            <a:pPr marL="601980" marR="0">
              <a:lnSpc>
                <a:spcPts val="1335"/>
              </a:lnSpc>
              <a:spcBef>
                <a:spcPts val="0"/>
              </a:spcBef>
              <a:spcAft>
                <a:spcPts val="0"/>
              </a:spcAft>
            </a:pPr>
            <a:endParaRPr lang="ms-MY" sz="2000" dirty="0">
              <a:latin typeface="Carlito"/>
              <a:ea typeface="Carlito"/>
              <a:cs typeface="Carlito"/>
            </a:endParaRPr>
          </a:p>
          <a:p>
            <a:pPr marL="601980" marR="0">
              <a:lnSpc>
                <a:spcPts val="1335"/>
              </a:lnSpc>
              <a:spcBef>
                <a:spcPts val="0"/>
              </a:spcBef>
              <a:spcAft>
                <a:spcPts val="0"/>
              </a:spcAft>
            </a:pPr>
            <a:endParaRPr lang="en-PH" sz="2000" dirty="0">
              <a:effectLst/>
              <a:latin typeface="Carlito"/>
              <a:ea typeface="Carlito"/>
              <a:cs typeface="Carlito"/>
            </a:endParaRPr>
          </a:p>
        </p:txBody>
      </p:sp>
    </p:spTree>
    <p:extLst>
      <p:ext uri="{BB962C8B-B14F-4D97-AF65-F5344CB8AC3E}">
        <p14:creationId xmlns:p14="http://schemas.microsoft.com/office/powerpoint/2010/main" val="20898548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484909" y="2008909"/>
            <a:ext cx="11139055" cy="3472746"/>
          </a:xfrm>
          <a:prstGeom prst="rect">
            <a:avLst/>
          </a:prstGeom>
        </p:spPr>
        <p:txBody>
          <a:bodyPr wrap="square">
            <a:spAutoFit/>
          </a:bodyPr>
          <a:lstStyle/>
          <a:p>
            <a:pPr marL="144145" marR="0">
              <a:spcBef>
                <a:spcPts val="0"/>
              </a:spcBef>
              <a:spcAft>
                <a:spcPts val="0"/>
              </a:spcAft>
            </a:pPr>
            <a:r>
              <a:rPr lang="ms-MY" b="1" dirty="0">
                <a:latin typeface="Carlito"/>
                <a:ea typeface="Carlito"/>
                <a:cs typeface="Carlito"/>
              </a:rPr>
              <a:t>Hong Kong</a:t>
            </a:r>
            <a:endParaRPr lang="en-PH" dirty="0">
              <a:latin typeface="Carlito"/>
              <a:ea typeface="Carlito"/>
              <a:cs typeface="Carlito"/>
            </a:endParaRPr>
          </a:p>
          <a:p>
            <a:pPr marL="601980" marR="399415">
              <a:spcBef>
                <a:spcPts val="0"/>
              </a:spcBef>
              <a:spcAft>
                <a:spcPts val="0"/>
              </a:spcAft>
            </a:pPr>
            <a:r>
              <a:rPr lang="ms-MY" dirty="0">
                <a:latin typeface="Carlito"/>
                <a:ea typeface="Carlito"/>
                <a:cs typeface="Carlito"/>
              </a:rPr>
              <a:t>orihinal na balak ay bumalik na ng Pilipinas ngunit pinigilan ng mga kaibigan </a:t>
            </a:r>
            <a:r>
              <a:rPr lang="ms-MY" b="1" dirty="0">
                <a:latin typeface="Carlito"/>
                <a:ea typeface="Carlito"/>
                <a:cs typeface="Carlito"/>
              </a:rPr>
              <a:t>(Luna, Ventura, Pardo de Tavera)</a:t>
            </a:r>
            <a:endParaRPr lang="en-PH" dirty="0">
              <a:latin typeface="Carlito"/>
              <a:ea typeface="Carlito"/>
              <a:cs typeface="Carlito"/>
            </a:endParaRPr>
          </a:p>
          <a:p>
            <a:pPr marL="601980" marR="972185">
              <a:spcBef>
                <a:spcPts val="5"/>
              </a:spcBef>
              <a:spcAft>
                <a:spcPts val="0"/>
              </a:spcAft>
            </a:pPr>
            <a:r>
              <a:rPr lang="ms-MY" dirty="0">
                <a:latin typeface="Carlito"/>
                <a:ea typeface="Carlito"/>
                <a:cs typeface="Carlito"/>
              </a:rPr>
              <a:t>pinayuhan ni </a:t>
            </a:r>
            <a:r>
              <a:rPr lang="ms-MY" b="1" dirty="0">
                <a:latin typeface="Carlito"/>
                <a:ea typeface="Carlito"/>
                <a:cs typeface="Carlito"/>
              </a:rPr>
              <a:t>Paciano </a:t>
            </a:r>
            <a:r>
              <a:rPr lang="ms-MY" dirty="0">
                <a:latin typeface="Carlito"/>
                <a:ea typeface="Carlito"/>
                <a:cs typeface="Carlito"/>
              </a:rPr>
              <a:t>na sa Hong Kong na lamang manirahan upang di malagay sa panganib pinahiram ni </a:t>
            </a:r>
            <a:r>
              <a:rPr lang="ms-MY" b="1" dirty="0">
                <a:latin typeface="Carlito"/>
                <a:ea typeface="Carlito"/>
                <a:cs typeface="Carlito"/>
              </a:rPr>
              <a:t>Jose Maria Basa </a:t>
            </a:r>
            <a:r>
              <a:rPr lang="ms-MY" dirty="0">
                <a:latin typeface="Carlito"/>
                <a:ea typeface="Carlito"/>
                <a:cs typeface="Carlito"/>
              </a:rPr>
              <a:t>ng pamasahe patungong Hong Kong</a:t>
            </a:r>
            <a:endParaRPr lang="en-PH" dirty="0">
              <a:latin typeface="Carlito"/>
              <a:ea typeface="Carlito"/>
              <a:cs typeface="Carlito"/>
            </a:endParaRPr>
          </a:p>
          <a:p>
            <a:pPr marL="601980" marR="0">
              <a:lnSpc>
                <a:spcPts val="1335"/>
              </a:lnSpc>
              <a:spcBef>
                <a:spcPts val="0"/>
              </a:spcBef>
              <a:spcAft>
                <a:spcPts val="0"/>
              </a:spcAft>
            </a:pPr>
            <a:endParaRPr lang="ms-MY" dirty="0">
              <a:latin typeface="Carlito"/>
              <a:ea typeface="Carlito"/>
              <a:cs typeface="Carlito"/>
            </a:endParaRPr>
          </a:p>
          <a:p>
            <a:pPr marL="601980" marR="0">
              <a:lnSpc>
                <a:spcPts val="1335"/>
              </a:lnSpc>
              <a:spcBef>
                <a:spcPts val="0"/>
              </a:spcBef>
              <a:spcAft>
                <a:spcPts val="0"/>
              </a:spcAft>
            </a:pPr>
            <a:r>
              <a:rPr lang="ms-MY" dirty="0">
                <a:latin typeface="Carlito"/>
                <a:ea typeface="Carlito"/>
                <a:cs typeface="Carlito"/>
              </a:rPr>
              <a:t>nagtatag ng klinika at nagpraktis ng pagiging </a:t>
            </a:r>
            <a:r>
              <a:rPr lang="ms-MY" b="1" dirty="0">
                <a:latin typeface="Carlito"/>
                <a:ea typeface="Carlito"/>
                <a:cs typeface="Carlito"/>
              </a:rPr>
              <a:t>optalmologo</a:t>
            </a:r>
            <a:endParaRPr lang="en-PH" dirty="0">
              <a:latin typeface="Carlito"/>
              <a:ea typeface="Carlito"/>
              <a:cs typeface="Carlito"/>
            </a:endParaRPr>
          </a:p>
          <a:p>
            <a:pPr marL="601980" marR="2105025">
              <a:spcBef>
                <a:spcPts val="0"/>
              </a:spcBef>
              <a:spcAft>
                <a:spcPts val="0"/>
              </a:spcAft>
            </a:pPr>
            <a:r>
              <a:rPr lang="ms-MY" dirty="0">
                <a:latin typeface="Carlito"/>
                <a:ea typeface="Carlito"/>
                <a:cs typeface="Carlito"/>
              </a:rPr>
              <a:t>naging kilalang siruhano sa mata, binayaran ang mga pinagkakautangan muling nakapiling ang pamilya</a:t>
            </a:r>
            <a:endParaRPr lang="en-PH" dirty="0">
              <a:latin typeface="Carlito"/>
              <a:ea typeface="Carlito"/>
              <a:cs typeface="Carlito"/>
            </a:endParaRPr>
          </a:p>
          <a:p>
            <a:pPr marL="1059180" marR="0">
              <a:spcBef>
                <a:spcPts val="5"/>
              </a:spcBef>
              <a:spcAft>
                <a:spcPts val="0"/>
              </a:spcAft>
            </a:pPr>
            <a:r>
              <a:rPr lang="ms-MY" dirty="0">
                <a:latin typeface="Carlito"/>
                <a:ea typeface="Carlito"/>
                <a:cs typeface="Carlito"/>
              </a:rPr>
              <a:t>Francisco, Paciano, Silvestre Ubaldo (bayaw), Teodora, Lucia, Josefa, Trinidad</a:t>
            </a:r>
            <a:endParaRPr lang="en-PH" dirty="0">
              <a:latin typeface="Carlito"/>
              <a:ea typeface="Carlito"/>
              <a:cs typeface="Carlito"/>
            </a:endParaRPr>
          </a:p>
          <a:p>
            <a:pPr marL="1059180" marR="0">
              <a:spcBef>
                <a:spcPts val="0"/>
              </a:spcBef>
              <a:spcAft>
                <a:spcPts val="0"/>
              </a:spcAft>
            </a:pPr>
            <a:r>
              <a:rPr lang="ms-MY" dirty="0">
                <a:latin typeface="Carlito"/>
                <a:ea typeface="Carlito"/>
                <a:cs typeface="Carlito"/>
              </a:rPr>
              <a:t>bago nakarating ang ina (74 edad) ay hinuli at pinaglakad ng 4 na araw patungong Santa Cruz,</a:t>
            </a:r>
            <a:endParaRPr lang="en-PH" dirty="0">
              <a:latin typeface="Carlito"/>
              <a:ea typeface="Carlito"/>
              <a:cs typeface="Carlito"/>
            </a:endParaRPr>
          </a:p>
          <a:p>
            <a:pPr marL="1516380" marR="0">
              <a:spcBef>
                <a:spcPts val="0"/>
              </a:spcBef>
              <a:spcAft>
                <a:spcPts val="0"/>
              </a:spcAft>
            </a:pPr>
            <a:r>
              <a:rPr lang="ms-MY" dirty="0">
                <a:latin typeface="Carlito"/>
                <a:ea typeface="Carlito"/>
                <a:cs typeface="Carlito"/>
              </a:rPr>
              <a:t>Laguna sa </a:t>
            </a:r>
            <a:r>
              <a:rPr lang="ms-MY" b="1" dirty="0">
                <a:latin typeface="Carlito"/>
                <a:ea typeface="Carlito"/>
                <a:cs typeface="Carlito"/>
              </a:rPr>
              <a:t>salang di paggamit ng tamang pangalan</a:t>
            </a:r>
            <a:endParaRPr lang="en-PH" dirty="0">
              <a:latin typeface="Carlito"/>
              <a:ea typeface="Carlito"/>
              <a:cs typeface="Carlito"/>
            </a:endParaRPr>
          </a:p>
          <a:p>
            <a:pPr marL="601980" marR="0">
              <a:spcBef>
                <a:spcPts val="5"/>
              </a:spcBef>
              <a:spcAft>
                <a:spcPts val="0"/>
              </a:spcAft>
            </a:pPr>
            <a:r>
              <a:rPr lang="ms-MY" dirty="0">
                <a:latin typeface="Carlito"/>
                <a:ea typeface="Carlito"/>
                <a:cs typeface="Carlito"/>
              </a:rPr>
              <a:t>inoperahan sa ikalawang pagkakataon ang mata ng ina</a:t>
            </a:r>
            <a:endParaRPr lang="en-PH" dirty="0">
              <a:effectLst/>
              <a:latin typeface="Carlito"/>
              <a:ea typeface="Carlito"/>
              <a:cs typeface="Carlito"/>
            </a:endParaRPr>
          </a:p>
        </p:txBody>
      </p:sp>
    </p:spTree>
    <p:extLst>
      <p:ext uri="{BB962C8B-B14F-4D97-AF65-F5344CB8AC3E}">
        <p14:creationId xmlns:p14="http://schemas.microsoft.com/office/powerpoint/2010/main" val="73354155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a:t>`</a:t>
            </a:r>
            <a:endParaRPr lang="en-PH" dirty="0"/>
          </a:p>
        </p:txBody>
      </p:sp>
      <p:sp>
        <p:nvSpPr>
          <p:cNvPr id="3" name="Rectangle 2"/>
          <p:cNvSpPr/>
          <p:nvPr/>
        </p:nvSpPr>
        <p:spPr>
          <a:xfrm>
            <a:off x="526473" y="2064327"/>
            <a:ext cx="11333018" cy="3511218"/>
          </a:xfrm>
          <a:prstGeom prst="rect">
            <a:avLst/>
          </a:prstGeom>
        </p:spPr>
        <p:txBody>
          <a:bodyPr wrap="square">
            <a:spAutoFit/>
          </a:bodyPr>
          <a:lstStyle/>
          <a:p>
            <a:pPr marL="144145" marR="0">
              <a:spcBef>
                <a:spcPts val="0"/>
              </a:spcBef>
              <a:spcAft>
                <a:spcPts val="0"/>
              </a:spcAft>
            </a:pPr>
            <a:r>
              <a:rPr lang="ms-MY" sz="2800" dirty="0">
                <a:latin typeface="Carlito"/>
                <a:ea typeface="Carlito"/>
                <a:cs typeface="Carlito"/>
              </a:rPr>
              <a:t>proyekto sa </a:t>
            </a:r>
            <a:r>
              <a:rPr lang="ms-MY" sz="2800" b="1" dirty="0">
                <a:latin typeface="Carlito"/>
                <a:ea typeface="Carlito"/>
                <a:cs typeface="Carlito"/>
              </a:rPr>
              <a:t>Sandakan (Borneo)</a:t>
            </a:r>
            <a:endParaRPr lang="en-PH" sz="2800" dirty="0">
              <a:latin typeface="Carlito"/>
              <a:ea typeface="Carlito"/>
              <a:cs typeface="Carlito"/>
            </a:endParaRPr>
          </a:p>
          <a:p>
            <a:pPr marL="601980" marR="0">
              <a:lnSpc>
                <a:spcPts val="1335"/>
              </a:lnSpc>
              <a:spcBef>
                <a:spcPts val="0"/>
              </a:spcBef>
              <a:spcAft>
                <a:spcPts val="0"/>
              </a:spcAft>
            </a:pPr>
            <a:endParaRPr lang="ms-MY" sz="2800" dirty="0">
              <a:latin typeface="Carlito"/>
              <a:ea typeface="Carlito"/>
              <a:cs typeface="Carlito"/>
            </a:endParaRPr>
          </a:p>
          <a:p>
            <a:pPr marL="601980" marR="0">
              <a:lnSpc>
                <a:spcPts val="1335"/>
              </a:lnSpc>
              <a:spcBef>
                <a:spcPts val="0"/>
              </a:spcBef>
              <a:spcAft>
                <a:spcPts val="0"/>
              </a:spcAft>
            </a:pPr>
            <a:r>
              <a:rPr lang="ms-MY" sz="2800" dirty="0">
                <a:latin typeface="Carlito"/>
                <a:ea typeface="Carlito"/>
                <a:cs typeface="Carlito"/>
              </a:rPr>
              <a:t>gawing </a:t>
            </a:r>
            <a:r>
              <a:rPr lang="ms-MY" sz="2800" b="1" dirty="0">
                <a:latin typeface="Arial" panose="020B0604020202020204" pitchFamily="34" charset="0"/>
                <a:ea typeface="Carlito"/>
                <a:cs typeface="Carlito"/>
              </a:rPr>
              <a:t>“Bagong Calamba”</a:t>
            </a:r>
            <a:endParaRPr lang="en-PH" sz="2800" dirty="0">
              <a:latin typeface="Carlito"/>
              <a:ea typeface="Carlito"/>
              <a:cs typeface="Carlito"/>
            </a:endParaRPr>
          </a:p>
          <a:p>
            <a:pPr marL="601980" marR="0">
              <a:lnSpc>
                <a:spcPts val="1335"/>
              </a:lnSpc>
              <a:spcBef>
                <a:spcPts val="0"/>
              </a:spcBef>
              <a:spcAft>
                <a:spcPts val="0"/>
              </a:spcAft>
            </a:pPr>
            <a:endParaRPr lang="ms-MY" sz="2800" dirty="0">
              <a:latin typeface="Carlito"/>
              <a:ea typeface="Carlito"/>
              <a:cs typeface="Carlito"/>
            </a:endParaRPr>
          </a:p>
          <a:p>
            <a:pPr marL="601980" marR="0">
              <a:lnSpc>
                <a:spcPts val="1335"/>
              </a:lnSpc>
              <a:spcBef>
                <a:spcPts val="0"/>
              </a:spcBef>
              <a:spcAft>
                <a:spcPts val="0"/>
              </a:spcAft>
            </a:pPr>
            <a:endParaRPr lang="ms-MY" sz="2800" dirty="0">
              <a:latin typeface="Carlito"/>
              <a:ea typeface="Carlito"/>
              <a:cs typeface="Carlito"/>
            </a:endParaRPr>
          </a:p>
          <a:p>
            <a:pPr marL="601980" marR="0">
              <a:lnSpc>
                <a:spcPts val="1335"/>
              </a:lnSpc>
              <a:spcBef>
                <a:spcPts val="0"/>
              </a:spcBef>
              <a:spcAft>
                <a:spcPts val="0"/>
              </a:spcAft>
            </a:pPr>
            <a:r>
              <a:rPr lang="ms-MY" sz="2800" dirty="0">
                <a:latin typeface="Carlito"/>
                <a:ea typeface="Carlito"/>
                <a:cs typeface="Carlito"/>
              </a:rPr>
              <a:t>pag-upa sa 100,000 ektaryang lupain sa loob ng 999 na taon</a:t>
            </a:r>
            <a:endParaRPr lang="en-PH" sz="2800" dirty="0">
              <a:latin typeface="Carlito"/>
              <a:ea typeface="Carlito"/>
              <a:cs typeface="Carlito"/>
            </a:endParaRPr>
          </a:p>
          <a:p>
            <a:pPr marL="1059180" marR="368300" indent="-457200">
              <a:spcBef>
                <a:spcPts val="5"/>
              </a:spcBef>
              <a:spcAft>
                <a:spcPts val="0"/>
              </a:spcAft>
            </a:pPr>
            <a:r>
              <a:rPr lang="ms-MY" sz="2800" dirty="0">
                <a:latin typeface="Carlito"/>
                <a:ea typeface="Carlito"/>
                <a:cs typeface="Carlito"/>
              </a:rPr>
              <a:t>hiningan ng pahintulot si </a:t>
            </a:r>
            <a:r>
              <a:rPr lang="ms-MY" sz="2800" b="1" dirty="0">
                <a:latin typeface="Carlito"/>
                <a:ea typeface="Carlito"/>
                <a:cs typeface="Carlito"/>
              </a:rPr>
              <a:t>GH Eulogio Despujol </a:t>
            </a:r>
            <a:r>
              <a:rPr lang="ms-MY" sz="2800" dirty="0">
                <a:latin typeface="Carlito"/>
                <a:ea typeface="Carlito"/>
                <a:cs typeface="Carlito"/>
              </a:rPr>
              <a:t>ngunit di sumang-ayon dahil sa magiging kakulangan ng mga manggagawa sa Pilipinas, bukod sa di makabansa ang nasabing hakbangin</a:t>
            </a:r>
            <a:endParaRPr lang="en-PH" sz="2800" dirty="0">
              <a:latin typeface="Carlito"/>
              <a:ea typeface="Carlito"/>
              <a:cs typeface="Carlito"/>
            </a:endParaRPr>
          </a:p>
          <a:p>
            <a:r>
              <a:rPr lang="ms-MY" sz="2800" dirty="0">
                <a:latin typeface="Carlito"/>
                <a:ea typeface="Carlito"/>
                <a:cs typeface="Carlito"/>
              </a:rPr>
              <a:t> </a:t>
            </a:r>
            <a:endParaRPr lang="en-PH" sz="2800" dirty="0">
              <a:effectLst/>
              <a:latin typeface="Carlito"/>
              <a:ea typeface="Carlito"/>
              <a:cs typeface="Carlito"/>
            </a:endParaRPr>
          </a:p>
        </p:txBody>
      </p:sp>
    </p:spTree>
    <p:extLst>
      <p:ext uri="{BB962C8B-B14F-4D97-AF65-F5344CB8AC3E}">
        <p14:creationId xmlns:p14="http://schemas.microsoft.com/office/powerpoint/2010/main" val="20909451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646111" y="2036617"/>
            <a:ext cx="10465234" cy="3032240"/>
          </a:xfrm>
          <a:prstGeom prst="rect">
            <a:avLst/>
          </a:prstGeom>
        </p:spPr>
        <p:txBody>
          <a:bodyPr wrap="square">
            <a:spAutoFit/>
          </a:bodyPr>
          <a:lstStyle/>
          <a:p>
            <a:pPr marL="601980" marR="4509135" indent="-457835">
              <a:spcBef>
                <a:spcPts val="0"/>
              </a:spcBef>
              <a:spcAft>
                <a:spcPts val="0"/>
              </a:spcAft>
            </a:pPr>
            <a:r>
              <a:rPr lang="ms-MY" sz="2400" dirty="0">
                <a:latin typeface="Carlito"/>
                <a:ea typeface="Carlito"/>
                <a:cs typeface="Carlito"/>
              </a:rPr>
              <a:t>mga naisulat habang nasa Hong Kong Ang Mga Karapatan ng Tao</a:t>
            </a:r>
            <a:endParaRPr lang="en-PH" sz="2400" dirty="0">
              <a:latin typeface="Carlito"/>
              <a:ea typeface="Carlito"/>
              <a:cs typeface="Carlito"/>
            </a:endParaRPr>
          </a:p>
          <a:p>
            <a:pPr marL="601980" marR="4987925">
              <a:spcBef>
                <a:spcPts val="5"/>
              </a:spcBef>
              <a:spcAft>
                <a:spcPts val="0"/>
              </a:spcAft>
            </a:pPr>
            <a:r>
              <a:rPr lang="ms-MY" sz="2400" dirty="0">
                <a:latin typeface="Carlito"/>
                <a:ea typeface="Carlito"/>
                <a:cs typeface="Carlito"/>
              </a:rPr>
              <a:t>A la Nacion Española Sa Mga Kababayan</a:t>
            </a:r>
            <a:endParaRPr lang="en-PH" sz="2400" dirty="0">
              <a:latin typeface="Carlito"/>
              <a:ea typeface="Carlito"/>
              <a:cs typeface="Carlito"/>
            </a:endParaRPr>
          </a:p>
          <a:p>
            <a:pPr marL="601980" marR="0">
              <a:spcBef>
                <a:spcPts val="5"/>
              </a:spcBef>
              <a:spcAft>
                <a:spcPts val="0"/>
              </a:spcAft>
            </a:pPr>
            <a:r>
              <a:rPr lang="ms-MY" sz="2400" dirty="0">
                <a:latin typeface="Carlito"/>
                <a:ea typeface="Carlito"/>
                <a:cs typeface="Carlito"/>
              </a:rPr>
              <a:t>Una Visita a la Victoria Gaol</a:t>
            </a:r>
            <a:endParaRPr lang="en-PH" sz="2400" dirty="0">
              <a:latin typeface="Carlito"/>
              <a:ea typeface="Carlito"/>
              <a:cs typeface="Carlito"/>
            </a:endParaRPr>
          </a:p>
          <a:p>
            <a:pPr marL="601980" marR="2168525">
              <a:lnSpc>
                <a:spcPct val="98000"/>
              </a:lnSpc>
              <a:spcBef>
                <a:spcPts val="10"/>
              </a:spcBef>
              <a:spcAft>
                <a:spcPts val="0"/>
              </a:spcAft>
            </a:pPr>
            <a:r>
              <a:rPr lang="ms-MY" sz="2400" dirty="0">
                <a:latin typeface="Carlito"/>
                <a:ea typeface="Carlito"/>
                <a:cs typeface="Carlito"/>
              </a:rPr>
              <a:t>Colonization du British Nor Borneo, par des Familles de Iles Philippines saligang batas ng La Liga Filipina</a:t>
            </a:r>
            <a:endParaRPr lang="en-PH" sz="2400" dirty="0">
              <a:latin typeface="Carlito"/>
              <a:ea typeface="Carlito"/>
              <a:cs typeface="Carlito"/>
            </a:endParaRPr>
          </a:p>
          <a:p>
            <a:pPr marL="1059180" marR="0">
              <a:spcBef>
                <a:spcPts val="5"/>
              </a:spcBef>
              <a:spcAft>
                <a:spcPts val="0"/>
              </a:spcAft>
            </a:pPr>
            <a:r>
              <a:rPr lang="ms-MY" sz="2400" dirty="0">
                <a:latin typeface="Carlito"/>
                <a:ea typeface="Carlito"/>
                <a:cs typeface="Carlito"/>
              </a:rPr>
              <a:t>ideya ni </a:t>
            </a:r>
            <a:r>
              <a:rPr lang="ms-MY" sz="2400" b="1" dirty="0">
                <a:latin typeface="Carlito"/>
                <a:ea typeface="Carlito"/>
                <a:cs typeface="Carlito"/>
              </a:rPr>
              <a:t>Jose Maria Basa</a:t>
            </a:r>
            <a:endParaRPr lang="en-PH" sz="2400" dirty="0">
              <a:effectLst/>
              <a:latin typeface="Carlito"/>
              <a:ea typeface="Carlito"/>
              <a:cs typeface="Carlito"/>
            </a:endParaRPr>
          </a:p>
        </p:txBody>
      </p:sp>
    </p:spTree>
    <p:extLst>
      <p:ext uri="{BB962C8B-B14F-4D97-AF65-F5344CB8AC3E}">
        <p14:creationId xmlns:p14="http://schemas.microsoft.com/office/powerpoint/2010/main" val="17750944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ms-MY" b="1" dirty="0"/>
              <a:t>1861 – 1882</a:t>
            </a:r>
            <a:br>
              <a:rPr lang="en-PH" b="1" dirty="0"/>
            </a:br>
            <a:r>
              <a:rPr lang="ms-MY" b="1" dirty="0"/>
              <a:t>Mga Taon ng Pagsibol</a:t>
            </a:r>
            <a:br>
              <a:rPr lang="en-PH" dirty="0"/>
            </a:br>
            <a:r>
              <a:rPr lang="ms-MY" sz="2800" dirty="0"/>
              <a:t>ipinanganak noong </a:t>
            </a:r>
            <a:r>
              <a:rPr lang="ms-MY" sz="2800" b="1" dirty="0"/>
              <a:t>Hunyo 19, 1861 </a:t>
            </a:r>
            <a:r>
              <a:rPr lang="ms-MY" sz="2800" dirty="0"/>
              <a:t>sa </a:t>
            </a:r>
            <a:r>
              <a:rPr lang="ms-MY" sz="2800" b="1" dirty="0"/>
              <a:t>Calamba, Laguna</a:t>
            </a:r>
            <a:br>
              <a:rPr lang="en-PH" sz="2800" dirty="0"/>
            </a:br>
            <a:r>
              <a:rPr lang="ms-MY" sz="2800" dirty="0"/>
              <a:t>mula sa </a:t>
            </a:r>
            <a:r>
              <a:rPr lang="ms-MY" sz="2800" b="1" dirty="0"/>
              <a:t>pamilyang inquilino</a:t>
            </a:r>
            <a:br>
              <a:rPr lang="en-PH" sz="2800" dirty="0"/>
            </a:br>
            <a:r>
              <a:rPr lang="ms-MY" sz="2800" dirty="0"/>
              <a:t>umuupa sa mga Dominico</a:t>
            </a:r>
            <a:br>
              <a:rPr lang="en-PH" sz="2800" dirty="0"/>
            </a:br>
            <a:r>
              <a:rPr lang="ms-MY" sz="2800" b="1" dirty="0"/>
              <a:t>Francisco Mercado Rizal </a:t>
            </a:r>
            <a:r>
              <a:rPr lang="ms-MY" sz="2800" dirty="0"/>
              <a:t>(1818 – 1898)</a:t>
            </a:r>
            <a:br>
              <a:rPr lang="en-PH" sz="2800" dirty="0"/>
            </a:br>
            <a:r>
              <a:rPr lang="ms-MY" sz="2800" b="1" dirty="0"/>
              <a:t>Teodora Alonso Realonda </a:t>
            </a:r>
            <a:r>
              <a:rPr lang="ms-MY" sz="2800" dirty="0"/>
              <a:t>(1826 – 1911)</a:t>
            </a:r>
            <a:br>
              <a:rPr lang="en-PH" sz="2800" dirty="0"/>
            </a:br>
            <a:r>
              <a:rPr lang="ms-MY" sz="2800" dirty="0"/>
              <a:t>bininyagan noong </a:t>
            </a:r>
            <a:r>
              <a:rPr lang="ms-MY" sz="2800" b="1" dirty="0"/>
              <a:t>Hunyo 22, 1861 </a:t>
            </a:r>
            <a:r>
              <a:rPr lang="ms-MY" sz="2800" dirty="0"/>
              <a:t>ng kura parokong si Padre Rufino Collantes</a:t>
            </a:r>
            <a:br>
              <a:rPr lang="en-PH" sz="2800" dirty="0"/>
            </a:br>
            <a:r>
              <a:rPr lang="ms-MY" sz="2800" b="1" dirty="0"/>
              <a:t>Padre Pedro Casañas </a:t>
            </a:r>
            <a:r>
              <a:rPr lang="ms-MY" sz="2800" dirty="0"/>
              <a:t>– nagsilbing ninong</a:t>
            </a:r>
            <a:br>
              <a:rPr lang="en-PH" sz="2800" dirty="0"/>
            </a:br>
            <a:r>
              <a:rPr lang="ms-MY" sz="2800" b="1" i="1" dirty="0"/>
              <a:t>Jose Protacio Mercado Rizal y Alonso Realonda(Quintos)</a:t>
            </a:r>
            <a:br>
              <a:rPr lang="en-PH" sz="2800" b="1" i="1" dirty="0"/>
            </a:br>
            <a:r>
              <a:rPr lang="ms-MY" sz="2800" b="1" dirty="0"/>
              <a:t>ika-7 sa 11 </a:t>
            </a:r>
            <a:r>
              <a:rPr lang="ms-MY" sz="2800" dirty="0"/>
              <a:t>magkakapatid</a:t>
            </a:r>
            <a:br>
              <a:rPr lang="en-PH" sz="2800" dirty="0"/>
            </a:br>
            <a:endParaRPr lang="en-PH" sz="2800" dirty="0"/>
          </a:p>
        </p:txBody>
      </p:sp>
    </p:spTree>
    <p:extLst>
      <p:ext uri="{BB962C8B-B14F-4D97-AF65-F5344CB8AC3E}">
        <p14:creationId xmlns:p14="http://schemas.microsoft.com/office/powerpoint/2010/main" val="184726823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a:t>`</a:t>
            </a:r>
          </a:p>
        </p:txBody>
      </p:sp>
      <p:sp>
        <p:nvSpPr>
          <p:cNvPr id="3" name="Rectangle 2"/>
          <p:cNvSpPr/>
          <p:nvPr/>
        </p:nvSpPr>
        <p:spPr>
          <a:xfrm>
            <a:off x="512619" y="1853247"/>
            <a:ext cx="11249890" cy="4708981"/>
          </a:xfrm>
          <a:prstGeom prst="rect">
            <a:avLst/>
          </a:prstGeom>
        </p:spPr>
        <p:txBody>
          <a:bodyPr wrap="square">
            <a:spAutoFit/>
          </a:bodyPr>
          <a:lstStyle/>
          <a:p>
            <a:pPr marL="601980" marR="4753610" indent="-457835">
              <a:spcBef>
                <a:spcPts val="0"/>
              </a:spcBef>
              <a:spcAft>
                <a:spcPts val="0"/>
              </a:spcAft>
            </a:pPr>
            <a:r>
              <a:rPr lang="ms-MY" sz="2000" dirty="0">
                <a:latin typeface="Carlito"/>
                <a:ea typeface="Carlito"/>
                <a:cs typeface="Carlito"/>
              </a:rPr>
              <a:t>pasyang bumalik sa Pilipinas itatag ang La Liga Filipina</a:t>
            </a:r>
            <a:endParaRPr lang="en-PH" sz="2000" dirty="0">
              <a:latin typeface="Carlito"/>
              <a:ea typeface="Carlito"/>
              <a:cs typeface="Carlito"/>
            </a:endParaRPr>
          </a:p>
          <a:p>
            <a:pPr marL="601980" marR="405130">
              <a:spcBef>
                <a:spcPts val="0"/>
              </a:spcBef>
              <a:spcAft>
                <a:spcPts val="0"/>
              </a:spcAft>
            </a:pPr>
            <a:r>
              <a:rPr lang="ms-MY" sz="2000" dirty="0">
                <a:latin typeface="Carlito"/>
                <a:ea typeface="Carlito"/>
                <a:cs typeface="Carlito"/>
              </a:rPr>
              <a:t>pabulaanan si </a:t>
            </a:r>
            <a:r>
              <a:rPr lang="ms-MY" sz="2000" b="1" dirty="0">
                <a:latin typeface="Carlito"/>
                <a:ea typeface="Carlito"/>
                <a:cs typeface="Carlito"/>
              </a:rPr>
              <a:t>Eduardo de Lete </a:t>
            </a:r>
            <a:r>
              <a:rPr lang="ms-MY" sz="2000" dirty="0">
                <a:latin typeface="Carlito"/>
                <a:ea typeface="Carlito"/>
                <a:cs typeface="Carlito"/>
              </a:rPr>
              <a:t>sa isinulat sa La Solidaridad na inabandona ni Rizal ang pakikipaglaban para sa bayan</a:t>
            </a:r>
            <a:endParaRPr lang="en-PH" sz="2000" dirty="0">
              <a:latin typeface="Carlito"/>
              <a:ea typeface="Carlito"/>
              <a:cs typeface="Carlito"/>
            </a:endParaRPr>
          </a:p>
          <a:p>
            <a:pPr marL="601980" marR="0">
              <a:spcBef>
                <a:spcPts val="5"/>
              </a:spcBef>
              <a:spcAft>
                <a:spcPts val="0"/>
              </a:spcAft>
            </a:pPr>
            <a:r>
              <a:rPr lang="ms-MY" sz="2000" dirty="0">
                <a:latin typeface="Carlito"/>
                <a:ea typeface="Carlito"/>
                <a:cs typeface="Carlito"/>
              </a:rPr>
              <a:t>kausapin si </a:t>
            </a:r>
            <a:r>
              <a:rPr lang="ms-MY" sz="2000" b="1" dirty="0">
                <a:latin typeface="Carlito"/>
                <a:ea typeface="Carlito"/>
                <a:cs typeface="Carlito"/>
              </a:rPr>
              <a:t>GH Despujol </a:t>
            </a:r>
            <a:r>
              <a:rPr lang="ms-MY" sz="2000" dirty="0">
                <a:latin typeface="Carlito"/>
                <a:ea typeface="Carlito"/>
                <a:cs typeface="Carlito"/>
              </a:rPr>
              <a:t>ukol sa proyekto sa Sandakan</a:t>
            </a:r>
            <a:endParaRPr lang="en-PH" sz="2000" dirty="0">
              <a:latin typeface="Carlito"/>
              <a:ea typeface="Carlito"/>
              <a:cs typeface="Carlito"/>
            </a:endParaRPr>
          </a:p>
          <a:p>
            <a:r>
              <a:rPr lang="ms-MY" sz="2000" dirty="0">
                <a:latin typeface="Carlito"/>
                <a:ea typeface="Carlito"/>
                <a:cs typeface="Carlito"/>
              </a:rPr>
              <a:t> </a:t>
            </a:r>
          </a:p>
          <a:p>
            <a:r>
              <a:rPr lang="ms-MY" sz="2000" dirty="0">
                <a:latin typeface="Carlito"/>
                <a:ea typeface="Carlito"/>
                <a:cs typeface="Carlito"/>
              </a:rPr>
              <a:t>nag-iwan ng 2 liham sa kaibigang Portuges na si </a:t>
            </a:r>
            <a:r>
              <a:rPr lang="ms-MY" sz="2000" b="1" dirty="0">
                <a:latin typeface="Carlito"/>
                <a:ea typeface="Carlito"/>
                <a:cs typeface="Carlito"/>
              </a:rPr>
              <a:t>Dr. Lorenzo Marques </a:t>
            </a:r>
            <a:r>
              <a:rPr lang="ms-MY" sz="2000" dirty="0">
                <a:latin typeface="Carlito"/>
                <a:ea typeface="Carlito"/>
                <a:cs typeface="Carlito"/>
              </a:rPr>
              <a:t>sa tagubiling ito ay bubuksan lamang sa kanyang kamatayan</a:t>
            </a:r>
            <a:endParaRPr lang="en-PH" sz="2000" dirty="0">
              <a:latin typeface="Carlito"/>
              <a:ea typeface="Carlito"/>
              <a:cs typeface="Carlito"/>
            </a:endParaRPr>
          </a:p>
          <a:p>
            <a:pPr marL="601980" marR="4030345"/>
            <a:r>
              <a:rPr lang="ms-MY" sz="2000" dirty="0">
                <a:latin typeface="Carlito"/>
                <a:ea typeface="Carlito"/>
                <a:cs typeface="Carlito"/>
              </a:rPr>
              <a:t>para sa magulang, kapatid at kaibigan para sa mga Pilipino</a:t>
            </a:r>
            <a:r>
              <a:rPr lang="ms-MY" sz="2000" dirty="0"/>
              <a:t> kasabay ng pagbibigay ng </a:t>
            </a:r>
            <a:r>
              <a:rPr lang="ms-MY" sz="2000" b="1" dirty="0"/>
              <a:t>garantiya ng kaligtasan </a:t>
            </a:r>
            <a:r>
              <a:rPr lang="ms-MY" sz="2000" dirty="0"/>
              <a:t>ng Konsul ng Espanya sa Hong Kong, hinainan si Rizal ng </a:t>
            </a:r>
            <a:r>
              <a:rPr lang="ms-MY" sz="2000" b="1" dirty="0"/>
              <a:t>kaso laban sa relihiyon at bayan sa Pilipinas</a:t>
            </a:r>
            <a:endParaRPr lang="en-PH" sz="2000" dirty="0"/>
          </a:p>
          <a:p>
            <a:pPr marL="601980" marR="4030345">
              <a:spcBef>
                <a:spcPts val="0"/>
              </a:spcBef>
              <a:spcAft>
                <a:spcPts val="0"/>
              </a:spcAft>
            </a:pPr>
            <a:endParaRPr lang="ms-MY" sz="2000" dirty="0">
              <a:latin typeface="Carlito"/>
              <a:ea typeface="Carlito"/>
              <a:cs typeface="Carlito"/>
            </a:endParaRPr>
          </a:p>
          <a:p>
            <a:pPr marL="601980" marR="4030345">
              <a:spcBef>
                <a:spcPts val="0"/>
              </a:spcBef>
              <a:spcAft>
                <a:spcPts val="0"/>
              </a:spcAft>
            </a:pPr>
            <a:endParaRPr lang="en-PH" sz="2000" dirty="0">
              <a:effectLst/>
              <a:latin typeface="Carlito"/>
              <a:ea typeface="Carlito"/>
              <a:cs typeface="Carlito"/>
            </a:endParaRPr>
          </a:p>
        </p:txBody>
      </p:sp>
    </p:spTree>
    <p:extLst>
      <p:ext uri="{BB962C8B-B14F-4D97-AF65-F5344CB8AC3E}">
        <p14:creationId xmlns:p14="http://schemas.microsoft.com/office/powerpoint/2010/main" val="281784477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452717"/>
            <a:ext cx="9404723" cy="1805573"/>
          </a:xfrm>
        </p:spPr>
        <p:txBody>
          <a:bodyPr/>
          <a:lstStyle/>
          <a:p>
            <a:r>
              <a:rPr lang="ms-MY" sz="3600" b="1" dirty="0"/>
              <a:t>1892 – 1896</a:t>
            </a:r>
            <a:br>
              <a:rPr lang="en-PH" sz="3600" b="1" dirty="0"/>
            </a:br>
            <a:r>
              <a:rPr lang="ms-MY" sz="3600" b="1" dirty="0"/>
              <a:t>Takipsilim ng Isang Buhay at Bukangliwayway ng Isang Bayani</a:t>
            </a:r>
            <a:br>
              <a:rPr lang="en-PH" dirty="0"/>
            </a:br>
            <a:r>
              <a:rPr lang="ms-MY" b="1" dirty="0"/>
              <a:t> </a:t>
            </a:r>
            <a:r>
              <a:rPr lang="ms-MY" dirty="0"/>
              <a:t> </a:t>
            </a:r>
            <a:br>
              <a:rPr lang="ms-MY" dirty="0"/>
            </a:br>
            <a:r>
              <a:rPr lang="ms-MY" sz="2800" dirty="0"/>
              <a:t>dumating sa Pilipinas kasama si </a:t>
            </a:r>
            <a:r>
              <a:rPr lang="ms-MY" sz="2800" b="1" dirty="0"/>
              <a:t>Lucia</a:t>
            </a:r>
            <a:br>
              <a:rPr lang="en-PH" sz="2800" dirty="0"/>
            </a:br>
            <a:r>
              <a:rPr lang="ms-MY" sz="2800" dirty="0"/>
              <a:t>binisita si GH Despujol upang ihingi ng kapatawaran ang ama binisita ang mga kapatid at mga kaibigan sa Gitnang Luzon</a:t>
            </a:r>
            <a:br>
              <a:rPr lang="en-PH" sz="2800" dirty="0"/>
            </a:br>
            <a:r>
              <a:rPr lang="ms-MY" dirty="0"/>
              <a:t> </a:t>
            </a:r>
            <a:br>
              <a:rPr lang="en-PH" dirty="0"/>
            </a:br>
            <a:br>
              <a:rPr lang="en-PH" dirty="0"/>
            </a:br>
            <a:endParaRPr lang="en-PH" dirty="0"/>
          </a:p>
        </p:txBody>
      </p:sp>
    </p:spTree>
    <p:extLst>
      <p:ext uri="{BB962C8B-B14F-4D97-AF65-F5344CB8AC3E}">
        <p14:creationId xmlns:p14="http://schemas.microsoft.com/office/powerpoint/2010/main" val="124149152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646111" y="1967345"/>
            <a:ext cx="9911053" cy="4857740"/>
          </a:xfrm>
          <a:prstGeom prst="rect">
            <a:avLst/>
          </a:prstGeom>
        </p:spPr>
        <p:txBody>
          <a:bodyPr wrap="square">
            <a:spAutoFit/>
          </a:bodyPr>
          <a:lstStyle/>
          <a:p>
            <a:pPr marL="144145" marR="0">
              <a:spcBef>
                <a:spcPts val="0"/>
              </a:spcBef>
              <a:spcAft>
                <a:spcPts val="0"/>
              </a:spcAft>
            </a:pPr>
            <a:r>
              <a:rPr lang="ms-MY" sz="2400" dirty="0">
                <a:latin typeface="Carlito"/>
                <a:ea typeface="Carlito"/>
                <a:cs typeface="Carlito"/>
              </a:rPr>
              <a:t>itinatag ang </a:t>
            </a:r>
            <a:r>
              <a:rPr lang="ms-MY" sz="2400" b="1" dirty="0">
                <a:latin typeface="Carlito"/>
                <a:ea typeface="Carlito"/>
                <a:cs typeface="Carlito"/>
              </a:rPr>
              <a:t>La Liga Filipina</a:t>
            </a:r>
            <a:endParaRPr lang="en-PH" sz="2400" dirty="0">
              <a:latin typeface="Carlito"/>
              <a:ea typeface="Carlito"/>
              <a:cs typeface="Carlito"/>
            </a:endParaRPr>
          </a:p>
          <a:p>
            <a:pPr marL="601980" marR="0">
              <a:spcBef>
                <a:spcPts val="5"/>
              </a:spcBef>
              <a:spcAft>
                <a:spcPts val="0"/>
              </a:spcAft>
            </a:pPr>
            <a:r>
              <a:rPr lang="ms-MY" sz="2400" dirty="0">
                <a:latin typeface="Carlito"/>
                <a:ea typeface="Carlito"/>
                <a:cs typeface="Carlito"/>
              </a:rPr>
              <a:t>noong </a:t>
            </a:r>
            <a:r>
              <a:rPr lang="ms-MY" sz="2400" b="1" dirty="0">
                <a:latin typeface="Carlito"/>
                <a:ea typeface="Carlito"/>
                <a:cs typeface="Carlito"/>
              </a:rPr>
              <a:t>ika-3 ng Hulyo 1892</a:t>
            </a:r>
            <a:endParaRPr lang="en-PH" sz="2400" dirty="0">
              <a:latin typeface="Carlito"/>
              <a:ea typeface="Carlito"/>
              <a:cs typeface="Carlito"/>
            </a:endParaRPr>
          </a:p>
          <a:p>
            <a:pPr marL="601980" marR="0">
              <a:spcBef>
                <a:spcPts val="0"/>
              </a:spcBef>
              <a:spcAft>
                <a:spcPts val="0"/>
              </a:spcAft>
            </a:pPr>
            <a:r>
              <a:rPr lang="ms-MY" sz="2400" dirty="0">
                <a:latin typeface="Carlito"/>
                <a:ea typeface="Carlito"/>
                <a:cs typeface="Carlito"/>
              </a:rPr>
              <a:t>sa bahay ng kaibigang si </a:t>
            </a:r>
            <a:r>
              <a:rPr lang="ms-MY" sz="2400" b="1" dirty="0">
                <a:latin typeface="Carlito"/>
                <a:ea typeface="Carlito"/>
                <a:cs typeface="Carlito"/>
              </a:rPr>
              <a:t>Doroteo Ongjunco </a:t>
            </a:r>
            <a:r>
              <a:rPr lang="ms-MY" sz="2400" dirty="0">
                <a:latin typeface="Carlito"/>
                <a:ea typeface="Carlito"/>
                <a:cs typeface="Carlito"/>
              </a:rPr>
              <a:t>sa </a:t>
            </a:r>
            <a:r>
              <a:rPr lang="ms-MY" sz="2400" b="1" dirty="0">
                <a:latin typeface="Carlito"/>
                <a:ea typeface="Carlito"/>
                <a:cs typeface="Carlito"/>
              </a:rPr>
              <a:t>Ylaya, Tondo</a:t>
            </a:r>
            <a:endParaRPr lang="en-PH" sz="2400" dirty="0">
              <a:latin typeface="Carlito"/>
              <a:ea typeface="Carlito"/>
              <a:cs typeface="Carlito"/>
            </a:endParaRPr>
          </a:p>
          <a:p>
            <a:pPr marL="601980" marR="0">
              <a:spcBef>
                <a:spcPts val="0"/>
              </a:spcBef>
              <a:spcAft>
                <a:spcPts val="0"/>
              </a:spcAft>
            </a:pPr>
            <a:r>
              <a:rPr lang="ms-MY" sz="2400" dirty="0">
                <a:latin typeface="Carlito"/>
                <a:ea typeface="Carlito"/>
                <a:cs typeface="Carlito"/>
              </a:rPr>
              <a:t>motto </a:t>
            </a:r>
            <a:r>
              <a:rPr lang="ms-MY" sz="2400" b="1" dirty="0">
                <a:latin typeface="Arial" panose="020B0604020202020204" pitchFamily="34" charset="0"/>
                <a:ea typeface="Carlito"/>
                <a:cs typeface="Carlito"/>
              </a:rPr>
              <a:t>“Unus Instar Omnium” </a:t>
            </a:r>
            <a:r>
              <a:rPr lang="ms-MY" sz="2400" dirty="0">
                <a:latin typeface="Carlito"/>
                <a:ea typeface="Carlito"/>
                <a:cs typeface="Carlito"/>
              </a:rPr>
              <a:t>(isa tulad ng lahat)</a:t>
            </a:r>
            <a:endParaRPr lang="en-PH" sz="2400" dirty="0">
              <a:latin typeface="Carlito"/>
              <a:ea typeface="Carlito"/>
              <a:cs typeface="Carlito"/>
            </a:endParaRPr>
          </a:p>
          <a:p>
            <a:pPr marL="601980" marR="0">
              <a:lnSpc>
                <a:spcPts val="1335"/>
              </a:lnSpc>
              <a:spcBef>
                <a:spcPts val="0"/>
              </a:spcBef>
              <a:spcAft>
                <a:spcPts val="0"/>
              </a:spcAft>
            </a:pPr>
            <a:endParaRPr lang="ms-MY" sz="2400" b="1" kern="0" dirty="0">
              <a:latin typeface="Carlito"/>
              <a:ea typeface="Carlito"/>
              <a:cs typeface="Carlito"/>
            </a:endParaRPr>
          </a:p>
          <a:p>
            <a:pPr marL="601980" marR="0">
              <a:lnSpc>
                <a:spcPts val="1335"/>
              </a:lnSpc>
              <a:spcBef>
                <a:spcPts val="0"/>
              </a:spcBef>
              <a:spcAft>
                <a:spcPts val="0"/>
              </a:spcAft>
            </a:pPr>
            <a:r>
              <a:rPr lang="ms-MY" sz="2400" b="1" kern="0" dirty="0">
                <a:latin typeface="Carlito"/>
                <a:ea typeface="Carlito"/>
                <a:cs typeface="Carlito"/>
              </a:rPr>
              <a:t>mga layunin</a:t>
            </a:r>
            <a:endParaRPr lang="en-PH" sz="2400" b="1" kern="0" dirty="0">
              <a:latin typeface="Carlito"/>
              <a:ea typeface="Carlito"/>
              <a:cs typeface="Carlito"/>
            </a:endParaRPr>
          </a:p>
          <a:p>
            <a:pPr marL="1059180" marR="3469005">
              <a:spcBef>
                <a:spcPts val="0"/>
              </a:spcBef>
              <a:spcAft>
                <a:spcPts val="0"/>
              </a:spcAft>
            </a:pPr>
            <a:r>
              <a:rPr lang="ms-MY" sz="2400" dirty="0">
                <a:latin typeface="Carlito"/>
                <a:ea typeface="Carlito"/>
                <a:cs typeface="Carlito"/>
              </a:rPr>
              <a:t>pagbubuklod ng kapuluan pagtutulungan sa panahon ng kagipitan</a:t>
            </a:r>
            <a:endParaRPr lang="en-PH" sz="2400" dirty="0">
              <a:latin typeface="Carlito"/>
              <a:ea typeface="Carlito"/>
              <a:cs typeface="Carlito"/>
            </a:endParaRPr>
          </a:p>
          <a:p>
            <a:pPr marL="1059180" marR="2829560">
              <a:spcBef>
                <a:spcPts val="0"/>
              </a:spcBef>
              <a:spcAft>
                <a:spcPts val="0"/>
              </a:spcAft>
            </a:pPr>
            <a:r>
              <a:rPr lang="ms-MY" sz="2400" dirty="0">
                <a:latin typeface="Carlito"/>
                <a:ea typeface="Carlito"/>
                <a:cs typeface="Carlito"/>
              </a:rPr>
              <a:t>pagtatanggol sa lahat ng uri ng karahasan pagtataguyod ng edukasyon, agrikultura, kalakalan</a:t>
            </a:r>
            <a:endParaRPr lang="en-PH" sz="2400" dirty="0">
              <a:latin typeface="Carlito"/>
              <a:ea typeface="Carlito"/>
              <a:cs typeface="Carlito"/>
            </a:endParaRPr>
          </a:p>
          <a:p>
            <a:br>
              <a:rPr lang="ms-MY" sz="2400" dirty="0">
                <a:latin typeface="Carlito"/>
                <a:ea typeface="Carlito"/>
                <a:cs typeface="Carlito"/>
              </a:rPr>
            </a:br>
            <a:endParaRPr lang="en-PH" sz="2400" dirty="0"/>
          </a:p>
        </p:txBody>
      </p:sp>
    </p:spTree>
    <p:extLst>
      <p:ext uri="{BB962C8B-B14F-4D97-AF65-F5344CB8AC3E}">
        <p14:creationId xmlns:p14="http://schemas.microsoft.com/office/powerpoint/2010/main" val="25456045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360217" y="2313709"/>
            <a:ext cx="10737273" cy="3547125"/>
          </a:xfrm>
          <a:prstGeom prst="rect">
            <a:avLst/>
          </a:prstGeom>
        </p:spPr>
        <p:txBody>
          <a:bodyPr wrap="square">
            <a:spAutoFit/>
          </a:bodyPr>
          <a:lstStyle/>
          <a:p>
            <a:pPr marL="1059180" marR="0">
              <a:spcBef>
                <a:spcPts val="135"/>
              </a:spcBef>
              <a:spcAft>
                <a:spcPts val="0"/>
              </a:spcAft>
            </a:pPr>
            <a:r>
              <a:rPr lang="ms-MY" sz="2400" dirty="0">
                <a:latin typeface="Carlito"/>
                <a:ea typeface="Carlito"/>
                <a:cs typeface="Carlito"/>
              </a:rPr>
              <a:t>pag-aaral at pagsasakatuparan ng mga reporma</a:t>
            </a:r>
            <a:endParaRPr lang="en-PH" sz="2400" dirty="0">
              <a:latin typeface="Carlito"/>
              <a:ea typeface="Carlito"/>
              <a:cs typeface="Carlito"/>
            </a:endParaRPr>
          </a:p>
          <a:p>
            <a:pPr marL="601980" marR="0">
              <a:spcBef>
                <a:spcPts val="0"/>
              </a:spcBef>
              <a:spcAft>
                <a:spcPts val="0"/>
              </a:spcAft>
            </a:pPr>
            <a:r>
              <a:rPr lang="ms-MY" sz="2400" b="1" kern="0" dirty="0">
                <a:latin typeface="Carlito"/>
                <a:ea typeface="Carlito"/>
                <a:cs typeface="Carlito"/>
              </a:rPr>
              <a:t>pamunuan at kasapi</a:t>
            </a:r>
            <a:endParaRPr lang="en-PH" sz="2400" b="1" kern="0" dirty="0">
              <a:latin typeface="Carlito"/>
              <a:ea typeface="Carlito"/>
              <a:cs typeface="Carlito"/>
            </a:endParaRPr>
          </a:p>
          <a:p>
            <a:pPr marL="1059180" marR="3750945">
              <a:spcBef>
                <a:spcPts val="5"/>
              </a:spcBef>
              <a:spcAft>
                <a:spcPts val="0"/>
              </a:spcAft>
            </a:pPr>
            <a:r>
              <a:rPr lang="ms-MY" sz="2400" dirty="0">
                <a:latin typeface="Carlito"/>
                <a:ea typeface="Carlito"/>
                <a:cs typeface="Carlito"/>
              </a:rPr>
              <a:t>Pangulo </a:t>
            </a:r>
            <a:r>
              <a:rPr lang="ms-MY" sz="2400" dirty="0">
                <a:latin typeface="Arial" panose="020B0604020202020204" pitchFamily="34" charset="0"/>
                <a:ea typeface="Carlito"/>
                <a:cs typeface="Carlito"/>
              </a:rPr>
              <a:t>– </a:t>
            </a:r>
            <a:r>
              <a:rPr lang="ms-MY" sz="2400" dirty="0">
                <a:latin typeface="Carlito"/>
                <a:ea typeface="Carlito"/>
                <a:cs typeface="Carlito"/>
              </a:rPr>
              <a:t>Ambrosio Salvador Piskal </a:t>
            </a:r>
            <a:r>
              <a:rPr lang="ms-MY" sz="2400" dirty="0">
                <a:latin typeface="Arial" panose="020B0604020202020204" pitchFamily="34" charset="0"/>
                <a:ea typeface="Carlito"/>
                <a:cs typeface="Carlito"/>
              </a:rPr>
              <a:t>– </a:t>
            </a:r>
            <a:r>
              <a:rPr lang="ms-MY" sz="2400" dirty="0">
                <a:latin typeface="Carlito"/>
                <a:ea typeface="Carlito"/>
                <a:cs typeface="Carlito"/>
              </a:rPr>
              <a:t>Agustin de la Rosa</a:t>
            </a:r>
            <a:endParaRPr lang="en-PH" sz="2400" dirty="0">
              <a:latin typeface="Carlito"/>
              <a:ea typeface="Carlito"/>
              <a:cs typeface="Carlito"/>
            </a:endParaRPr>
          </a:p>
          <a:p>
            <a:pPr marL="1059180" marR="0">
              <a:lnSpc>
                <a:spcPts val="1335"/>
              </a:lnSpc>
              <a:spcBef>
                <a:spcPts val="0"/>
              </a:spcBef>
              <a:spcAft>
                <a:spcPts val="0"/>
              </a:spcAft>
            </a:pPr>
            <a:endParaRPr lang="ms-MY" sz="2400" dirty="0">
              <a:latin typeface="Carlito"/>
              <a:ea typeface="Carlito"/>
              <a:cs typeface="Carlito"/>
            </a:endParaRPr>
          </a:p>
          <a:p>
            <a:pPr marL="1059180" marR="0">
              <a:lnSpc>
                <a:spcPts val="1335"/>
              </a:lnSpc>
              <a:spcBef>
                <a:spcPts val="0"/>
              </a:spcBef>
              <a:spcAft>
                <a:spcPts val="0"/>
              </a:spcAft>
            </a:pPr>
            <a:endParaRPr lang="ms-MY" sz="2400" dirty="0">
              <a:latin typeface="Carlito"/>
              <a:ea typeface="Carlito"/>
              <a:cs typeface="Carlito"/>
            </a:endParaRPr>
          </a:p>
          <a:p>
            <a:pPr marL="1059180" marR="0">
              <a:lnSpc>
                <a:spcPts val="1335"/>
              </a:lnSpc>
              <a:spcBef>
                <a:spcPts val="0"/>
              </a:spcBef>
              <a:spcAft>
                <a:spcPts val="0"/>
              </a:spcAft>
            </a:pPr>
            <a:r>
              <a:rPr lang="ms-MY" sz="2400" dirty="0">
                <a:latin typeface="Carlito"/>
                <a:ea typeface="Carlito"/>
                <a:cs typeface="Carlito"/>
              </a:rPr>
              <a:t>Ingat-Yaman </a:t>
            </a:r>
            <a:r>
              <a:rPr lang="ms-MY" sz="2400" dirty="0">
                <a:latin typeface="Arial" panose="020B0604020202020204" pitchFamily="34" charset="0"/>
                <a:ea typeface="Carlito"/>
                <a:cs typeface="Carlito"/>
              </a:rPr>
              <a:t>– </a:t>
            </a:r>
            <a:r>
              <a:rPr lang="ms-MY" sz="2400" dirty="0">
                <a:latin typeface="Carlito"/>
                <a:ea typeface="Carlito"/>
                <a:cs typeface="Carlito"/>
              </a:rPr>
              <a:t>Bonifacio Arevalo</a:t>
            </a:r>
            <a:endParaRPr lang="en-PH" sz="2400" dirty="0">
              <a:latin typeface="Carlito"/>
              <a:ea typeface="Carlito"/>
              <a:cs typeface="Carlito"/>
            </a:endParaRPr>
          </a:p>
          <a:p>
            <a:pPr marL="1059180" marR="0">
              <a:spcBef>
                <a:spcPts val="0"/>
              </a:spcBef>
              <a:spcAft>
                <a:spcPts val="0"/>
              </a:spcAft>
            </a:pPr>
            <a:r>
              <a:rPr lang="ms-MY" sz="2400" dirty="0">
                <a:latin typeface="Carlito"/>
                <a:ea typeface="Carlito"/>
                <a:cs typeface="Carlito"/>
              </a:rPr>
              <a:t>Kalihim </a:t>
            </a:r>
            <a:r>
              <a:rPr lang="ms-MY" sz="2400" dirty="0">
                <a:latin typeface="Arial" panose="020B0604020202020204" pitchFamily="34" charset="0"/>
                <a:ea typeface="Carlito"/>
                <a:cs typeface="Carlito"/>
              </a:rPr>
              <a:t>– </a:t>
            </a:r>
            <a:r>
              <a:rPr lang="ms-MY" sz="2400" dirty="0">
                <a:latin typeface="Carlito"/>
                <a:ea typeface="Carlito"/>
                <a:cs typeface="Carlito"/>
              </a:rPr>
              <a:t>Deodato Arellano (bayaw ni Marcelo del Pilar)</a:t>
            </a:r>
            <a:endParaRPr lang="en-PH" sz="2400" dirty="0">
              <a:latin typeface="Carlito"/>
              <a:ea typeface="Carlito"/>
              <a:cs typeface="Carlito"/>
            </a:endParaRPr>
          </a:p>
          <a:p>
            <a:pPr marL="1059180" marR="0">
              <a:spcBef>
                <a:spcPts val="0"/>
              </a:spcBef>
              <a:spcAft>
                <a:spcPts val="0"/>
              </a:spcAft>
            </a:pPr>
            <a:r>
              <a:rPr lang="ms-MY" sz="2400" dirty="0">
                <a:latin typeface="Carlito"/>
                <a:ea typeface="Carlito"/>
                <a:cs typeface="Carlito"/>
              </a:rPr>
              <a:t>Apolinario Mabini, Andres Bonifacio, Timoteo Paez, Pedro Serrano Laktaw, atbp.</a:t>
            </a:r>
            <a:endParaRPr lang="en-PH" sz="2400" dirty="0">
              <a:latin typeface="Carlito"/>
              <a:ea typeface="Carlito"/>
              <a:cs typeface="Carlito"/>
            </a:endParaRPr>
          </a:p>
          <a:p>
            <a:r>
              <a:rPr lang="ms-MY" sz="2400" dirty="0">
                <a:latin typeface="Carlito"/>
                <a:ea typeface="Carlito"/>
                <a:cs typeface="Carlito"/>
              </a:rPr>
              <a:t> </a:t>
            </a:r>
            <a:endParaRPr lang="en-PH" sz="2400" dirty="0">
              <a:effectLst/>
              <a:latin typeface="Carlito"/>
              <a:ea typeface="Carlito"/>
              <a:cs typeface="Carlito"/>
            </a:endParaRPr>
          </a:p>
        </p:txBody>
      </p:sp>
    </p:spTree>
    <p:extLst>
      <p:ext uri="{BB962C8B-B14F-4D97-AF65-F5344CB8AC3E}">
        <p14:creationId xmlns:p14="http://schemas.microsoft.com/office/powerpoint/2010/main" val="36824558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526473" y="1690255"/>
            <a:ext cx="9975272" cy="5060360"/>
          </a:xfrm>
          <a:prstGeom prst="rect">
            <a:avLst/>
          </a:prstGeom>
        </p:spPr>
        <p:txBody>
          <a:bodyPr wrap="square">
            <a:spAutoFit/>
          </a:bodyPr>
          <a:lstStyle/>
          <a:p>
            <a:pPr marL="601980" marR="476250" indent="-457835">
              <a:spcBef>
                <a:spcPts val="0"/>
              </a:spcBef>
              <a:spcAft>
                <a:spcPts val="0"/>
              </a:spcAft>
            </a:pPr>
            <a:r>
              <a:rPr lang="ms-MY" sz="2400" dirty="0">
                <a:latin typeface="Carlito"/>
                <a:ea typeface="Carlito"/>
                <a:cs typeface="Carlito"/>
              </a:rPr>
              <a:t>muling ipinatawag ni </a:t>
            </a:r>
            <a:r>
              <a:rPr lang="ms-MY" sz="2400" b="1" dirty="0">
                <a:latin typeface="Carlito"/>
                <a:ea typeface="Carlito"/>
                <a:cs typeface="Carlito"/>
              </a:rPr>
              <a:t>GH Despujol </a:t>
            </a:r>
            <a:r>
              <a:rPr lang="ms-MY" sz="2400" dirty="0">
                <a:latin typeface="Carlito"/>
                <a:ea typeface="Carlito"/>
                <a:cs typeface="Carlito"/>
              </a:rPr>
              <a:t>dahil sa nakitang babasahing </a:t>
            </a:r>
            <a:r>
              <a:rPr lang="ms-MY" sz="2400" b="1" dirty="0">
                <a:latin typeface="Carlito"/>
                <a:ea typeface="Carlito"/>
                <a:cs typeface="Carlito"/>
              </a:rPr>
              <a:t>Pobres Frailes </a:t>
            </a:r>
            <a:r>
              <a:rPr lang="ms-MY" sz="2400" dirty="0">
                <a:latin typeface="Carlito"/>
                <a:ea typeface="Carlito"/>
                <a:cs typeface="Carlito"/>
              </a:rPr>
              <a:t>(sinasabing akda ni P. Jacinto) sa mga gamit ni Lucia</a:t>
            </a:r>
            <a:endParaRPr lang="en-PH" sz="2400" dirty="0">
              <a:latin typeface="Carlito"/>
              <a:ea typeface="Carlito"/>
              <a:cs typeface="Carlito"/>
            </a:endParaRPr>
          </a:p>
          <a:p>
            <a:pPr marL="601980" marR="0">
              <a:spcBef>
                <a:spcPts val="5"/>
              </a:spcBef>
              <a:spcAft>
                <a:spcPts val="0"/>
              </a:spcAft>
            </a:pPr>
            <a:r>
              <a:rPr lang="ms-MY" sz="2400" dirty="0">
                <a:latin typeface="Carlito"/>
                <a:ea typeface="Carlito"/>
                <a:cs typeface="Carlito"/>
              </a:rPr>
              <a:t>Hulyo 7 </a:t>
            </a:r>
            <a:r>
              <a:rPr lang="ms-MY" sz="2400" dirty="0">
                <a:latin typeface="Arial" panose="020B0604020202020204" pitchFamily="34" charset="0"/>
                <a:ea typeface="Carlito"/>
                <a:cs typeface="Carlito"/>
              </a:rPr>
              <a:t>– </a:t>
            </a:r>
            <a:r>
              <a:rPr lang="ms-MY" sz="2400" dirty="0">
                <a:latin typeface="Carlito"/>
                <a:ea typeface="Carlito"/>
                <a:cs typeface="Carlito"/>
              </a:rPr>
              <a:t>pinaaresto at ikinulong sa </a:t>
            </a:r>
            <a:r>
              <a:rPr lang="ms-MY" sz="2400" b="1" dirty="0">
                <a:latin typeface="Carlito"/>
                <a:ea typeface="Carlito"/>
                <a:cs typeface="Carlito"/>
              </a:rPr>
              <a:t>Fuerza Santiago</a:t>
            </a:r>
            <a:endParaRPr lang="en-PH" sz="2400" dirty="0">
              <a:latin typeface="Carlito"/>
              <a:ea typeface="Carlito"/>
              <a:cs typeface="Carlito"/>
            </a:endParaRPr>
          </a:p>
          <a:p>
            <a:pPr marL="601980" marR="0">
              <a:spcBef>
                <a:spcPts val="0"/>
              </a:spcBef>
              <a:spcAft>
                <a:spcPts val="0"/>
              </a:spcAft>
            </a:pPr>
            <a:r>
              <a:rPr lang="ms-MY" sz="2400" dirty="0">
                <a:latin typeface="Carlito"/>
                <a:ea typeface="Carlito"/>
                <a:cs typeface="Carlito"/>
              </a:rPr>
              <a:t>Hulyo 15 </a:t>
            </a:r>
            <a:r>
              <a:rPr lang="ms-MY" sz="2400" dirty="0">
                <a:latin typeface="Arial" panose="020B0604020202020204" pitchFamily="34" charset="0"/>
                <a:ea typeface="Carlito"/>
                <a:cs typeface="Carlito"/>
              </a:rPr>
              <a:t>– </a:t>
            </a:r>
            <a:r>
              <a:rPr lang="ms-MY" sz="2400" dirty="0">
                <a:latin typeface="Carlito"/>
                <a:ea typeface="Carlito"/>
                <a:cs typeface="Carlito"/>
              </a:rPr>
              <a:t>isinakay sa barkong Cebu upang ipatapon sa </a:t>
            </a:r>
            <a:r>
              <a:rPr lang="ms-MY" sz="2400" b="1" dirty="0">
                <a:latin typeface="Carlito"/>
                <a:ea typeface="Carlito"/>
                <a:cs typeface="Carlito"/>
              </a:rPr>
              <a:t>Dapitan, Zamboanga</a:t>
            </a:r>
            <a:endParaRPr lang="en-PH" sz="2400" dirty="0">
              <a:latin typeface="Carlito"/>
              <a:ea typeface="Carlito"/>
              <a:cs typeface="Carlito"/>
            </a:endParaRPr>
          </a:p>
          <a:p>
            <a:pPr>
              <a:spcBef>
                <a:spcPts val="5"/>
              </a:spcBef>
            </a:pPr>
            <a:r>
              <a:rPr lang="ms-MY" sz="2400" b="1" dirty="0">
                <a:latin typeface="Carlito"/>
                <a:ea typeface="Carlito"/>
                <a:cs typeface="Carlito"/>
              </a:rPr>
              <a:t> </a:t>
            </a:r>
            <a:endParaRPr lang="en-PH" sz="2400" dirty="0">
              <a:latin typeface="Carlito"/>
              <a:ea typeface="Carlito"/>
              <a:cs typeface="Carlito"/>
            </a:endParaRPr>
          </a:p>
          <a:p>
            <a:pPr marL="144145" marR="0">
              <a:lnSpc>
                <a:spcPts val="1335"/>
              </a:lnSpc>
              <a:spcBef>
                <a:spcPts val="0"/>
              </a:spcBef>
              <a:spcAft>
                <a:spcPts val="0"/>
              </a:spcAft>
            </a:pPr>
            <a:r>
              <a:rPr lang="ms-MY" sz="2400" b="1" kern="0" dirty="0">
                <a:latin typeface="Carlito"/>
                <a:ea typeface="Carlito"/>
                <a:cs typeface="Carlito"/>
              </a:rPr>
              <a:t>Dapitan</a:t>
            </a:r>
            <a:endParaRPr lang="en-PH" sz="2400" b="1" kern="0" dirty="0">
              <a:latin typeface="Carlito"/>
              <a:ea typeface="Carlito"/>
              <a:cs typeface="Carlito"/>
            </a:endParaRPr>
          </a:p>
          <a:p>
            <a:pPr marL="601980" marR="2080260">
              <a:spcBef>
                <a:spcPts val="0"/>
              </a:spcBef>
              <a:spcAft>
                <a:spcPts val="0"/>
              </a:spcAft>
            </a:pPr>
            <a:r>
              <a:rPr lang="ms-MY" sz="2400" dirty="0">
                <a:latin typeface="Carlito"/>
                <a:ea typeface="Carlito"/>
                <a:cs typeface="Carlito"/>
              </a:rPr>
              <a:t>nanirahan sa bahay ni </a:t>
            </a:r>
            <a:r>
              <a:rPr lang="ms-MY" sz="2400" b="1" dirty="0">
                <a:latin typeface="Carlito"/>
                <a:ea typeface="Carlito"/>
                <a:cs typeface="Carlito"/>
              </a:rPr>
              <a:t>Kapitan Ricardo Carnicero, </a:t>
            </a:r>
            <a:r>
              <a:rPr lang="ms-MY" sz="2400" dirty="0">
                <a:latin typeface="Carlito"/>
                <a:ea typeface="Carlito"/>
                <a:cs typeface="Carlito"/>
              </a:rPr>
              <a:t>corregidor ng Dapitan 1 sa 3 nagwagi sa loterya</a:t>
            </a:r>
            <a:endParaRPr lang="en-PH" sz="2400" dirty="0">
              <a:latin typeface="Carlito"/>
              <a:ea typeface="Carlito"/>
              <a:cs typeface="Carlito"/>
            </a:endParaRPr>
          </a:p>
          <a:p>
            <a:pPr marL="601980" marR="0">
              <a:spcBef>
                <a:spcPts val="0"/>
              </a:spcBef>
              <a:spcAft>
                <a:spcPts val="0"/>
              </a:spcAft>
            </a:pPr>
            <a:r>
              <a:rPr lang="ms-MY" sz="2400" dirty="0">
                <a:latin typeface="Carlito"/>
                <a:ea typeface="Carlito"/>
                <a:cs typeface="Carlito"/>
              </a:rPr>
              <a:t>P6200</a:t>
            </a:r>
            <a:endParaRPr lang="en-PH" sz="2400" dirty="0">
              <a:latin typeface="Carlito"/>
              <a:ea typeface="Carlito"/>
              <a:cs typeface="Carlito"/>
            </a:endParaRPr>
          </a:p>
          <a:p>
            <a:pPr marL="1059180" marR="0">
              <a:spcBef>
                <a:spcPts val="0"/>
              </a:spcBef>
              <a:spcAft>
                <a:spcPts val="0"/>
              </a:spcAft>
            </a:pPr>
            <a:r>
              <a:rPr lang="ms-MY" sz="2400" dirty="0">
                <a:latin typeface="Carlito"/>
                <a:ea typeface="Carlito"/>
                <a:cs typeface="Carlito"/>
              </a:rPr>
              <a:t>P2000 sa ama</a:t>
            </a:r>
            <a:endParaRPr lang="en-PH" sz="2400" dirty="0">
              <a:latin typeface="Carlito"/>
              <a:ea typeface="Carlito"/>
              <a:cs typeface="Carlito"/>
            </a:endParaRPr>
          </a:p>
          <a:p>
            <a:pPr marL="1059180" marR="0">
              <a:spcBef>
                <a:spcPts val="0"/>
              </a:spcBef>
              <a:spcAft>
                <a:spcPts val="0"/>
              </a:spcAft>
            </a:pPr>
            <a:r>
              <a:rPr lang="ms-MY" sz="2400" dirty="0">
                <a:latin typeface="Carlito"/>
                <a:ea typeface="Carlito"/>
                <a:cs typeface="Carlito"/>
              </a:rPr>
              <a:t>P200 kay Jose Maria Basa</a:t>
            </a:r>
            <a:endParaRPr lang="en-PH" sz="2400" dirty="0">
              <a:latin typeface="Carlito"/>
              <a:ea typeface="Carlito"/>
              <a:cs typeface="Carlito"/>
            </a:endParaRPr>
          </a:p>
          <a:p>
            <a:pPr marL="1059180" marR="0">
              <a:spcBef>
                <a:spcPts val="0"/>
              </a:spcBef>
              <a:spcAft>
                <a:spcPts val="0"/>
              </a:spcAft>
            </a:pPr>
            <a:r>
              <a:rPr lang="ms-MY" sz="2400" dirty="0">
                <a:latin typeface="Carlito"/>
                <a:ea typeface="Carlito"/>
                <a:cs typeface="Carlito"/>
              </a:rPr>
              <a:t>natira ay ibinili ng lupain sa Dapitan at Talisay</a:t>
            </a:r>
            <a:endParaRPr lang="en-PH" sz="2400" dirty="0">
              <a:effectLst/>
              <a:latin typeface="Carlito"/>
              <a:ea typeface="Carlito"/>
              <a:cs typeface="Carlito"/>
            </a:endParaRPr>
          </a:p>
        </p:txBody>
      </p:sp>
    </p:spTree>
    <p:extLst>
      <p:ext uri="{BB962C8B-B14F-4D97-AF65-F5344CB8AC3E}">
        <p14:creationId xmlns:p14="http://schemas.microsoft.com/office/powerpoint/2010/main" val="36552573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646112" y="1967346"/>
            <a:ext cx="11047124" cy="4454361"/>
          </a:xfrm>
          <a:prstGeom prst="rect">
            <a:avLst/>
          </a:prstGeom>
        </p:spPr>
        <p:txBody>
          <a:bodyPr wrap="square">
            <a:spAutoFit/>
          </a:bodyPr>
          <a:lstStyle/>
          <a:p>
            <a:pPr marL="144145" marR="0">
              <a:spcBef>
                <a:spcPts val="0"/>
              </a:spcBef>
              <a:spcAft>
                <a:spcPts val="0"/>
              </a:spcAft>
            </a:pPr>
            <a:r>
              <a:rPr lang="ms-MY" dirty="0">
                <a:ea typeface="Carlito"/>
                <a:cs typeface="Carlito"/>
              </a:rPr>
              <a:t>palitan ng sulat nina Rizal at </a:t>
            </a:r>
            <a:r>
              <a:rPr lang="ms-MY" b="1" dirty="0">
                <a:ea typeface="Carlito"/>
                <a:cs typeface="Carlito"/>
              </a:rPr>
              <a:t>Padre Pablo Pastells</a:t>
            </a:r>
            <a:endParaRPr lang="en-PH" dirty="0">
              <a:ea typeface="Carlito"/>
              <a:cs typeface="Carlito"/>
            </a:endParaRPr>
          </a:p>
          <a:p>
            <a:pPr marL="144145" marR="0">
              <a:spcBef>
                <a:spcPts val="0"/>
              </a:spcBef>
              <a:spcAft>
                <a:spcPts val="0"/>
              </a:spcAft>
            </a:pPr>
            <a:r>
              <a:rPr lang="ms-MY" dirty="0">
                <a:ea typeface="Carlito"/>
                <a:cs typeface="Carlito"/>
              </a:rPr>
              <a:t>ipinadala rin si </a:t>
            </a:r>
            <a:r>
              <a:rPr lang="ms-MY" b="1" dirty="0">
                <a:ea typeface="Carlito"/>
                <a:cs typeface="Carlito"/>
              </a:rPr>
              <a:t>Padre Francisco de Paula Sanchez </a:t>
            </a:r>
            <a:r>
              <a:rPr lang="ms-MY" dirty="0">
                <a:ea typeface="Carlito"/>
                <a:cs typeface="Carlito"/>
              </a:rPr>
              <a:t>upang tulungan si </a:t>
            </a:r>
            <a:r>
              <a:rPr lang="ms-MY" b="1" dirty="0">
                <a:ea typeface="Carlito"/>
                <a:cs typeface="Carlito"/>
              </a:rPr>
              <a:t>Padre Antonio Obach </a:t>
            </a:r>
            <a:r>
              <a:rPr lang="ms-MY" dirty="0">
                <a:ea typeface="Carlito"/>
                <a:cs typeface="Carlito"/>
              </a:rPr>
              <a:t>na hikayatin si Rizal na</a:t>
            </a:r>
            <a:endParaRPr lang="en-PH" dirty="0">
              <a:ea typeface="Carlito"/>
              <a:cs typeface="Carlito"/>
            </a:endParaRPr>
          </a:p>
          <a:p>
            <a:pPr marL="601980" marR="0">
              <a:spcBef>
                <a:spcPts val="5"/>
              </a:spcBef>
              <a:spcAft>
                <a:spcPts val="0"/>
              </a:spcAft>
            </a:pPr>
            <a:r>
              <a:rPr lang="ms-MY" dirty="0">
                <a:ea typeface="Carlito"/>
                <a:cs typeface="Carlito"/>
              </a:rPr>
              <a:t>iwaksi ang kanyang mga “pagkakamali sa relihiyon”</a:t>
            </a:r>
            <a:endParaRPr lang="en-PH" dirty="0">
              <a:ea typeface="Carlito"/>
              <a:cs typeface="Carlito"/>
            </a:endParaRPr>
          </a:p>
          <a:p>
            <a:pPr>
              <a:spcBef>
                <a:spcPts val="30"/>
              </a:spcBef>
            </a:pPr>
            <a:r>
              <a:rPr lang="ms-MY" sz="2000" dirty="0">
                <a:ea typeface="Carlito"/>
                <a:cs typeface="Carlito"/>
              </a:rPr>
              <a:t> </a:t>
            </a:r>
            <a:endParaRPr lang="en-PH" dirty="0">
              <a:ea typeface="Carlito"/>
              <a:cs typeface="Carlito"/>
            </a:endParaRPr>
          </a:p>
          <a:p>
            <a:pPr marL="601980" marR="222885" indent="-457835">
              <a:spcBef>
                <a:spcPts val="0"/>
              </a:spcBef>
              <a:spcAft>
                <a:spcPts val="0"/>
              </a:spcAft>
            </a:pPr>
            <a:r>
              <a:rPr lang="ms-MY" dirty="0">
                <a:ea typeface="Carlito"/>
                <a:cs typeface="Carlito"/>
              </a:rPr>
              <a:t>parihabang bahay kung saan si Rizal nakatira kasama ang bumisitang ina, kapatid na sina Trinidad, Narcisa at Maria, at pamangkin sa likod nito ay ang nakahiwalay na istruktura ng kusina</a:t>
            </a:r>
            <a:endParaRPr lang="en-PH" dirty="0">
              <a:ea typeface="Carlito"/>
              <a:cs typeface="Carlito"/>
            </a:endParaRPr>
          </a:p>
          <a:p>
            <a:pPr marL="144145" marR="0">
              <a:spcBef>
                <a:spcPts val="0"/>
              </a:spcBef>
              <a:spcAft>
                <a:spcPts val="0"/>
              </a:spcAft>
            </a:pPr>
            <a:r>
              <a:rPr lang="ms-MY" dirty="0">
                <a:ea typeface="Carlito"/>
                <a:cs typeface="Carlito"/>
              </a:rPr>
              <a:t>oktagonal na bahay kung saan tumutuloy ang mga estudyante dinagdagan ng isa pang kwadradong bahay</a:t>
            </a:r>
            <a:endParaRPr lang="en-PH" dirty="0">
              <a:ea typeface="Carlito"/>
              <a:cs typeface="Carlito"/>
            </a:endParaRPr>
          </a:p>
          <a:p>
            <a:pPr marL="601980" marR="0">
              <a:spcBef>
                <a:spcPts val="5"/>
              </a:spcBef>
              <a:spcAft>
                <a:spcPts val="0"/>
              </a:spcAft>
            </a:pPr>
            <a:r>
              <a:rPr lang="ms-MY" dirty="0">
                <a:ea typeface="Carlito"/>
                <a:cs typeface="Carlito"/>
              </a:rPr>
              <a:t>21 →16 na mag-aaral</a:t>
            </a:r>
            <a:endParaRPr lang="en-PH" dirty="0">
              <a:ea typeface="Carlito"/>
              <a:cs typeface="Carlito"/>
            </a:endParaRPr>
          </a:p>
          <a:p>
            <a:pPr marL="601980" marR="0">
              <a:spcBef>
                <a:spcPts val="0"/>
              </a:spcBef>
              <a:spcAft>
                <a:spcPts val="0"/>
              </a:spcAft>
            </a:pPr>
            <a:r>
              <a:rPr lang="ms-MY" dirty="0">
                <a:ea typeface="Carlito"/>
                <a:cs typeface="Carlito"/>
              </a:rPr>
              <a:t>sa halip na magbayad ay tumutulong sa iba’t ibang proyekto para sa komunidad</a:t>
            </a:r>
            <a:endParaRPr lang="en-PH" dirty="0">
              <a:ea typeface="Carlito"/>
              <a:cs typeface="Carlito"/>
            </a:endParaRPr>
          </a:p>
          <a:p>
            <a:pPr marL="601980" marR="565785">
              <a:spcBef>
                <a:spcPts val="5"/>
              </a:spcBef>
              <a:spcAft>
                <a:spcPts val="0"/>
              </a:spcAft>
            </a:pPr>
            <a:r>
              <a:rPr lang="ms-MY" dirty="0">
                <a:ea typeface="Carlito"/>
                <a:cs typeface="Carlito"/>
              </a:rPr>
              <a:t>pagbabasa, pagsusulat, wikang Espanyol at Ingles, heograpiya, kasaysayan, matematika, geometry, moralidad, agham, palakasan (gymnastics, boksing, paglangoy, arnis, atbp)</a:t>
            </a:r>
            <a:endParaRPr lang="en-PH" dirty="0">
              <a:ea typeface="Carlito"/>
              <a:cs typeface="Carlito"/>
            </a:endParaRPr>
          </a:p>
          <a:p>
            <a:pPr marL="601980" marR="0">
              <a:lnSpc>
                <a:spcPts val="1335"/>
              </a:lnSpc>
              <a:spcBef>
                <a:spcPts val="0"/>
              </a:spcBef>
              <a:spcAft>
                <a:spcPts val="0"/>
              </a:spcAft>
            </a:pPr>
            <a:r>
              <a:rPr lang="ms-MY" dirty="0">
                <a:ea typeface="Carlito"/>
                <a:cs typeface="Carlito"/>
              </a:rPr>
              <a:t>klase ay mula ika-2 hanggang ika-4 ng hapon</a:t>
            </a:r>
            <a:endParaRPr lang="en-PH" dirty="0">
              <a:effectLst/>
              <a:ea typeface="Carlito"/>
              <a:cs typeface="Carlito"/>
            </a:endParaRPr>
          </a:p>
        </p:txBody>
      </p:sp>
    </p:spTree>
    <p:extLst>
      <p:ext uri="{BB962C8B-B14F-4D97-AF65-F5344CB8AC3E}">
        <p14:creationId xmlns:p14="http://schemas.microsoft.com/office/powerpoint/2010/main" val="37197251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Rectangle 2"/>
          <p:cNvSpPr/>
          <p:nvPr/>
        </p:nvSpPr>
        <p:spPr>
          <a:xfrm>
            <a:off x="277091" y="2244435"/>
            <a:ext cx="11707092" cy="4414029"/>
          </a:xfrm>
          <a:prstGeom prst="rect">
            <a:avLst/>
          </a:prstGeom>
        </p:spPr>
        <p:txBody>
          <a:bodyPr wrap="square">
            <a:spAutoFit/>
          </a:bodyPr>
          <a:lstStyle/>
          <a:p>
            <a:pPr marL="601980" marR="2957830" indent="-457835">
              <a:spcBef>
                <a:spcPts val="0"/>
              </a:spcBef>
              <a:spcAft>
                <a:spcPts val="0"/>
              </a:spcAft>
            </a:pPr>
            <a:r>
              <a:rPr lang="ms-MY" dirty="0">
                <a:ea typeface="Carlito"/>
                <a:cs typeface="Carlito"/>
              </a:rPr>
              <a:t>2 maliit na kubo para sa mga pasyente – pambabae at panlalaki libre ang panggagamot sa mahihirap na pasyente nagturo ng paggamit ng halamang gamut</a:t>
            </a:r>
            <a:endParaRPr lang="en-PH" dirty="0">
              <a:ea typeface="Carlito"/>
              <a:cs typeface="Carlito"/>
            </a:endParaRPr>
          </a:p>
          <a:p>
            <a:r>
              <a:rPr lang="ms-MY" dirty="0">
                <a:ea typeface="Carlito"/>
                <a:cs typeface="Carlito"/>
              </a:rPr>
              <a:t> </a:t>
            </a:r>
            <a:endParaRPr lang="en-PH" dirty="0">
              <a:ea typeface="Carlito"/>
              <a:cs typeface="Carlito"/>
            </a:endParaRPr>
          </a:p>
          <a:p>
            <a:pPr marL="144145" marR="0">
              <a:spcBef>
                <a:spcPts val="0"/>
              </a:spcBef>
              <a:spcAft>
                <a:spcPts val="0"/>
              </a:spcAft>
            </a:pPr>
            <a:r>
              <a:rPr lang="ms-MY" dirty="0">
                <a:ea typeface="Carlito"/>
                <a:cs typeface="Carlito"/>
              </a:rPr>
              <a:t>gumawa ng sistemang patubig para sa mga tahanan sa Dapitan</a:t>
            </a:r>
            <a:endParaRPr lang="en-PH" dirty="0">
              <a:ea typeface="Carlito"/>
              <a:cs typeface="Carlito"/>
            </a:endParaRPr>
          </a:p>
          <a:p>
            <a:pPr marL="144145" marR="1373505">
              <a:spcBef>
                <a:spcPts val="0"/>
              </a:spcBef>
              <a:spcAft>
                <a:spcPts val="0"/>
              </a:spcAft>
            </a:pPr>
            <a:r>
              <a:rPr lang="ms-MY" dirty="0">
                <a:ea typeface="Carlito"/>
                <a:cs typeface="Carlito"/>
              </a:rPr>
              <a:t>nilinis ang mga latian at masusukal na lugar upang mabawasan ang mga insidente ng malaria mapa ng Mindanao</a:t>
            </a:r>
            <a:endParaRPr lang="en-PH" dirty="0">
              <a:ea typeface="Carlito"/>
              <a:cs typeface="Carlito"/>
            </a:endParaRPr>
          </a:p>
          <a:p>
            <a:pPr marL="601980" marR="433070" indent="-457835">
              <a:spcBef>
                <a:spcPts val="5"/>
              </a:spcBef>
              <a:spcAft>
                <a:spcPts val="0"/>
              </a:spcAft>
            </a:pPr>
            <a:r>
              <a:rPr lang="ms-MY" dirty="0">
                <a:ea typeface="Carlito"/>
                <a:cs typeface="Carlito"/>
              </a:rPr>
              <a:t>katulong si Padre Francisco de Paula Sanchez, inayos ang plaza ng pueblo at nilagyan ng pailaw ang mga daan gamit ang langis ng niyog</a:t>
            </a:r>
            <a:endParaRPr lang="en-PH" dirty="0">
              <a:ea typeface="Carlito"/>
              <a:cs typeface="Carlito"/>
            </a:endParaRPr>
          </a:p>
          <a:p>
            <a:pPr marL="144145" marR="0">
              <a:lnSpc>
                <a:spcPts val="1340"/>
              </a:lnSpc>
              <a:spcBef>
                <a:spcPts val="0"/>
              </a:spcBef>
              <a:spcAft>
                <a:spcPts val="0"/>
              </a:spcAft>
            </a:pPr>
            <a:r>
              <a:rPr lang="ms-MY" dirty="0">
                <a:ea typeface="Carlito"/>
                <a:cs typeface="Carlito"/>
              </a:rPr>
              <a:t>heksagonal na bahay na tirahan ng mga alagang manok</a:t>
            </a:r>
            <a:endParaRPr lang="en-PH" dirty="0">
              <a:ea typeface="Carlito"/>
              <a:cs typeface="Carlito"/>
            </a:endParaRPr>
          </a:p>
          <a:p>
            <a:pPr marL="144145" marR="1205865">
              <a:spcBef>
                <a:spcPts val="0"/>
              </a:spcBef>
              <a:spcAft>
                <a:spcPts val="0"/>
              </a:spcAft>
            </a:pPr>
            <a:r>
              <a:rPr lang="ms-MY" dirty="0">
                <a:ea typeface="Carlito"/>
                <a:cs typeface="Carlito"/>
              </a:rPr>
              <a:t>nagnegosyo sa pangingisda, kopra, apog kasosyo ang isang mangangalakal na si Ramon Carreon nagtatag ng </a:t>
            </a:r>
            <a:r>
              <a:rPr lang="ms-MY" b="1" dirty="0">
                <a:ea typeface="Carlito"/>
                <a:cs typeface="Carlito"/>
              </a:rPr>
              <a:t>kooperatiba </a:t>
            </a:r>
            <a:r>
              <a:rPr lang="ms-MY" dirty="0">
                <a:ea typeface="Carlito"/>
                <a:cs typeface="Carlito"/>
              </a:rPr>
              <a:t>ng mga magsasaka</a:t>
            </a:r>
            <a:endParaRPr lang="en-PH" dirty="0">
              <a:ea typeface="Carlito"/>
              <a:cs typeface="Carlito"/>
            </a:endParaRPr>
          </a:p>
          <a:p>
            <a:pPr marL="144145" marR="1619885">
              <a:spcBef>
                <a:spcPts val="0"/>
              </a:spcBef>
              <a:spcAft>
                <a:spcPts val="0"/>
              </a:spcAft>
            </a:pPr>
            <a:r>
              <a:rPr lang="ms-MY" dirty="0">
                <a:ea typeface="Carlito"/>
                <a:cs typeface="Carlito"/>
              </a:rPr>
              <a:t>nagturo ng makabagong paraan ng pagtatanim, pag-ani at pagmamanupaktura ng abaka nag-angkat ng makinarya mula sa Amerika</a:t>
            </a:r>
            <a:endParaRPr lang="en-PH" dirty="0">
              <a:ea typeface="Carlito"/>
              <a:cs typeface="Carlito"/>
            </a:endParaRPr>
          </a:p>
          <a:p>
            <a:pPr marL="144145" marR="1165225">
              <a:spcBef>
                <a:spcPts val="0"/>
              </a:spcBef>
              <a:spcAft>
                <a:spcPts val="0"/>
              </a:spcAft>
            </a:pPr>
            <a:r>
              <a:rPr lang="ms-MY" dirty="0">
                <a:ea typeface="Carlito"/>
                <a:cs typeface="Carlito"/>
              </a:rPr>
              <a:t>nakaimbento ng </a:t>
            </a:r>
            <a:r>
              <a:rPr lang="ms-MY" b="1" dirty="0">
                <a:ea typeface="Carlito"/>
                <a:cs typeface="Carlito"/>
              </a:rPr>
              <a:t>sulpukan </a:t>
            </a:r>
            <a:r>
              <a:rPr lang="ms-MY" dirty="0">
                <a:ea typeface="Carlito"/>
                <a:cs typeface="Carlito"/>
              </a:rPr>
              <a:t>(lighter) na gawa sa kahoy at makinang gumagawa ng </a:t>
            </a:r>
            <a:r>
              <a:rPr lang="ms-MY" b="1" dirty="0">
                <a:ea typeface="Carlito"/>
                <a:cs typeface="Carlito"/>
              </a:rPr>
              <a:t>ladrilyo </a:t>
            </a:r>
            <a:r>
              <a:rPr lang="ms-MY" dirty="0">
                <a:ea typeface="Carlito"/>
                <a:cs typeface="Carlito"/>
              </a:rPr>
              <a:t>(bricks) nangalap ng mga ispesimen ng mga halaman at hayop</a:t>
            </a:r>
            <a:endParaRPr lang="en-PH" dirty="0">
              <a:effectLst/>
              <a:ea typeface="Carlito"/>
              <a:cs typeface="Carlito"/>
            </a:endParaRPr>
          </a:p>
        </p:txBody>
      </p:sp>
    </p:spTree>
    <p:extLst>
      <p:ext uri="{BB962C8B-B14F-4D97-AF65-F5344CB8AC3E}">
        <p14:creationId xmlns:p14="http://schemas.microsoft.com/office/powerpoint/2010/main" val="24770508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646111" y="1853248"/>
            <a:ext cx="10285125" cy="4803110"/>
          </a:xfrm>
          <a:prstGeom prst="rect">
            <a:avLst/>
          </a:prstGeom>
        </p:spPr>
        <p:txBody>
          <a:bodyPr wrap="square">
            <a:spAutoFit/>
          </a:bodyPr>
          <a:lstStyle/>
          <a:p>
            <a:pPr marL="144145" marR="0">
              <a:spcBef>
                <a:spcPts val="0"/>
              </a:spcBef>
              <a:spcAft>
                <a:spcPts val="0"/>
              </a:spcAft>
            </a:pPr>
            <a:r>
              <a:rPr lang="ms-MY" dirty="0">
                <a:latin typeface="Carlito"/>
                <a:ea typeface="Carlito"/>
                <a:cs typeface="Carlito"/>
              </a:rPr>
              <a:t>nagpatuloy sa pag-</a:t>
            </a:r>
            <a:r>
              <a:rPr lang="ms-MY" dirty="0">
                <a:latin typeface="Arial" panose="020B0604020202020204" pitchFamily="34" charset="0"/>
                <a:ea typeface="Carlito"/>
                <a:cs typeface="Carlito"/>
              </a:rPr>
              <a:t>aaral ng iba’t ibang wika</a:t>
            </a:r>
            <a:endParaRPr lang="en-PH" dirty="0">
              <a:latin typeface="Carlito"/>
              <a:ea typeface="Carlito"/>
              <a:cs typeface="Carlito"/>
            </a:endParaRPr>
          </a:p>
          <a:p>
            <a:pPr marL="144145" marR="3692525" indent="457200">
              <a:lnSpc>
                <a:spcPct val="98000"/>
              </a:lnSpc>
              <a:spcBef>
                <a:spcPts val="10"/>
              </a:spcBef>
              <a:spcAft>
                <a:spcPts val="0"/>
              </a:spcAft>
            </a:pPr>
            <a:r>
              <a:rPr lang="ms-MY" dirty="0">
                <a:latin typeface="Carlito"/>
                <a:ea typeface="Carlito"/>
                <a:cs typeface="Carlito"/>
              </a:rPr>
              <a:t>Cebuano, Subanun, Tagalog, Ilokano, Malay mga akdang naisulat</a:t>
            </a:r>
            <a:endParaRPr lang="en-PH" dirty="0">
              <a:latin typeface="Carlito"/>
              <a:ea typeface="Carlito"/>
              <a:cs typeface="Carlito"/>
            </a:endParaRPr>
          </a:p>
          <a:p>
            <a:pPr marL="601980" marR="5012055">
              <a:spcBef>
                <a:spcPts val="10"/>
              </a:spcBef>
              <a:spcAft>
                <a:spcPts val="0"/>
              </a:spcAft>
            </a:pPr>
            <a:r>
              <a:rPr lang="ms-MY" dirty="0">
                <a:latin typeface="Carlito"/>
                <a:ea typeface="Carlito"/>
                <a:cs typeface="Carlito"/>
              </a:rPr>
              <a:t>A Ricardo Carnicero, Himno A Talisay,</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El Canto del Viajero, </a:t>
            </a:r>
            <a:r>
              <a:rPr lang="ms-MY" b="1" dirty="0">
                <a:latin typeface="Carlito"/>
                <a:ea typeface="Carlito"/>
                <a:cs typeface="Carlito"/>
              </a:rPr>
              <a:t>Mi Retiro</a:t>
            </a:r>
            <a:endParaRPr lang="en-PH" dirty="0">
              <a:latin typeface="Carlito"/>
              <a:ea typeface="Carlito"/>
              <a:cs typeface="Carlito"/>
            </a:endParaRPr>
          </a:p>
          <a:p>
            <a:pPr marL="144145" marR="0">
              <a:spcBef>
                <a:spcPts val="5"/>
              </a:spcBef>
              <a:spcAft>
                <a:spcPts val="0"/>
              </a:spcAft>
            </a:pPr>
            <a:r>
              <a:rPr lang="ms-MY" dirty="0">
                <a:latin typeface="Carlito"/>
                <a:ea typeface="Carlito"/>
                <a:cs typeface="Carlito"/>
              </a:rPr>
              <a:t>eskultura</a:t>
            </a:r>
            <a:endParaRPr lang="en-PH" dirty="0">
              <a:latin typeface="Carlito"/>
              <a:ea typeface="Carlito"/>
              <a:cs typeface="Carlito"/>
            </a:endParaRPr>
          </a:p>
          <a:p>
            <a:pPr marL="601980" marR="0">
              <a:spcBef>
                <a:spcPts val="15"/>
              </a:spcBef>
              <a:spcAft>
                <a:spcPts val="0"/>
              </a:spcAft>
            </a:pPr>
            <a:r>
              <a:rPr lang="ms-MY" dirty="0">
                <a:latin typeface="Arial" panose="020B0604020202020204" pitchFamily="34" charset="0"/>
                <a:ea typeface="Carlito"/>
                <a:cs typeface="Carlito"/>
              </a:rPr>
              <a:t>Mother’s Revenge</a:t>
            </a:r>
            <a:endParaRPr lang="en-PH" dirty="0">
              <a:latin typeface="Carlito"/>
              <a:ea typeface="Carlito"/>
              <a:cs typeface="Carlito"/>
            </a:endParaRPr>
          </a:p>
          <a:p>
            <a:pPr>
              <a:spcBef>
                <a:spcPts val="30"/>
              </a:spcBef>
            </a:pPr>
            <a:r>
              <a:rPr lang="ms-MY" sz="2000" dirty="0">
                <a:latin typeface="Arial" panose="020B0604020202020204" pitchFamily="34" charset="0"/>
                <a:ea typeface="Carlito"/>
                <a:cs typeface="Carlito"/>
              </a:rPr>
              <a:t> </a:t>
            </a:r>
            <a:endParaRPr lang="en-PH" dirty="0">
              <a:latin typeface="Carlito"/>
              <a:ea typeface="Carlito"/>
              <a:cs typeface="Carlito"/>
            </a:endParaRPr>
          </a:p>
          <a:p>
            <a:pPr marL="144145" marR="0">
              <a:spcBef>
                <a:spcPts val="0"/>
              </a:spcBef>
              <a:spcAft>
                <a:spcPts val="0"/>
              </a:spcAft>
            </a:pPr>
            <a:r>
              <a:rPr lang="ms-MY" b="1" kern="0" dirty="0">
                <a:latin typeface="Carlito"/>
                <a:ea typeface="Carlito"/>
                <a:cs typeface="Carlito"/>
              </a:rPr>
              <a:t>Kapitan Juan Sitges</a:t>
            </a:r>
            <a:endParaRPr lang="en-PH" b="1" kern="0" dirty="0">
              <a:latin typeface="Carlito"/>
              <a:ea typeface="Carlito"/>
              <a:cs typeface="Carlito"/>
            </a:endParaRPr>
          </a:p>
          <a:p>
            <a:pPr marL="601980" marR="0">
              <a:spcBef>
                <a:spcPts val="0"/>
              </a:spcBef>
              <a:spcAft>
                <a:spcPts val="0"/>
              </a:spcAft>
            </a:pPr>
            <a:r>
              <a:rPr lang="ms-MY" dirty="0">
                <a:latin typeface="Carlito"/>
                <a:ea typeface="Carlito"/>
                <a:cs typeface="Carlito"/>
              </a:rPr>
              <a:t>corregidor na pumalit kay Carnicero</a:t>
            </a:r>
            <a:endParaRPr lang="en-PH" dirty="0">
              <a:latin typeface="Carlito"/>
              <a:ea typeface="Carlito"/>
              <a:cs typeface="Carlito"/>
            </a:endParaRPr>
          </a:p>
          <a:p>
            <a:pPr>
              <a:spcBef>
                <a:spcPts val="50"/>
              </a:spcBef>
            </a:pPr>
            <a:r>
              <a:rPr lang="ms-MY" sz="1600" dirty="0">
                <a:latin typeface="Carlito"/>
                <a:ea typeface="Carlito"/>
                <a:cs typeface="Carlito"/>
              </a:rPr>
              <a:t> </a:t>
            </a:r>
            <a:endParaRPr lang="en-PH" dirty="0">
              <a:latin typeface="Carlito"/>
              <a:ea typeface="Carlito"/>
              <a:cs typeface="Carlito"/>
            </a:endParaRPr>
          </a:p>
          <a:p>
            <a:pPr marL="144145" marR="0">
              <a:spcBef>
                <a:spcPts val="0"/>
              </a:spcBef>
              <a:spcAft>
                <a:spcPts val="0"/>
              </a:spcAft>
            </a:pPr>
            <a:r>
              <a:rPr lang="ms-MY" b="1" kern="0" dirty="0">
                <a:latin typeface="Carlito"/>
                <a:ea typeface="Carlito"/>
                <a:cs typeface="Carlito"/>
              </a:rPr>
              <a:t>Florencio Namanan</a:t>
            </a:r>
            <a:endParaRPr lang="en-PH" b="1" kern="0" dirty="0">
              <a:latin typeface="Carlito"/>
              <a:ea typeface="Carlito"/>
              <a:cs typeface="Carlito"/>
            </a:endParaRPr>
          </a:p>
          <a:p>
            <a:pPr marL="601980" marR="0">
              <a:spcBef>
                <a:spcPts val="5"/>
              </a:spcBef>
              <a:spcAft>
                <a:spcPts val="0"/>
              </a:spcAft>
            </a:pPr>
            <a:r>
              <a:rPr lang="ms-MY" dirty="0">
                <a:latin typeface="Carlito"/>
                <a:ea typeface="Carlito"/>
                <a:cs typeface="Carlito"/>
              </a:rPr>
              <a:t>nagpanggap na kaanak na si </a:t>
            </a:r>
            <a:r>
              <a:rPr lang="ms-MY" b="1" dirty="0">
                <a:latin typeface="Carlito"/>
                <a:ea typeface="Carlito"/>
                <a:cs typeface="Carlito"/>
              </a:rPr>
              <a:t>Pablo Mercado</a:t>
            </a:r>
            <a:endParaRPr lang="en-PH" dirty="0">
              <a:latin typeface="Carlito"/>
              <a:ea typeface="Carlito"/>
              <a:cs typeface="Carlito"/>
            </a:endParaRPr>
          </a:p>
          <a:p>
            <a:pPr marL="601980" marR="196215">
              <a:spcBef>
                <a:spcPts val="0"/>
              </a:spcBef>
              <a:spcAft>
                <a:spcPts val="0"/>
              </a:spcAft>
            </a:pPr>
            <a:r>
              <a:rPr lang="ms-MY" dirty="0">
                <a:latin typeface="Carlito"/>
                <a:ea typeface="Carlito"/>
                <a:cs typeface="Carlito"/>
              </a:rPr>
              <a:t>lumalabas na inupahan ng mga paring </a:t>
            </a:r>
            <a:r>
              <a:rPr lang="ms-MY" b="1" dirty="0">
                <a:latin typeface="Carlito"/>
                <a:ea typeface="Carlito"/>
                <a:cs typeface="Carlito"/>
              </a:rPr>
              <a:t>Recolletos </a:t>
            </a:r>
            <a:r>
              <a:rPr lang="ms-MY" dirty="0">
                <a:latin typeface="Carlito"/>
                <a:ea typeface="Carlito"/>
                <a:cs typeface="Carlito"/>
              </a:rPr>
              <a:t>upang mag-espiya at maghanap ng ebidensya laban kay Rizal</a:t>
            </a:r>
            <a:endParaRPr lang="en-PH" dirty="0">
              <a:latin typeface="Carlito"/>
              <a:ea typeface="Carlito"/>
              <a:cs typeface="Carlito"/>
            </a:endParaRPr>
          </a:p>
          <a:p>
            <a:br>
              <a:rPr lang="ms-MY" dirty="0">
                <a:latin typeface="Carlito"/>
                <a:ea typeface="Carlito"/>
                <a:cs typeface="Carlito"/>
              </a:rPr>
            </a:br>
            <a:endParaRPr lang="en-PH" dirty="0"/>
          </a:p>
        </p:txBody>
      </p:sp>
    </p:spTree>
    <p:extLst>
      <p:ext uri="{BB962C8B-B14F-4D97-AF65-F5344CB8AC3E}">
        <p14:creationId xmlns:p14="http://schemas.microsoft.com/office/powerpoint/2010/main" val="199203593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166255" y="2175164"/>
            <a:ext cx="11610109" cy="3842077"/>
          </a:xfrm>
          <a:prstGeom prst="rect">
            <a:avLst/>
          </a:prstGeom>
        </p:spPr>
        <p:txBody>
          <a:bodyPr wrap="square">
            <a:spAutoFit/>
          </a:bodyPr>
          <a:lstStyle/>
          <a:p>
            <a:pPr marL="144145" marR="0">
              <a:spcBef>
                <a:spcPts val="180"/>
              </a:spcBef>
              <a:spcAft>
                <a:spcPts val="0"/>
              </a:spcAft>
            </a:pPr>
            <a:r>
              <a:rPr lang="ms-MY" b="1" kern="0" dirty="0">
                <a:latin typeface="Carlito"/>
                <a:ea typeface="Carlito"/>
                <a:cs typeface="Carlito"/>
              </a:rPr>
              <a:t>Josephine Bracken</a:t>
            </a:r>
            <a:endParaRPr lang="en-PH" b="1" kern="0" dirty="0">
              <a:latin typeface="Carlito"/>
              <a:ea typeface="Carlito"/>
              <a:cs typeface="Carlito"/>
            </a:endParaRPr>
          </a:p>
          <a:p>
            <a:pPr marL="601980" marR="4601210">
              <a:spcBef>
                <a:spcPts val="0"/>
              </a:spcBef>
              <a:spcAft>
                <a:spcPts val="0"/>
              </a:spcAft>
            </a:pPr>
            <a:r>
              <a:rPr lang="ms-MY" dirty="0">
                <a:latin typeface="Carlito"/>
                <a:ea typeface="Carlito"/>
                <a:cs typeface="Carlito"/>
              </a:rPr>
              <a:t>Irlandes na 18 taong gulang mula sa Hong Kong</a:t>
            </a:r>
            <a:endParaRPr lang="en-PH" dirty="0">
              <a:latin typeface="Carlito"/>
              <a:ea typeface="Carlito"/>
              <a:cs typeface="Carlito"/>
            </a:endParaRPr>
          </a:p>
          <a:p>
            <a:pPr marL="601980" marR="0">
              <a:lnSpc>
                <a:spcPts val="1335"/>
              </a:lnSpc>
              <a:spcBef>
                <a:spcPts val="0"/>
              </a:spcBef>
              <a:spcAft>
                <a:spcPts val="0"/>
              </a:spcAft>
            </a:pPr>
            <a:r>
              <a:rPr lang="ms-MY" dirty="0">
                <a:latin typeface="Carlito"/>
                <a:ea typeface="Carlito"/>
                <a:cs typeface="Carlito"/>
              </a:rPr>
              <a:t>dumating sa Dapitan upang ipagamot ang ama-amahang si </a:t>
            </a:r>
            <a:r>
              <a:rPr lang="ms-MY" b="1" dirty="0">
                <a:latin typeface="Carlito"/>
                <a:ea typeface="Carlito"/>
                <a:cs typeface="Carlito"/>
              </a:rPr>
              <a:t>George Taufer</a:t>
            </a:r>
            <a:endParaRPr lang="en-PH" dirty="0">
              <a:latin typeface="Carlito"/>
              <a:ea typeface="Carlito"/>
              <a:cs typeface="Carlito"/>
            </a:endParaRPr>
          </a:p>
          <a:p>
            <a:pPr marL="601980" marR="391795">
              <a:spcBef>
                <a:spcPts val="0"/>
              </a:spcBef>
              <a:spcAft>
                <a:spcPts val="0"/>
              </a:spcAft>
            </a:pPr>
            <a:r>
              <a:rPr lang="ms-MY" dirty="0">
                <a:latin typeface="Carlito"/>
                <a:ea typeface="Carlito"/>
                <a:cs typeface="Carlito"/>
              </a:rPr>
              <a:t>nagplanong magpakasal ngunit di pinahintulutan ng simbahan dahil sa pagiging </a:t>
            </a:r>
            <a:r>
              <a:rPr lang="ms-MY" b="1" dirty="0">
                <a:latin typeface="Carlito"/>
                <a:ea typeface="Carlito"/>
                <a:cs typeface="Carlito"/>
              </a:rPr>
              <a:t>mason </a:t>
            </a:r>
            <a:r>
              <a:rPr lang="ms-MY" dirty="0">
                <a:latin typeface="Carlito"/>
                <a:ea typeface="Carlito"/>
                <a:cs typeface="Carlito"/>
              </a:rPr>
              <a:t>ni Rizal nagkaroon ng anak na pinangalanang </a:t>
            </a:r>
            <a:r>
              <a:rPr lang="ms-MY" b="1" dirty="0">
                <a:latin typeface="Carlito"/>
                <a:ea typeface="Carlito"/>
                <a:cs typeface="Carlito"/>
              </a:rPr>
              <a:t>Francisco </a:t>
            </a:r>
            <a:r>
              <a:rPr lang="ms-MY" dirty="0">
                <a:latin typeface="Carlito"/>
                <a:ea typeface="Carlito"/>
                <a:cs typeface="Carlito"/>
              </a:rPr>
              <a:t>ngunit agad binawian ng buhay dahil kulang sa buwan</a:t>
            </a:r>
            <a:endParaRPr lang="en-PH" dirty="0">
              <a:latin typeface="Carlito"/>
              <a:ea typeface="Carlito"/>
              <a:cs typeface="Carlito"/>
            </a:endParaRPr>
          </a:p>
          <a:p>
            <a:pPr>
              <a:spcBef>
                <a:spcPts val="5"/>
              </a:spcBef>
            </a:pPr>
            <a:r>
              <a:rPr lang="ms-MY" dirty="0">
                <a:latin typeface="Carlito"/>
                <a:ea typeface="Carlito"/>
                <a:cs typeface="Carlito"/>
              </a:rPr>
              <a:t> </a:t>
            </a:r>
            <a:endParaRPr lang="en-PH" dirty="0">
              <a:latin typeface="Carlito"/>
              <a:ea typeface="Carlito"/>
              <a:cs typeface="Carlito"/>
            </a:endParaRPr>
          </a:p>
          <a:p>
            <a:pPr marL="144145" marR="0">
              <a:spcBef>
                <a:spcPts val="0"/>
              </a:spcBef>
              <a:spcAft>
                <a:spcPts val="0"/>
              </a:spcAft>
            </a:pPr>
            <a:r>
              <a:rPr lang="ms-MY" b="1" kern="0" dirty="0">
                <a:latin typeface="Carlito"/>
                <a:ea typeface="Carlito"/>
                <a:cs typeface="Carlito"/>
              </a:rPr>
              <a:t>Pio Valenzuela</a:t>
            </a:r>
            <a:endParaRPr lang="en-PH" b="1" kern="0" dirty="0">
              <a:latin typeface="Carlito"/>
              <a:ea typeface="Carlito"/>
              <a:cs typeface="Carlito"/>
            </a:endParaRPr>
          </a:p>
          <a:p>
            <a:pPr marL="601980" marR="0">
              <a:spcBef>
                <a:spcPts val="0"/>
              </a:spcBef>
              <a:spcAft>
                <a:spcPts val="0"/>
              </a:spcAft>
            </a:pPr>
            <a:r>
              <a:rPr lang="ms-MY" dirty="0">
                <a:latin typeface="Carlito"/>
                <a:ea typeface="Carlito"/>
                <a:cs typeface="Carlito"/>
              </a:rPr>
              <a:t>ipinadala ng </a:t>
            </a:r>
            <a:r>
              <a:rPr lang="ms-MY" b="1" dirty="0">
                <a:latin typeface="Carlito"/>
                <a:ea typeface="Carlito"/>
                <a:cs typeface="Carlito"/>
              </a:rPr>
              <a:t>Katipunan </a:t>
            </a:r>
            <a:r>
              <a:rPr lang="ms-MY" dirty="0">
                <a:latin typeface="Carlito"/>
                <a:ea typeface="Carlito"/>
                <a:cs typeface="Carlito"/>
              </a:rPr>
              <a:t>upang sumangguni ukol sa Himagsikan</a:t>
            </a:r>
            <a:endParaRPr lang="en-PH" dirty="0">
              <a:latin typeface="Carlito"/>
              <a:ea typeface="Carlito"/>
              <a:cs typeface="Carlito"/>
            </a:endParaRPr>
          </a:p>
          <a:p>
            <a:pPr marL="1059180" marR="415290" indent="-457200">
              <a:spcBef>
                <a:spcPts val="5"/>
              </a:spcBef>
              <a:spcAft>
                <a:spcPts val="0"/>
              </a:spcAft>
            </a:pPr>
            <a:r>
              <a:rPr lang="ms-MY" dirty="0">
                <a:latin typeface="Carlito"/>
                <a:ea typeface="Carlito"/>
                <a:cs typeface="Carlito"/>
              </a:rPr>
              <a:t>tinutulan at sinabing di pa napapanahon ang rebolusyon dahil kulang sa kahandaan at kagamitan bagamat marami ang mga kasaping masa, di sapat ang suporta mula sa mayayamang pamilya kulang sa armas at kasanayang pandigma</a:t>
            </a:r>
            <a:endParaRPr lang="en-PH" dirty="0">
              <a:latin typeface="Carlito"/>
              <a:ea typeface="Carlito"/>
              <a:cs typeface="Carlito"/>
            </a:endParaRPr>
          </a:p>
          <a:p>
            <a:pPr marL="1059180" marR="0">
              <a:spcBef>
                <a:spcPts val="0"/>
              </a:spcBef>
              <a:spcAft>
                <a:spcPts val="0"/>
              </a:spcAft>
            </a:pPr>
            <a:r>
              <a:rPr lang="ms-MY" dirty="0">
                <a:latin typeface="Carlito"/>
                <a:ea typeface="Carlito"/>
                <a:cs typeface="Carlito"/>
              </a:rPr>
              <a:t>payong lapitan si Antonio Luna</a:t>
            </a:r>
            <a:endParaRPr lang="en-PH" dirty="0">
              <a:latin typeface="Carlito"/>
              <a:ea typeface="Carlito"/>
              <a:cs typeface="Carlito"/>
            </a:endParaRPr>
          </a:p>
          <a:p>
            <a:pPr>
              <a:spcBef>
                <a:spcPts val="50"/>
              </a:spcBef>
            </a:pPr>
            <a:r>
              <a:rPr lang="ms-MY" sz="1600" dirty="0">
                <a:latin typeface="Carlito"/>
                <a:ea typeface="Carlito"/>
                <a:cs typeface="Carlito"/>
              </a:rPr>
              <a:t> </a:t>
            </a:r>
            <a:endParaRPr lang="en-PH" dirty="0">
              <a:effectLst/>
              <a:latin typeface="Carlito"/>
              <a:ea typeface="Carlito"/>
              <a:cs typeface="Carlito"/>
            </a:endParaRPr>
          </a:p>
        </p:txBody>
      </p:sp>
    </p:spTree>
    <p:extLst>
      <p:ext uri="{BB962C8B-B14F-4D97-AF65-F5344CB8AC3E}">
        <p14:creationId xmlns:p14="http://schemas.microsoft.com/office/powerpoint/2010/main" val="7213558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498764" y="2036618"/>
            <a:ext cx="11499271" cy="3675365"/>
          </a:xfrm>
          <a:prstGeom prst="rect">
            <a:avLst/>
          </a:prstGeom>
        </p:spPr>
        <p:txBody>
          <a:bodyPr wrap="square">
            <a:spAutoFit/>
          </a:bodyPr>
          <a:lstStyle/>
          <a:p>
            <a:pPr marL="601980" marR="960755" indent="-457835">
              <a:spcBef>
                <a:spcPts val="5"/>
              </a:spcBef>
              <a:spcAft>
                <a:spcPts val="0"/>
              </a:spcAft>
            </a:pPr>
            <a:r>
              <a:rPr lang="ms-MY" dirty="0">
                <a:latin typeface="Carlito"/>
                <a:ea typeface="Carlito"/>
                <a:cs typeface="Carlito"/>
              </a:rPr>
              <a:t>liham mula kay </a:t>
            </a:r>
            <a:r>
              <a:rPr lang="ms-MY" b="1" dirty="0">
                <a:latin typeface="Carlito"/>
                <a:ea typeface="Carlito"/>
                <a:cs typeface="Carlito"/>
              </a:rPr>
              <a:t>GH Ramon Blanco </a:t>
            </a:r>
            <a:r>
              <a:rPr lang="ms-MY" dirty="0">
                <a:latin typeface="Carlito"/>
                <a:ea typeface="Carlito"/>
                <a:cs typeface="Carlito"/>
              </a:rPr>
              <a:t>na pinahihintulutang magtungo sa </a:t>
            </a:r>
            <a:r>
              <a:rPr lang="ms-MY" b="1" dirty="0">
                <a:latin typeface="Carlito"/>
                <a:ea typeface="Carlito"/>
                <a:cs typeface="Carlito"/>
              </a:rPr>
              <a:t>Cuba </a:t>
            </a:r>
            <a:r>
              <a:rPr lang="ms-MY" dirty="0">
                <a:latin typeface="Carlito"/>
                <a:ea typeface="Carlito"/>
                <a:cs typeface="Carlito"/>
              </a:rPr>
              <a:t>upang magsilbing doktor una ng ipinayo ni </a:t>
            </a:r>
            <a:r>
              <a:rPr lang="ms-MY" b="1" dirty="0">
                <a:latin typeface="Carlito"/>
                <a:ea typeface="Carlito"/>
                <a:cs typeface="Carlito"/>
              </a:rPr>
              <a:t>Blumentritt </a:t>
            </a:r>
            <a:r>
              <a:rPr lang="ms-MY" dirty="0">
                <a:latin typeface="Carlito"/>
                <a:ea typeface="Carlito"/>
                <a:cs typeface="Carlito"/>
              </a:rPr>
              <a:t>upang makalaya sa pagka-destierro</a:t>
            </a:r>
            <a:endParaRPr lang="en-PH" dirty="0">
              <a:latin typeface="Carlito"/>
              <a:ea typeface="Carlito"/>
              <a:cs typeface="Carlito"/>
            </a:endParaRPr>
          </a:p>
          <a:p>
            <a:pPr marL="601980" marR="0">
              <a:spcBef>
                <a:spcPts val="5"/>
              </a:spcBef>
              <a:spcAft>
                <a:spcPts val="0"/>
              </a:spcAft>
            </a:pPr>
            <a:r>
              <a:rPr lang="ms-MY" dirty="0">
                <a:latin typeface="Carlito"/>
                <a:ea typeface="Carlito"/>
                <a:cs typeface="Carlito"/>
              </a:rPr>
              <a:t>ibinenta ang mga lupain at iba pang ari-arian</a:t>
            </a:r>
            <a:endParaRPr lang="en-PH" dirty="0">
              <a:latin typeface="Carlito"/>
              <a:ea typeface="Carlito"/>
              <a:cs typeface="Carlito"/>
            </a:endParaRPr>
          </a:p>
          <a:p>
            <a:pPr marL="601980" marR="0">
              <a:spcBef>
                <a:spcPts val="0"/>
              </a:spcBef>
              <a:spcAft>
                <a:spcPts val="0"/>
              </a:spcAft>
            </a:pPr>
            <a:r>
              <a:rPr lang="ms-MY" dirty="0">
                <a:latin typeface="Carlito"/>
                <a:ea typeface="Carlito"/>
                <a:cs typeface="Carlito"/>
              </a:rPr>
              <a:t>bumalik sa Maynila kasama si Josephine, Narcisa, ilang pamangkin at mag-aaral sakay ng </a:t>
            </a:r>
            <a:r>
              <a:rPr lang="ms-MY" b="1" dirty="0">
                <a:latin typeface="Carlito"/>
                <a:ea typeface="Carlito"/>
                <a:cs typeface="Carlito"/>
              </a:rPr>
              <a:t>barkong España</a:t>
            </a:r>
            <a:endParaRPr lang="en-PH" dirty="0">
              <a:latin typeface="Carlito"/>
              <a:ea typeface="Carlito"/>
              <a:cs typeface="Carlito"/>
            </a:endParaRPr>
          </a:p>
          <a:p>
            <a:r>
              <a:rPr lang="ms-MY" b="1" dirty="0">
                <a:latin typeface="Carlito"/>
                <a:ea typeface="Carlito"/>
                <a:cs typeface="Carlito"/>
              </a:rPr>
              <a:t> </a:t>
            </a:r>
            <a:endParaRPr lang="en-PH" dirty="0">
              <a:latin typeface="Carlito"/>
              <a:ea typeface="Carlito"/>
              <a:cs typeface="Carlito"/>
            </a:endParaRPr>
          </a:p>
          <a:p>
            <a:pPr marL="144145" marR="0">
              <a:spcBef>
                <a:spcPts val="0"/>
              </a:spcBef>
              <a:spcAft>
                <a:spcPts val="0"/>
              </a:spcAft>
            </a:pPr>
            <a:r>
              <a:rPr lang="ms-MY" b="1" kern="0" dirty="0">
                <a:latin typeface="Carlito"/>
                <a:ea typeface="Carlito"/>
                <a:cs typeface="Carlito"/>
              </a:rPr>
              <a:t>Maynila</a:t>
            </a:r>
            <a:endParaRPr lang="en-PH" b="1" kern="0" dirty="0">
              <a:latin typeface="Carlito"/>
              <a:ea typeface="Carlito"/>
              <a:cs typeface="Carlito"/>
            </a:endParaRPr>
          </a:p>
          <a:p>
            <a:pPr marL="601980" marR="0">
              <a:spcBef>
                <a:spcPts val="5"/>
              </a:spcBef>
              <a:spcAft>
                <a:spcPts val="0"/>
              </a:spcAft>
            </a:pPr>
            <a:r>
              <a:rPr lang="ms-MY" dirty="0">
                <a:latin typeface="Carlito"/>
                <a:ea typeface="Carlito"/>
                <a:cs typeface="Carlito"/>
              </a:rPr>
              <a:t>hindi inabutan ang </a:t>
            </a:r>
            <a:r>
              <a:rPr lang="ms-MY" b="1" dirty="0">
                <a:latin typeface="Carlito"/>
                <a:ea typeface="Carlito"/>
                <a:cs typeface="Carlito"/>
              </a:rPr>
              <a:t>barkong Isla de Luzon </a:t>
            </a:r>
            <a:r>
              <a:rPr lang="ms-MY" dirty="0">
                <a:latin typeface="Carlito"/>
                <a:ea typeface="Carlito"/>
                <a:cs typeface="Carlito"/>
              </a:rPr>
              <a:t>papuntang Espanya</a:t>
            </a:r>
            <a:endParaRPr lang="en-PH" dirty="0">
              <a:latin typeface="Carlito"/>
              <a:ea typeface="Carlito"/>
              <a:cs typeface="Carlito"/>
            </a:endParaRPr>
          </a:p>
          <a:p>
            <a:pPr marL="601980" marR="222885">
              <a:spcBef>
                <a:spcPts val="0"/>
              </a:spcBef>
              <a:spcAft>
                <a:spcPts val="0"/>
              </a:spcAft>
            </a:pPr>
            <a:r>
              <a:rPr lang="ms-MY" dirty="0">
                <a:latin typeface="Carlito"/>
                <a:ea typeface="Carlito"/>
                <a:cs typeface="Carlito"/>
              </a:rPr>
              <a:t>inilipat sa </a:t>
            </a:r>
            <a:r>
              <a:rPr lang="ms-MY" b="1" dirty="0">
                <a:latin typeface="Carlito"/>
                <a:ea typeface="Carlito"/>
                <a:cs typeface="Carlito"/>
              </a:rPr>
              <a:t>barkong Castilla </a:t>
            </a:r>
            <a:r>
              <a:rPr lang="ms-MY" dirty="0">
                <a:latin typeface="Carlito"/>
                <a:ea typeface="Carlito"/>
                <a:cs typeface="Carlito"/>
              </a:rPr>
              <a:t>habang hinihintay ang susunod na barkong bibiyahe (Agos.6</a:t>
            </a:r>
            <a:r>
              <a:rPr lang="ms-MY" dirty="0">
                <a:latin typeface="Arial" panose="020B0604020202020204" pitchFamily="34" charset="0"/>
                <a:ea typeface="Carlito"/>
                <a:cs typeface="Carlito"/>
              </a:rPr>
              <a:t>–</a:t>
            </a:r>
            <a:r>
              <a:rPr lang="ms-MY" dirty="0">
                <a:latin typeface="Carlito"/>
                <a:ea typeface="Carlito"/>
                <a:cs typeface="Carlito"/>
              </a:rPr>
              <a:t>Set.2, 1896) isinakay sa </a:t>
            </a:r>
            <a:r>
              <a:rPr lang="ms-MY" b="1" dirty="0">
                <a:latin typeface="Carlito"/>
                <a:ea typeface="Carlito"/>
                <a:cs typeface="Carlito"/>
              </a:rPr>
              <a:t>barkong Isla de Panay </a:t>
            </a:r>
            <a:r>
              <a:rPr lang="ms-MY" dirty="0">
                <a:latin typeface="Carlito"/>
                <a:ea typeface="Carlito"/>
                <a:cs typeface="Carlito"/>
              </a:rPr>
              <a:t>patungong Espanya</a:t>
            </a:r>
            <a:endParaRPr lang="en-PH" dirty="0">
              <a:latin typeface="Carlito"/>
              <a:ea typeface="Carlito"/>
              <a:cs typeface="Carlito"/>
            </a:endParaRPr>
          </a:p>
          <a:p>
            <a:pPr marL="1002665" marR="1459865">
              <a:spcBef>
                <a:spcPts val="0"/>
              </a:spcBef>
              <a:spcAft>
                <a:spcPts val="0"/>
              </a:spcAft>
            </a:pPr>
            <a:r>
              <a:rPr lang="ms-MY" dirty="0">
                <a:latin typeface="Carlito"/>
                <a:ea typeface="Carlito"/>
                <a:cs typeface="Carlito"/>
              </a:rPr>
              <a:t>pinayuhan ni Don Pedro Roxas na magpaiwan sa Singapore ngunit tumanggi lumabas ang utos ng pagpapa-aresto kay Rizal</a:t>
            </a:r>
            <a:endParaRPr lang="en-PH" dirty="0">
              <a:latin typeface="Carlito"/>
              <a:ea typeface="Carlito"/>
              <a:cs typeface="Carlito"/>
            </a:endParaRPr>
          </a:p>
          <a:p>
            <a:pPr>
              <a:spcBef>
                <a:spcPts val="55"/>
              </a:spcBef>
            </a:pPr>
            <a:r>
              <a:rPr lang="ms-MY" sz="1600" dirty="0">
                <a:latin typeface="Carlito"/>
                <a:ea typeface="Carlito"/>
                <a:cs typeface="Carlito"/>
              </a:rPr>
              <a:t> </a:t>
            </a:r>
            <a:endParaRPr lang="en-PH" dirty="0">
              <a:effectLst/>
              <a:latin typeface="Carlito"/>
              <a:ea typeface="Carlito"/>
              <a:cs typeface="Carlito"/>
            </a:endParaRPr>
          </a:p>
        </p:txBody>
      </p:sp>
    </p:spTree>
    <p:extLst>
      <p:ext uri="{BB962C8B-B14F-4D97-AF65-F5344CB8AC3E}">
        <p14:creationId xmlns:p14="http://schemas.microsoft.com/office/powerpoint/2010/main" val="339177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PH" dirty="0"/>
              <a:t>MGA KAPATID</a:t>
            </a:r>
          </a:p>
        </p:txBody>
      </p:sp>
      <p:sp>
        <p:nvSpPr>
          <p:cNvPr id="3" name="Rectangle 2"/>
          <p:cNvSpPr/>
          <p:nvPr/>
        </p:nvSpPr>
        <p:spPr>
          <a:xfrm>
            <a:off x="0" y="1969626"/>
            <a:ext cx="9144000" cy="4637167"/>
          </a:xfrm>
          <a:prstGeom prst="rect">
            <a:avLst/>
          </a:prstGeom>
        </p:spPr>
        <p:txBody>
          <a:bodyPr wrap="square">
            <a:spAutoFit/>
          </a:bodyPr>
          <a:lstStyle/>
          <a:p>
            <a:pPr marL="601980" marR="0">
              <a:spcBef>
                <a:spcPts val="5"/>
              </a:spcBef>
              <a:spcAft>
                <a:spcPts val="0"/>
              </a:spcAft>
            </a:pPr>
            <a:r>
              <a:rPr lang="ms-MY" sz="2800" dirty="0">
                <a:latin typeface="Carlito"/>
                <a:ea typeface="Carlito"/>
                <a:cs typeface="Carlito"/>
              </a:rPr>
              <a:t>Saturnina (1850-1913)</a:t>
            </a:r>
            <a:endParaRPr lang="en-PH" sz="2800" dirty="0">
              <a:latin typeface="Carlito"/>
              <a:ea typeface="Carlito"/>
              <a:cs typeface="Carlito"/>
            </a:endParaRPr>
          </a:p>
          <a:p>
            <a:pPr marL="601980" marR="0">
              <a:spcBef>
                <a:spcPts val="0"/>
              </a:spcBef>
              <a:spcAft>
                <a:spcPts val="0"/>
              </a:spcAft>
            </a:pPr>
            <a:r>
              <a:rPr lang="ms-MY" sz="2800" dirty="0">
                <a:latin typeface="Carlito"/>
                <a:ea typeface="Carlito"/>
                <a:cs typeface="Carlito"/>
              </a:rPr>
              <a:t>Paciano</a:t>
            </a:r>
            <a:r>
              <a:rPr lang="ms-MY" sz="2800" spc="-25" dirty="0">
                <a:latin typeface="Carlito"/>
                <a:ea typeface="Carlito"/>
                <a:cs typeface="Carlito"/>
              </a:rPr>
              <a:t> </a:t>
            </a:r>
            <a:r>
              <a:rPr lang="ms-MY" sz="2800" dirty="0">
                <a:latin typeface="Carlito"/>
                <a:ea typeface="Carlito"/>
                <a:cs typeface="Carlito"/>
              </a:rPr>
              <a:t>(1851-1930)</a:t>
            </a:r>
            <a:endParaRPr lang="en-PH" sz="2800" dirty="0">
              <a:latin typeface="Carlito"/>
              <a:ea typeface="Carlito"/>
              <a:cs typeface="Carlito"/>
            </a:endParaRPr>
          </a:p>
          <a:p>
            <a:pPr marL="601980" marR="0">
              <a:lnSpc>
                <a:spcPts val="1335"/>
              </a:lnSpc>
              <a:spcBef>
                <a:spcPts val="0"/>
              </a:spcBef>
              <a:spcAft>
                <a:spcPts val="0"/>
              </a:spcAft>
            </a:pPr>
            <a:endParaRPr lang="ms-MY" sz="2800" dirty="0">
              <a:latin typeface="Carlito"/>
              <a:ea typeface="Carlito"/>
              <a:cs typeface="Carlito"/>
            </a:endParaRPr>
          </a:p>
          <a:p>
            <a:pPr marL="601980" marR="0">
              <a:lnSpc>
                <a:spcPts val="1335"/>
              </a:lnSpc>
              <a:spcBef>
                <a:spcPts val="0"/>
              </a:spcBef>
              <a:spcAft>
                <a:spcPts val="0"/>
              </a:spcAft>
            </a:pPr>
            <a:r>
              <a:rPr lang="ms-MY" sz="2800" dirty="0">
                <a:latin typeface="Carlito"/>
                <a:ea typeface="Carlito"/>
                <a:cs typeface="Carlito"/>
              </a:rPr>
              <a:t>Narcisa </a:t>
            </a:r>
            <a:r>
              <a:rPr lang="ms-MY" sz="2800" spc="30" dirty="0">
                <a:latin typeface="Carlito"/>
                <a:ea typeface="Carlito"/>
                <a:cs typeface="Carlito"/>
              </a:rPr>
              <a:t> </a:t>
            </a:r>
            <a:r>
              <a:rPr lang="ms-MY" sz="2800" dirty="0">
                <a:latin typeface="Carlito"/>
                <a:ea typeface="Carlito"/>
                <a:cs typeface="Carlito"/>
              </a:rPr>
              <a:t>(1852-1939)</a:t>
            </a:r>
            <a:endParaRPr lang="en-PH" sz="2800" dirty="0">
              <a:latin typeface="Carlito"/>
              <a:ea typeface="Carlito"/>
              <a:cs typeface="Carlito"/>
            </a:endParaRPr>
          </a:p>
          <a:p>
            <a:pPr marL="601980" marR="0">
              <a:lnSpc>
                <a:spcPts val="1335"/>
              </a:lnSpc>
              <a:spcBef>
                <a:spcPts val="0"/>
              </a:spcBef>
              <a:spcAft>
                <a:spcPts val="0"/>
              </a:spcAft>
            </a:pPr>
            <a:endParaRPr lang="ms-MY" sz="2800" dirty="0">
              <a:latin typeface="Carlito"/>
              <a:ea typeface="Carlito"/>
              <a:cs typeface="Carlito"/>
            </a:endParaRPr>
          </a:p>
          <a:p>
            <a:pPr marL="601980" marR="0">
              <a:lnSpc>
                <a:spcPts val="1335"/>
              </a:lnSpc>
              <a:spcBef>
                <a:spcPts val="0"/>
              </a:spcBef>
              <a:spcAft>
                <a:spcPts val="0"/>
              </a:spcAft>
            </a:pPr>
            <a:r>
              <a:rPr lang="ms-MY" sz="2800" dirty="0">
                <a:latin typeface="Carlito"/>
                <a:ea typeface="Carlito"/>
                <a:cs typeface="Carlito"/>
              </a:rPr>
              <a:t>Olimpia</a:t>
            </a:r>
            <a:r>
              <a:rPr lang="ms-MY" sz="2800" spc="-50" dirty="0">
                <a:latin typeface="Carlito"/>
                <a:ea typeface="Carlito"/>
                <a:cs typeface="Carlito"/>
              </a:rPr>
              <a:t> </a:t>
            </a:r>
            <a:r>
              <a:rPr lang="ms-MY" sz="2800" dirty="0">
                <a:latin typeface="Carlito"/>
                <a:ea typeface="Carlito"/>
                <a:cs typeface="Carlito"/>
              </a:rPr>
              <a:t>(1855-1887)</a:t>
            </a:r>
            <a:endParaRPr lang="en-PH" sz="2800" dirty="0">
              <a:latin typeface="Carlito"/>
              <a:ea typeface="Carlito"/>
              <a:cs typeface="Carlito"/>
            </a:endParaRPr>
          </a:p>
          <a:p>
            <a:pPr marL="601980" marR="0">
              <a:spcBef>
                <a:spcPts val="0"/>
              </a:spcBef>
              <a:spcAft>
                <a:spcPts val="0"/>
              </a:spcAft>
            </a:pPr>
            <a:r>
              <a:rPr lang="ms-MY" sz="2800" dirty="0">
                <a:latin typeface="Carlito"/>
                <a:ea typeface="Carlito"/>
                <a:cs typeface="Carlito"/>
              </a:rPr>
              <a:t>Lucia (1857-1919)</a:t>
            </a:r>
            <a:endParaRPr lang="en-PH" sz="2800" dirty="0">
              <a:latin typeface="Carlito"/>
              <a:ea typeface="Carlito"/>
              <a:cs typeface="Carlito"/>
            </a:endParaRPr>
          </a:p>
          <a:p>
            <a:pPr marL="601980" marR="0">
              <a:spcBef>
                <a:spcPts val="5"/>
              </a:spcBef>
              <a:spcAft>
                <a:spcPts val="0"/>
              </a:spcAft>
            </a:pPr>
            <a:r>
              <a:rPr lang="ms-MY" sz="2800" dirty="0">
                <a:latin typeface="Carlito"/>
                <a:ea typeface="Carlito"/>
                <a:cs typeface="Carlito"/>
              </a:rPr>
              <a:t>Maria (1859-1945)</a:t>
            </a:r>
            <a:endParaRPr lang="en-PH" sz="2800" dirty="0">
              <a:latin typeface="Carlito"/>
              <a:ea typeface="Carlito"/>
              <a:cs typeface="Carlito"/>
            </a:endParaRPr>
          </a:p>
          <a:p>
            <a:pPr marL="601980" marR="0">
              <a:spcBef>
                <a:spcPts val="0"/>
              </a:spcBef>
              <a:spcAft>
                <a:spcPts val="0"/>
              </a:spcAft>
            </a:pPr>
            <a:r>
              <a:rPr lang="ms-MY" sz="2800" dirty="0">
                <a:latin typeface="Carlito"/>
                <a:ea typeface="Carlito"/>
                <a:cs typeface="Carlito"/>
              </a:rPr>
              <a:t>Jose (1861-1896)</a:t>
            </a:r>
            <a:endParaRPr lang="en-PH" sz="2800" dirty="0">
              <a:latin typeface="Carlito"/>
              <a:ea typeface="Carlito"/>
              <a:cs typeface="Carlito"/>
            </a:endParaRPr>
          </a:p>
          <a:p>
            <a:pPr marL="601980" marR="0">
              <a:spcBef>
                <a:spcPts val="0"/>
              </a:spcBef>
              <a:spcAft>
                <a:spcPts val="0"/>
              </a:spcAft>
            </a:pPr>
            <a:r>
              <a:rPr lang="ms-MY" sz="2800" dirty="0">
                <a:latin typeface="Carlito"/>
                <a:ea typeface="Carlito"/>
                <a:cs typeface="Carlito"/>
              </a:rPr>
              <a:t>Concepcion (1862-1865)</a:t>
            </a:r>
            <a:endParaRPr lang="en-PH" sz="2800" dirty="0">
              <a:latin typeface="Carlito"/>
              <a:ea typeface="Carlito"/>
              <a:cs typeface="Carlito"/>
            </a:endParaRPr>
          </a:p>
          <a:p>
            <a:pPr marL="601980" marR="0">
              <a:spcBef>
                <a:spcPts val="0"/>
              </a:spcBef>
              <a:spcAft>
                <a:spcPts val="0"/>
              </a:spcAft>
            </a:pPr>
            <a:r>
              <a:rPr lang="ms-MY" sz="2800" dirty="0">
                <a:latin typeface="Carlito"/>
                <a:ea typeface="Carlito"/>
                <a:cs typeface="Carlito"/>
              </a:rPr>
              <a:t>Josefa (1865-1945)</a:t>
            </a:r>
            <a:endParaRPr lang="en-PH" sz="2800" dirty="0">
              <a:latin typeface="Carlito"/>
              <a:ea typeface="Carlito"/>
              <a:cs typeface="Carlito"/>
            </a:endParaRPr>
          </a:p>
          <a:p>
            <a:pPr marL="601980" marR="0">
              <a:spcBef>
                <a:spcPts val="5"/>
              </a:spcBef>
              <a:spcAft>
                <a:spcPts val="0"/>
              </a:spcAft>
            </a:pPr>
            <a:r>
              <a:rPr lang="ms-MY" sz="2800" dirty="0">
                <a:latin typeface="Carlito"/>
                <a:ea typeface="Carlito"/>
                <a:cs typeface="Carlito"/>
              </a:rPr>
              <a:t>Trinidad</a:t>
            </a:r>
            <a:r>
              <a:rPr lang="ms-MY" sz="2800" spc="-40" dirty="0">
                <a:latin typeface="Carlito"/>
                <a:ea typeface="Carlito"/>
                <a:cs typeface="Carlito"/>
              </a:rPr>
              <a:t> </a:t>
            </a:r>
            <a:r>
              <a:rPr lang="ms-MY" sz="2800" dirty="0">
                <a:latin typeface="Carlito"/>
                <a:ea typeface="Carlito"/>
                <a:cs typeface="Carlito"/>
              </a:rPr>
              <a:t>(1868-1951)</a:t>
            </a:r>
            <a:endParaRPr lang="en-PH" sz="2800" dirty="0">
              <a:latin typeface="Carlito"/>
              <a:ea typeface="Carlito"/>
              <a:cs typeface="Carlito"/>
            </a:endParaRPr>
          </a:p>
          <a:p>
            <a:pPr marL="601980" marR="0">
              <a:spcBef>
                <a:spcPts val="0"/>
              </a:spcBef>
              <a:spcAft>
                <a:spcPts val="0"/>
              </a:spcAft>
            </a:pPr>
            <a:r>
              <a:rPr lang="ms-MY" sz="2800" dirty="0">
                <a:latin typeface="Carlito"/>
                <a:ea typeface="Carlito"/>
                <a:cs typeface="Carlito"/>
              </a:rPr>
              <a:t>Soledad</a:t>
            </a:r>
            <a:r>
              <a:rPr lang="ms-MY" sz="2800" spc="-35" dirty="0">
                <a:latin typeface="Carlito"/>
                <a:ea typeface="Carlito"/>
                <a:cs typeface="Carlito"/>
              </a:rPr>
              <a:t> </a:t>
            </a:r>
            <a:r>
              <a:rPr lang="ms-MY" sz="2800" dirty="0">
                <a:latin typeface="Carlito"/>
                <a:ea typeface="Carlito"/>
                <a:cs typeface="Carlito"/>
              </a:rPr>
              <a:t>(1870-1929)</a:t>
            </a:r>
            <a:endParaRPr lang="en-PH" sz="2800" dirty="0">
              <a:effectLst/>
              <a:latin typeface="Carlito"/>
              <a:ea typeface="Carlito"/>
              <a:cs typeface="Carlito"/>
            </a:endParaRPr>
          </a:p>
        </p:txBody>
      </p:sp>
    </p:spTree>
    <p:extLst>
      <p:ext uri="{BB962C8B-B14F-4D97-AF65-F5344CB8AC3E}">
        <p14:creationId xmlns:p14="http://schemas.microsoft.com/office/powerpoint/2010/main" val="21700723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512617" y="2161309"/>
            <a:ext cx="10321637" cy="3416320"/>
          </a:xfrm>
          <a:prstGeom prst="rect">
            <a:avLst/>
          </a:prstGeom>
        </p:spPr>
        <p:txBody>
          <a:bodyPr wrap="square">
            <a:spAutoFit/>
          </a:bodyPr>
          <a:lstStyle/>
          <a:p>
            <a:pPr marL="601980" marR="3754120" indent="-457835">
              <a:spcBef>
                <a:spcPts val="0"/>
              </a:spcBef>
              <a:spcAft>
                <a:spcPts val="0"/>
              </a:spcAft>
            </a:pPr>
            <a:r>
              <a:rPr lang="ms-MY" dirty="0">
                <a:latin typeface="Carlito"/>
                <a:ea typeface="Carlito"/>
                <a:cs typeface="Carlito"/>
              </a:rPr>
              <a:t>dumating sa </a:t>
            </a:r>
            <a:r>
              <a:rPr lang="ms-MY" b="1" dirty="0">
                <a:latin typeface="Carlito"/>
                <a:ea typeface="Carlito"/>
                <a:cs typeface="Carlito"/>
              </a:rPr>
              <a:t>Barcelona </a:t>
            </a:r>
            <a:r>
              <a:rPr lang="ms-MY" dirty="0">
                <a:latin typeface="Carlito"/>
                <a:ea typeface="Carlito"/>
                <a:cs typeface="Carlito"/>
              </a:rPr>
              <a:t>noong Oktubre 3, 1896 nagsilbing bantay si </a:t>
            </a:r>
            <a:r>
              <a:rPr lang="ms-MY" b="1" dirty="0">
                <a:latin typeface="Carlito"/>
                <a:ea typeface="Carlito"/>
                <a:cs typeface="Carlito"/>
              </a:rPr>
              <a:t>Hen. Eulogio Despujol </a:t>
            </a:r>
            <a:r>
              <a:rPr lang="ms-MY" dirty="0">
                <a:latin typeface="Carlito"/>
                <a:ea typeface="Carlito"/>
                <a:cs typeface="Carlito"/>
              </a:rPr>
              <a:t>ikinulong sa </a:t>
            </a:r>
            <a:r>
              <a:rPr lang="ms-MY" b="1" dirty="0">
                <a:latin typeface="Carlito"/>
                <a:ea typeface="Carlito"/>
                <a:cs typeface="Carlito"/>
              </a:rPr>
              <a:t>Montjuich</a:t>
            </a:r>
            <a:endParaRPr lang="en-PH" dirty="0">
              <a:latin typeface="Carlito"/>
              <a:ea typeface="Carlito"/>
              <a:cs typeface="Carlito"/>
            </a:endParaRPr>
          </a:p>
          <a:p>
            <a:pPr marL="601980" marR="0">
              <a:spcBef>
                <a:spcPts val="5"/>
              </a:spcBef>
              <a:spcAft>
                <a:spcPts val="0"/>
              </a:spcAft>
            </a:pPr>
            <a:r>
              <a:rPr lang="ms-MY" dirty="0">
                <a:latin typeface="Carlito"/>
                <a:ea typeface="Carlito"/>
                <a:cs typeface="Carlito"/>
              </a:rPr>
              <a:t>isinakay muli sa </a:t>
            </a:r>
            <a:r>
              <a:rPr lang="ms-MY" b="1" dirty="0">
                <a:latin typeface="Carlito"/>
                <a:ea typeface="Carlito"/>
                <a:cs typeface="Carlito"/>
              </a:rPr>
              <a:t>barkong Colon </a:t>
            </a:r>
            <a:r>
              <a:rPr lang="ms-MY" dirty="0">
                <a:latin typeface="Carlito"/>
                <a:ea typeface="Carlito"/>
                <a:cs typeface="Carlito"/>
              </a:rPr>
              <a:t>noong Oktubre 6, 1896 upang ibalik sa Pilipinas</a:t>
            </a:r>
          </a:p>
          <a:p>
            <a:r>
              <a:rPr lang="ms-MY" sz="1600" b="1" dirty="0"/>
              <a:t>Singapore</a:t>
            </a:r>
            <a:endParaRPr lang="en-PH" sz="1600" b="1" dirty="0"/>
          </a:p>
          <a:p>
            <a:r>
              <a:rPr lang="ms-MY" sz="1600" dirty="0"/>
              <a:t>sa pakiusap nina </a:t>
            </a:r>
            <a:r>
              <a:rPr lang="ms-MY" sz="1600" b="1" dirty="0"/>
              <a:t>Antonio Ma. Regidor </a:t>
            </a:r>
            <a:r>
              <a:rPr lang="ms-MY" sz="1600" dirty="0"/>
              <a:t>at </a:t>
            </a:r>
            <a:r>
              <a:rPr lang="ms-MY" sz="1600" b="1" dirty="0"/>
              <a:t>Sixto Lopez</a:t>
            </a:r>
            <a:r>
              <a:rPr lang="ms-MY" sz="1600" dirty="0"/>
              <a:t>, tinangka ng abogadong si </a:t>
            </a:r>
            <a:r>
              <a:rPr lang="ms-MY" sz="1600" b="1" dirty="0"/>
              <a:t>Hugh Fort </a:t>
            </a:r>
            <a:r>
              <a:rPr lang="ms-MY" sz="1600" dirty="0"/>
              <a:t>na hainan ng</a:t>
            </a:r>
            <a:endParaRPr lang="en-PH" sz="1600" dirty="0"/>
          </a:p>
          <a:p>
            <a:r>
              <a:rPr lang="ms-MY" sz="1600" b="1" dirty="0"/>
              <a:t>writ of habeas corpus </a:t>
            </a:r>
            <a:r>
              <a:rPr lang="ms-MY" sz="1600" dirty="0"/>
              <a:t>upang mapalaya ngunit nabigo</a:t>
            </a:r>
            <a:endParaRPr lang="en-PH" sz="1600" dirty="0"/>
          </a:p>
          <a:p>
            <a:r>
              <a:rPr lang="ms-MY" sz="1600" dirty="0"/>
              <a:t> </a:t>
            </a:r>
            <a:endParaRPr lang="en-PH" sz="1600" dirty="0"/>
          </a:p>
          <a:p>
            <a:r>
              <a:rPr lang="ms-MY" sz="1600" dirty="0"/>
              <a:t>dumating sa </a:t>
            </a:r>
            <a:r>
              <a:rPr lang="ms-MY" sz="1600" b="1" dirty="0"/>
              <a:t>Maynila </a:t>
            </a:r>
            <a:r>
              <a:rPr lang="ms-MY" sz="1600" dirty="0"/>
              <a:t>noong Nob. 3</a:t>
            </a:r>
            <a:endParaRPr lang="en-PH" sz="1600" dirty="0"/>
          </a:p>
          <a:p>
            <a:r>
              <a:rPr lang="ms-MY" sz="1600" dirty="0"/>
              <a:t>ikinulong sa </a:t>
            </a:r>
            <a:r>
              <a:rPr lang="ms-MY" sz="1600" b="1" dirty="0"/>
              <a:t>Fuerza Santiago </a:t>
            </a:r>
            <a:r>
              <a:rPr lang="ms-MY" sz="1600" dirty="0"/>
              <a:t>kung saan naroon din ng iba pang pinaghihinalaang kasabwat sa Himagsikan, kabilang na si Paciano</a:t>
            </a:r>
            <a:endParaRPr lang="en-PH" sz="1600" dirty="0"/>
          </a:p>
          <a:p>
            <a:r>
              <a:rPr lang="ms-MY" sz="1600" dirty="0"/>
              <a:t> </a:t>
            </a:r>
            <a:endParaRPr lang="en-PH" sz="1600" dirty="0"/>
          </a:p>
        </p:txBody>
      </p:sp>
    </p:spTree>
    <p:extLst>
      <p:ext uri="{BB962C8B-B14F-4D97-AF65-F5344CB8AC3E}">
        <p14:creationId xmlns:p14="http://schemas.microsoft.com/office/powerpoint/2010/main" val="97371703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646111" y="2078182"/>
            <a:ext cx="10146580" cy="4955203"/>
          </a:xfrm>
          <a:prstGeom prst="rect">
            <a:avLst/>
          </a:prstGeom>
        </p:spPr>
        <p:txBody>
          <a:bodyPr wrap="square">
            <a:spAutoFit/>
          </a:bodyPr>
          <a:lstStyle/>
          <a:p>
            <a:r>
              <a:rPr lang="ms-MY" sz="2800" dirty="0"/>
              <a:t>sinimulan ang imbestigasyon noong </a:t>
            </a:r>
            <a:r>
              <a:rPr lang="ms-MY" sz="2800" b="1" dirty="0"/>
              <a:t>Nobyembre 20</a:t>
            </a:r>
            <a:endParaRPr lang="en-PH" sz="2800" dirty="0"/>
          </a:p>
          <a:p>
            <a:r>
              <a:rPr lang="ms-MY" sz="2800" dirty="0"/>
              <a:t>ginamit na ebidensya ang ilang liham ni Rizal sa kanyang pamilya at kaibigan, liham ng ilang kaibigan ni Rizal, ilang akda ni Rizal tulad ng </a:t>
            </a:r>
            <a:r>
              <a:rPr lang="ms-MY" sz="2800" b="1" dirty="0"/>
              <a:t>Kundiman </a:t>
            </a:r>
            <a:r>
              <a:rPr lang="ms-MY" sz="2800" dirty="0"/>
              <a:t>at </a:t>
            </a:r>
            <a:r>
              <a:rPr lang="ms-MY" sz="2800" b="1" dirty="0"/>
              <a:t>A Talisay</a:t>
            </a:r>
            <a:r>
              <a:rPr lang="ms-MY" sz="2800" dirty="0"/>
              <a:t>, talumpati ni Emilio Jacinto, testimonya ng mga</a:t>
            </a:r>
            <a:endParaRPr lang="en-PH" sz="2800" dirty="0"/>
          </a:p>
          <a:p>
            <a:r>
              <a:rPr lang="ms-MY" sz="2800" dirty="0"/>
              <a:t>pinahirapang bilanggo</a:t>
            </a:r>
            <a:endParaRPr lang="en-PH" sz="2800" dirty="0"/>
          </a:p>
          <a:p>
            <a:r>
              <a:rPr lang="ms-MY" sz="2800" dirty="0"/>
              <a:t>rekomendasyong litisin sa isang </a:t>
            </a:r>
            <a:r>
              <a:rPr lang="ms-MY" sz="2800" b="1" dirty="0"/>
              <a:t>hukumang militar</a:t>
            </a:r>
            <a:endParaRPr lang="en-PH" sz="2800" dirty="0"/>
          </a:p>
          <a:p>
            <a:r>
              <a:rPr lang="ms-MY" sz="2800" dirty="0"/>
              <a:t>mula sa 100 pangalan, pinili ni Rizal na tagapagtanggol si </a:t>
            </a:r>
            <a:r>
              <a:rPr lang="ms-MY" sz="2800" b="1" dirty="0"/>
              <a:t>Luis Taviel de Andrade</a:t>
            </a:r>
            <a:endParaRPr lang="en-PH" sz="2800" dirty="0"/>
          </a:p>
          <a:p>
            <a:r>
              <a:rPr lang="ms-MY" sz="2800" b="1" dirty="0"/>
              <a:t> </a:t>
            </a:r>
            <a:endParaRPr lang="en-PH" sz="2800" dirty="0"/>
          </a:p>
          <a:p>
            <a:pPr marL="601980" marR="0">
              <a:spcBef>
                <a:spcPts val="5"/>
              </a:spcBef>
              <a:spcAft>
                <a:spcPts val="0"/>
              </a:spcAft>
            </a:pPr>
            <a:endParaRPr lang="en-PH" dirty="0">
              <a:latin typeface="Carlito"/>
              <a:ea typeface="Carlito"/>
              <a:cs typeface="Carlito"/>
            </a:endParaRPr>
          </a:p>
          <a:p>
            <a:r>
              <a:rPr lang="ms-MY" dirty="0">
                <a:latin typeface="Carlito"/>
                <a:ea typeface="Carlito"/>
                <a:cs typeface="Carlito"/>
              </a:rPr>
              <a:t> </a:t>
            </a:r>
            <a:endParaRPr lang="en-PH" dirty="0">
              <a:latin typeface="Carlito"/>
              <a:ea typeface="Carlito"/>
              <a:cs typeface="Carlito"/>
            </a:endParaRPr>
          </a:p>
        </p:txBody>
      </p:sp>
    </p:spTree>
    <p:extLst>
      <p:ext uri="{BB962C8B-B14F-4D97-AF65-F5344CB8AC3E}">
        <p14:creationId xmlns:p14="http://schemas.microsoft.com/office/powerpoint/2010/main" val="268293852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415635" y="2272145"/>
            <a:ext cx="11083637" cy="4416594"/>
          </a:xfrm>
          <a:prstGeom prst="rect">
            <a:avLst/>
          </a:prstGeom>
        </p:spPr>
        <p:txBody>
          <a:bodyPr wrap="square">
            <a:spAutoFit/>
          </a:bodyPr>
          <a:lstStyle/>
          <a:p>
            <a:pPr marL="144145" marR="0">
              <a:spcBef>
                <a:spcPts val="0"/>
              </a:spcBef>
              <a:spcAft>
                <a:spcPts val="0"/>
              </a:spcAft>
            </a:pPr>
            <a:r>
              <a:rPr lang="ms-MY" sz="2400" b="1" kern="0" dirty="0">
                <a:latin typeface="Carlito"/>
                <a:ea typeface="Carlito"/>
                <a:cs typeface="Carlito"/>
              </a:rPr>
              <a:t>mga akusasyon</a:t>
            </a:r>
            <a:endParaRPr lang="en-PH" sz="2400" b="1" kern="0" dirty="0">
              <a:latin typeface="Carlito"/>
              <a:ea typeface="Carlito"/>
              <a:cs typeface="Carlito"/>
            </a:endParaRPr>
          </a:p>
          <a:p>
            <a:pPr marL="601980" marR="0">
              <a:spcBef>
                <a:spcPts val="0"/>
              </a:spcBef>
              <a:spcAft>
                <a:spcPts val="0"/>
              </a:spcAft>
            </a:pPr>
            <a:r>
              <a:rPr lang="ms-MY" sz="2400" dirty="0">
                <a:latin typeface="Carlito"/>
                <a:ea typeface="Carlito"/>
                <a:cs typeface="Carlito"/>
              </a:rPr>
              <a:t>pangunahing tagapagtatag at buhay na kaluluwa ng insureksyong Pilipino</a:t>
            </a:r>
            <a:endParaRPr lang="en-PH" sz="2400" dirty="0">
              <a:latin typeface="Carlito"/>
              <a:ea typeface="Carlito"/>
              <a:cs typeface="Carlito"/>
            </a:endParaRPr>
          </a:p>
          <a:p>
            <a:pPr marL="601980" marR="471170">
              <a:spcBef>
                <a:spcPts val="0"/>
              </a:spcBef>
              <a:spcAft>
                <a:spcPts val="0"/>
              </a:spcAft>
            </a:pPr>
            <a:r>
              <a:rPr lang="ms-MY" sz="2400" dirty="0">
                <a:latin typeface="Carlito"/>
                <a:ea typeface="Carlito"/>
                <a:cs typeface="Carlito"/>
              </a:rPr>
              <a:t>tagapagtatag ng mga samahan, pahayagan at aklat na nagpapaalab at nagpapalaganap ng mga ideya hinggil sa rebolusyon</a:t>
            </a:r>
            <a:endParaRPr lang="en-PH" sz="2400" dirty="0">
              <a:latin typeface="Carlito"/>
              <a:ea typeface="Carlito"/>
              <a:cs typeface="Carlito"/>
            </a:endParaRPr>
          </a:p>
          <a:p>
            <a:pPr>
              <a:spcBef>
                <a:spcPts val="5"/>
              </a:spcBef>
            </a:pPr>
            <a:r>
              <a:rPr lang="ms-MY" sz="2400" dirty="0">
                <a:latin typeface="Carlito"/>
                <a:ea typeface="Carlito"/>
                <a:cs typeface="Carlito"/>
              </a:rPr>
              <a:t> </a:t>
            </a:r>
            <a:endParaRPr lang="en-PH" sz="2400" dirty="0">
              <a:latin typeface="Carlito"/>
              <a:ea typeface="Carlito"/>
              <a:cs typeface="Carlito"/>
            </a:endParaRPr>
          </a:p>
          <a:p>
            <a:pPr marL="144145" marR="0">
              <a:lnSpc>
                <a:spcPts val="1335"/>
              </a:lnSpc>
              <a:spcBef>
                <a:spcPts val="0"/>
              </a:spcBef>
              <a:spcAft>
                <a:spcPts val="0"/>
              </a:spcAft>
            </a:pPr>
            <a:endParaRPr lang="ms-MY" sz="2400" dirty="0">
              <a:latin typeface="Carlito"/>
              <a:ea typeface="Carlito"/>
              <a:cs typeface="Carlito"/>
            </a:endParaRPr>
          </a:p>
          <a:p>
            <a:pPr marL="144145" marR="0">
              <a:lnSpc>
                <a:spcPts val="1335"/>
              </a:lnSpc>
              <a:spcBef>
                <a:spcPts val="0"/>
              </a:spcBef>
              <a:spcAft>
                <a:spcPts val="0"/>
              </a:spcAft>
            </a:pPr>
            <a:r>
              <a:rPr lang="ms-MY" sz="2400" dirty="0">
                <a:latin typeface="Carlito"/>
                <a:ea typeface="Carlito"/>
                <a:cs typeface="Carlito"/>
              </a:rPr>
              <a:t>bago magsimula ang paglilitis, pinalitan si </a:t>
            </a:r>
            <a:r>
              <a:rPr lang="ms-MY" sz="2400" b="1" dirty="0">
                <a:latin typeface="Carlito"/>
                <a:ea typeface="Carlito"/>
                <a:cs typeface="Carlito"/>
              </a:rPr>
              <a:t>GH Ramon Blanco </a:t>
            </a:r>
            <a:r>
              <a:rPr lang="ms-MY" sz="2400" dirty="0">
                <a:latin typeface="Carlito"/>
                <a:ea typeface="Carlito"/>
                <a:cs typeface="Carlito"/>
              </a:rPr>
              <a:t>ni </a:t>
            </a:r>
            <a:r>
              <a:rPr lang="ms-MY" sz="2400" b="1" dirty="0">
                <a:latin typeface="Carlito"/>
                <a:ea typeface="Carlito"/>
                <a:cs typeface="Carlito"/>
              </a:rPr>
              <a:t>GH Camilo </a:t>
            </a:r>
          </a:p>
          <a:p>
            <a:pPr marL="144145" marR="0">
              <a:lnSpc>
                <a:spcPts val="1335"/>
              </a:lnSpc>
              <a:spcBef>
                <a:spcPts val="0"/>
              </a:spcBef>
              <a:spcAft>
                <a:spcPts val="0"/>
              </a:spcAft>
            </a:pPr>
            <a:endParaRPr lang="ms-MY" sz="2400" b="1" dirty="0">
              <a:latin typeface="Carlito"/>
              <a:ea typeface="Carlito"/>
              <a:cs typeface="Carlito"/>
            </a:endParaRPr>
          </a:p>
          <a:p>
            <a:pPr marL="144145" marR="0">
              <a:lnSpc>
                <a:spcPts val="1335"/>
              </a:lnSpc>
              <a:spcBef>
                <a:spcPts val="0"/>
              </a:spcBef>
              <a:spcAft>
                <a:spcPts val="0"/>
              </a:spcAft>
            </a:pPr>
            <a:r>
              <a:rPr lang="ms-MY" sz="2400" b="1" dirty="0">
                <a:latin typeface="Carlito"/>
                <a:ea typeface="Carlito"/>
                <a:cs typeface="Carlito"/>
              </a:rPr>
              <a:t>de Polavieja</a:t>
            </a:r>
            <a:endParaRPr lang="en-PH" sz="2400" dirty="0">
              <a:latin typeface="Carlito"/>
              <a:ea typeface="Carlito"/>
              <a:cs typeface="Carlito"/>
            </a:endParaRPr>
          </a:p>
          <a:p>
            <a:pPr marL="144145" marR="0">
              <a:lnSpc>
                <a:spcPts val="1335"/>
              </a:lnSpc>
              <a:spcBef>
                <a:spcPts val="0"/>
              </a:spcBef>
              <a:spcAft>
                <a:spcPts val="0"/>
              </a:spcAft>
            </a:pPr>
            <a:endParaRPr lang="ms-MY" sz="2400" dirty="0">
              <a:latin typeface="Carlito"/>
              <a:ea typeface="Carlito"/>
              <a:cs typeface="Carlito"/>
            </a:endParaRPr>
          </a:p>
          <a:p>
            <a:pPr marL="144145" marR="0">
              <a:lnSpc>
                <a:spcPts val="1335"/>
              </a:lnSpc>
              <a:spcBef>
                <a:spcPts val="0"/>
              </a:spcBef>
              <a:spcAft>
                <a:spcPts val="0"/>
              </a:spcAft>
            </a:pPr>
            <a:r>
              <a:rPr lang="ms-MY" sz="2400" dirty="0">
                <a:latin typeface="Carlito"/>
                <a:ea typeface="Carlito"/>
                <a:cs typeface="Carlito"/>
              </a:rPr>
              <a:t>sumulat si Rizal ng </a:t>
            </a:r>
            <a:r>
              <a:rPr lang="ms-MY" sz="2400" b="1" dirty="0">
                <a:latin typeface="Carlito"/>
                <a:ea typeface="Carlito"/>
                <a:cs typeface="Carlito"/>
              </a:rPr>
              <a:t>manipesto</a:t>
            </a:r>
            <a:endParaRPr lang="en-PH" sz="2400" dirty="0">
              <a:latin typeface="Carlito"/>
              <a:ea typeface="Carlito"/>
              <a:cs typeface="Carlito"/>
            </a:endParaRPr>
          </a:p>
          <a:p>
            <a:pPr marL="1059180" marR="426720" indent="-457200">
              <a:spcBef>
                <a:spcPts val="0"/>
              </a:spcBef>
              <a:spcAft>
                <a:spcPts val="0"/>
              </a:spcAft>
            </a:pPr>
            <a:r>
              <a:rPr lang="ms-MY" sz="2400" dirty="0">
                <a:latin typeface="Carlito"/>
                <a:ea typeface="Carlito"/>
                <a:cs typeface="Carlito"/>
              </a:rPr>
              <a:t>hinihingi ang pagwawakas ng rebelyon at pakikipapaglaban para sa mga kalayaan sa pamamagitan ng edukasyon</a:t>
            </a:r>
            <a:endParaRPr lang="en-PH" sz="2400" dirty="0">
              <a:latin typeface="Carlito"/>
              <a:ea typeface="Carlito"/>
              <a:cs typeface="Carlito"/>
            </a:endParaRPr>
          </a:p>
          <a:p>
            <a:pPr marL="601980" marR="0">
              <a:spcBef>
                <a:spcPts val="5"/>
              </a:spcBef>
              <a:spcAft>
                <a:spcPts val="0"/>
              </a:spcAft>
            </a:pPr>
            <a:r>
              <a:rPr lang="ms-MY" sz="2400" dirty="0">
                <a:latin typeface="Carlito"/>
                <a:ea typeface="Carlito"/>
                <a:cs typeface="Carlito"/>
              </a:rPr>
              <a:t>di pinahintulutang ipalabas ng mga awtoridad</a:t>
            </a:r>
            <a:endParaRPr lang="en-PH" sz="2400" dirty="0">
              <a:latin typeface="Carlito"/>
              <a:ea typeface="Carlito"/>
              <a:cs typeface="Carlito"/>
            </a:endParaRPr>
          </a:p>
          <a:p>
            <a:r>
              <a:rPr lang="ms-MY" sz="2400" dirty="0">
                <a:latin typeface="Carlito"/>
                <a:ea typeface="Carlito"/>
                <a:cs typeface="Carlito"/>
              </a:rPr>
              <a:t> </a:t>
            </a:r>
            <a:endParaRPr lang="en-PH" sz="2400" dirty="0">
              <a:effectLst/>
              <a:latin typeface="Carlito"/>
              <a:ea typeface="Carlito"/>
              <a:cs typeface="Carlito"/>
            </a:endParaRPr>
          </a:p>
        </p:txBody>
      </p:sp>
    </p:spTree>
    <p:extLst>
      <p:ext uri="{BB962C8B-B14F-4D97-AF65-F5344CB8AC3E}">
        <p14:creationId xmlns:p14="http://schemas.microsoft.com/office/powerpoint/2010/main" val="140350071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360218" y="2216727"/>
            <a:ext cx="10612582" cy="4285789"/>
          </a:xfrm>
          <a:prstGeom prst="rect">
            <a:avLst/>
          </a:prstGeom>
        </p:spPr>
        <p:txBody>
          <a:bodyPr wrap="square">
            <a:spAutoFit/>
          </a:bodyPr>
          <a:lstStyle/>
          <a:p>
            <a:pPr marL="144145" marR="0">
              <a:spcBef>
                <a:spcPts val="5"/>
              </a:spcBef>
              <a:spcAft>
                <a:spcPts val="0"/>
              </a:spcAft>
            </a:pPr>
            <a:r>
              <a:rPr lang="ms-MY" sz="2400" b="1" kern="0" dirty="0">
                <a:latin typeface="Carlito"/>
                <a:ea typeface="Carlito"/>
                <a:cs typeface="Carlito"/>
              </a:rPr>
              <a:t>Disyembre 26</a:t>
            </a:r>
            <a:endParaRPr lang="en-PH" sz="2400" b="1" kern="0" dirty="0">
              <a:latin typeface="Carlito"/>
              <a:ea typeface="Carlito"/>
              <a:cs typeface="Carlito"/>
            </a:endParaRPr>
          </a:p>
          <a:p>
            <a:pPr marL="1059180" marR="427355" indent="-457200">
              <a:spcBef>
                <a:spcPts val="0"/>
              </a:spcBef>
              <a:spcAft>
                <a:spcPts val="0"/>
              </a:spcAft>
            </a:pPr>
            <a:r>
              <a:rPr lang="ms-MY" sz="2400" dirty="0">
                <a:latin typeface="Carlito"/>
                <a:ea typeface="Carlito"/>
                <a:cs typeface="Carlito"/>
              </a:rPr>
              <a:t>nagsimula ang paglilitis at sa araw ding iyon ay nagdesisyon ang korte-militar na si Rizal ay maysala at dapat parusahan ng kamatayan sa pamamagitan ng firing squad</a:t>
            </a:r>
            <a:endParaRPr lang="en-PH" sz="2400" dirty="0">
              <a:latin typeface="Carlito"/>
              <a:ea typeface="Carlito"/>
              <a:cs typeface="Carlito"/>
            </a:endParaRPr>
          </a:p>
          <a:p>
            <a:r>
              <a:rPr lang="ms-MY" sz="2400" dirty="0">
                <a:latin typeface="Carlito"/>
                <a:ea typeface="Carlito"/>
                <a:cs typeface="Carlito"/>
              </a:rPr>
              <a:t> </a:t>
            </a:r>
            <a:endParaRPr lang="en-PH" sz="2400" dirty="0">
              <a:latin typeface="Carlito"/>
              <a:ea typeface="Carlito"/>
              <a:cs typeface="Carlito"/>
            </a:endParaRPr>
          </a:p>
          <a:p>
            <a:pPr marL="144145" marR="0">
              <a:lnSpc>
                <a:spcPts val="1335"/>
              </a:lnSpc>
              <a:spcBef>
                <a:spcPts val="5"/>
              </a:spcBef>
              <a:spcAft>
                <a:spcPts val="0"/>
              </a:spcAft>
            </a:pPr>
            <a:r>
              <a:rPr lang="ms-MY" sz="2400" b="1" kern="0" dirty="0">
                <a:latin typeface="Carlito"/>
                <a:ea typeface="Carlito"/>
                <a:cs typeface="Carlito"/>
              </a:rPr>
              <a:t>Disyembre 28</a:t>
            </a:r>
            <a:endParaRPr lang="en-PH" sz="2400" b="1" kern="0" dirty="0">
              <a:latin typeface="Carlito"/>
              <a:ea typeface="Carlito"/>
              <a:cs typeface="Carlito"/>
            </a:endParaRPr>
          </a:p>
          <a:p>
            <a:pPr marL="601980" marR="0">
              <a:lnSpc>
                <a:spcPts val="1335"/>
              </a:lnSpc>
              <a:spcBef>
                <a:spcPts val="0"/>
              </a:spcBef>
              <a:spcAft>
                <a:spcPts val="0"/>
              </a:spcAft>
            </a:pPr>
            <a:endParaRPr lang="ms-MY" sz="2400" dirty="0">
              <a:latin typeface="Carlito"/>
              <a:ea typeface="Carlito"/>
              <a:cs typeface="Carlito"/>
            </a:endParaRPr>
          </a:p>
          <a:p>
            <a:pPr marL="601980" marR="0">
              <a:lnSpc>
                <a:spcPts val="1335"/>
              </a:lnSpc>
              <a:spcBef>
                <a:spcPts val="0"/>
              </a:spcBef>
              <a:spcAft>
                <a:spcPts val="0"/>
              </a:spcAft>
            </a:pPr>
            <a:r>
              <a:rPr lang="ms-MY" sz="2400" dirty="0">
                <a:latin typeface="Carlito"/>
                <a:ea typeface="Carlito"/>
                <a:cs typeface="Carlito"/>
              </a:rPr>
              <a:t>nilagdaan ni GH Polavieja ang hatol na kamatayan</a:t>
            </a:r>
            <a:endParaRPr lang="en-PH" sz="2400" dirty="0">
              <a:latin typeface="Carlito"/>
              <a:ea typeface="Carlito"/>
              <a:cs typeface="Carlito"/>
            </a:endParaRPr>
          </a:p>
          <a:p>
            <a:r>
              <a:rPr lang="ms-MY" sz="2400" dirty="0">
                <a:latin typeface="Carlito"/>
                <a:ea typeface="Carlito"/>
                <a:cs typeface="Carlito"/>
              </a:rPr>
              <a:t> </a:t>
            </a:r>
            <a:endParaRPr lang="en-PH" sz="2400" dirty="0">
              <a:latin typeface="Carlito"/>
              <a:ea typeface="Carlito"/>
              <a:cs typeface="Carlito"/>
            </a:endParaRPr>
          </a:p>
          <a:p>
            <a:pPr marL="144145" marR="0">
              <a:spcBef>
                <a:spcPts val="0"/>
              </a:spcBef>
              <a:spcAft>
                <a:spcPts val="0"/>
              </a:spcAft>
            </a:pPr>
            <a:r>
              <a:rPr lang="ms-MY" sz="2400" b="1" kern="0" dirty="0">
                <a:latin typeface="Carlito"/>
                <a:ea typeface="Carlito"/>
                <a:cs typeface="Carlito"/>
              </a:rPr>
              <a:t>Disyembre 29</a:t>
            </a:r>
            <a:endParaRPr lang="en-PH" sz="2400" b="1" kern="0" dirty="0">
              <a:latin typeface="Carlito"/>
              <a:ea typeface="Carlito"/>
              <a:cs typeface="Carlito"/>
            </a:endParaRPr>
          </a:p>
          <a:p>
            <a:pPr marL="601980" marR="0">
              <a:spcBef>
                <a:spcPts val="0"/>
              </a:spcBef>
              <a:spcAft>
                <a:spcPts val="0"/>
              </a:spcAft>
            </a:pPr>
            <a:r>
              <a:rPr lang="ms-MY" sz="2400" dirty="0">
                <a:latin typeface="Carlito"/>
                <a:ea typeface="Carlito"/>
                <a:cs typeface="Carlito"/>
              </a:rPr>
              <a:t>pinaalam kay Rizal ang hatol at sintensya</a:t>
            </a:r>
            <a:endParaRPr lang="en-PH" sz="2400" dirty="0">
              <a:latin typeface="Carlito"/>
              <a:ea typeface="Carlito"/>
              <a:cs typeface="Carlito"/>
            </a:endParaRPr>
          </a:p>
          <a:p>
            <a:br>
              <a:rPr lang="ms-MY" sz="2400" dirty="0">
                <a:latin typeface="Carlito"/>
                <a:ea typeface="Carlito"/>
                <a:cs typeface="Carlito"/>
              </a:rPr>
            </a:br>
            <a:endParaRPr lang="en-PH" sz="2400" dirty="0"/>
          </a:p>
        </p:txBody>
      </p:sp>
    </p:spTree>
    <p:extLst>
      <p:ext uri="{BB962C8B-B14F-4D97-AF65-F5344CB8AC3E}">
        <p14:creationId xmlns:p14="http://schemas.microsoft.com/office/powerpoint/2010/main" val="19382837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dirty="0"/>
          </a:p>
        </p:txBody>
      </p:sp>
      <p:sp>
        <p:nvSpPr>
          <p:cNvPr id="3" name="Rectangle 2"/>
          <p:cNvSpPr/>
          <p:nvPr/>
        </p:nvSpPr>
        <p:spPr>
          <a:xfrm>
            <a:off x="1" y="1853248"/>
            <a:ext cx="11970326" cy="4580741"/>
          </a:xfrm>
          <a:prstGeom prst="rect">
            <a:avLst/>
          </a:prstGeom>
        </p:spPr>
        <p:txBody>
          <a:bodyPr wrap="square">
            <a:spAutoFit/>
          </a:bodyPr>
          <a:lstStyle/>
          <a:p>
            <a:pPr marL="601980" marR="472440">
              <a:spcBef>
                <a:spcPts val="135"/>
              </a:spcBef>
              <a:spcAft>
                <a:spcPts val="0"/>
              </a:spcAft>
            </a:pPr>
            <a:r>
              <a:rPr lang="ms-MY" dirty="0">
                <a:latin typeface="Carlito"/>
                <a:ea typeface="Carlito"/>
                <a:cs typeface="Carlito"/>
              </a:rPr>
              <a:t>inilipat sa kapilyang may mga relihiyosong imahen upang mahikayat na bumalik sa Katolisismo binisita ng mga dating guro at pari mula sa Ateneo</a:t>
            </a:r>
            <a:endParaRPr lang="en-PH" dirty="0">
              <a:latin typeface="Carlito"/>
              <a:ea typeface="Carlito"/>
              <a:cs typeface="Carlito"/>
            </a:endParaRPr>
          </a:p>
          <a:p>
            <a:pPr marL="1516380" marR="405765" indent="-457200">
              <a:spcBef>
                <a:spcPts val="5"/>
              </a:spcBef>
              <a:spcAft>
                <a:spcPts val="0"/>
              </a:spcAft>
            </a:pPr>
            <a:r>
              <a:rPr lang="ms-MY" dirty="0">
                <a:latin typeface="Carlito"/>
                <a:ea typeface="Carlito"/>
                <a:cs typeface="Carlito"/>
              </a:rPr>
              <a:t>Padre Miguel Saderra Mata, Luis Viza, Antonio Roselle, Federico Faura, Jose Vilaclara, </a:t>
            </a:r>
            <a:r>
              <a:rPr lang="ms-MY" b="1" dirty="0">
                <a:latin typeface="Carlito"/>
                <a:ea typeface="Carlito"/>
                <a:cs typeface="Carlito"/>
              </a:rPr>
              <a:t>Vicente Balaguer</a:t>
            </a:r>
            <a:endParaRPr lang="en-PH" dirty="0">
              <a:latin typeface="Carlito"/>
              <a:ea typeface="Carlito"/>
              <a:cs typeface="Carlito"/>
            </a:endParaRPr>
          </a:p>
          <a:p>
            <a:pPr marL="1059180" marR="0">
              <a:lnSpc>
                <a:spcPts val="1335"/>
              </a:lnSpc>
              <a:spcBef>
                <a:spcPts val="0"/>
              </a:spcBef>
              <a:spcAft>
                <a:spcPts val="0"/>
              </a:spcAft>
            </a:pPr>
            <a:r>
              <a:rPr lang="ms-MY" dirty="0">
                <a:latin typeface="Carlito"/>
                <a:ea typeface="Carlito"/>
                <a:cs typeface="Carlito"/>
              </a:rPr>
              <a:t>Santiago Mataix - mamamahayag ng El Heraldo de Madrid</a:t>
            </a:r>
            <a:endParaRPr lang="en-PH" dirty="0">
              <a:latin typeface="Carlito"/>
              <a:ea typeface="Carlito"/>
              <a:cs typeface="Carlito"/>
            </a:endParaRPr>
          </a:p>
          <a:p>
            <a:pPr marL="1059180" marR="478155" indent="-457200">
              <a:spcBef>
                <a:spcPts val="0"/>
              </a:spcBef>
              <a:spcAft>
                <a:spcPts val="0"/>
              </a:spcAft>
            </a:pPr>
            <a:r>
              <a:rPr lang="ms-MY" dirty="0">
                <a:latin typeface="Carlito"/>
                <a:ea typeface="Carlito"/>
                <a:cs typeface="Carlito"/>
              </a:rPr>
              <a:t>pagsulat ng tulang nakilala bilang </a:t>
            </a:r>
            <a:r>
              <a:rPr lang="ms-MY" b="1" dirty="0">
                <a:latin typeface="Carlito"/>
                <a:ea typeface="Carlito"/>
                <a:cs typeface="Carlito"/>
              </a:rPr>
              <a:t>Ultimo Pensamiento (Mariano Ponce) / Ultimo Adios (P. Mariano Dacanay)</a:t>
            </a:r>
            <a:endParaRPr lang="en-PH" dirty="0">
              <a:latin typeface="Carlito"/>
              <a:ea typeface="Carlito"/>
              <a:cs typeface="Carlito"/>
            </a:endParaRPr>
          </a:p>
          <a:p>
            <a:pPr marL="601980" marR="2327910" indent="456565">
              <a:spcBef>
                <a:spcPts val="0"/>
              </a:spcBef>
              <a:spcAft>
                <a:spcPts val="0"/>
              </a:spcAft>
            </a:pPr>
            <a:r>
              <a:rPr lang="ms-MY" dirty="0">
                <a:latin typeface="Carlito"/>
                <a:ea typeface="Carlito"/>
                <a:cs typeface="Carlito"/>
              </a:rPr>
              <a:t>itinago sa loob ng alkohol na lutuan na ibinigay kay Trinidad usapin ng </a:t>
            </a:r>
            <a:r>
              <a:rPr lang="ms-MY" b="1" dirty="0">
                <a:latin typeface="Carlito"/>
                <a:ea typeface="Carlito"/>
                <a:cs typeface="Carlito"/>
              </a:rPr>
              <a:t>retraksyon</a:t>
            </a:r>
            <a:endParaRPr lang="en-PH" dirty="0">
              <a:latin typeface="Carlito"/>
              <a:ea typeface="Carlito"/>
              <a:cs typeface="Carlito"/>
            </a:endParaRPr>
          </a:p>
          <a:p>
            <a:pPr marL="1059180" marR="0">
              <a:spcBef>
                <a:spcPts val="5"/>
              </a:spcBef>
              <a:spcAft>
                <a:spcPts val="0"/>
              </a:spcAft>
            </a:pPr>
            <a:r>
              <a:rPr lang="ms-MY" dirty="0">
                <a:latin typeface="Carlito"/>
                <a:ea typeface="Carlito"/>
                <a:cs typeface="Carlito"/>
              </a:rPr>
              <a:t>unang binuksan ni </a:t>
            </a:r>
            <a:r>
              <a:rPr lang="ms-MY" b="1" dirty="0">
                <a:latin typeface="Carlito"/>
                <a:ea typeface="Carlito"/>
                <a:cs typeface="Carlito"/>
              </a:rPr>
              <a:t>Padre Balaguer </a:t>
            </a:r>
            <a:r>
              <a:rPr lang="ms-MY" dirty="0">
                <a:latin typeface="Carlito"/>
                <a:ea typeface="Carlito"/>
                <a:cs typeface="Carlito"/>
              </a:rPr>
              <a:t>ang isyu</a:t>
            </a:r>
            <a:endParaRPr lang="en-PH" dirty="0">
              <a:latin typeface="Carlito"/>
              <a:ea typeface="Carlito"/>
              <a:cs typeface="Carlito"/>
            </a:endParaRPr>
          </a:p>
          <a:p>
            <a:pPr marL="1516380" marR="339090" indent="-457200">
              <a:spcBef>
                <a:spcPts val="0"/>
              </a:spcBef>
              <a:spcAft>
                <a:spcPts val="0"/>
              </a:spcAft>
            </a:pPr>
            <a:r>
              <a:rPr lang="ms-MY" dirty="0">
                <a:latin typeface="Carlito"/>
                <a:ea typeface="Carlito"/>
                <a:cs typeface="Carlito"/>
              </a:rPr>
              <a:t>ipinadala ni </a:t>
            </a:r>
            <a:r>
              <a:rPr lang="ms-MY" b="1" dirty="0">
                <a:latin typeface="Carlito"/>
                <a:ea typeface="Carlito"/>
                <a:cs typeface="Carlito"/>
              </a:rPr>
              <a:t>Arsobispo Bernardo Nozaleda </a:t>
            </a:r>
            <a:r>
              <a:rPr lang="ms-MY" dirty="0">
                <a:latin typeface="Carlito"/>
                <a:ea typeface="Carlito"/>
                <a:cs typeface="Carlito"/>
              </a:rPr>
              <a:t>kay Padre Balaguer ang burador na palalagdaan kay Rizal ang bersyong inihanda ni </a:t>
            </a:r>
            <a:r>
              <a:rPr lang="ms-MY" b="1" dirty="0">
                <a:latin typeface="Carlito"/>
                <a:ea typeface="Carlito"/>
                <a:cs typeface="Carlito"/>
              </a:rPr>
              <a:t>Padre Pio Pi </a:t>
            </a:r>
            <a:r>
              <a:rPr lang="ms-MY" dirty="0">
                <a:latin typeface="Carlito"/>
                <a:ea typeface="Carlito"/>
                <a:cs typeface="Carlito"/>
              </a:rPr>
              <a:t>ang sinang-ayunan ni Rizal</a:t>
            </a:r>
            <a:endParaRPr lang="en-PH" dirty="0">
              <a:latin typeface="Carlito"/>
              <a:ea typeface="Carlito"/>
              <a:cs typeface="Carlito"/>
            </a:endParaRPr>
          </a:p>
          <a:p>
            <a:pPr marL="1516380" marR="607060" indent="-457200">
              <a:spcBef>
                <a:spcPts val="0"/>
              </a:spcBef>
              <a:spcAft>
                <a:spcPts val="0"/>
              </a:spcAft>
            </a:pPr>
            <a:r>
              <a:rPr lang="ms-MY" dirty="0">
                <a:latin typeface="Carlito"/>
                <a:ea typeface="Carlito"/>
                <a:cs typeface="Carlito"/>
              </a:rPr>
              <a:t>binago nang kaunti at isinulat ang retraksyon kung saan itinatakwil ang Masonerya at mga ideyang anti-Katoliko</a:t>
            </a:r>
            <a:endParaRPr lang="en-PH" dirty="0">
              <a:latin typeface="Carlito"/>
              <a:ea typeface="Carlito"/>
              <a:cs typeface="Carlito"/>
            </a:endParaRPr>
          </a:p>
          <a:p>
            <a:pPr marL="601980" marR="0">
              <a:lnSpc>
                <a:spcPts val="1335"/>
              </a:lnSpc>
              <a:spcBef>
                <a:spcPts val="0"/>
              </a:spcBef>
              <a:spcAft>
                <a:spcPts val="0"/>
              </a:spcAft>
            </a:pPr>
            <a:r>
              <a:rPr lang="ms-MY" dirty="0">
                <a:latin typeface="Carlito"/>
                <a:ea typeface="Carlito"/>
                <a:cs typeface="Carlito"/>
              </a:rPr>
              <a:t>binisita rin ng ina, mga kapatid na si Trinidad, Narcisa, Lucia, Josefa, Maria</a:t>
            </a:r>
            <a:endParaRPr lang="en-PH" dirty="0">
              <a:latin typeface="Carlito"/>
              <a:ea typeface="Carlito"/>
              <a:cs typeface="Carlito"/>
            </a:endParaRPr>
          </a:p>
          <a:p>
            <a:pPr marL="1059180" marR="876300">
              <a:spcBef>
                <a:spcPts val="5"/>
              </a:spcBef>
              <a:spcAft>
                <a:spcPts val="0"/>
              </a:spcAft>
            </a:pPr>
            <a:r>
              <a:rPr lang="ms-MY" dirty="0">
                <a:latin typeface="Carlito"/>
                <a:ea typeface="Carlito"/>
                <a:cs typeface="Carlito"/>
              </a:rPr>
              <a:t>iba pang Espanyol tulad nina Padre Estanislao March, Don Silvino Lopezes Tuñon,Don Gaspar Cestaño, abogadong si Hen. Taviel de Andrade</a:t>
            </a:r>
            <a:endParaRPr lang="en-PH" dirty="0">
              <a:latin typeface="Carlito"/>
              <a:ea typeface="Carlito"/>
              <a:cs typeface="Carlito"/>
            </a:endParaRPr>
          </a:p>
          <a:p>
            <a:pPr>
              <a:spcBef>
                <a:spcPts val="5"/>
              </a:spcBef>
            </a:pPr>
            <a:r>
              <a:rPr lang="ms-MY" dirty="0">
                <a:latin typeface="Carlito"/>
                <a:ea typeface="Carlito"/>
                <a:cs typeface="Carlito"/>
              </a:rPr>
              <a:t> </a:t>
            </a:r>
            <a:endParaRPr lang="en-PH" dirty="0">
              <a:latin typeface="Carlito"/>
              <a:ea typeface="Carlito"/>
              <a:cs typeface="Carlito"/>
            </a:endParaRPr>
          </a:p>
        </p:txBody>
      </p:sp>
    </p:spTree>
    <p:extLst>
      <p:ext uri="{BB962C8B-B14F-4D97-AF65-F5344CB8AC3E}">
        <p14:creationId xmlns:p14="http://schemas.microsoft.com/office/powerpoint/2010/main" val="59023123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387927" y="2258291"/>
            <a:ext cx="10584873" cy="3739485"/>
          </a:xfrm>
          <a:prstGeom prst="rect">
            <a:avLst/>
          </a:prstGeom>
        </p:spPr>
        <p:txBody>
          <a:bodyPr wrap="square">
            <a:spAutoFit/>
          </a:bodyPr>
          <a:lstStyle/>
          <a:p>
            <a:pPr marL="144145" marR="0">
              <a:spcBef>
                <a:spcPts val="0"/>
              </a:spcBef>
              <a:spcAft>
                <a:spcPts val="0"/>
              </a:spcAft>
            </a:pPr>
            <a:r>
              <a:rPr lang="ms-MY" sz="2400" b="1" kern="0" dirty="0">
                <a:latin typeface="Carlito"/>
                <a:ea typeface="Carlito"/>
                <a:cs typeface="Carlito"/>
              </a:rPr>
              <a:t>Josephine Bracken</a:t>
            </a:r>
            <a:endParaRPr lang="en-PH" sz="2400" b="1" kern="0" dirty="0">
              <a:latin typeface="Carlito"/>
              <a:ea typeface="Carlito"/>
              <a:cs typeface="Carlito"/>
            </a:endParaRPr>
          </a:p>
          <a:p>
            <a:pPr marL="601980" marR="0">
              <a:spcBef>
                <a:spcPts val="0"/>
              </a:spcBef>
              <a:spcAft>
                <a:spcPts val="0"/>
              </a:spcAft>
            </a:pPr>
            <a:endParaRPr lang="ms-MY" sz="2400" dirty="0">
              <a:latin typeface="Carlito"/>
              <a:ea typeface="Carlito"/>
              <a:cs typeface="Carlito"/>
            </a:endParaRPr>
          </a:p>
          <a:p>
            <a:pPr marL="601980" marR="0">
              <a:spcBef>
                <a:spcPts val="0"/>
              </a:spcBef>
              <a:spcAft>
                <a:spcPts val="0"/>
              </a:spcAft>
            </a:pPr>
            <a:r>
              <a:rPr lang="ms-MY" sz="2400" dirty="0">
                <a:latin typeface="Carlito"/>
                <a:ea typeface="Carlito"/>
                <a:cs typeface="Carlito"/>
              </a:rPr>
              <a:t>binigyan ng sipi ng aklat na </a:t>
            </a:r>
            <a:r>
              <a:rPr lang="ms-MY" sz="2400" b="1" dirty="0">
                <a:latin typeface="Carlito"/>
                <a:ea typeface="Carlito"/>
                <a:cs typeface="Carlito"/>
              </a:rPr>
              <a:t>Imitacion de Cristo</a:t>
            </a:r>
            <a:endParaRPr lang="en-PH" sz="2400" dirty="0">
              <a:latin typeface="Carlito"/>
              <a:ea typeface="Carlito"/>
              <a:cs typeface="Carlito"/>
            </a:endParaRPr>
          </a:p>
          <a:p>
            <a:pPr marL="144145" marR="3044825">
              <a:lnSpc>
                <a:spcPts val="2650"/>
              </a:lnSpc>
              <a:spcBef>
                <a:spcPts val="40"/>
              </a:spcBef>
              <a:spcAft>
                <a:spcPts val="0"/>
              </a:spcAft>
            </a:pPr>
            <a:r>
              <a:rPr lang="ms-MY" sz="2400" kern="0" dirty="0">
                <a:latin typeface="Carlito"/>
                <a:ea typeface="Carlito"/>
                <a:cs typeface="Carlito"/>
              </a:rPr>
              <a:t>sumulat ng </a:t>
            </a:r>
            <a:r>
              <a:rPr lang="ms-MY" sz="2400" b="1" kern="0" dirty="0">
                <a:latin typeface="Carlito"/>
                <a:ea typeface="Carlito"/>
                <a:cs typeface="Carlito"/>
              </a:rPr>
              <a:t>liham para kay Blumentritt, Paciano, sa ama at ina Disyembre 30 6:30 nu</a:t>
            </a:r>
            <a:endParaRPr lang="en-PH" sz="2400" b="1" kern="0" dirty="0">
              <a:latin typeface="Carlito"/>
              <a:ea typeface="Carlito"/>
              <a:cs typeface="Carlito"/>
            </a:endParaRPr>
          </a:p>
          <a:p>
            <a:pPr marL="601980" marR="2538730">
              <a:spcBef>
                <a:spcPts val="25"/>
              </a:spcBef>
              <a:spcAft>
                <a:spcPts val="0"/>
              </a:spcAft>
            </a:pPr>
            <a:r>
              <a:rPr lang="ms-MY" sz="2400" dirty="0">
                <a:latin typeface="Carlito"/>
                <a:ea typeface="Carlito"/>
                <a:cs typeface="Carlito"/>
              </a:rPr>
              <a:t>simula ng martsa mula Fuerza Santiago patungong Bagumbayan kasama sina Taviel de Andrade, Padre March at Vilaclara nakatali ang bisig</a:t>
            </a:r>
            <a:endParaRPr lang="en-PH" sz="2400" dirty="0">
              <a:latin typeface="Carlito"/>
              <a:ea typeface="Carlito"/>
              <a:cs typeface="Carlito"/>
            </a:endParaRPr>
          </a:p>
          <a:p>
            <a:pPr marL="601980" marR="3363595">
              <a:spcBef>
                <a:spcPts val="5"/>
              </a:spcBef>
              <a:spcAft>
                <a:spcPts val="0"/>
              </a:spcAft>
            </a:pPr>
            <a:r>
              <a:rPr lang="ms-MY" sz="2400" dirty="0">
                <a:latin typeface="Carlito"/>
                <a:ea typeface="Carlito"/>
                <a:cs typeface="Carlito"/>
              </a:rPr>
              <a:t>normal ang pulso ayon kay Dr. Felipe Ruiz Castillo nagwika ng </a:t>
            </a:r>
            <a:r>
              <a:rPr lang="ms-MY" sz="2400" b="1" dirty="0">
                <a:latin typeface="Carlito"/>
                <a:ea typeface="Carlito"/>
                <a:cs typeface="Carlito"/>
              </a:rPr>
              <a:t>Consummatum est</a:t>
            </a:r>
            <a:endParaRPr lang="en-PH" sz="2400" dirty="0">
              <a:effectLst/>
              <a:latin typeface="Carlito"/>
              <a:ea typeface="Carlito"/>
              <a:cs typeface="Carlito"/>
            </a:endParaRPr>
          </a:p>
        </p:txBody>
      </p:sp>
    </p:spTree>
    <p:extLst>
      <p:ext uri="{BB962C8B-B14F-4D97-AF65-F5344CB8AC3E}">
        <p14:creationId xmlns:p14="http://schemas.microsoft.com/office/powerpoint/2010/main" val="36050419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443345" y="2272145"/>
            <a:ext cx="10640291" cy="3362459"/>
          </a:xfrm>
          <a:prstGeom prst="rect">
            <a:avLst/>
          </a:prstGeom>
        </p:spPr>
        <p:txBody>
          <a:bodyPr wrap="square">
            <a:spAutoFit/>
          </a:bodyPr>
          <a:lstStyle/>
          <a:p>
            <a:pPr marL="144145" marR="0">
              <a:spcBef>
                <a:spcPts val="0"/>
              </a:spcBef>
              <a:spcAft>
                <a:spcPts val="0"/>
              </a:spcAft>
            </a:pPr>
            <a:r>
              <a:rPr lang="ms-MY" sz="2000" b="1" kern="0" dirty="0">
                <a:latin typeface="Carlito"/>
                <a:ea typeface="Carlito"/>
                <a:cs typeface="Carlito"/>
              </a:rPr>
              <a:t>Disyembre 30 7:03 nu</a:t>
            </a:r>
            <a:endParaRPr lang="en-PH" sz="2000" b="1" kern="0" dirty="0">
              <a:latin typeface="Carlito"/>
              <a:ea typeface="Carlito"/>
              <a:cs typeface="Carlito"/>
            </a:endParaRPr>
          </a:p>
          <a:p>
            <a:pPr marL="601980" marR="0">
              <a:spcBef>
                <a:spcPts val="20"/>
              </a:spcBef>
              <a:spcAft>
                <a:spcPts val="0"/>
              </a:spcAft>
            </a:pPr>
            <a:r>
              <a:rPr lang="ms-MY" sz="2000" dirty="0">
                <a:latin typeface="Arial" panose="020B0604020202020204" pitchFamily="34" charset="0"/>
                <a:ea typeface="Carlito"/>
                <a:cs typeface="Carlito"/>
              </a:rPr>
              <a:t>binaril nang patalikod ngunit pumihit kaya’t bumagsak nang nakaharap sa pagsikat ng araw</a:t>
            </a:r>
            <a:endParaRPr lang="en-PH" sz="2000" dirty="0">
              <a:latin typeface="Carlito"/>
              <a:ea typeface="Carlito"/>
              <a:cs typeface="Carlito"/>
            </a:endParaRPr>
          </a:p>
          <a:p>
            <a:pPr>
              <a:spcBef>
                <a:spcPts val="25"/>
              </a:spcBef>
            </a:pPr>
            <a:r>
              <a:rPr lang="ms-MY" sz="2000" dirty="0">
                <a:latin typeface="Arial" panose="020B0604020202020204" pitchFamily="34" charset="0"/>
                <a:ea typeface="Carlito"/>
                <a:cs typeface="Carlito"/>
              </a:rPr>
              <a:t> </a:t>
            </a:r>
            <a:endParaRPr lang="en-PH" sz="2000" dirty="0">
              <a:latin typeface="Carlito"/>
              <a:ea typeface="Carlito"/>
              <a:cs typeface="Carlito"/>
            </a:endParaRPr>
          </a:p>
          <a:p>
            <a:pPr marL="144145" marR="0">
              <a:lnSpc>
                <a:spcPts val="1335"/>
              </a:lnSpc>
              <a:spcBef>
                <a:spcPts val="0"/>
              </a:spcBef>
              <a:spcAft>
                <a:spcPts val="0"/>
              </a:spcAft>
            </a:pPr>
            <a:r>
              <a:rPr lang="ms-MY" sz="2000" dirty="0">
                <a:latin typeface="Carlito"/>
                <a:ea typeface="Carlito"/>
                <a:cs typeface="Carlito"/>
              </a:rPr>
              <a:t>hindi ibinigay sa mga kaanak ang labi</a:t>
            </a:r>
            <a:endParaRPr lang="en-PH" sz="2000" dirty="0">
              <a:latin typeface="Carlito"/>
              <a:ea typeface="Carlito"/>
              <a:cs typeface="Carlito"/>
            </a:endParaRPr>
          </a:p>
          <a:p>
            <a:pPr marL="144145" marR="0">
              <a:lnSpc>
                <a:spcPts val="1335"/>
              </a:lnSpc>
              <a:spcBef>
                <a:spcPts val="0"/>
              </a:spcBef>
              <a:spcAft>
                <a:spcPts val="0"/>
              </a:spcAft>
            </a:pPr>
            <a:endParaRPr lang="ms-MY" sz="2000" dirty="0">
              <a:latin typeface="Carlito"/>
              <a:ea typeface="Carlito"/>
              <a:cs typeface="Carlito"/>
            </a:endParaRPr>
          </a:p>
          <a:p>
            <a:pPr marL="144145" marR="0">
              <a:lnSpc>
                <a:spcPts val="1335"/>
              </a:lnSpc>
              <a:spcBef>
                <a:spcPts val="0"/>
              </a:spcBef>
              <a:spcAft>
                <a:spcPts val="0"/>
              </a:spcAft>
            </a:pPr>
            <a:r>
              <a:rPr lang="ms-MY" sz="2000" dirty="0">
                <a:latin typeface="Carlito"/>
                <a:ea typeface="Carlito"/>
                <a:cs typeface="Carlito"/>
              </a:rPr>
              <a:t>inilibing sa di na ginagamit na sementeryo ng </a:t>
            </a:r>
            <a:r>
              <a:rPr lang="ms-MY" sz="2000" b="1" dirty="0">
                <a:latin typeface="Carlito"/>
                <a:ea typeface="Carlito"/>
                <a:cs typeface="Carlito"/>
              </a:rPr>
              <a:t>Paco </a:t>
            </a:r>
            <a:r>
              <a:rPr lang="ms-MY" sz="2000" dirty="0">
                <a:latin typeface="Carlito"/>
                <a:ea typeface="Carlito"/>
                <a:cs typeface="Carlito"/>
              </a:rPr>
              <a:t>kung saan natagpuan ni </a:t>
            </a:r>
            <a:r>
              <a:rPr lang="ms-MY" sz="2000" b="1" dirty="0">
                <a:latin typeface="Carlito"/>
                <a:ea typeface="Carlito"/>
                <a:cs typeface="Carlito"/>
              </a:rPr>
              <a:t>Narcisa</a:t>
            </a:r>
            <a:endParaRPr lang="en-PH" sz="2000" dirty="0">
              <a:latin typeface="Carlito"/>
              <a:ea typeface="Carlito"/>
              <a:cs typeface="Carlito"/>
            </a:endParaRPr>
          </a:p>
          <a:p>
            <a:pPr marL="601980" marR="0">
              <a:spcBef>
                <a:spcPts val="0"/>
              </a:spcBef>
              <a:spcAft>
                <a:spcPts val="0"/>
              </a:spcAft>
            </a:pPr>
            <a:r>
              <a:rPr lang="ms-MY" sz="2000" dirty="0">
                <a:latin typeface="Carlito"/>
                <a:ea typeface="Carlito"/>
                <a:cs typeface="Carlito"/>
              </a:rPr>
              <a:t>nilagyan ng palatandaang</a:t>
            </a:r>
            <a:r>
              <a:rPr lang="ms-MY" sz="2000" spc="-50" dirty="0">
                <a:latin typeface="Carlito"/>
                <a:ea typeface="Carlito"/>
                <a:cs typeface="Carlito"/>
              </a:rPr>
              <a:t> </a:t>
            </a:r>
            <a:r>
              <a:rPr lang="ms-MY" sz="2000" b="1" dirty="0">
                <a:latin typeface="Carlito"/>
                <a:ea typeface="Carlito"/>
                <a:cs typeface="Carlito"/>
              </a:rPr>
              <a:t>RPJ</a:t>
            </a:r>
            <a:endParaRPr lang="en-PH" sz="2000" dirty="0">
              <a:latin typeface="Carlito"/>
              <a:ea typeface="Carlito"/>
              <a:cs typeface="Carlito"/>
            </a:endParaRPr>
          </a:p>
          <a:p>
            <a:pPr marL="144145" marR="2094865">
              <a:spcBef>
                <a:spcPts val="5"/>
              </a:spcBef>
              <a:spcAft>
                <a:spcPts val="0"/>
              </a:spcAft>
            </a:pPr>
            <a:r>
              <a:rPr lang="ms-MY" sz="2000" dirty="0">
                <a:latin typeface="Carlito"/>
                <a:ea typeface="Carlito"/>
                <a:cs typeface="Carlito"/>
              </a:rPr>
              <a:t>sa pag-okupa ng mga Amerikano sa Maynila, pinayagang kunin ang kanyang labi dinala sa bahay ni Narcisa sa </a:t>
            </a:r>
            <a:r>
              <a:rPr lang="ms-MY" sz="2000" b="1" dirty="0">
                <a:latin typeface="Carlito"/>
                <a:ea typeface="Carlito"/>
                <a:cs typeface="Carlito"/>
              </a:rPr>
              <a:t>Binondo</a:t>
            </a:r>
            <a:endParaRPr lang="en-PH" sz="2000" dirty="0">
              <a:latin typeface="Carlito"/>
              <a:ea typeface="Carlito"/>
              <a:cs typeface="Carlito"/>
            </a:endParaRPr>
          </a:p>
          <a:p>
            <a:pPr marL="144145" marR="0">
              <a:spcBef>
                <a:spcPts val="0"/>
              </a:spcBef>
              <a:spcAft>
                <a:spcPts val="0"/>
              </a:spcAft>
            </a:pPr>
            <a:r>
              <a:rPr lang="ms-MY" sz="2000" dirty="0">
                <a:latin typeface="Carlito"/>
                <a:ea typeface="Carlito"/>
                <a:cs typeface="Carlito"/>
              </a:rPr>
              <a:t>inilipat noong </a:t>
            </a:r>
            <a:r>
              <a:rPr lang="ms-MY" sz="2000" b="1" dirty="0">
                <a:latin typeface="Carlito"/>
                <a:ea typeface="Carlito"/>
                <a:cs typeface="Carlito"/>
              </a:rPr>
              <a:t>Disyembre 30, 1912 </a:t>
            </a:r>
            <a:r>
              <a:rPr lang="ms-MY" sz="2000" dirty="0">
                <a:latin typeface="Carlito"/>
                <a:ea typeface="Carlito"/>
                <a:cs typeface="Carlito"/>
              </a:rPr>
              <a:t>sa base ng itinayong bantayog sa Luneta</a:t>
            </a:r>
            <a:endParaRPr lang="en-PH" sz="2000" dirty="0">
              <a:latin typeface="Carlito"/>
              <a:ea typeface="Carlito"/>
              <a:cs typeface="Carlito"/>
            </a:endParaRPr>
          </a:p>
          <a:p>
            <a:r>
              <a:rPr lang="ms-MY" sz="2000" b="1" dirty="0">
                <a:latin typeface="Carlito"/>
                <a:ea typeface="Carlito"/>
                <a:cs typeface="Carlito"/>
              </a:rPr>
              <a:t>Motto Stella </a:t>
            </a:r>
            <a:r>
              <a:rPr lang="ms-MY" sz="2000" dirty="0">
                <a:latin typeface="Carlito"/>
                <a:ea typeface="Carlito"/>
                <a:cs typeface="Carlito"/>
              </a:rPr>
              <a:t>(disenyo ni Richard Kissling)</a:t>
            </a:r>
            <a:endParaRPr lang="en-PH" sz="2000" dirty="0"/>
          </a:p>
        </p:txBody>
      </p:sp>
    </p:spTree>
    <p:extLst>
      <p:ext uri="{BB962C8B-B14F-4D97-AF65-F5344CB8AC3E}">
        <p14:creationId xmlns:p14="http://schemas.microsoft.com/office/powerpoint/2010/main" val="14937686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46111" y="203867"/>
            <a:ext cx="9404723" cy="1400530"/>
          </a:xfrm>
        </p:spPr>
        <p:txBody>
          <a:bodyPr/>
          <a:lstStyle/>
          <a:p>
            <a:endParaRPr lang="en-PH"/>
          </a:p>
        </p:txBody>
      </p:sp>
      <p:sp>
        <p:nvSpPr>
          <p:cNvPr id="5" name="Rectangle 4"/>
          <p:cNvSpPr/>
          <p:nvPr/>
        </p:nvSpPr>
        <p:spPr>
          <a:xfrm>
            <a:off x="110836" y="1604397"/>
            <a:ext cx="11651673" cy="5621282"/>
          </a:xfrm>
          <a:prstGeom prst="rect">
            <a:avLst/>
          </a:prstGeom>
        </p:spPr>
        <p:txBody>
          <a:bodyPr wrap="square">
            <a:spAutoFit/>
          </a:bodyPr>
          <a:lstStyle/>
          <a:p>
            <a:pPr marL="144145" marR="0">
              <a:spcBef>
                <a:spcPts val="5"/>
              </a:spcBef>
              <a:spcAft>
                <a:spcPts val="0"/>
              </a:spcAft>
            </a:pPr>
            <a:endParaRPr lang="ms-MY" b="1" kern="0" dirty="0">
              <a:latin typeface="Carlito"/>
              <a:ea typeface="Carlito"/>
              <a:cs typeface="Carlito"/>
            </a:endParaRPr>
          </a:p>
          <a:p>
            <a:pPr marL="144145" marR="0">
              <a:spcBef>
                <a:spcPts val="5"/>
              </a:spcBef>
              <a:spcAft>
                <a:spcPts val="0"/>
              </a:spcAft>
            </a:pPr>
            <a:endParaRPr lang="ms-MY" b="1" kern="0" dirty="0">
              <a:latin typeface="Carlito"/>
              <a:ea typeface="Carlito"/>
              <a:cs typeface="Carlito"/>
            </a:endParaRPr>
          </a:p>
          <a:p>
            <a:pPr marL="144145" marR="0">
              <a:spcBef>
                <a:spcPts val="5"/>
              </a:spcBef>
              <a:spcAft>
                <a:spcPts val="0"/>
              </a:spcAft>
            </a:pPr>
            <a:r>
              <a:rPr lang="ms-MY" b="1" kern="0" dirty="0">
                <a:ea typeface="Carlito"/>
                <a:cs typeface="Carlito"/>
              </a:rPr>
              <a:t>Calamba</a:t>
            </a:r>
            <a:endParaRPr lang="en-PH" b="1" kern="0" dirty="0">
              <a:ea typeface="Carlito"/>
              <a:cs typeface="Carlito"/>
            </a:endParaRPr>
          </a:p>
          <a:p>
            <a:pPr marL="601980" marR="4203065">
              <a:lnSpc>
                <a:spcPct val="98000"/>
              </a:lnSpc>
              <a:spcBef>
                <a:spcPts val="10"/>
              </a:spcBef>
              <a:spcAft>
                <a:spcPts val="0"/>
              </a:spcAft>
            </a:pPr>
            <a:r>
              <a:rPr lang="ms-MY" dirty="0">
                <a:ea typeface="Carlito"/>
                <a:cs typeface="Carlito"/>
              </a:rPr>
              <a:t>pusod ng kasaganaang agrikultural tubo, palay, mais, prutas</a:t>
            </a:r>
            <a:endParaRPr lang="en-PH" dirty="0">
              <a:ea typeface="Carlito"/>
              <a:cs typeface="Carlito"/>
            </a:endParaRPr>
          </a:p>
          <a:p>
            <a:pPr marL="601980" marR="0">
              <a:spcBef>
                <a:spcPts val="5"/>
              </a:spcBef>
              <a:spcAft>
                <a:spcPts val="0"/>
              </a:spcAft>
            </a:pPr>
            <a:r>
              <a:rPr lang="ms-MY" dirty="0">
                <a:ea typeface="Carlito"/>
                <a:cs typeface="Carlito"/>
              </a:rPr>
              <a:t>maliit na tindahan, maliit na gilingan ng arina</a:t>
            </a:r>
            <a:endParaRPr lang="en-PH" dirty="0">
              <a:ea typeface="Carlito"/>
              <a:cs typeface="Carlito"/>
            </a:endParaRPr>
          </a:p>
          <a:p>
            <a:r>
              <a:rPr lang="ms-MY" dirty="0">
                <a:ea typeface="Carlito"/>
                <a:cs typeface="Carlito"/>
              </a:rPr>
              <a:t>         bahay na bato sa tapat ng simbahan, may karwahe at pribadong aklatan</a:t>
            </a:r>
            <a:r>
              <a:rPr lang="ms-MY" b="1" dirty="0"/>
              <a:t> maagang edukasyon</a:t>
            </a:r>
            <a:endParaRPr lang="en-PH" b="1" dirty="0"/>
          </a:p>
          <a:p>
            <a:r>
              <a:rPr lang="ms-MY" dirty="0"/>
              <a:t>        </a:t>
            </a:r>
          </a:p>
          <a:p>
            <a:r>
              <a:rPr lang="ms-MY" dirty="0"/>
              <a:t> ina – unang guro (alpabeto, dasal, tula) pribadong guro</a:t>
            </a:r>
            <a:endParaRPr lang="en-PH" dirty="0"/>
          </a:p>
          <a:p>
            <a:r>
              <a:rPr lang="ms-MY" dirty="0"/>
              <a:t>         Maestro Celestino Maestro Lucas Padua Leon Monroy</a:t>
            </a:r>
            <a:endParaRPr lang="en-PH" dirty="0"/>
          </a:p>
          <a:p>
            <a:r>
              <a:rPr lang="ms-MY" dirty="0"/>
              <a:t>          </a:t>
            </a:r>
          </a:p>
          <a:p>
            <a:r>
              <a:rPr lang="ms-MY" dirty="0"/>
              <a:t>mga tiyo</a:t>
            </a:r>
            <a:endParaRPr lang="en-PH" dirty="0"/>
          </a:p>
          <a:p>
            <a:r>
              <a:rPr lang="ms-MY" dirty="0"/>
              <a:t>       Gregorio - pagbabasa Manuel – palakasan Jose Alberto – sining</a:t>
            </a:r>
            <a:endParaRPr lang="en-PH" dirty="0"/>
          </a:p>
          <a:p>
            <a:r>
              <a:rPr lang="ms-MY" dirty="0"/>
              <a:t>       Sa Aking mga Kabata* (ayon sa pagsusuri ay HINDI si Rizal ang sumulat)</a:t>
            </a:r>
            <a:endParaRPr lang="en-PH" dirty="0"/>
          </a:p>
          <a:p>
            <a:r>
              <a:rPr lang="ms-MY" dirty="0"/>
              <a:t>        Biñan – Maestro Justiniano Aquino Cruz</a:t>
            </a:r>
            <a:endParaRPr lang="en-PH" dirty="0"/>
          </a:p>
          <a:p>
            <a:r>
              <a:rPr lang="ms-MY" dirty="0"/>
              <a:t> </a:t>
            </a:r>
            <a:endParaRPr lang="en-PH" dirty="0"/>
          </a:p>
          <a:p>
            <a:pPr marL="601980" marR="0">
              <a:spcBef>
                <a:spcPts val="0"/>
              </a:spcBef>
              <a:spcAft>
                <a:spcPts val="0"/>
              </a:spcAft>
            </a:pPr>
            <a:endParaRPr lang="ms-MY" dirty="0">
              <a:ea typeface="Carlito"/>
              <a:cs typeface="Carlito"/>
            </a:endParaRPr>
          </a:p>
          <a:p>
            <a:pPr marL="601980" marR="0">
              <a:spcBef>
                <a:spcPts val="0"/>
              </a:spcBef>
              <a:spcAft>
                <a:spcPts val="0"/>
              </a:spcAft>
            </a:pPr>
            <a:endParaRPr lang="ms-MY" dirty="0">
              <a:ea typeface="Carlito"/>
              <a:cs typeface="Carlito"/>
            </a:endParaRPr>
          </a:p>
          <a:p>
            <a:pPr marL="601980" marR="0">
              <a:spcBef>
                <a:spcPts val="0"/>
              </a:spcBef>
              <a:spcAft>
                <a:spcPts val="0"/>
              </a:spcAft>
            </a:pPr>
            <a:endParaRPr lang="en-PH" dirty="0">
              <a:ea typeface="Carlito"/>
              <a:cs typeface="Carlito"/>
            </a:endParaRPr>
          </a:p>
          <a:p>
            <a:pPr>
              <a:spcBef>
                <a:spcPts val="5"/>
              </a:spcBef>
            </a:pPr>
            <a:r>
              <a:rPr lang="ms-MY" dirty="0">
                <a:ea typeface="Carlito"/>
                <a:cs typeface="Carlito"/>
              </a:rPr>
              <a:t>     </a:t>
            </a:r>
            <a:endParaRPr lang="en-PH" dirty="0">
              <a:effectLst/>
              <a:ea typeface="Carlito"/>
              <a:cs typeface="Carlito"/>
            </a:endParaRPr>
          </a:p>
        </p:txBody>
      </p:sp>
    </p:spTree>
    <p:extLst>
      <p:ext uri="{BB962C8B-B14F-4D97-AF65-F5344CB8AC3E}">
        <p14:creationId xmlns:p14="http://schemas.microsoft.com/office/powerpoint/2010/main" val="37483834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263236" y="2431291"/>
            <a:ext cx="11568546" cy="3888244"/>
          </a:xfrm>
          <a:prstGeom prst="rect">
            <a:avLst/>
          </a:prstGeom>
        </p:spPr>
        <p:txBody>
          <a:bodyPr wrap="square">
            <a:spAutoFit/>
          </a:bodyPr>
          <a:lstStyle/>
          <a:p>
            <a:pPr marL="144145" marR="0">
              <a:spcBef>
                <a:spcPts val="0"/>
              </a:spcBef>
              <a:spcAft>
                <a:spcPts val="0"/>
              </a:spcAft>
            </a:pPr>
            <a:r>
              <a:rPr lang="ms-MY" sz="3200" dirty="0">
                <a:latin typeface="Carlito"/>
                <a:ea typeface="Carlito"/>
                <a:cs typeface="Carlito"/>
              </a:rPr>
              <a:t>mga kasawian sa batang gulang</a:t>
            </a:r>
            <a:endParaRPr lang="en-PH" sz="3200" dirty="0">
              <a:latin typeface="Carlito"/>
              <a:ea typeface="Carlito"/>
              <a:cs typeface="Carlito"/>
            </a:endParaRPr>
          </a:p>
          <a:p>
            <a:pPr marL="601980" marR="0">
              <a:lnSpc>
                <a:spcPts val="1335"/>
              </a:lnSpc>
              <a:spcBef>
                <a:spcPts val="5"/>
              </a:spcBef>
              <a:spcAft>
                <a:spcPts val="0"/>
              </a:spcAft>
            </a:pPr>
            <a:endParaRPr lang="ms-MY" sz="3200" dirty="0">
              <a:latin typeface="Carlito"/>
              <a:ea typeface="Carlito"/>
              <a:cs typeface="Carlito"/>
            </a:endParaRPr>
          </a:p>
          <a:p>
            <a:pPr marL="601980" marR="0">
              <a:lnSpc>
                <a:spcPts val="1335"/>
              </a:lnSpc>
              <a:spcBef>
                <a:spcPts val="5"/>
              </a:spcBef>
              <a:spcAft>
                <a:spcPts val="0"/>
              </a:spcAft>
            </a:pPr>
            <a:endParaRPr lang="ms-MY" sz="3200" dirty="0">
              <a:latin typeface="Carlito"/>
              <a:ea typeface="Carlito"/>
              <a:cs typeface="Carlito"/>
            </a:endParaRPr>
          </a:p>
          <a:p>
            <a:pPr marL="601980" marR="0">
              <a:lnSpc>
                <a:spcPts val="1335"/>
              </a:lnSpc>
              <a:spcBef>
                <a:spcPts val="5"/>
              </a:spcBef>
              <a:spcAft>
                <a:spcPts val="0"/>
              </a:spcAft>
            </a:pPr>
            <a:endParaRPr lang="ms-MY" sz="3200" dirty="0">
              <a:latin typeface="Carlito"/>
              <a:ea typeface="Carlito"/>
              <a:cs typeface="Carlito"/>
            </a:endParaRPr>
          </a:p>
          <a:p>
            <a:pPr marL="601980" marR="0">
              <a:lnSpc>
                <a:spcPts val="1335"/>
              </a:lnSpc>
              <a:spcBef>
                <a:spcPts val="5"/>
              </a:spcBef>
              <a:spcAft>
                <a:spcPts val="0"/>
              </a:spcAft>
            </a:pPr>
            <a:endParaRPr lang="ms-MY" sz="3200" dirty="0">
              <a:latin typeface="Carlito"/>
              <a:ea typeface="Carlito"/>
              <a:cs typeface="Carlito"/>
            </a:endParaRPr>
          </a:p>
          <a:p>
            <a:pPr marL="601980" marR="0">
              <a:lnSpc>
                <a:spcPts val="1335"/>
              </a:lnSpc>
              <a:spcBef>
                <a:spcPts val="5"/>
              </a:spcBef>
              <a:spcAft>
                <a:spcPts val="0"/>
              </a:spcAft>
            </a:pPr>
            <a:r>
              <a:rPr lang="ms-MY" sz="3200" dirty="0">
                <a:latin typeface="Carlito"/>
                <a:ea typeface="Carlito"/>
                <a:cs typeface="Carlito"/>
              </a:rPr>
              <a:t>pagkamatay ng kapatid na si </a:t>
            </a:r>
            <a:r>
              <a:rPr lang="ms-MY" sz="3200" b="1" dirty="0">
                <a:latin typeface="Carlito"/>
                <a:ea typeface="Carlito"/>
                <a:cs typeface="Carlito"/>
              </a:rPr>
              <a:t>Concepcion </a:t>
            </a:r>
            <a:r>
              <a:rPr lang="ms-MY" sz="3200" dirty="0">
                <a:latin typeface="Carlito"/>
                <a:ea typeface="Carlito"/>
                <a:cs typeface="Carlito"/>
              </a:rPr>
              <a:t>sa edad na 3 </a:t>
            </a:r>
          </a:p>
          <a:p>
            <a:pPr marL="601980" marR="0">
              <a:lnSpc>
                <a:spcPts val="1335"/>
              </a:lnSpc>
              <a:spcBef>
                <a:spcPts val="5"/>
              </a:spcBef>
              <a:spcAft>
                <a:spcPts val="0"/>
              </a:spcAft>
            </a:pPr>
            <a:endParaRPr lang="ms-MY" sz="3200" dirty="0">
              <a:latin typeface="Carlito"/>
              <a:ea typeface="Carlito"/>
              <a:cs typeface="Carlito"/>
            </a:endParaRPr>
          </a:p>
          <a:p>
            <a:pPr marL="601980" marR="0">
              <a:lnSpc>
                <a:spcPts val="1335"/>
              </a:lnSpc>
              <a:spcBef>
                <a:spcPts val="5"/>
              </a:spcBef>
              <a:spcAft>
                <a:spcPts val="0"/>
              </a:spcAft>
            </a:pPr>
            <a:endParaRPr lang="ms-MY" sz="3200" dirty="0">
              <a:latin typeface="Carlito"/>
              <a:ea typeface="Carlito"/>
              <a:cs typeface="Carlito"/>
            </a:endParaRPr>
          </a:p>
          <a:p>
            <a:pPr marL="601980" marR="0">
              <a:lnSpc>
                <a:spcPts val="1335"/>
              </a:lnSpc>
              <a:spcBef>
                <a:spcPts val="5"/>
              </a:spcBef>
              <a:spcAft>
                <a:spcPts val="0"/>
              </a:spcAft>
            </a:pPr>
            <a:r>
              <a:rPr lang="ms-MY" sz="3200" dirty="0">
                <a:latin typeface="Carlito"/>
                <a:ea typeface="Carlito"/>
                <a:cs typeface="Carlito"/>
              </a:rPr>
              <a:t>dahil sa sakit</a:t>
            </a:r>
            <a:endParaRPr lang="en-PH" sz="3200" dirty="0">
              <a:latin typeface="Carlito"/>
              <a:ea typeface="Carlito"/>
              <a:cs typeface="Carlito"/>
            </a:endParaRPr>
          </a:p>
          <a:p>
            <a:pPr marL="730250" marR="222885" indent="-128270">
              <a:spcBef>
                <a:spcPts val="0"/>
              </a:spcBef>
              <a:spcAft>
                <a:spcPts val="0"/>
              </a:spcAft>
            </a:pPr>
            <a:r>
              <a:rPr lang="ms-MY" sz="3200" dirty="0">
                <a:latin typeface="Carlito"/>
                <a:ea typeface="Carlito"/>
                <a:cs typeface="Carlito"/>
              </a:rPr>
              <a:t>pagkakakulong ng 2 ½ taon ng ina na pinagbintangan ng tangkang paglason sa asawa (</a:t>
            </a:r>
            <a:r>
              <a:rPr lang="ms-MY" sz="3200" b="1" dirty="0">
                <a:latin typeface="Carlito"/>
                <a:ea typeface="Carlito"/>
                <a:cs typeface="Carlito"/>
              </a:rPr>
              <a:t>Teodora Formoso</a:t>
            </a:r>
            <a:r>
              <a:rPr lang="ms-MY" sz="3200" dirty="0">
                <a:latin typeface="Carlito"/>
                <a:ea typeface="Carlito"/>
                <a:cs typeface="Carlito"/>
              </a:rPr>
              <a:t>) ng kapatid na si </a:t>
            </a:r>
            <a:r>
              <a:rPr lang="ms-MY" sz="3200" b="1" dirty="0">
                <a:latin typeface="Carlito"/>
                <a:ea typeface="Carlito"/>
                <a:cs typeface="Carlito"/>
              </a:rPr>
              <a:t>Jose Alberto</a:t>
            </a:r>
            <a:endParaRPr lang="en-PH" sz="3200" dirty="0">
              <a:latin typeface="Carlito"/>
              <a:ea typeface="Carlito"/>
              <a:cs typeface="Carlito"/>
            </a:endParaRPr>
          </a:p>
          <a:p>
            <a:pPr>
              <a:spcBef>
                <a:spcPts val="20"/>
              </a:spcBef>
            </a:pPr>
            <a:r>
              <a:rPr lang="ms-MY" sz="3200" b="1" dirty="0">
                <a:latin typeface="Carlito"/>
                <a:ea typeface="Carlito"/>
                <a:cs typeface="Carlito"/>
              </a:rPr>
              <a:t> </a:t>
            </a:r>
            <a:endParaRPr lang="en-PH" sz="3200" dirty="0">
              <a:effectLst/>
              <a:latin typeface="Carlito"/>
              <a:ea typeface="Carlito"/>
              <a:cs typeface="Carlito"/>
            </a:endParaRPr>
          </a:p>
        </p:txBody>
      </p:sp>
    </p:spTree>
    <p:extLst>
      <p:ext uri="{BB962C8B-B14F-4D97-AF65-F5344CB8AC3E}">
        <p14:creationId xmlns:p14="http://schemas.microsoft.com/office/powerpoint/2010/main" val="2445551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646110" y="2105891"/>
            <a:ext cx="11047126" cy="4662815"/>
          </a:xfrm>
          <a:prstGeom prst="rect">
            <a:avLst/>
          </a:prstGeom>
        </p:spPr>
        <p:txBody>
          <a:bodyPr wrap="square">
            <a:spAutoFit/>
          </a:bodyPr>
          <a:lstStyle/>
          <a:p>
            <a:pPr marL="144145" marR="0">
              <a:spcBef>
                <a:spcPts val="0"/>
              </a:spcBef>
              <a:spcAft>
                <a:spcPts val="0"/>
              </a:spcAft>
            </a:pPr>
            <a:r>
              <a:rPr lang="ms-MY" sz="2800" b="1" dirty="0">
                <a:latin typeface="Carlito"/>
                <a:ea typeface="Carlito"/>
                <a:cs typeface="Carlito"/>
              </a:rPr>
              <a:t>Ateneo Municipal (1872-1877)</a:t>
            </a:r>
            <a:endParaRPr lang="en-PH" sz="2800" dirty="0">
              <a:latin typeface="Carlito"/>
              <a:ea typeface="Carlito"/>
              <a:cs typeface="Carlito"/>
            </a:endParaRPr>
          </a:p>
          <a:p>
            <a:pPr marL="601980" marR="0">
              <a:spcBef>
                <a:spcPts val="5"/>
              </a:spcBef>
              <a:spcAft>
                <a:spcPts val="0"/>
              </a:spcAft>
            </a:pPr>
            <a:r>
              <a:rPr lang="ms-MY" sz="2800" dirty="0">
                <a:latin typeface="Carlito"/>
                <a:ea typeface="Carlito"/>
                <a:cs typeface="Carlito"/>
              </a:rPr>
              <a:t>bahagi ng </a:t>
            </a:r>
            <a:r>
              <a:rPr lang="ms-MY" sz="2800" b="1" dirty="0">
                <a:latin typeface="Carlito"/>
                <a:ea typeface="Carlito"/>
                <a:cs typeface="Carlito"/>
              </a:rPr>
              <a:t>Carthagena (externos) </a:t>
            </a:r>
            <a:r>
              <a:rPr lang="ms-MY" sz="2800" dirty="0">
                <a:latin typeface="Arial" panose="020B0604020202020204" pitchFamily="34" charset="0"/>
                <a:ea typeface="Carlito"/>
                <a:cs typeface="Carlito"/>
              </a:rPr>
              <a:t>– </a:t>
            </a:r>
            <a:r>
              <a:rPr lang="ms-MY" sz="2800" dirty="0">
                <a:latin typeface="Carlito"/>
                <a:ea typeface="Carlito"/>
                <a:cs typeface="Carlito"/>
              </a:rPr>
              <a:t>unang taon</a:t>
            </a:r>
            <a:endParaRPr lang="en-PH" sz="2800" dirty="0">
              <a:latin typeface="Carlito"/>
              <a:ea typeface="Carlito"/>
              <a:cs typeface="Carlito"/>
            </a:endParaRPr>
          </a:p>
          <a:p>
            <a:pPr marL="1202055" marR="0">
              <a:spcBef>
                <a:spcPts val="0"/>
              </a:spcBef>
              <a:spcAft>
                <a:spcPts val="0"/>
              </a:spcAft>
            </a:pPr>
            <a:r>
              <a:rPr lang="ms-MY" sz="2800" b="1" dirty="0">
                <a:latin typeface="Carlito"/>
                <a:ea typeface="Carlito"/>
                <a:cs typeface="Carlito"/>
              </a:rPr>
              <a:t>Romano (internos) </a:t>
            </a:r>
            <a:r>
              <a:rPr lang="ms-MY" sz="2800" dirty="0">
                <a:latin typeface="Carlito"/>
                <a:ea typeface="Carlito"/>
                <a:cs typeface="Carlito"/>
              </a:rPr>
              <a:t>- mga sumunod na taon</a:t>
            </a:r>
            <a:endParaRPr lang="en-PH" sz="2800" dirty="0">
              <a:latin typeface="Carlito"/>
              <a:ea typeface="Carlito"/>
              <a:cs typeface="Carlito"/>
            </a:endParaRPr>
          </a:p>
          <a:p>
            <a:pPr marL="601980" marR="0">
              <a:spcBef>
                <a:spcPts val="15"/>
              </a:spcBef>
              <a:spcAft>
                <a:spcPts val="0"/>
              </a:spcAft>
            </a:pPr>
            <a:r>
              <a:rPr lang="ms-MY" sz="2800" dirty="0">
                <a:latin typeface="Arial" panose="020B0604020202020204" pitchFamily="34" charset="0"/>
                <a:ea typeface="Carlito"/>
                <a:cs typeface="Carlito"/>
              </a:rPr>
              <a:t>sa simula ay di gaanong mahusay sa Espanyol kaya’t nasa dulo ng klase</a:t>
            </a:r>
            <a:endParaRPr lang="en-PH" sz="2800" dirty="0">
              <a:latin typeface="Carlito"/>
              <a:ea typeface="Carlito"/>
              <a:cs typeface="Carlito"/>
            </a:endParaRPr>
          </a:p>
          <a:p>
            <a:pPr marL="601980" marR="0">
              <a:lnSpc>
                <a:spcPts val="1335"/>
              </a:lnSpc>
              <a:spcBef>
                <a:spcPts val="65"/>
              </a:spcBef>
              <a:spcAft>
                <a:spcPts val="0"/>
              </a:spcAft>
            </a:pPr>
            <a:endParaRPr lang="ms-MY" sz="2800" dirty="0">
              <a:latin typeface="Carlito"/>
              <a:ea typeface="Carlito"/>
              <a:cs typeface="Carlito"/>
            </a:endParaRPr>
          </a:p>
          <a:p>
            <a:pPr marL="601980" marR="0">
              <a:lnSpc>
                <a:spcPts val="1335"/>
              </a:lnSpc>
              <a:spcBef>
                <a:spcPts val="65"/>
              </a:spcBef>
              <a:spcAft>
                <a:spcPts val="0"/>
              </a:spcAft>
            </a:pPr>
            <a:r>
              <a:rPr lang="ms-MY" sz="2800" dirty="0">
                <a:latin typeface="Carlito"/>
                <a:ea typeface="Carlito"/>
                <a:cs typeface="Carlito"/>
              </a:rPr>
              <a:t>naging </a:t>
            </a:r>
            <a:r>
              <a:rPr lang="ms-MY" sz="2800" b="1" dirty="0">
                <a:latin typeface="Arial" panose="020B0604020202020204" pitchFamily="34" charset="0"/>
                <a:ea typeface="Carlito"/>
                <a:cs typeface="Carlito"/>
              </a:rPr>
              <a:t>“emperador” </a:t>
            </a:r>
            <a:r>
              <a:rPr lang="ms-MY" sz="2800" dirty="0">
                <a:latin typeface="Carlito"/>
                <a:ea typeface="Carlito"/>
                <a:cs typeface="Carlito"/>
              </a:rPr>
              <a:t>sa pagtatapos ng buwan</a:t>
            </a:r>
            <a:endParaRPr lang="en-PH" sz="2800" dirty="0">
              <a:latin typeface="Carlito"/>
              <a:ea typeface="Carlito"/>
              <a:cs typeface="Carlito"/>
            </a:endParaRPr>
          </a:p>
          <a:p>
            <a:pPr marL="601980" marR="0">
              <a:lnSpc>
                <a:spcPts val="1335"/>
              </a:lnSpc>
              <a:spcBef>
                <a:spcPts val="0"/>
              </a:spcBef>
              <a:spcAft>
                <a:spcPts val="0"/>
              </a:spcAft>
            </a:pPr>
            <a:endParaRPr lang="ms-MY" sz="2800" dirty="0">
              <a:latin typeface="Carlito"/>
              <a:ea typeface="Carlito"/>
              <a:cs typeface="Carlito"/>
            </a:endParaRPr>
          </a:p>
          <a:p>
            <a:pPr marL="601980" marR="0">
              <a:lnSpc>
                <a:spcPts val="1335"/>
              </a:lnSpc>
              <a:spcBef>
                <a:spcPts val="0"/>
              </a:spcBef>
              <a:spcAft>
                <a:spcPts val="0"/>
              </a:spcAft>
            </a:pPr>
            <a:r>
              <a:rPr lang="ms-MY" sz="2800" dirty="0">
                <a:latin typeface="Carlito"/>
                <a:ea typeface="Carlito"/>
                <a:cs typeface="Carlito"/>
              </a:rPr>
              <a:t>nakakuha ng gradong </a:t>
            </a:r>
            <a:r>
              <a:rPr lang="ms-MY" sz="2800" b="1" dirty="0">
                <a:latin typeface="Arial" panose="020B0604020202020204" pitchFamily="34" charset="0"/>
                <a:ea typeface="Carlito"/>
                <a:cs typeface="Carlito"/>
              </a:rPr>
              <a:t>“sobresaliente” </a:t>
            </a:r>
            <a:r>
              <a:rPr lang="ms-MY" sz="2800" dirty="0">
                <a:latin typeface="Carlito"/>
                <a:ea typeface="Carlito"/>
                <a:cs typeface="Carlito"/>
              </a:rPr>
              <a:t>sa lahat ng asignatura</a:t>
            </a:r>
            <a:endParaRPr lang="en-PH" sz="2800" dirty="0">
              <a:latin typeface="Carlito"/>
              <a:ea typeface="Carlito"/>
              <a:cs typeface="Carlito"/>
            </a:endParaRPr>
          </a:p>
          <a:p>
            <a:pPr marL="601980" marR="0">
              <a:spcBef>
                <a:spcPts val="0"/>
              </a:spcBef>
              <a:spcAft>
                <a:spcPts val="0"/>
              </a:spcAft>
            </a:pPr>
            <a:r>
              <a:rPr lang="ms-MY" sz="2800" dirty="0">
                <a:latin typeface="Carlito"/>
                <a:ea typeface="Carlito"/>
                <a:cs typeface="Carlito"/>
              </a:rPr>
              <a:t>nagtapos ng </a:t>
            </a:r>
            <a:r>
              <a:rPr lang="ms-MY" sz="2800" b="1" dirty="0">
                <a:latin typeface="Carlito"/>
                <a:ea typeface="Carlito"/>
                <a:cs typeface="Carlito"/>
              </a:rPr>
              <a:t>Bachiller en Artes </a:t>
            </a:r>
            <a:r>
              <a:rPr lang="ms-MY" sz="2800" dirty="0">
                <a:latin typeface="Carlito"/>
                <a:ea typeface="Carlito"/>
                <a:cs typeface="Carlito"/>
              </a:rPr>
              <a:t>na isa sa may pinakamataas na karangalan</a:t>
            </a:r>
            <a:endParaRPr lang="en-PH" sz="2800" dirty="0">
              <a:latin typeface="Carlito"/>
              <a:ea typeface="Carlito"/>
              <a:cs typeface="Carlito"/>
            </a:endParaRPr>
          </a:p>
          <a:p>
            <a:pPr marL="1059180" marR="389890" indent="-457200">
              <a:spcBef>
                <a:spcPts val="0"/>
              </a:spcBef>
              <a:spcAft>
                <a:spcPts val="0"/>
              </a:spcAft>
            </a:pPr>
            <a:r>
              <a:rPr lang="ms-MY" sz="2800" dirty="0">
                <a:latin typeface="Carlito"/>
                <a:ea typeface="Carlito"/>
                <a:cs typeface="Carlito"/>
              </a:rPr>
              <a:t>aktibong kasapi ng </a:t>
            </a:r>
            <a:r>
              <a:rPr lang="ms-MY" sz="2800" b="1" dirty="0">
                <a:latin typeface="Carlito"/>
                <a:ea typeface="Carlito"/>
                <a:cs typeface="Carlito"/>
              </a:rPr>
              <a:t>Congregacion de Maria</a:t>
            </a:r>
            <a:r>
              <a:rPr lang="ms-MY" sz="2800" dirty="0">
                <a:latin typeface="Carlito"/>
                <a:ea typeface="Carlito"/>
                <a:cs typeface="Carlito"/>
              </a:rPr>
              <a:t>, </a:t>
            </a:r>
            <a:r>
              <a:rPr lang="ms-MY" sz="2800" b="1" dirty="0">
                <a:latin typeface="Carlito"/>
                <a:ea typeface="Carlito"/>
                <a:cs typeface="Carlito"/>
              </a:rPr>
              <a:t>Academia de Literatura Española </a:t>
            </a:r>
            <a:r>
              <a:rPr lang="ms-MY" sz="2800" dirty="0">
                <a:latin typeface="Carlito"/>
                <a:ea typeface="Carlito"/>
                <a:cs typeface="Carlito"/>
              </a:rPr>
              <a:t>at </a:t>
            </a:r>
            <a:r>
              <a:rPr lang="ms-MY" sz="2800" b="1" dirty="0">
                <a:latin typeface="Carlito"/>
                <a:ea typeface="Carlito"/>
                <a:cs typeface="Carlito"/>
              </a:rPr>
              <a:t>Academia de Ciencia Naturales</a:t>
            </a:r>
            <a:endParaRPr lang="en-PH" sz="2800" dirty="0">
              <a:effectLst/>
              <a:latin typeface="Carlito"/>
              <a:ea typeface="Carlito"/>
              <a:cs typeface="Carlito"/>
            </a:endParaRPr>
          </a:p>
        </p:txBody>
      </p:sp>
    </p:spTree>
    <p:extLst>
      <p:ext uri="{BB962C8B-B14F-4D97-AF65-F5344CB8AC3E}">
        <p14:creationId xmlns:p14="http://schemas.microsoft.com/office/powerpoint/2010/main" val="32502915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PH"/>
          </a:p>
        </p:txBody>
      </p:sp>
      <p:sp>
        <p:nvSpPr>
          <p:cNvPr id="3" name="Rectangle 2"/>
          <p:cNvSpPr/>
          <p:nvPr/>
        </p:nvSpPr>
        <p:spPr>
          <a:xfrm>
            <a:off x="193964" y="1634836"/>
            <a:ext cx="11693236" cy="6517572"/>
          </a:xfrm>
          <a:prstGeom prst="rect">
            <a:avLst/>
          </a:prstGeom>
        </p:spPr>
        <p:txBody>
          <a:bodyPr wrap="square">
            <a:spAutoFit/>
          </a:bodyPr>
          <a:lstStyle/>
          <a:p>
            <a:pPr marL="601980" marR="0">
              <a:spcBef>
                <a:spcPts val="135"/>
              </a:spcBef>
              <a:spcAft>
                <a:spcPts val="0"/>
              </a:spcAft>
            </a:pPr>
            <a:r>
              <a:rPr lang="ms-MY" sz="2400" dirty="0">
                <a:ea typeface="Carlito"/>
                <a:cs typeface="Carlito"/>
              </a:rPr>
              <a:t>nahasa ang husay sa pagsulat ng tula sa pamamagitan ni </a:t>
            </a:r>
            <a:r>
              <a:rPr lang="ms-MY" sz="2400" b="1" dirty="0">
                <a:ea typeface="Carlito"/>
                <a:cs typeface="Carlito"/>
              </a:rPr>
              <a:t>Padre Francisco de Paula Sanchez</a:t>
            </a:r>
            <a:endParaRPr lang="en-PH" sz="2400" dirty="0">
              <a:ea typeface="Carlito"/>
              <a:cs typeface="Carlito"/>
            </a:endParaRPr>
          </a:p>
          <a:p>
            <a:pPr marL="1059180" marR="144145">
              <a:spcBef>
                <a:spcPts val="0"/>
              </a:spcBef>
              <a:spcAft>
                <a:spcPts val="0"/>
              </a:spcAft>
            </a:pPr>
            <a:r>
              <a:rPr lang="ms-MY" sz="2400" i="1" dirty="0">
                <a:ea typeface="Carlito"/>
                <a:cs typeface="Carlito"/>
              </a:rPr>
              <a:t>Mi Primera Inspiracion; Felicitacion; El Embarque:Himno a la Flota de Magallanes; Y Es Español: Elcano, el Primero en dar la Vuelta al Mundo; El Combate: Urbiztondo, Terror de Jolo; Un Recuerdo a Mi Pueblo; Alianza Intima Entre la Religion y la Buena Educacion; Por la Educacion Recibe Lustre la Patria; El Cautiverio y el Triunfo: Batalla de Lucena y Prision de Boabdil; La Entrada Triunfal de los Reyes Catolices en Granada; El Heroismo de Colon; Colon y Juan II; Gran Consuelo en la Mayor Desdicha; Un Dialogo Alusivo a la Despedida de los Colegiales; Al Niño Jesus; A La Virgen Maria; La Tragedia de San Eustaquio</a:t>
            </a:r>
            <a:endParaRPr lang="en-PH" sz="2400" dirty="0">
              <a:ea typeface="Carlito"/>
              <a:cs typeface="Carlito"/>
            </a:endParaRPr>
          </a:p>
          <a:p>
            <a:pPr marL="601980" marR="0">
              <a:lnSpc>
                <a:spcPts val="1340"/>
              </a:lnSpc>
              <a:spcBef>
                <a:spcPts val="0"/>
              </a:spcBef>
              <a:spcAft>
                <a:spcPts val="0"/>
              </a:spcAft>
            </a:pPr>
            <a:endParaRPr lang="ms-MY" sz="2400" dirty="0">
              <a:ea typeface="Carlito"/>
              <a:cs typeface="Carlito"/>
            </a:endParaRPr>
          </a:p>
          <a:p>
            <a:pPr marL="601980" marR="0">
              <a:lnSpc>
                <a:spcPts val="1340"/>
              </a:lnSpc>
              <a:spcBef>
                <a:spcPts val="0"/>
              </a:spcBef>
              <a:spcAft>
                <a:spcPts val="0"/>
              </a:spcAft>
            </a:pPr>
            <a:r>
              <a:rPr lang="ms-MY" sz="2400" dirty="0">
                <a:ea typeface="Carlito"/>
                <a:cs typeface="Carlito"/>
              </a:rPr>
              <a:t>nag-aral ng </a:t>
            </a:r>
            <a:r>
              <a:rPr lang="ms-MY" sz="2400" b="1" dirty="0">
                <a:ea typeface="Carlito"/>
                <a:cs typeface="Carlito"/>
              </a:rPr>
              <a:t>pagpipinta </a:t>
            </a:r>
            <a:r>
              <a:rPr lang="ms-MY" sz="2400" dirty="0">
                <a:ea typeface="Carlito"/>
                <a:cs typeface="Carlito"/>
              </a:rPr>
              <a:t>(Agustin Saez), </a:t>
            </a:r>
            <a:r>
              <a:rPr lang="ms-MY" sz="2400" b="1" dirty="0">
                <a:ea typeface="Carlito"/>
                <a:cs typeface="Carlito"/>
              </a:rPr>
              <a:t>eskultura </a:t>
            </a:r>
            <a:r>
              <a:rPr lang="ms-MY" sz="2400" dirty="0">
                <a:ea typeface="Carlito"/>
                <a:cs typeface="Carlito"/>
              </a:rPr>
              <a:t>(Teodoro Romualdo de </a:t>
            </a:r>
          </a:p>
          <a:p>
            <a:pPr marL="601980" marR="0">
              <a:lnSpc>
                <a:spcPts val="1340"/>
              </a:lnSpc>
              <a:spcBef>
                <a:spcPts val="0"/>
              </a:spcBef>
              <a:spcAft>
                <a:spcPts val="0"/>
              </a:spcAft>
            </a:pPr>
            <a:endParaRPr lang="ms-MY" sz="2400" dirty="0">
              <a:ea typeface="Carlito"/>
              <a:cs typeface="Carlito"/>
            </a:endParaRPr>
          </a:p>
          <a:p>
            <a:pPr marL="601980" marR="0">
              <a:lnSpc>
                <a:spcPts val="1340"/>
              </a:lnSpc>
              <a:spcBef>
                <a:spcPts val="0"/>
              </a:spcBef>
              <a:spcAft>
                <a:spcPts val="0"/>
              </a:spcAft>
            </a:pPr>
            <a:r>
              <a:rPr lang="ms-MY" sz="2400" dirty="0">
                <a:ea typeface="Carlito"/>
                <a:cs typeface="Carlito"/>
              </a:rPr>
              <a:t>Jesus)</a:t>
            </a:r>
            <a:endParaRPr lang="en-PH" sz="2400" dirty="0">
              <a:ea typeface="Carlito"/>
              <a:cs typeface="Carlito"/>
            </a:endParaRPr>
          </a:p>
          <a:p>
            <a:pPr marL="601980" marR="1240790">
              <a:spcBef>
                <a:spcPts val="5"/>
              </a:spcBef>
              <a:spcAft>
                <a:spcPts val="0"/>
              </a:spcAft>
            </a:pPr>
            <a:r>
              <a:rPr lang="ms-MY" sz="2400" dirty="0">
                <a:ea typeface="Carlito"/>
                <a:cs typeface="Carlito"/>
              </a:rPr>
              <a:t>lilok ng imahe ng </a:t>
            </a:r>
            <a:r>
              <a:rPr lang="ms-MY" sz="2400" b="1" dirty="0">
                <a:ea typeface="Carlito"/>
                <a:cs typeface="Carlito"/>
              </a:rPr>
              <a:t>Birheng Maria </a:t>
            </a:r>
            <a:r>
              <a:rPr lang="ms-MY" sz="2400" dirty="0">
                <a:ea typeface="Carlito"/>
                <a:cs typeface="Carlito"/>
              </a:rPr>
              <a:t>mula sa kahoy na batikuling, </a:t>
            </a:r>
            <a:r>
              <a:rPr lang="ms-MY" sz="2400" b="1" dirty="0">
                <a:latin typeface="Carlito"/>
                <a:ea typeface="Carlito"/>
                <a:cs typeface="Carlito"/>
              </a:rPr>
              <a:t>Sagradong Puso ni Hesus gymnastics </a:t>
            </a:r>
            <a:r>
              <a:rPr lang="ms-MY" sz="2400" dirty="0">
                <a:latin typeface="Carlito"/>
                <a:ea typeface="Carlito"/>
                <a:cs typeface="Carlito"/>
              </a:rPr>
              <a:t>at </a:t>
            </a:r>
            <a:r>
              <a:rPr lang="ms-MY" sz="2400" b="1" dirty="0">
                <a:latin typeface="Carlito"/>
                <a:ea typeface="Carlito"/>
                <a:cs typeface="Carlito"/>
              </a:rPr>
              <a:t>pag-eeskrima</a:t>
            </a:r>
            <a:endParaRPr lang="en-PH" sz="2400" dirty="0">
              <a:latin typeface="Carlito"/>
              <a:ea typeface="Carlito"/>
              <a:cs typeface="Carlito"/>
            </a:endParaRPr>
          </a:p>
          <a:p>
            <a:r>
              <a:rPr lang="ms-MY" sz="2400" b="1" dirty="0">
                <a:latin typeface="Carlito"/>
                <a:ea typeface="Carlito"/>
                <a:cs typeface="Carlito"/>
              </a:rPr>
              <a:t> </a:t>
            </a:r>
            <a:endParaRPr lang="en-PH" sz="2400" dirty="0">
              <a:effectLst/>
              <a:latin typeface="Carlito"/>
              <a:ea typeface="Carlito"/>
              <a:cs typeface="Carlito"/>
            </a:endParaRPr>
          </a:p>
        </p:txBody>
      </p:sp>
    </p:spTree>
    <p:extLst>
      <p:ext uri="{BB962C8B-B14F-4D97-AF65-F5344CB8AC3E}">
        <p14:creationId xmlns:p14="http://schemas.microsoft.com/office/powerpoint/2010/main" val="414922304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754</TotalTime>
  <Words>4811</Words>
  <Application>Microsoft Office PowerPoint</Application>
  <PresentationFormat>Widescreen</PresentationFormat>
  <Paragraphs>519</Paragraphs>
  <Slides>56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56</vt:i4>
      </vt:variant>
    </vt:vector>
  </HeadingPairs>
  <TitlesOfParts>
    <vt:vector size="61" baseType="lpstr">
      <vt:lpstr>Arial</vt:lpstr>
      <vt:lpstr>Carlito</vt:lpstr>
      <vt:lpstr>Century Gothic</vt:lpstr>
      <vt:lpstr>Wingdings 3</vt:lpstr>
      <vt:lpstr>Ion</vt:lpstr>
      <vt:lpstr> BUHAY NI JOSE RIZAL</vt:lpstr>
      <vt:lpstr>PERYODISASYON  1861 – 1882 (Mga Taon ng Pagsibol) 1882 – 1887 (Pagyabong sa Ibayong Lupain) 1887 – 1888 (Pagsapit ng Unos) Bayani)</vt:lpstr>
      <vt:lpstr>PowerPoint Presentation</vt:lpstr>
      <vt:lpstr>1861 – 1882 Mga Taon ng Pagsibol ipinanganak noong Hunyo 19, 1861 sa Calamba, Laguna mula sa pamilyang inquilino umuupa sa mga Dominico Francisco Mercado Rizal (1818 – 1898) Teodora Alonso Realonda (1826 – 1911) bininyagan noong Hunyo 22, 1861 ng kura parokong si Padre Rufino Collantes Padre Pedro Casañas – nagsilbing ninong Jose Protacio Mercado Rizal y Alonso Realonda(Quintos) ika-7 sa 11 magkakapatid </vt:lpstr>
      <vt:lpstr>MGA KAPATID</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1882 – 1887 Pagyabong sa Ibayong Lupain pagtungo sa Europa  palawakin ang kaalaman upang maikumpara ang progresibong buhay sa ibayong dagat sa mabagal at makalumang kalagayan ng kolonya tapusin ang pag-aaral ng medisina sa Europa at makapagsanay nang mahigit na makabagong pamamaraan ng panggagamot sa mata plano ay alam lamang nina Paciano at Antonio Rivera   </vt:lpstr>
      <vt:lpstr>PowerPoint Presentation</vt:lpstr>
      <vt:lpstr>PowerPoint Presentation</vt:lpstr>
      <vt:lpstr>PowerPoint Presentation</vt:lpstr>
      <vt:lpstr>PowerPoint Presentation</vt:lpstr>
      <vt:lpstr>PowerPoint Presentation</vt:lpstr>
      <vt:lpstr>PowerPoint Presentation</vt:lpstr>
      <vt:lpstr>1887 – 1888 Pagsapit ng Unos    dahilan ng pagbabalik sa Pilipinas: kagustuhang maoperahan ang mata ng ina pagsilbihan ang mga kababayan alamin ang epekto ng nobelang Noli patunayang di lamang siya matapang dahil malayo sa Pilipinas alamin kung bakit di na sumulat si Leonor  </vt:lpstr>
      <vt:lpstr>PowerPoint Presentation</vt:lpstr>
      <vt:lpstr>PowerPoint Presentation</vt:lpstr>
      <vt:lpstr>TAGA CALAMBA        DOMINICO</vt:lpstr>
      <vt:lpstr>PowerPoint Presentation</vt:lpstr>
      <vt:lpstr>PowerPoint Presentation</vt:lpstr>
      <vt:lpstr>1888 – 1892 Pakikibaka at Radikalisasyon Hong Kong nakita ang yaman ng Ordeng Dominico na nagmamay-ari ng maraming negosyo (bahay paupahan, sosyo sa mga bangko)  Macau Japan kolonya ng Portugal  tumuloy sa Legasyong Espanyol upang patunayang hindi siya sangkot sa anumang subersibong gawain laban sa Espanya rickshaw – paglabag sa dangal ng tao nag-aral ng Nihongo, kabuki, judo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MH DEL PILAR          RIZAL</vt:lpstr>
      <vt:lpstr>PowerPoint Presentation</vt:lpstr>
      <vt:lpstr>PowerPoint Presentation</vt:lpstr>
      <vt:lpstr>`</vt:lpstr>
      <vt:lpstr>PowerPoint Presentation</vt:lpstr>
      <vt:lpstr>`</vt:lpstr>
      <vt:lpstr>1892 – 1896 Takipsilim ng Isang Buhay at Bukangliwayway ng Isang Bayani    dumating sa Pilipinas kasama si Lucia binisita si GH Despujol upang ihingi ng kapatawaran ang ama binisita ang mga kapatid at mga kaibigan sa Gitnang Luzon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BUHAY NI JOSE RIZAL</dc:title>
  <dc:creator>IAASA</dc:creator>
  <cp:lastModifiedBy>Aleya Coleen Abao</cp:lastModifiedBy>
  <cp:revision>17</cp:revision>
  <dcterms:created xsi:type="dcterms:W3CDTF">2021-03-23T01:22:16Z</dcterms:created>
  <dcterms:modified xsi:type="dcterms:W3CDTF">2022-08-20T14:49:12Z</dcterms:modified>
</cp:coreProperties>
</file>