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297" r:id="rId11"/>
    <p:sldId id="259" r:id="rId12"/>
    <p:sldId id="298" r:id="rId13"/>
    <p:sldId id="301" r:id="rId14"/>
    <p:sldId id="300" r:id="rId15"/>
    <p:sldId id="299" r:id="rId16"/>
    <p:sldId id="302" r:id="rId17"/>
    <p:sldId id="303" r:id="rId18"/>
    <p:sldId id="304" r:id="rId19"/>
    <p:sldId id="305" r:id="rId20"/>
    <p:sldId id="306" r:id="rId21"/>
    <p:sldId id="307" r:id="rId22"/>
    <p:sldId id="312" r:id="rId23"/>
    <p:sldId id="313" r:id="rId24"/>
    <p:sldId id="314" r:id="rId25"/>
    <p:sldId id="315" r:id="rId26"/>
    <p:sldId id="316" r:id="rId27"/>
    <p:sldId id="317" r:id="rId28"/>
    <p:sldId id="333" r:id="rId29"/>
    <p:sldId id="334" r:id="rId30"/>
    <p:sldId id="335" r:id="rId31"/>
    <p:sldId id="336" r:id="rId32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 Slab" pitchFamily="2" charset="0"/>
      <p:regular r:id="rId39"/>
      <p:bold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66FF"/>
    <a:srgbClr val="FF9966"/>
    <a:srgbClr val="FFCCFF"/>
    <a:srgbClr val="66FFFF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94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0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67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9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2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55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20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3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18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75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567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2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65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29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459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601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50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626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72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660948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I. Introducere în baze de date </a:t>
            </a:r>
            <a:r>
              <a:rPr lang="ro-RO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10</a:t>
            </a:fld>
            <a:endParaRPr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057503-F64B-43B8-901F-9C3CED6A8E42}"/>
              </a:ext>
            </a:extLst>
          </p:cNvPr>
          <p:cNvSpPr/>
          <p:nvPr/>
        </p:nvSpPr>
        <p:spPr>
          <a:xfrm>
            <a:off x="1351547" y="423768"/>
            <a:ext cx="1444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Conectorii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394450-F02D-4A65-8FAD-8A9B4B670D56}"/>
              </a:ext>
            </a:extLst>
          </p:cNvPr>
          <p:cNvSpPr/>
          <p:nvPr/>
        </p:nvSpPr>
        <p:spPr>
          <a:xfrm>
            <a:off x="525864" y="958283"/>
            <a:ext cx="8105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Conectorii</a:t>
            </a:r>
            <a:r>
              <a:rPr lang="ro-RO" sz="1800" b="1" dirty="0">
                <a:latin typeface="arial" panose="020B0604020202020204" pitchFamily="34" charset="0"/>
              </a:rPr>
              <a:t> - biblioteci scrie </a:t>
            </a:r>
            <a:r>
              <a:rPr lang="en-US" sz="1800" b="1" dirty="0" err="1">
                <a:latin typeface="arial" panose="020B0604020202020204" pitchFamily="34" charset="0"/>
              </a:rPr>
              <a:t>în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limbajul-sursă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ro-RO" sz="1800" b="1" dirty="0">
                <a:latin typeface="arial" panose="020B0604020202020204" pitchFamily="34" charset="0"/>
              </a:rPr>
              <a:t>ce permit </a:t>
            </a:r>
            <a:r>
              <a:rPr lang="en-US" sz="1800" b="1" dirty="0">
                <a:latin typeface="arial" panose="020B0604020202020204" pitchFamily="34" charset="0"/>
              </a:rPr>
              <a:t>ca </a:t>
            </a:r>
            <a:r>
              <a:rPr lang="en-US" sz="1800" b="1" dirty="0" err="1">
                <a:latin typeface="arial" panose="020B0604020202020204" pitchFamily="34" charset="0"/>
              </a:rPr>
              <a:t>aplicaţia</a:t>
            </a:r>
            <a:r>
              <a:rPr lang="ro-RO" sz="1800" b="1" dirty="0">
                <a:latin typeface="arial" panose="020B0604020202020204" pitchFamily="34" charset="0"/>
              </a:rPr>
              <a:t> clientului </a:t>
            </a:r>
            <a:r>
              <a:rPr lang="en-US" sz="1800" b="1" dirty="0" err="1">
                <a:latin typeface="arial" panose="020B0604020202020204" pitchFamily="34" charset="0"/>
              </a:rPr>
              <a:t>să</a:t>
            </a:r>
            <a:r>
              <a:rPr lang="en-US" sz="1800" b="1" dirty="0">
                <a:latin typeface="arial" panose="020B0604020202020204" pitchFamily="34" charset="0"/>
              </a:rPr>
              <a:t> fie </a:t>
            </a:r>
            <a:r>
              <a:rPr lang="en-US" sz="1800" b="1" dirty="0" err="1">
                <a:latin typeface="arial" panose="020B0604020202020204" pitchFamily="34" charset="0"/>
              </a:rPr>
              <a:t>capabilă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să</a:t>
            </a:r>
            <a:r>
              <a:rPr lang="en-US" sz="1800" b="1" dirty="0">
                <a:latin typeface="arial" panose="020B0604020202020204" pitchFamily="34" charset="0"/>
              </a:rPr>
              <a:t> se </a:t>
            </a:r>
            <a:r>
              <a:rPr lang="en-US" sz="1800" b="1" dirty="0" err="1">
                <a:latin typeface="arial" panose="020B0604020202020204" pitchFamily="34" charset="0"/>
              </a:rPr>
              <a:t>înţeleagă</a:t>
            </a:r>
            <a:r>
              <a:rPr lang="en-US" sz="1800" b="1" dirty="0">
                <a:latin typeface="arial" panose="020B0604020202020204" pitchFamily="34" charset="0"/>
              </a:rPr>
              <a:t> cu </a:t>
            </a:r>
            <a:r>
              <a:rPr lang="en-US" sz="1800" b="1" dirty="0" err="1">
                <a:latin typeface="arial" panose="020B0604020202020204" pitchFamily="34" charset="0"/>
              </a:rPr>
              <a:t>serverul</a:t>
            </a:r>
            <a:r>
              <a:rPr lang="en-US" sz="1800" b="1" dirty="0">
                <a:latin typeface="arial" panose="020B0604020202020204" pitchFamily="34" charset="0"/>
              </a:rPr>
              <a:t> MySQL, </a:t>
            </a:r>
            <a:r>
              <a:rPr lang="en-US" sz="1800" b="1" dirty="0" err="1">
                <a:latin typeface="arial" panose="020B0604020202020204" pitchFamily="34" charset="0"/>
              </a:rPr>
              <a:t>respectiv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să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recunoască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limbajul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lui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309D9-33A3-487C-8DA0-5AC0B8E12EA0}"/>
              </a:ext>
            </a:extLst>
          </p:cNvPr>
          <p:cNvSpPr/>
          <p:nvPr/>
        </p:nvSpPr>
        <p:spPr>
          <a:xfrm>
            <a:off x="525864" y="1867375"/>
            <a:ext cx="770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</a:rPr>
              <a:t>Conectori</a:t>
            </a:r>
            <a:r>
              <a:rPr lang="en-US" sz="1800" b="1" dirty="0">
                <a:latin typeface="arial" panose="020B0604020202020204" pitchFamily="34" charset="0"/>
              </a:rPr>
              <a:t>  se </a:t>
            </a:r>
            <a:r>
              <a:rPr lang="en-US" sz="1800" b="1" dirty="0" err="1">
                <a:latin typeface="arial" panose="020B0604020202020204" pitchFamily="34" charset="0"/>
              </a:rPr>
              <a:t>deosebesc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în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funcţie</a:t>
            </a:r>
            <a:r>
              <a:rPr lang="en-US" sz="1800" b="1" dirty="0"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</a:rPr>
              <a:t>platformă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şi</a:t>
            </a:r>
            <a:r>
              <a:rPr lang="en-US" sz="1800" b="1" dirty="0"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</a:rPr>
              <a:t>limbajul</a:t>
            </a:r>
            <a:r>
              <a:rPr lang="en-US" sz="1800" b="1" dirty="0"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</a:rPr>
              <a:t>programare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ro-RO" sz="1800" b="1" dirty="0">
                <a:latin typeface="arial" panose="020B0604020202020204" pitchFamily="34" charset="0"/>
              </a:rPr>
              <a:t>în care a fost elaborată aplicația clientului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pic>
        <p:nvPicPr>
          <p:cNvPr id="40" name="Picture 39" descr="https://www1.link-elearning.com/linkdl/coursefiles/982/MSQLL_01_02.jpg">
            <a:extLst>
              <a:ext uri="{FF2B5EF4-FFF2-40B4-BE49-F238E27FC236}">
                <a16:creationId xmlns:a16="http://schemas.microsoft.com/office/drawing/2014/main" id="{81CDB696-EBED-4970-A7F5-ECC4651B88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36" y="2571750"/>
            <a:ext cx="3053642" cy="256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86F32F-6EDF-4A49-B7CA-DB402DB2EB3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027BD-AB8F-44A1-A76E-FAE07F9149D2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baze de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09C48-92C8-4D49-9567-3AC8605DCA9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11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D9B49E-8FE5-4DBC-8642-96CB68830B3C}"/>
              </a:ext>
            </a:extLst>
          </p:cNvPr>
          <p:cNvSpPr/>
          <p:nvPr/>
        </p:nvSpPr>
        <p:spPr>
          <a:xfrm>
            <a:off x="1041310" y="794618"/>
            <a:ext cx="2616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Descărcarea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76D3D8-F2D3-4E4E-A232-CFF2B0707533}"/>
              </a:ext>
            </a:extLst>
          </p:cNvPr>
          <p:cNvSpPr/>
          <p:nvPr/>
        </p:nvSpPr>
        <p:spPr>
          <a:xfrm>
            <a:off x="2174228" y="388237"/>
            <a:ext cx="4868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Instalarea serverului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</a:rPr>
              <a:t>MySQL</a:t>
            </a:r>
            <a:endParaRPr lang="ro-RO" sz="2400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CC9FB4-3702-4F14-8BDE-1C4A563F42A8}"/>
              </a:ext>
            </a:extLst>
          </p:cNvPr>
          <p:cNvSpPr/>
          <p:nvPr/>
        </p:nvSpPr>
        <p:spPr>
          <a:xfrm>
            <a:off x="663603" y="1185646"/>
            <a:ext cx="801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>
                <a:solidFill>
                  <a:schemeClr val="tx1"/>
                </a:solidFill>
              </a:rPr>
              <a:t>Descărcarea de pe adresa: </a:t>
            </a:r>
            <a:r>
              <a:rPr lang="en-US" sz="18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http://dev.mysql.com/downloads/mysql/</a:t>
            </a:r>
            <a:endParaRPr lang="ro-MD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2ECDA-593E-4682-BA3B-238F75927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59" y="1853692"/>
            <a:ext cx="2846291" cy="195393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AE7116B-2100-4545-893F-82AE9ECEA30A}"/>
              </a:ext>
            </a:extLst>
          </p:cNvPr>
          <p:cNvSpPr/>
          <p:nvPr/>
        </p:nvSpPr>
        <p:spPr>
          <a:xfrm>
            <a:off x="465266" y="1541057"/>
            <a:ext cx="28462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1.Selectezi sistemul de operarea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ABDB53-84C1-4635-AF62-D0F78D2D77A7}"/>
              </a:ext>
            </a:extLst>
          </p:cNvPr>
          <p:cNvSpPr/>
          <p:nvPr/>
        </p:nvSpPr>
        <p:spPr>
          <a:xfrm>
            <a:off x="479258" y="3998604"/>
            <a:ext cx="16949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2. Selectezi butonul</a:t>
            </a:r>
            <a:endParaRPr lang="ro-MD" sz="1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2A44D-3070-4ADF-8E06-7AA257A06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309" y="2822746"/>
            <a:ext cx="2779177" cy="133414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F5EE8F0-A24E-4039-BB22-E684239D8C12}"/>
              </a:ext>
            </a:extLst>
          </p:cNvPr>
          <p:cNvSpPr/>
          <p:nvPr/>
        </p:nvSpPr>
        <p:spPr>
          <a:xfrm>
            <a:off x="3958345" y="2462014"/>
            <a:ext cx="16949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3. Selectezi butonul</a:t>
            </a:r>
            <a:endParaRPr lang="ro-MD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89AEE-ABF8-4856-B820-84372B0B4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45" y="3107660"/>
            <a:ext cx="2409289" cy="162250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5D1DE80-5FF4-4927-9E6B-583E5E6B9D8E}"/>
              </a:ext>
            </a:extLst>
          </p:cNvPr>
          <p:cNvSpPr/>
          <p:nvPr/>
        </p:nvSpPr>
        <p:spPr>
          <a:xfrm>
            <a:off x="4389963" y="4683051"/>
            <a:ext cx="16949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4. Selectezi link-</a:t>
            </a:r>
            <a:r>
              <a:rPr lang="ro-RO" sz="1200" dirty="0" err="1">
                <a:solidFill>
                  <a:schemeClr val="tx1"/>
                </a:solidFill>
              </a:rPr>
              <a:t>ul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2825BD-60C3-499F-9E00-56FD2D89D4EA}"/>
              </a:ext>
            </a:extLst>
          </p:cNvPr>
          <p:cNvCxnSpPr/>
          <p:nvPr/>
        </p:nvCxnSpPr>
        <p:spPr>
          <a:xfrm>
            <a:off x="1473200" y="1818056"/>
            <a:ext cx="254000" cy="307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2EEDED-8853-48FA-8F42-0239FB6312D8}"/>
              </a:ext>
            </a:extLst>
          </p:cNvPr>
          <p:cNvCxnSpPr>
            <a:cxnSpLocks/>
          </p:cNvCxnSpPr>
          <p:nvPr/>
        </p:nvCxnSpPr>
        <p:spPr>
          <a:xfrm flipV="1">
            <a:off x="1393371" y="3107660"/>
            <a:ext cx="892628" cy="9740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A37358-07AF-4742-A359-C881052887D8}"/>
              </a:ext>
            </a:extLst>
          </p:cNvPr>
          <p:cNvCxnSpPr>
            <a:cxnSpLocks/>
          </p:cNvCxnSpPr>
          <p:nvPr/>
        </p:nvCxnSpPr>
        <p:spPr>
          <a:xfrm>
            <a:off x="4956629" y="2718707"/>
            <a:ext cx="907142" cy="10307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A7617D-E7B9-4A22-9E0C-39A615104CB9}"/>
              </a:ext>
            </a:extLst>
          </p:cNvPr>
          <p:cNvCxnSpPr>
            <a:cxnSpLocks/>
          </p:cNvCxnSpPr>
          <p:nvPr/>
        </p:nvCxnSpPr>
        <p:spPr>
          <a:xfrm flipV="1">
            <a:off x="5783580" y="4718387"/>
            <a:ext cx="602706" cy="1031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A8E881-A0E0-474A-BC13-2CC313416F6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8EBBB-84F2-453C-8AD9-041ACE6B8E5E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Instalarea serverului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C3BE2F-CF3F-478C-94F3-8CE7A3B91D7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12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93BFF-0C70-4222-B9C4-E20377357C8F}"/>
              </a:ext>
            </a:extLst>
          </p:cNvPr>
          <p:cNvSpPr/>
          <p:nvPr/>
        </p:nvSpPr>
        <p:spPr>
          <a:xfrm>
            <a:off x="805926" y="396273"/>
            <a:ext cx="7160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Instalarea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serverului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, </a:t>
            </a:r>
            <a:r>
              <a:rPr lang="en-US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mediului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Workbench 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și </a:t>
            </a:r>
            <a:r>
              <a:rPr lang="en-US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conectorilor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DF39FB-38E3-4FF6-B42C-2C8E82ED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7" y="1248228"/>
            <a:ext cx="3855877" cy="2895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7C43E7-8864-41F2-8270-2C2D1FDAD9FA}"/>
              </a:ext>
            </a:extLst>
          </p:cNvPr>
          <p:cNvSpPr/>
          <p:nvPr/>
        </p:nvSpPr>
        <p:spPr>
          <a:xfrm>
            <a:off x="610409" y="897153"/>
            <a:ext cx="341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1.Selectarea tipul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ro-RO" sz="1200" dirty="0">
                <a:solidFill>
                  <a:schemeClr val="tx1"/>
                </a:solidFill>
              </a:rPr>
              <a:t>instalării</a:t>
            </a:r>
            <a:r>
              <a:rPr lang="en-US" sz="1200" dirty="0">
                <a:solidFill>
                  <a:schemeClr val="tx1"/>
                </a:solidFill>
              </a:rPr>
              <a:t>: Developer Default</a:t>
            </a:r>
            <a:endParaRPr lang="ro-MD" sz="1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F179D-62F7-4BE0-B690-147905AB5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96" y="1890536"/>
            <a:ext cx="3947887" cy="29975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93E1DE-BA37-4392-A087-9EC680440EBF}"/>
              </a:ext>
            </a:extLst>
          </p:cNvPr>
          <p:cNvSpPr/>
          <p:nvPr/>
        </p:nvSpPr>
        <p:spPr>
          <a:xfrm>
            <a:off x="5789715" y="1186547"/>
            <a:ext cx="3163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  <a:r>
              <a:rPr lang="ro-RO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Selecte</a:t>
            </a:r>
            <a:r>
              <a:rPr lang="ro-RO" sz="1200" dirty="0" err="1">
                <a:solidFill>
                  <a:schemeClr val="tx1"/>
                </a:solidFill>
              </a:rPr>
              <a:t>area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butonul</a:t>
            </a:r>
            <a:r>
              <a:rPr lang="en-US" sz="1200" dirty="0">
                <a:solidFill>
                  <a:schemeClr val="tx1"/>
                </a:solidFill>
              </a:rPr>
              <a:t> Execute </a:t>
            </a:r>
            <a:r>
              <a:rPr lang="en-US" sz="1200" dirty="0" err="1">
                <a:solidFill>
                  <a:schemeClr val="tx1"/>
                </a:solidFill>
              </a:rPr>
              <a:t>pentru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instalarea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componetelor</a:t>
            </a:r>
            <a:r>
              <a:rPr lang="en-US" sz="1200" dirty="0">
                <a:solidFill>
                  <a:schemeClr val="tx1"/>
                </a:solidFill>
              </a:rPr>
              <a:t> din </a:t>
            </a:r>
            <a:r>
              <a:rPr lang="en-US" sz="1200" dirty="0" err="1">
                <a:solidFill>
                  <a:schemeClr val="tx1"/>
                </a:solidFill>
              </a:rPr>
              <a:t>lista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8167CA-8973-45BA-8903-5C37A7A8F677}"/>
              </a:ext>
            </a:extLst>
          </p:cNvPr>
          <p:cNvSpPr/>
          <p:nvPr/>
        </p:nvSpPr>
        <p:spPr>
          <a:xfrm>
            <a:off x="1811213" y="4582032"/>
            <a:ext cx="2108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ro-RO" sz="1200" dirty="0">
                <a:solidFill>
                  <a:schemeClr val="tx1"/>
                </a:solidFill>
              </a:rPr>
              <a:t>.Selectarea </a:t>
            </a:r>
            <a:r>
              <a:rPr lang="en-US" sz="1200" dirty="0" err="1">
                <a:solidFill>
                  <a:schemeClr val="tx1"/>
                </a:solidFill>
              </a:rPr>
              <a:t>butonul</a:t>
            </a:r>
            <a:r>
              <a:rPr lang="en-US" sz="1200" dirty="0">
                <a:solidFill>
                  <a:schemeClr val="tx1"/>
                </a:solidFill>
              </a:rPr>
              <a:t> Next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BFF1FB-61EE-4B7C-AD9B-BC5DD6F7563A}"/>
              </a:ext>
            </a:extLst>
          </p:cNvPr>
          <p:cNvCxnSpPr>
            <a:cxnSpLocks/>
          </p:cNvCxnSpPr>
          <p:nvPr/>
        </p:nvCxnSpPr>
        <p:spPr>
          <a:xfrm flipH="1">
            <a:off x="1959429" y="1117600"/>
            <a:ext cx="1" cy="8853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22226E-972F-464A-9FA0-E6C7BD196998}"/>
              </a:ext>
            </a:extLst>
          </p:cNvPr>
          <p:cNvCxnSpPr>
            <a:cxnSpLocks/>
          </p:cNvCxnSpPr>
          <p:nvPr/>
        </p:nvCxnSpPr>
        <p:spPr>
          <a:xfrm flipV="1">
            <a:off x="3432630" y="4085771"/>
            <a:ext cx="217713" cy="558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E47752-F68E-432C-AB40-B0A49B5DA7CA}"/>
              </a:ext>
            </a:extLst>
          </p:cNvPr>
          <p:cNvCxnSpPr>
            <a:cxnSpLocks/>
          </p:cNvCxnSpPr>
          <p:nvPr/>
        </p:nvCxnSpPr>
        <p:spPr>
          <a:xfrm>
            <a:off x="7184571" y="1648212"/>
            <a:ext cx="689429" cy="29963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4EE88-B348-460F-B373-B31C5A8B361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45EB93-14E6-49F2-99B8-ECFFFDDF75B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Instalarea serverului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62B29A-3D67-46CC-BFBB-00D7E649069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2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13</a:t>
            </a:fld>
            <a:endParaRPr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44F894-FAF1-4380-80AE-9BF9664BADBA}"/>
              </a:ext>
            </a:extLst>
          </p:cNvPr>
          <p:cNvSpPr/>
          <p:nvPr/>
        </p:nvSpPr>
        <p:spPr>
          <a:xfrm>
            <a:off x="1037099" y="408744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Setările serverului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89F4CE-82DF-4F7B-B45C-1489D02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25" y="1309931"/>
            <a:ext cx="4727989" cy="35611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49A1BD-D372-46DF-B54F-49E134E5EDBC}"/>
              </a:ext>
            </a:extLst>
          </p:cNvPr>
          <p:cNvSpPr/>
          <p:nvPr/>
        </p:nvSpPr>
        <p:spPr>
          <a:xfrm>
            <a:off x="617666" y="920893"/>
            <a:ext cx="45058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1.Pentru instruire se selectează tipul </a:t>
            </a:r>
            <a:r>
              <a:rPr lang="ro-RO" sz="1200" dirty="0" err="1">
                <a:solidFill>
                  <a:schemeClr val="tx1"/>
                </a:solidFill>
              </a:rPr>
              <a:t>Development</a:t>
            </a:r>
            <a:r>
              <a:rPr lang="ro-RO" sz="1200" dirty="0">
                <a:solidFill>
                  <a:schemeClr val="tx1"/>
                </a:solidFill>
              </a:rPr>
              <a:t> Computer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9AF875-08A2-4152-A814-1000728A8184}"/>
              </a:ext>
            </a:extLst>
          </p:cNvPr>
          <p:cNvCxnSpPr>
            <a:cxnSpLocks/>
          </p:cNvCxnSpPr>
          <p:nvPr/>
        </p:nvCxnSpPr>
        <p:spPr>
          <a:xfrm>
            <a:off x="3766458" y="1197892"/>
            <a:ext cx="2619828" cy="10953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0D4EE-FC4D-47D3-A9E6-788F2D043ED4}"/>
              </a:ext>
            </a:extLst>
          </p:cNvPr>
          <p:cNvSpPr/>
          <p:nvPr/>
        </p:nvSpPr>
        <p:spPr>
          <a:xfrm>
            <a:off x="7062009" y="2168471"/>
            <a:ext cx="1791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2.Setarile conexiunii se stabilesc cele implicite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038311-FEB0-4957-8266-571C4030153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853543" y="2399304"/>
            <a:ext cx="3208466" cy="3428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4FB5F9-746D-4234-8CC1-3344CEB9FEF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26114" y="2399304"/>
            <a:ext cx="3135895" cy="5108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013FA0-21FE-40AB-9A4C-078E57F054A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246914" y="2399304"/>
            <a:ext cx="1815095" cy="394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86F9C7-E33B-4F64-B319-4BB44176FDF4}"/>
              </a:ext>
            </a:extLst>
          </p:cNvPr>
          <p:cNvSpPr/>
          <p:nvPr/>
        </p:nvSpPr>
        <p:spPr>
          <a:xfrm>
            <a:off x="7035996" y="3999487"/>
            <a:ext cx="2108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3.Selectarea </a:t>
            </a:r>
            <a:r>
              <a:rPr lang="en-US" sz="1200" dirty="0" err="1">
                <a:solidFill>
                  <a:schemeClr val="tx1"/>
                </a:solidFill>
              </a:rPr>
              <a:t>butonul</a:t>
            </a:r>
            <a:r>
              <a:rPr lang="en-US" sz="1200" dirty="0">
                <a:solidFill>
                  <a:schemeClr val="tx1"/>
                </a:solidFill>
              </a:rPr>
              <a:t> Next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6AB28A-5441-4F93-98CE-D6F866D17DBE}"/>
              </a:ext>
            </a:extLst>
          </p:cNvPr>
          <p:cNvCxnSpPr>
            <a:cxnSpLocks/>
          </p:cNvCxnSpPr>
          <p:nvPr/>
        </p:nvCxnSpPr>
        <p:spPr>
          <a:xfrm flipH="1">
            <a:off x="6046709" y="4229313"/>
            <a:ext cx="1732948" cy="492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20B33E1-A44B-435F-824F-16BB3876609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2D1BDF-F1E9-4006-AF77-676C4D721AB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Instalarea serverului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9B83FB-DD73-4CBA-B25F-572B4C64CA4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8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D33A1-A729-4CFA-B191-0B85F26D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8" y="1386114"/>
            <a:ext cx="3799342" cy="2860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E8603B-84D2-4F43-B2CF-8506A2037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029" y="1705429"/>
            <a:ext cx="3799342" cy="28810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92049A-340B-427A-B7FC-3FD6F0D5C378}"/>
              </a:ext>
            </a:extLst>
          </p:cNvPr>
          <p:cNvSpPr/>
          <p:nvPr/>
        </p:nvSpPr>
        <p:spPr>
          <a:xfrm>
            <a:off x="1071033" y="466801"/>
            <a:ext cx="4650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Setările utilizatorului și a serviciului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A9AC34-C61B-4709-B0E0-26E032483760}"/>
              </a:ext>
            </a:extLst>
          </p:cNvPr>
          <p:cNvSpPr/>
          <p:nvPr/>
        </p:nvSpPr>
        <p:spPr>
          <a:xfrm>
            <a:off x="617666" y="920893"/>
            <a:ext cx="3402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1.Setarea parolei utilizatorului </a:t>
            </a:r>
            <a:r>
              <a:rPr lang="ro-RO" sz="1200" dirty="0" err="1">
                <a:solidFill>
                  <a:schemeClr val="tx1"/>
                </a:solidFill>
              </a:rPr>
              <a:t>Root</a:t>
            </a:r>
            <a:r>
              <a:rPr lang="ro-RO" sz="1200" dirty="0">
                <a:solidFill>
                  <a:schemeClr val="tx1"/>
                </a:solidFill>
              </a:rPr>
              <a:t> (de bază)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3B0277-A0CB-431D-884B-1BE45409C89E}"/>
              </a:ext>
            </a:extLst>
          </p:cNvPr>
          <p:cNvSpPr/>
          <p:nvPr/>
        </p:nvSpPr>
        <p:spPr>
          <a:xfrm>
            <a:off x="386329" y="4399700"/>
            <a:ext cx="2015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2.Verificarea complexității parolei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AA335-4F33-49A4-8CF4-F29DB22E8C86}"/>
              </a:ext>
            </a:extLst>
          </p:cNvPr>
          <p:cNvSpPr/>
          <p:nvPr/>
        </p:nvSpPr>
        <p:spPr>
          <a:xfrm>
            <a:off x="2373070" y="4492032"/>
            <a:ext cx="2108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3.Selectarea </a:t>
            </a:r>
            <a:r>
              <a:rPr lang="en-US" sz="1200" dirty="0" err="1">
                <a:solidFill>
                  <a:schemeClr val="tx1"/>
                </a:solidFill>
              </a:rPr>
              <a:t>butonul</a:t>
            </a:r>
            <a:r>
              <a:rPr lang="en-US" sz="1200" dirty="0">
                <a:solidFill>
                  <a:schemeClr val="tx1"/>
                </a:solidFill>
              </a:rPr>
              <a:t> Next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21EE40-6CBA-4694-86FE-8E12A6A4B31E}"/>
              </a:ext>
            </a:extLst>
          </p:cNvPr>
          <p:cNvSpPr/>
          <p:nvPr/>
        </p:nvSpPr>
        <p:spPr>
          <a:xfrm>
            <a:off x="6296380" y="4630531"/>
            <a:ext cx="2108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5.Selectarea </a:t>
            </a:r>
            <a:r>
              <a:rPr lang="en-US" sz="1200" dirty="0" err="1">
                <a:solidFill>
                  <a:schemeClr val="tx1"/>
                </a:solidFill>
              </a:rPr>
              <a:t>butonul</a:t>
            </a:r>
            <a:r>
              <a:rPr lang="en-US" sz="1200" dirty="0">
                <a:solidFill>
                  <a:schemeClr val="tx1"/>
                </a:solidFill>
              </a:rPr>
              <a:t> Next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5E29B8-4015-4BC9-B150-6E83E85B67BB}"/>
              </a:ext>
            </a:extLst>
          </p:cNvPr>
          <p:cNvSpPr/>
          <p:nvPr/>
        </p:nvSpPr>
        <p:spPr>
          <a:xfrm>
            <a:off x="6143367" y="1163008"/>
            <a:ext cx="2108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4.Fixarea numelui serviciului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B125B6-C422-47F7-AC3F-9B37E871D3A7}"/>
              </a:ext>
            </a:extLst>
          </p:cNvPr>
          <p:cNvCxnSpPr>
            <a:cxnSpLocks/>
          </p:cNvCxnSpPr>
          <p:nvPr/>
        </p:nvCxnSpPr>
        <p:spPr>
          <a:xfrm>
            <a:off x="2010229" y="1197892"/>
            <a:ext cx="493485" cy="9357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4728AB-3DB1-4E73-8F44-BD1A86EF8173}"/>
              </a:ext>
            </a:extLst>
          </p:cNvPr>
          <p:cNvCxnSpPr>
            <a:cxnSpLocks/>
          </p:cNvCxnSpPr>
          <p:nvPr/>
        </p:nvCxnSpPr>
        <p:spPr>
          <a:xfrm flipV="1">
            <a:off x="1262743" y="2198914"/>
            <a:ext cx="2220686" cy="22007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ACA3AE-B28E-455B-88B9-37DF3594B169}"/>
              </a:ext>
            </a:extLst>
          </p:cNvPr>
          <p:cNvCxnSpPr>
            <a:cxnSpLocks/>
          </p:cNvCxnSpPr>
          <p:nvPr/>
        </p:nvCxnSpPr>
        <p:spPr>
          <a:xfrm flipV="1">
            <a:off x="3251200" y="4158344"/>
            <a:ext cx="232229" cy="4281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57E24E-B7E5-4BC3-929D-A0AEF752C670}"/>
              </a:ext>
            </a:extLst>
          </p:cNvPr>
          <p:cNvCxnSpPr>
            <a:cxnSpLocks/>
          </p:cNvCxnSpPr>
          <p:nvPr/>
        </p:nvCxnSpPr>
        <p:spPr>
          <a:xfrm flipH="1">
            <a:off x="6647543" y="1440007"/>
            <a:ext cx="740228" cy="12451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84AE7D-3BDA-4459-B17B-B1137BAE1168}"/>
              </a:ext>
            </a:extLst>
          </p:cNvPr>
          <p:cNvCxnSpPr>
            <a:cxnSpLocks/>
          </p:cNvCxnSpPr>
          <p:nvPr/>
        </p:nvCxnSpPr>
        <p:spPr>
          <a:xfrm flipV="1">
            <a:off x="7155543" y="4492032"/>
            <a:ext cx="362857" cy="184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BEFE1-DABF-4F79-ACA2-F097DD4F352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D1F321-89DB-4552-A6F3-5FABC182EE81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Instalarea serverului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DACAA2-90A4-4105-9AAC-B4C66B2D717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15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32C2C-ACA7-4A84-8CF3-28C6E36D9815}"/>
              </a:ext>
            </a:extLst>
          </p:cNvPr>
          <p:cNvSpPr/>
          <p:nvPr/>
        </p:nvSpPr>
        <p:spPr>
          <a:xfrm>
            <a:off x="966072" y="472384"/>
            <a:ext cx="2741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Conexiunea la server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EECAA-4C76-4050-B9D8-608ABA146D16}"/>
              </a:ext>
            </a:extLst>
          </p:cNvPr>
          <p:cNvSpPr/>
          <p:nvPr/>
        </p:nvSpPr>
        <p:spPr>
          <a:xfrm>
            <a:off x="617666" y="920893"/>
            <a:ext cx="8003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După ce apar mai multe ferestre de informare în care se selectează butoanele </a:t>
            </a:r>
            <a:r>
              <a:rPr lang="ro-RO" sz="1200" dirty="0" err="1">
                <a:solidFill>
                  <a:schemeClr val="tx1"/>
                </a:solidFill>
              </a:rPr>
              <a:t>Next</a:t>
            </a:r>
            <a:r>
              <a:rPr lang="ro-RO" sz="1200" dirty="0">
                <a:solidFill>
                  <a:schemeClr val="tx1"/>
                </a:solidFill>
              </a:rPr>
              <a:t>/Execute/</a:t>
            </a:r>
            <a:r>
              <a:rPr lang="ro-RO" sz="1200" dirty="0" err="1">
                <a:solidFill>
                  <a:schemeClr val="tx1"/>
                </a:solidFill>
              </a:rPr>
              <a:t>Finish</a:t>
            </a:r>
            <a:r>
              <a:rPr lang="ro-RO" sz="1200" dirty="0">
                <a:solidFill>
                  <a:schemeClr val="tx1"/>
                </a:solidFill>
              </a:rPr>
              <a:t> apare fereastra de conexiune la server</a:t>
            </a:r>
            <a:endParaRPr lang="ro-MD" sz="1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6A063-6718-4B99-91FA-F753B0A83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43" y="1643068"/>
            <a:ext cx="3645168" cy="27537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C00EE07-B9BD-493E-BE3A-D3A852500E32}"/>
              </a:ext>
            </a:extLst>
          </p:cNvPr>
          <p:cNvSpPr/>
          <p:nvPr/>
        </p:nvSpPr>
        <p:spPr>
          <a:xfrm>
            <a:off x="617666" y="4618900"/>
            <a:ext cx="8003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După conexiune mai apar câteva ferestre de selectare a componentelor ce vor fi lansate dar aceasta etapa se va exclude la moment prin selectarea butonului </a:t>
            </a:r>
            <a:r>
              <a:rPr lang="ro-RO" sz="1200" dirty="0" err="1">
                <a:solidFill>
                  <a:schemeClr val="tx1"/>
                </a:solidFill>
              </a:rPr>
              <a:t>Cancel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51FC9D-C5C9-4849-901E-5AD940282EE6}"/>
              </a:ext>
            </a:extLst>
          </p:cNvPr>
          <p:cNvSpPr/>
          <p:nvPr/>
        </p:nvSpPr>
        <p:spPr>
          <a:xfrm>
            <a:off x="675023" y="3106395"/>
            <a:ext cx="1755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1.Introducerea parolei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7FFB1E-9287-4FDB-B8C5-26503D6E6D58}"/>
              </a:ext>
            </a:extLst>
          </p:cNvPr>
          <p:cNvSpPr/>
          <p:nvPr/>
        </p:nvSpPr>
        <p:spPr>
          <a:xfrm>
            <a:off x="6560948" y="3207523"/>
            <a:ext cx="1755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2.Verificarea parolei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17F422-0246-4A3E-A25E-3F3E286B2BB9}"/>
              </a:ext>
            </a:extLst>
          </p:cNvPr>
          <p:cNvSpPr/>
          <p:nvPr/>
        </p:nvSpPr>
        <p:spPr>
          <a:xfrm>
            <a:off x="6570730" y="3862648"/>
            <a:ext cx="2108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3.Selectarea </a:t>
            </a:r>
            <a:r>
              <a:rPr lang="en-US" sz="1200" dirty="0" err="1">
                <a:solidFill>
                  <a:schemeClr val="tx1"/>
                </a:solidFill>
              </a:rPr>
              <a:t>butonul</a:t>
            </a:r>
            <a:r>
              <a:rPr lang="en-US" sz="1200" dirty="0">
                <a:solidFill>
                  <a:schemeClr val="tx1"/>
                </a:solidFill>
              </a:rPr>
              <a:t> Next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A2845A-AF8D-4AE4-97C6-7ADC311B1E92}"/>
              </a:ext>
            </a:extLst>
          </p:cNvPr>
          <p:cNvCxnSpPr>
            <a:cxnSpLocks/>
          </p:cNvCxnSpPr>
          <p:nvPr/>
        </p:nvCxnSpPr>
        <p:spPr>
          <a:xfrm>
            <a:off x="2271486" y="3316514"/>
            <a:ext cx="1741714" cy="3338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B31230-267A-479E-B908-67014312701B}"/>
              </a:ext>
            </a:extLst>
          </p:cNvPr>
          <p:cNvCxnSpPr>
            <a:cxnSpLocks/>
          </p:cNvCxnSpPr>
          <p:nvPr/>
        </p:nvCxnSpPr>
        <p:spPr>
          <a:xfrm flipH="1">
            <a:off x="4165600" y="3484522"/>
            <a:ext cx="2794000" cy="3182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3080A3-3E52-4614-BF27-1F41F3B2F7BC}"/>
              </a:ext>
            </a:extLst>
          </p:cNvPr>
          <p:cNvCxnSpPr>
            <a:cxnSpLocks/>
          </p:cNvCxnSpPr>
          <p:nvPr/>
        </p:nvCxnSpPr>
        <p:spPr>
          <a:xfrm flipH="1">
            <a:off x="5529943" y="4078514"/>
            <a:ext cx="1429657" cy="203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72F7-5173-4327-B9DD-96793375FF5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FA590D-03AC-48A4-BA5D-540753C32D3B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Instalarea serverului </a:t>
            </a:r>
            <a:r>
              <a:rPr lang="ro-RO" b="1" dirty="0" err="1"/>
              <a:t>MySQL</a:t>
            </a:r>
            <a:endParaRPr lang="ro-RO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2EAC9-2990-4C00-9856-692342086BD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16</a:t>
            </a:fld>
            <a:endParaRPr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CB95DD-0024-4F3D-8549-6E677FCE61C0}"/>
              </a:ext>
            </a:extLst>
          </p:cNvPr>
          <p:cNvSpPr/>
          <p:nvPr/>
        </p:nvSpPr>
        <p:spPr>
          <a:xfrm>
            <a:off x="1057757" y="817968"/>
            <a:ext cx="289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Etapele de proiectarea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B329CB-5C4D-4AAC-A05B-DAEA18419DEC}"/>
              </a:ext>
            </a:extLst>
          </p:cNvPr>
          <p:cNvSpPr/>
          <p:nvPr/>
        </p:nvSpPr>
        <p:spPr>
          <a:xfrm>
            <a:off x="667640" y="1340134"/>
            <a:ext cx="8090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Analiza cerințelor </a:t>
            </a:r>
            <a:r>
              <a:rPr lang="ro-RO" sz="1800" b="1" dirty="0"/>
              <a:t>–constă în </a:t>
            </a:r>
            <a:r>
              <a:rPr lang="en-US" sz="1800" b="1" dirty="0" err="1"/>
              <a:t>colectarea</a:t>
            </a:r>
            <a:r>
              <a:rPr lang="ro-RO" sz="1800" b="1" dirty="0"/>
              <a:t> a</a:t>
            </a:r>
            <a:r>
              <a:rPr lang="en-US" sz="1800" b="1" dirty="0"/>
              <a:t> </a:t>
            </a:r>
            <a:r>
              <a:rPr lang="en-US" sz="1800" b="1" dirty="0" err="1"/>
              <a:t>cât</a:t>
            </a:r>
            <a:r>
              <a:rPr lang="en-US" sz="1800" b="1" dirty="0"/>
              <a:t> </a:t>
            </a:r>
            <a:r>
              <a:rPr lang="en-US" sz="1800" b="1" dirty="0" err="1"/>
              <a:t>mai</a:t>
            </a:r>
            <a:r>
              <a:rPr lang="en-US" sz="1800" b="1" dirty="0"/>
              <a:t> </a:t>
            </a:r>
            <a:r>
              <a:rPr lang="en-US" sz="1800" b="1" dirty="0" err="1"/>
              <a:t>multor</a:t>
            </a:r>
            <a:r>
              <a:rPr lang="en-US" sz="1800" b="1" dirty="0"/>
              <a:t> </a:t>
            </a:r>
            <a:r>
              <a:rPr lang="en-US" sz="1800" b="1" dirty="0" err="1"/>
              <a:t>informaţii</a:t>
            </a:r>
            <a:r>
              <a:rPr lang="en-US" sz="1800" b="1" dirty="0"/>
              <a:t>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en-US" sz="1800" b="1" dirty="0" err="1"/>
              <a:t>analizarea</a:t>
            </a:r>
            <a:r>
              <a:rPr lang="en-US" sz="1800" b="1" dirty="0"/>
              <a:t> </a:t>
            </a:r>
            <a:r>
              <a:rPr lang="en-US" sz="1800" b="1" dirty="0" err="1"/>
              <a:t>lor</a:t>
            </a:r>
            <a:endParaRPr lang="ro-MD" sz="1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6F7D0E-9B9D-4FA5-B4FF-7AC86F9A2803}"/>
              </a:ext>
            </a:extLst>
          </p:cNvPr>
          <p:cNvSpPr/>
          <p:nvPr/>
        </p:nvSpPr>
        <p:spPr>
          <a:xfrm>
            <a:off x="600408" y="3190849"/>
            <a:ext cx="8224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Designul logic </a:t>
            </a:r>
            <a:r>
              <a:rPr lang="ro-RO" sz="1800" b="1" dirty="0"/>
              <a:t>– etapa în care se realizează </a:t>
            </a:r>
            <a:r>
              <a:rPr lang="en-US" sz="1800" b="1" dirty="0" err="1"/>
              <a:t>maparea</a:t>
            </a:r>
            <a:r>
              <a:rPr lang="en-US" sz="1800" b="1" dirty="0"/>
              <a:t> </a:t>
            </a:r>
            <a:r>
              <a:rPr lang="en-US" sz="1800" b="1" dirty="0" err="1"/>
              <a:t>designului</a:t>
            </a:r>
            <a:r>
              <a:rPr lang="en-US" sz="1800" b="1" dirty="0"/>
              <a:t> conceptual </a:t>
            </a:r>
            <a:r>
              <a:rPr lang="ro-RO" sz="1800" b="1" dirty="0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tabele</a:t>
            </a:r>
            <a:r>
              <a:rPr lang="en-US" sz="1800" b="1" dirty="0"/>
              <a:t> concrete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ro-RO" sz="1800" b="1" dirty="0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relaţii</a:t>
            </a:r>
            <a:r>
              <a:rPr lang="en-US" sz="1800" b="1" dirty="0"/>
              <a:t> ale </a:t>
            </a:r>
            <a:r>
              <a:rPr lang="en-US" sz="1800" b="1" dirty="0" err="1"/>
              <a:t>sistemului</a:t>
            </a:r>
            <a:r>
              <a:rPr lang="en-US" sz="1800" b="1" dirty="0"/>
              <a:t> ales de </a:t>
            </a:r>
            <a:r>
              <a:rPr lang="en-US" sz="1800" b="1" dirty="0" err="1"/>
              <a:t>baze</a:t>
            </a:r>
            <a:r>
              <a:rPr lang="en-US" sz="1800" b="1" dirty="0"/>
              <a:t> de date</a:t>
            </a:r>
            <a:endParaRPr lang="ro-MD" sz="1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10987-70F2-476A-873F-E008E1A7A1FD}"/>
              </a:ext>
            </a:extLst>
          </p:cNvPr>
          <p:cNvSpPr/>
          <p:nvPr/>
        </p:nvSpPr>
        <p:spPr>
          <a:xfrm>
            <a:off x="600408" y="2064811"/>
            <a:ext cx="8224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Designul conceptual </a:t>
            </a:r>
            <a:r>
              <a:rPr lang="ro-RO" sz="1800" b="1" dirty="0"/>
              <a:t>– etapa în care informațiile acumulate sunt transformate într-un tip de design formal cu folosirea diferitor diagrama pentru modelarea</a:t>
            </a:r>
            <a:r>
              <a:rPr lang="en-US" sz="1800" b="1" dirty="0"/>
              <a:t> </a:t>
            </a:r>
            <a:r>
              <a:rPr lang="ro-RO" sz="1800" b="1" dirty="0" err="1"/>
              <a:t>entităţilor</a:t>
            </a:r>
            <a:r>
              <a:rPr lang="en-US" sz="1800" b="1" dirty="0"/>
              <a:t>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en-US" sz="1800" b="1" dirty="0" err="1"/>
              <a:t>relaţiilor</a:t>
            </a:r>
            <a:r>
              <a:rPr lang="en-US" sz="1800" b="1" dirty="0"/>
              <a:t> </a:t>
            </a:r>
            <a:r>
              <a:rPr lang="en-US" sz="1800" b="1" dirty="0" err="1"/>
              <a:t>dintre</a:t>
            </a:r>
            <a:r>
              <a:rPr lang="en-US" sz="1800" b="1" dirty="0"/>
              <a:t> </a:t>
            </a:r>
            <a:r>
              <a:rPr lang="en-US" sz="1800" b="1" dirty="0" err="1"/>
              <a:t>acestea</a:t>
            </a:r>
            <a:endParaRPr lang="ro-MD" sz="1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267C3-36BF-451E-8B3B-40D28D620001}"/>
              </a:ext>
            </a:extLst>
          </p:cNvPr>
          <p:cNvSpPr/>
          <p:nvPr/>
        </p:nvSpPr>
        <p:spPr>
          <a:xfrm>
            <a:off x="2571175" y="380289"/>
            <a:ext cx="4148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3. Proiectarea bazei de 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CCD5-1B7F-4039-8A1F-C5870065893C}"/>
              </a:ext>
            </a:extLst>
          </p:cNvPr>
          <p:cNvSpPr/>
          <p:nvPr/>
        </p:nvSpPr>
        <p:spPr>
          <a:xfrm>
            <a:off x="667640" y="4296157"/>
            <a:ext cx="7673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F</a:t>
            </a:r>
            <a:r>
              <a:rPr lang="en-US" sz="1800" b="1" dirty="0" err="1"/>
              <a:t>iecare</a:t>
            </a:r>
            <a:r>
              <a:rPr lang="en-US" sz="1800" b="1" dirty="0"/>
              <a:t> </a:t>
            </a:r>
            <a:r>
              <a:rPr lang="en-US" sz="1800" b="1" dirty="0" err="1"/>
              <a:t>fază</a:t>
            </a:r>
            <a:r>
              <a:rPr lang="en-US" sz="1800" b="1" dirty="0"/>
              <a:t> </a:t>
            </a:r>
            <a:r>
              <a:rPr lang="en-US" sz="1800" b="1" dirty="0" err="1"/>
              <a:t>este</a:t>
            </a:r>
            <a:r>
              <a:rPr lang="en-US" sz="1800" b="1" dirty="0"/>
              <a:t> o </a:t>
            </a:r>
            <a:r>
              <a:rPr lang="en-US" sz="1800" b="1" dirty="0" err="1"/>
              <a:t>precondiţie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</a:t>
            </a:r>
            <a:r>
              <a:rPr lang="en-US" sz="1800" b="1" dirty="0" err="1"/>
              <a:t>următoarea</a:t>
            </a:r>
            <a:r>
              <a:rPr lang="en-US" sz="1800" b="1" dirty="0"/>
              <a:t> </a:t>
            </a:r>
            <a:r>
              <a:rPr lang="en-US" sz="1800" b="1" dirty="0" err="1"/>
              <a:t>fază</a:t>
            </a:r>
            <a:endParaRPr lang="ro-MD" sz="1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C1F04F-9EF6-42EE-B7B6-604D172F016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6AB143-19AF-4102-B00D-6ACBF7F2E73D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Proiectarea bazei de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1CE68-DDE2-4AE3-ABC5-F606979F7B5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17</a:t>
            </a:fld>
            <a:endParaRPr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235223-9389-406D-9B94-DC5DC86FB1E8}"/>
              </a:ext>
            </a:extLst>
          </p:cNvPr>
          <p:cNvSpPr/>
          <p:nvPr/>
        </p:nvSpPr>
        <p:spPr>
          <a:xfrm>
            <a:off x="1955190" y="469004"/>
            <a:ext cx="2367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Analiza cerințelor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44D74-8082-40BF-8D87-889BEE26CFE6}"/>
              </a:ext>
            </a:extLst>
          </p:cNvPr>
          <p:cNvSpPr/>
          <p:nvPr/>
        </p:nvSpPr>
        <p:spPr>
          <a:xfrm>
            <a:off x="800009" y="1357279"/>
            <a:ext cx="7927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/>
              <a:t>Compania</a:t>
            </a:r>
            <a:r>
              <a:rPr lang="en-US" sz="1600" i="1" dirty="0"/>
              <a:t> </a:t>
            </a:r>
            <a:r>
              <a:rPr lang="en-US" sz="1600" i="1" dirty="0" err="1"/>
              <a:t>noastră</a:t>
            </a:r>
            <a:r>
              <a:rPr lang="en-US" sz="1600" i="1" dirty="0"/>
              <a:t> se </a:t>
            </a:r>
            <a:r>
              <a:rPr lang="en-US" sz="1600" i="1" dirty="0" err="1"/>
              <a:t>ocupă</a:t>
            </a:r>
            <a:r>
              <a:rPr lang="en-US" sz="1600" i="1" dirty="0"/>
              <a:t> cu </a:t>
            </a:r>
            <a:r>
              <a:rPr lang="en-US" sz="1600" i="1" dirty="0" err="1"/>
              <a:t>vânzarea</a:t>
            </a:r>
            <a:r>
              <a:rPr lang="en-US" sz="1600" i="1" dirty="0"/>
              <a:t> </a:t>
            </a:r>
            <a:r>
              <a:rPr lang="en-US" sz="1600" i="1" dirty="0" err="1"/>
              <a:t>diferitelor</a:t>
            </a:r>
            <a:r>
              <a:rPr lang="en-US" sz="1600" i="1" dirty="0"/>
              <a:t> </a:t>
            </a:r>
            <a:r>
              <a:rPr lang="en-US" sz="1600" i="1" dirty="0" err="1"/>
              <a:t>produse</a:t>
            </a:r>
            <a:r>
              <a:rPr lang="en-US" sz="1600" i="1" dirty="0"/>
              <a:t>.</a:t>
            </a:r>
            <a:r>
              <a:rPr lang="en-US" sz="1600" dirty="0"/>
              <a:t> </a:t>
            </a:r>
            <a:r>
              <a:rPr lang="en-US" sz="1600" i="1" dirty="0" err="1"/>
              <a:t>Avem</a:t>
            </a:r>
            <a:r>
              <a:rPr lang="en-US" sz="1600" dirty="0"/>
              <a:t> </a:t>
            </a:r>
            <a:r>
              <a:rPr lang="en-US" sz="1600" i="1" dirty="0"/>
              <a:t>la </a:t>
            </a:r>
            <a:r>
              <a:rPr lang="en-US" sz="1600" i="1" dirty="0" err="1"/>
              <a:t>dispoziţie</a:t>
            </a:r>
            <a:r>
              <a:rPr lang="en-US" sz="1600" i="1" dirty="0"/>
              <a:t> </a:t>
            </a:r>
            <a:r>
              <a:rPr lang="en-US" sz="1600" i="1" dirty="0" err="1"/>
              <a:t>în</a:t>
            </a:r>
            <a:r>
              <a:rPr lang="en-US" sz="1600" i="1" dirty="0"/>
              <a:t> </a:t>
            </a:r>
            <a:r>
              <a:rPr lang="en-US" sz="1600" i="1" dirty="0" err="1"/>
              <a:t>jur</a:t>
            </a:r>
            <a:r>
              <a:rPr lang="en-US" sz="1600" i="1" dirty="0"/>
              <a:t> de 500 de </a:t>
            </a:r>
            <a:r>
              <a:rPr lang="en-US" sz="1600" i="1" dirty="0" err="1"/>
              <a:t>produse</a:t>
            </a:r>
            <a:r>
              <a:rPr lang="en-US" sz="1600" i="1" dirty="0"/>
              <a:t> </a:t>
            </a:r>
            <a:r>
              <a:rPr lang="en-US" sz="1600" i="1" dirty="0" err="1"/>
              <a:t>diferite</a:t>
            </a:r>
            <a:r>
              <a:rPr lang="en-US" sz="1600" i="1" dirty="0"/>
              <a:t>. </a:t>
            </a:r>
            <a:r>
              <a:rPr lang="en-US" sz="1600" i="1" dirty="0" err="1"/>
              <a:t>Noi</a:t>
            </a:r>
            <a:r>
              <a:rPr lang="en-US" sz="1600" i="1" dirty="0"/>
              <a:t> </a:t>
            </a:r>
            <a:r>
              <a:rPr lang="en-US" sz="1600" i="1" dirty="0" err="1"/>
              <a:t>angajăm</a:t>
            </a:r>
            <a:r>
              <a:rPr lang="en-US" sz="1600" i="1" dirty="0"/>
              <a:t> </a:t>
            </a:r>
            <a:r>
              <a:rPr lang="en-US" sz="1600" i="1" dirty="0" err="1"/>
              <a:t>în</a:t>
            </a:r>
            <a:r>
              <a:rPr lang="en-US" sz="1600" i="1" dirty="0"/>
              <a:t> </a:t>
            </a:r>
            <a:r>
              <a:rPr lang="en-US" sz="1600" i="1" dirty="0" err="1"/>
              <a:t>jur</a:t>
            </a:r>
            <a:r>
              <a:rPr lang="en-US" sz="1600" i="1" dirty="0"/>
              <a:t> de 20 de </a:t>
            </a:r>
            <a:r>
              <a:rPr lang="en-US" sz="1600" i="1" dirty="0" err="1"/>
              <a:t>angajaţi</a:t>
            </a:r>
            <a:r>
              <a:rPr lang="en-US" sz="1600" i="1" dirty="0"/>
              <a:t> care </a:t>
            </a:r>
            <a:r>
              <a:rPr lang="en-US" sz="1600" i="1" dirty="0" err="1"/>
              <a:t>vând</a:t>
            </a:r>
            <a:r>
              <a:rPr lang="en-US" sz="1600" i="1" dirty="0"/>
              <a:t> </a:t>
            </a:r>
            <a:r>
              <a:rPr lang="en-US" sz="1600" i="1" dirty="0" err="1"/>
              <a:t>produsele</a:t>
            </a:r>
            <a:r>
              <a:rPr lang="en-US" sz="1600" i="1" dirty="0"/>
              <a:t> </a:t>
            </a:r>
            <a:r>
              <a:rPr lang="en-US" sz="1600" i="1" dirty="0" err="1"/>
              <a:t>noastre</a:t>
            </a:r>
            <a:r>
              <a:rPr lang="en-US" sz="1600" i="1" dirty="0"/>
              <a:t> la </a:t>
            </a:r>
            <a:r>
              <a:rPr lang="en-US" sz="1600" i="1" dirty="0" err="1"/>
              <a:t>clienţii</a:t>
            </a:r>
            <a:r>
              <a:rPr lang="en-US" sz="1600" i="1" dirty="0"/>
              <a:t> cu care </a:t>
            </a:r>
            <a:r>
              <a:rPr lang="en-US" sz="1600" i="1" dirty="0" err="1"/>
              <a:t>încercăm</a:t>
            </a:r>
            <a:r>
              <a:rPr lang="en-US" sz="1600" i="1" dirty="0"/>
              <a:t> </a:t>
            </a:r>
            <a:r>
              <a:rPr lang="en-US" sz="1600" i="1" dirty="0" err="1"/>
              <a:t>să</a:t>
            </a:r>
            <a:r>
              <a:rPr lang="en-US" sz="1600" i="1" dirty="0"/>
              <a:t> </a:t>
            </a:r>
            <a:r>
              <a:rPr lang="en-US" sz="1600" i="1" dirty="0" err="1"/>
              <a:t>construim</a:t>
            </a:r>
            <a:r>
              <a:rPr lang="en-US" sz="1600" i="1" dirty="0"/>
              <a:t> o </a:t>
            </a:r>
            <a:r>
              <a:rPr lang="en-US" sz="1600" i="1" dirty="0" err="1"/>
              <a:t>relaţie</a:t>
            </a:r>
            <a:r>
              <a:rPr lang="en-US" sz="1600" i="1" dirty="0"/>
              <a:t> </a:t>
            </a:r>
            <a:r>
              <a:rPr lang="en-US" sz="1600" i="1" dirty="0" err="1"/>
              <a:t>reciprocă</a:t>
            </a:r>
            <a:r>
              <a:rPr lang="en-US" sz="1600" i="1" dirty="0"/>
              <a:t>, </a:t>
            </a:r>
            <a:r>
              <a:rPr lang="en-US" sz="1600" i="1" dirty="0" err="1"/>
              <a:t>bazată</a:t>
            </a:r>
            <a:r>
              <a:rPr lang="en-US" sz="1600" i="1" dirty="0"/>
              <a:t> pe </a:t>
            </a:r>
            <a:r>
              <a:rPr lang="en-US" sz="1600" i="1" dirty="0" err="1"/>
              <a:t>încredere</a:t>
            </a:r>
            <a:r>
              <a:rPr lang="en-US" sz="1600" i="1" dirty="0"/>
              <a:t> </a:t>
            </a:r>
            <a:r>
              <a:rPr lang="en-US" sz="1600" i="1" dirty="0" err="1"/>
              <a:t>şi</a:t>
            </a:r>
            <a:r>
              <a:rPr lang="en-US" sz="1600" i="1" dirty="0"/>
              <a:t> respect. O mare </a:t>
            </a:r>
            <a:r>
              <a:rPr lang="en-US" sz="1600" i="1" dirty="0" err="1"/>
              <a:t>atenţie</a:t>
            </a:r>
            <a:r>
              <a:rPr lang="en-US" sz="1600" i="1" dirty="0"/>
              <a:t> o </a:t>
            </a:r>
            <a:r>
              <a:rPr lang="en-US" sz="1600" i="1" dirty="0" err="1"/>
              <a:t>atribuim</a:t>
            </a:r>
            <a:r>
              <a:rPr lang="en-US" sz="1600" i="1" dirty="0"/>
              <a:t> </a:t>
            </a:r>
            <a:r>
              <a:rPr lang="en-US" sz="1600" i="1" dirty="0" err="1"/>
              <a:t>utilizatorului</a:t>
            </a:r>
            <a:r>
              <a:rPr lang="en-US" sz="1600" i="1" dirty="0"/>
              <a:t>, </a:t>
            </a:r>
            <a:r>
              <a:rPr lang="en-US" sz="1600" i="1" dirty="0" err="1"/>
              <a:t>în</a:t>
            </a:r>
            <a:r>
              <a:rPr lang="en-US" sz="1600" i="1" dirty="0"/>
              <a:t> </a:t>
            </a:r>
            <a:r>
              <a:rPr lang="en-US" sz="1600" i="1" dirty="0" err="1"/>
              <a:t>speță</a:t>
            </a:r>
            <a:r>
              <a:rPr lang="en-US" sz="1600" i="1" dirty="0"/>
              <a:t> </a:t>
            </a:r>
            <a:r>
              <a:rPr lang="en-US" sz="1600" i="1" dirty="0" err="1"/>
              <a:t>cumpărătorului</a:t>
            </a:r>
            <a:r>
              <a:rPr lang="en-US" sz="1600" i="1" dirty="0"/>
              <a:t>, </a:t>
            </a:r>
            <a:r>
              <a:rPr lang="en-US" sz="1600" i="1" dirty="0" err="1"/>
              <a:t>aşadar</a:t>
            </a:r>
            <a:r>
              <a:rPr lang="en-US" sz="1600" i="1" dirty="0"/>
              <a:t> </a:t>
            </a:r>
            <a:r>
              <a:rPr lang="en-US" sz="1600" i="1" dirty="0" err="1"/>
              <a:t>avem</a:t>
            </a:r>
            <a:r>
              <a:rPr lang="en-US" sz="1600" i="1" dirty="0"/>
              <a:t> </a:t>
            </a:r>
            <a:r>
              <a:rPr lang="en-US" sz="1600" i="1" dirty="0" err="1"/>
              <a:t>nevoie</a:t>
            </a:r>
            <a:r>
              <a:rPr lang="en-US" sz="1600" i="1" dirty="0"/>
              <a:t> de </a:t>
            </a:r>
            <a:r>
              <a:rPr lang="en-US" sz="1600" i="1" dirty="0" err="1"/>
              <a:t>informaţii</a:t>
            </a:r>
            <a:r>
              <a:rPr lang="en-US" sz="1600" i="1" dirty="0"/>
              <a:t> </a:t>
            </a:r>
            <a:r>
              <a:rPr lang="en-US" sz="1600" i="1" dirty="0" err="1"/>
              <a:t>despre</a:t>
            </a:r>
            <a:r>
              <a:rPr lang="en-US" sz="1600" i="1" dirty="0"/>
              <a:t> </a:t>
            </a:r>
            <a:r>
              <a:rPr lang="en-US" sz="1600" i="1" dirty="0" err="1"/>
              <a:t>fiecare</a:t>
            </a:r>
            <a:r>
              <a:rPr lang="en-US" sz="1600" i="1" dirty="0"/>
              <a:t> client al </a:t>
            </a:r>
            <a:r>
              <a:rPr lang="en-US" sz="1600" i="1" dirty="0" err="1"/>
              <a:t>nostru</a:t>
            </a:r>
            <a:r>
              <a:rPr lang="en-US" sz="1600" i="1" dirty="0"/>
              <a:t>.</a:t>
            </a:r>
            <a:endParaRPr lang="ro-MD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98DFE-74A3-40A5-99BE-B13CA20D9E17}"/>
              </a:ext>
            </a:extLst>
          </p:cNvPr>
          <p:cNvSpPr/>
          <p:nvPr/>
        </p:nvSpPr>
        <p:spPr>
          <a:xfrm>
            <a:off x="387246" y="2727386"/>
            <a:ext cx="831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Definirea entităților </a:t>
            </a:r>
            <a:r>
              <a:rPr lang="ro-RO" sz="1800" b="1" dirty="0"/>
              <a:t>– se analizează substantivele de bază din informația transmisă și acestea pot deveni entități: </a:t>
            </a:r>
            <a:r>
              <a:rPr lang="en-US" sz="1800" i="1" dirty="0"/>
              <a:t>client, </a:t>
            </a:r>
            <a:r>
              <a:rPr lang="en-US" sz="1800" i="1" dirty="0" err="1"/>
              <a:t>companie</a:t>
            </a:r>
            <a:r>
              <a:rPr lang="en-US" sz="1800" i="1" dirty="0"/>
              <a:t>, </a:t>
            </a:r>
            <a:r>
              <a:rPr lang="en-US" sz="1800" i="1" dirty="0" err="1"/>
              <a:t>produs</a:t>
            </a:r>
            <a:r>
              <a:rPr lang="en-US" sz="1800" i="1" dirty="0"/>
              <a:t>, </a:t>
            </a:r>
            <a:r>
              <a:rPr lang="en-US" sz="1800" i="1" dirty="0" err="1"/>
              <a:t>angajaţi</a:t>
            </a:r>
            <a:endParaRPr lang="ro-MD" sz="1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7095AD-9DEB-48F9-BF9A-B898F9FF6CEE}"/>
              </a:ext>
            </a:extLst>
          </p:cNvPr>
          <p:cNvSpPr/>
          <p:nvPr/>
        </p:nvSpPr>
        <p:spPr>
          <a:xfrm>
            <a:off x="469278" y="938407"/>
            <a:ext cx="780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Fie informația transmisă de către clientul ce comandă baza de date </a:t>
            </a:r>
            <a:endParaRPr lang="ro-MD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AB2A0-7013-4E35-BF33-C8F4E01DFB93}"/>
              </a:ext>
            </a:extLst>
          </p:cNvPr>
          <p:cNvSpPr/>
          <p:nvPr/>
        </p:nvSpPr>
        <p:spPr>
          <a:xfrm>
            <a:off x="416779" y="3423257"/>
            <a:ext cx="831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Definirea relațiilor </a:t>
            </a:r>
            <a:r>
              <a:rPr lang="ro-RO" sz="1800" b="1" dirty="0"/>
              <a:t>– se analizează verbele de bază din informația transmisă și acestea pot determina relațiile dintre entitățile definite: </a:t>
            </a:r>
            <a:r>
              <a:rPr lang="en-US" sz="1800" i="1" dirty="0" err="1"/>
              <a:t>angajăm</a:t>
            </a:r>
            <a:r>
              <a:rPr lang="en-US" sz="1800" i="1" dirty="0"/>
              <a:t>,</a:t>
            </a:r>
            <a:r>
              <a:rPr lang="en-US" sz="1800" dirty="0"/>
              <a:t> </a:t>
            </a:r>
            <a:r>
              <a:rPr lang="en-US" sz="1800" i="1" dirty="0" err="1"/>
              <a:t>vând</a:t>
            </a:r>
            <a:endParaRPr lang="ro-MD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45E172-FDD5-4CE3-A361-B64F379948ED}"/>
              </a:ext>
            </a:extLst>
          </p:cNvPr>
          <p:cNvSpPr/>
          <p:nvPr/>
        </p:nvSpPr>
        <p:spPr>
          <a:xfrm>
            <a:off x="416779" y="4346587"/>
            <a:ext cx="831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</a:rPr>
              <a:t>Dimensiunile sistemului </a:t>
            </a:r>
            <a:r>
              <a:rPr lang="ro-RO" sz="1800" b="1" dirty="0"/>
              <a:t>– se analizează valorile numerice din informația transmisă și se estimează dimensiunile necesare pentru date</a:t>
            </a:r>
            <a:endParaRPr lang="ro-MD" sz="1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96AF9-B95D-48FD-AA9F-BF5E8521AE9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07727-A2F3-4366-A668-5C9E1FD46699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Proiectarea bazei de 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061CD-BF02-4C7F-86BC-3EC29EF3C63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18</a:t>
            </a:fld>
            <a:endParaRPr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7057C-6AFD-4F01-8F17-A25530412849}"/>
              </a:ext>
            </a:extLst>
          </p:cNvPr>
          <p:cNvSpPr/>
          <p:nvPr/>
        </p:nvSpPr>
        <p:spPr>
          <a:xfrm>
            <a:off x="1217284" y="453604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Design conceptual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DBFBD-D8AF-4679-B61D-47CB92AB9228}"/>
              </a:ext>
            </a:extLst>
          </p:cNvPr>
          <p:cNvSpPr/>
          <p:nvPr/>
        </p:nvSpPr>
        <p:spPr>
          <a:xfrm>
            <a:off x="687752" y="964668"/>
            <a:ext cx="826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D</a:t>
            </a:r>
            <a:r>
              <a:rPr lang="ro-MD" sz="1800" b="1" dirty="0" err="1"/>
              <a:t>esignul</a:t>
            </a:r>
            <a:r>
              <a:rPr lang="ro-MD" sz="1800" b="1" dirty="0"/>
              <a:t> conceptual – elaborarea conceptului bazei de date și vizualizarea acestuia prin intermediul diagramei de entități și relații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37F677-49E8-494B-936F-5E04058B243C}"/>
              </a:ext>
            </a:extLst>
          </p:cNvPr>
          <p:cNvSpPr/>
          <p:nvPr/>
        </p:nvSpPr>
        <p:spPr>
          <a:xfrm>
            <a:off x="687752" y="2183092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E</a:t>
            </a:r>
            <a:r>
              <a:rPr lang="en-US" sz="1800" b="1" dirty="0" err="1"/>
              <a:t>ntităţile</a:t>
            </a:r>
            <a:r>
              <a:rPr lang="en-US" sz="1800" b="1" dirty="0"/>
              <a:t> sunt </a:t>
            </a:r>
            <a:r>
              <a:rPr lang="en-US" sz="1800" b="1" dirty="0" err="1"/>
              <a:t>reprezentate</a:t>
            </a:r>
            <a:r>
              <a:rPr lang="en-US" sz="1800" b="1" dirty="0"/>
              <a:t> </a:t>
            </a:r>
            <a:r>
              <a:rPr lang="en-US" sz="1800" b="1" dirty="0" err="1"/>
              <a:t>printr</a:t>
            </a:r>
            <a:r>
              <a:rPr lang="en-US" sz="1800" b="1" dirty="0"/>
              <a:t>-un </a:t>
            </a:r>
            <a:r>
              <a:rPr lang="en-US" sz="1800" b="1" dirty="0" err="1"/>
              <a:t>dreptunghi</a:t>
            </a:r>
            <a:r>
              <a:rPr lang="en-US" sz="1800" b="1" dirty="0"/>
              <a:t>, </a:t>
            </a:r>
            <a:r>
              <a:rPr lang="en-US" sz="1800" b="1" dirty="0" err="1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cadrul</a:t>
            </a:r>
            <a:r>
              <a:rPr lang="en-US" sz="1800" b="1" dirty="0"/>
              <a:t> </a:t>
            </a:r>
            <a:r>
              <a:rPr lang="en-US" sz="1800" b="1" dirty="0" err="1"/>
              <a:t>căruia</a:t>
            </a:r>
            <a:r>
              <a:rPr lang="en-US" sz="1800" b="1" dirty="0"/>
              <a:t> </a:t>
            </a:r>
            <a:r>
              <a:rPr lang="en-US" sz="1800" b="1" dirty="0" err="1"/>
              <a:t>este</a:t>
            </a:r>
            <a:r>
              <a:rPr lang="en-US" sz="1800" b="1" dirty="0"/>
              <a:t> </a:t>
            </a:r>
            <a:r>
              <a:rPr lang="en-US" sz="1800" b="1" dirty="0" err="1"/>
              <a:t>scrisă</a:t>
            </a:r>
            <a:r>
              <a:rPr lang="en-US" sz="1800" b="1" dirty="0"/>
              <a:t> </a:t>
            </a:r>
            <a:r>
              <a:rPr lang="en-US" sz="1800" b="1" dirty="0" err="1"/>
              <a:t>denumirea</a:t>
            </a:r>
            <a:r>
              <a:rPr lang="en-US" sz="1800" b="1" dirty="0"/>
              <a:t> </a:t>
            </a:r>
            <a:r>
              <a:rPr lang="en-US" sz="1800" b="1" dirty="0" err="1"/>
              <a:t>entităţii</a:t>
            </a:r>
            <a:endParaRPr lang="ro-MD" sz="1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FA7CE-0B21-44EA-9DAB-D2816988E46D}"/>
              </a:ext>
            </a:extLst>
          </p:cNvPr>
          <p:cNvSpPr/>
          <p:nvPr/>
        </p:nvSpPr>
        <p:spPr>
          <a:xfrm>
            <a:off x="687752" y="2940377"/>
            <a:ext cx="826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diagrama</a:t>
            </a:r>
            <a:r>
              <a:rPr lang="en-US" sz="1800" b="1" dirty="0"/>
              <a:t>, </a:t>
            </a:r>
            <a:r>
              <a:rPr lang="en-US" sz="1800" b="1" dirty="0" err="1"/>
              <a:t>atributele</a:t>
            </a:r>
            <a:r>
              <a:rPr lang="en-US" sz="1800" b="1" dirty="0"/>
              <a:t> se </a:t>
            </a:r>
            <a:r>
              <a:rPr lang="en-US" sz="1800" b="1" dirty="0" err="1"/>
              <a:t>reprezintă</a:t>
            </a:r>
            <a:r>
              <a:rPr lang="en-US" sz="1800" b="1" dirty="0"/>
              <a:t> </a:t>
            </a:r>
            <a:r>
              <a:rPr lang="en-US" sz="1800" b="1" dirty="0" err="1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forme</a:t>
            </a:r>
            <a:r>
              <a:rPr lang="en-US" sz="1800" b="1" dirty="0"/>
              <a:t> </a:t>
            </a:r>
            <a:r>
              <a:rPr lang="en-US" sz="1800" b="1" dirty="0" err="1"/>
              <a:t>ovale</a:t>
            </a:r>
            <a:r>
              <a:rPr lang="en-US" sz="1800" b="1" dirty="0"/>
              <a:t> cu </a:t>
            </a:r>
            <a:r>
              <a:rPr lang="en-US" sz="1800" b="1" dirty="0" err="1"/>
              <a:t>denumirea</a:t>
            </a:r>
            <a:r>
              <a:rPr lang="en-US" sz="1800" b="1" dirty="0"/>
              <a:t> </a:t>
            </a:r>
            <a:r>
              <a:rPr lang="en-US" sz="1800" b="1" dirty="0" err="1"/>
              <a:t>atributelor</a:t>
            </a:r>
            <a:r>
              <a:rPr lang="en-US" sz="1800" b="1" dirty="0"/>
              <a:t> </a:t>
            </a:r>
            <a:r>
              <a:rPr lang="en-US" sz="1800" b="1" dirty="0" err="1"/>
              <a:t>şi</a:t>
            </a:r>
            <a:r>
              <a:rPr lang="en-US" sz="1800" b="1" dirty="0"/>
              <a:t> sunt unite cu </a:t>
            </a:r>
            <a:r>
              <a:rPr lang="en-US" sz="1800" b="1" dirty="0" err="1"/>
              <a:t>entitatea</a:t>
            </a:r>
            <a:r>
              <a:rPr lang="en-US" sz="1800" b="1" dirty="0"/>
              <a:t> care le </a:t>
            </a:r>
            <a:r>
              <a:rPr lang="en-US" sz="1800" b="1" dirty="0" err="1"/>
              <a:t>aparţine</a:t>
            </a:r>
            <a:r>
              <a:rPr lang="en-US" sz="1800" b="1" dirty="0"/>
              <a:t>. </a:t>
            </a:r>
            <a:endParaRPr lang="ro-MD" sz="1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516FD-58F8-42D7-8130-5A5FFBA9B18B}"/>
              </a:ext>
            </a:extLst>
          </p:cNvPr>
          <p:cNvSpPr/>
          <p:nvPr/>
        </p:nvSpPr>
        <p:spPr>
          <a:xfrm>
            <a:off x="687752" y="3607863"/>
            <a:ext cx="826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P</a:t>
            </a:r>
            <a:r>
              <a:rPr lang="ro-MD" sz="1800" b="1" dirty="0" err="1"/>
              <a:t>entru</a:t>
            </a:r>
            <a:r>
              <a:rPr lang="ro-MD" sz="1800" b="1" dirty="0"/>
              <a:t> identificarea entităților de obicei se introduce un atribut unic pentru fiecare înscriere numit cheie primara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ADE7BC-988B-4E11-A9F9-4F4FF4976298}"/>
              </a:ext>
            </a:extLst>
          </p:cNvPr>
          <p:cNvSpPr/>
          <p:nvPr/>
        </p:nvSpPr>
        <p:spPr>
          <a:xfrm>
            <a:off x="687752" y="4275349"/>
            <a:ext cx="8096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Atributele cheie primară au denumirea subliniată în diagrama de entități și relații</a:t>
            </a:r>
            <a:endParaRPr lang="ro-MD" sz="1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87833D-891A-4615-A1BF-4654ACFD657D}"/>
              </a:ext>
            </a:extLst>
          </p:cNvPr>
          <p:cNvSpPr/>
          <p:nvPr/>
        </p:nvSpPr>
        <p:spPr>
          <a:xfrm>
            <a:off x="687752" y="1674161"/>
            <a:ext cx="8265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Conceptul bazei de date se mai numește </a:t>
            </a:r>
            <a:r>
              <a:rPr lang="ro-RO" sz="1800" b="1" dirty="0">
                <a:solidFill>
                  <a:srgbClr val="FF0000"/>
                </a:solidFill>
              </a:rPr>
              <a:t>model al entităților și relațiilor </a:t>
            </a:r>
            <a:endParaRPr lang="ro-MD" sz="1800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17E3F8-84C7-43BC-90DA-30B39C1D3EC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2ECDCC-7335-4549-ACA2-EAB2D0093083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Proiectarea bazei de date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32738-BE1D-407C-A783-2E8F31D5234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8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19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F1ED3-8669-44AB-B3CB-88EA577B24FD}"/>
              </a:ext>
            </a:extLst>
          </p:cNvPr>
          <p:cNvSpPr/>
          <p:nvPr/>
        </p:nvSpPr>
        <p:spPr>
          <a:xfrm>
            <a:off x="1027641" y="475978"/>
            <a:ext cx="275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Modelarea entităților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B2B5C-AD07-4CC1-A347-48981EBBB8E1}"/>
              </a:ext>
            </a:extLst>
          </p:cNvPr>
          <p:cNvSpPr/>
          <p:nvPr/>
        </p:nvSpPr>
        <p:spPr>
          <a:xfrm>
            <a:off x="424314" y="908605"/>
            <a:ext cx="752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În cazul exemplului din secțiunea de analiză a cerințelor se pot modela două atribute: client și produs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15E2CF-4E9F-45DD-9CD1-DF1E6612558B}"/>
              </a:ext>
            </a:extLst>
          </p:cNvPr>
          <p:cNvSpPr/>
          <p:nvPr/>
        </p:nvSpPr>
        <p:spPr>
          <a:xfrm>
            <a:off x="3219938" y="3076436"/>
            <a:ext cx="1031631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/>
              <a:t>Client</a:t>
            </a:r>
            <a:endParaRPr lang="ro-MD" sz="1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36AC1D-73A9-419C-922C-5386A6EBACB7}"/>
              </a:ext>
            </a:extLst>
          </p:cNvPr>
          <p:cNvSpPr/>
          <p:nvPr/>
        </p:nvSpPr>
        <p:spPr>
          <a:xfrm>
            <a:off x="1172306" y="1791138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Prenume</a:t>
            </a:r>
            <a:endParaRPr lang="ro-M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EE822C-52C2-407E-B2C4-B827AF72CE7E}"/>
              </a:ext>
            </a:extLst>
          </p:cNvPr>
          <p:cNvSpPr/>
          <p:nvPr/>
        </p:nvSpPr>
        <p:spPr>
          <a:xfrm>
            <a:off x="1172306" y="2421465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Nume</a:t>
            </a:r>
            <a:endParaRPr lang="ro-M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A2C278-79B9-4015-BA2B-B687957AE411}"/>
              </a:ext>
            </a:extLst>
          </p:cNvPr>
          <p:cNvSpPr/>
          <p:nvPr/>
        </p:nvSpPr>
        <p:spPr>
          <a:xfrm>
            <a:off x="1172306" y="3054138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Email</a:t>
            </a:r>
            <a:endParaRPr lang="ro-M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135876-5C95-4C96-BB40-34BD179C3C23}"/>
              </a:ext>
            </a:extLst>
          </p:cNvPr>
          <p:cNvSpPr/>
          <p:nvPr/>
        </p:nvSpPr>
        <p:spPr>
          <a:xfrm>
            <a:off x="1172305" y="3701899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Data nașterii</a:t>
            </a:r>
            <a:endParaRPr lang="ro-M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295EB6-0FAB-4540-BD59-A89A78C7423D}"/>
              </a:ext>
            </a:extLst>
          </p:cNvPr>
          <p:cNvSpPr/>
          <p:nvPr/>
        </p:nvSpPr>
        <p:spPr>
          <a:xfrm>
            <a:off x="1172305" y="4349660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u="sng" dirty="0"/>
              <a:t>Id. client</a:t>
            </a:r>
            <a:endParaRPr lang="ro-MD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A24E2B-3729-420C-81D5-40DCDE4A5FEC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 flipV="1">
            <a:off x="2454029" y="2067437"/>
            <a:ext cx="765909" cy="126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F5E8B1-92C9-49D9-9B25-DBCA078618A1}"/>
              </a:ext>
            </a:extLst>
          </p:cNvPr>
          <p:cNvCxnSpPr>
            <a:stCxn id="2" idx="1"/>
            <a:endCxn id="19" idx="6"/>
          </p:cNvCxnSpPr>
          <p:nvPr/>
        </p:nvCxnSpPr>
        <p:spPr>
          <a:xfrm flipH="1" flipV="1">
            <a:off x="2454029" y="2697764"/>
            <a:ext cx="765909" cy="632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A3F0E8-7E5D-4F73-9CEC-3AC674587B78}"/>
              </a:ext>
            </a:extLst>
          </p:cNvPr>
          <p:cNvCxnSpPr>
            <a:stCxn id="2" idx="1"/>
            <a:endCxn id="20" idx="6"/>
          </p:cNvCxnSpPr>
          <p:nvPr/>
        </p:nvCxnSpPr>
        <p:spPr>
          <a:xfrm flipH="1">
            <a:off x="2454029" y="3330436"/>
            <a:ext cx="76590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7F9C5-9EF2-46C1-BA8C-7BF33DEF5A3F}"/>
              </a:ext>
            </a:extLst>
          </p:cNvPr>
          <p:cNvCxnSpPr>
            <a:stCxn id="2" idx="1"/>
            <a:endCxn id="21" idx="6"/>
          </p:cNvCxnSpPr>
          <p:nvPr/>
        </p:nvCxnSpPr>
        <p:spPr>
          <a:xfrm flipH="1">
            <a:off x="2454028" y="3330436"/>
            <a:ext cx="765910" cy="64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314CEC-72FB-4C6C-83DD-5073E8B46AC7}"/>
              </a:ext>
            </a:extLst>
          </p:cNvPr>
          <p:cNvCxnSpPr>
            <a:stCxn id="2" idx="1"/>
            <a:endCxn id="27" idx="6"/>
          </p:cNvCxnSpPr>
          <p:nvPr/>
        </p:nvCxnSpPr>
        <p:spPr>
          <a:xfrm flipH="1">
            <a:off x="2454028" y="3330436"/>
            <a:ext cx="765910" cy="1295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DE40B5-381D-4C5E-BFB6-7045B38256CC}"/>
              </a:ext>
            </a:extLst>
          </p:cNvPr>
          <p:cNvSpPr/>
          <p:nvPr/>
        </p:nvSpPr>
        <p:spPr>
          <a:xfrm>
            <a:off x="7065111" y="3060174"/>
            <a:ext cx="1031631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/>
              <a:t>Produs</a:t>
            </a:r>
            <a:endParaRPr lang="ro-MD" sz="18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BC79BF-9D1F-4F22-8250-28D9B2830143}"/>
              </a:ext>
            </a:extLst>
          </p:cNvPr>
          <p:cNvSpPr/>
          <p:nvPr/>
        </p:nvSpPr>
        <p:spPr>
          <a:xfrm>
            <a:off x="4947139" y="2405203"/>
            <a:ext cx="1352064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Denumire</a:t>
            </a:r>
            <a:endParaRPr lang="ro-MD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4C68E4-6478-4852-8E23-4707E4F4B429}"/>
              </a:ext>
            </a:extLst>
          </p:cNvPr>
          <p:cNvSpPr/>
          <p:nvPr/>
        </p:nvSpPr>
        <p:spPr>
          <a:xfrm>
            <a:off x="4947139" y="3037876"/>
            <a:ext cx="1352064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Preț</a:t>
            </a:r>
            <a:endParaRPr lang="ro-MD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A91EBA-74F4-420D-BE48-95CB1DAC23A5}"/>
              </a:ext>
            </a:extLst>
          </p:cNvPr>
          <p:cNvSpPr/>
          <p:nvPr/>
        </p:nvSpPr>
        <p:spPr>
          <a:xfrm>
            <a:off x="4947137" y="3685637"/>
            <a:ext cx="1352064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u="sng" dirty="0"/>
              <a:t>Id. produs</a:t>
            </a:r>
            <a:endParaRPr lang="ro-MD" u="sn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C6C141-AD60-4194-9AC4-72BC85CD9167}"/>
              </a:ext>
            </a:extLst>
          </p:cNvPr>
          <p:cNvCxnSpPr>
            <a:cxnSpLocks/>
            <a:stCxn id="42" idx="1"/>
            <a:endCxn id="44" idx="6"/>
          </p:cNvCxnSpPr>
          <p:nvPr/>
        </p:nvCxnSpPr>
        <p:spPr>
          <a:xfrm flipH="1" flipV="1">
            <a:off x="6299203" y="2681502"/>
            <a:ext cx="765908" cy="632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68C0AE-97E9-46FF-A290-9D69D8E4D0CF}"/>
              </a:ext>
            </a:extLst>
          </p:cNvPr>
          <p:cNvCxnSpPr>
            <a:cxnSpLocks/>
            <a:stCxn id="42" idx="1"/>
            <a:endCxn id="45" idx="6"/>
          </p:cNvCxnSpPr>
          <p:nvPr/>
        </p:nvCxnSpPr>
        <p:spPr>
          <a:xfrm flipH="1">
            <a:off x="6299203" y="3314174"/>
            <a:ext cx="765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01BB51-E4F0-4348-80D0-9A1B2186294F}"/>
              </a:ext>
            </a:extLst>
          </p:cNvPr>
          <p:cNvCxnSpPr>
            <a:cxnSpLocks/>
            <a:stCxn id="42" idx="1"/>
            <a:endCxn id="46" idx="6"/>
          </p:cNvCxnSpPr>
          <p:nvPr/>
        </p:nvCxnSpPr>
        <p:spPr>
          <a:xfrm flipH="1">
            <a:off x="6299201" y="3314174"/>
            <a:ext cx="765910" cy="64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5968E2-9F44-47EF-9FFF-75F31DEA87C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C80A8F-37DF-4CE5-8E9A-69AE91253634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Proiectarea bazei de date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17E34B-5DB3-4BEB-AF0F-6864BB3FC5F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E2F3-67F0-4477-B7C8-48D85867DA0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2EE94-5E29-4E0B-A6FF-368948AA2BD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endParaRPr lang="en-US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68B48-584D-43C6-951E-04DED4E43ECA}"/>
              </a:ext>
            </a:extLst>
          </p:cNvPr>
          <p:cNvSpPr/>
          <p:nvPr/>
        </p:nvSpPr>
        <p:spPr>
          <a:xfrm>
            <a:off x="1083305" y="1414171"/>
            <a:ext cx="7321079" cy="260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1. Introducere în baze de date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2. Instalarea serverului </a:t>
            </a:r>
            <a:r>
              <a:rPr lang="ro-RO" sz="2800" b="1" dirty="0" err="1">
                <a:solidFill>
                  <a:schemeClr val="accent1"/>
                </a:solidFill>
                <a:latin typeface="Roboto Slab"/>
                <a:ea typeface="Roboto Slab"/>
              </a:rPr>
              <a:t>MySQL</a:t>
            </a:r>
            <a:endParaRPr lang="ro-RO" sz="2800" b="1" dirty="0">
              <a:solidFill>
                <a:schemeClr val="accent1"/>
              </a:solidFill>
              <a:latin typeface="Roboto Slab"/>
              <a:ea typeface="Roboto Slab"/>
            </a:endParaRP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3. Proiectarea bazei de date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4. </a:t>
            </a:r>
            <a:r>
              <a:rPr lang="ro-RO" sz="2800" b="1" dirty="0" err="1">
                <a:solidFill>
                  <a:schemeClr val="accent1"/>
                </a:solidFill>
                <a:latin typeface="Roboto Slab"/>
                <a:ea typeface="Roboto Slab"/>
              </a:rPr>
              <a:t>MySQL</a:t>
            </a: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 </a:t>
            </a:r>
            <a:r>
              <a:rPr lang="ro-RO" sz="2800" b="1" dirty="0" err="1">
                <a:solidFill>
                  <a:schemeClr val="accent1"/>
                </a:solidFill>
                <a:latin typeface="Roboto Slab"/>
                <a:ea typeface="Roboto Slab"/>
              </a:rPr>
              <a:t>Workbench</a:t>
            </a:r>
            <a:endParaRPr lang="ro-RO" sz="2800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C223-935D-412B-AFB6-A6996020ABD7}"/>
              </a:ext>
            </a:extLst>
          </p:cNvPr>
          <p:cNvSpPr/>
          <p:nvPr/>
        </p:nvSpPr>
        <p:spPr>
          <a:xfrm>
            <a:off x="1868750" y="676308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F455-CFCD-4594-A689-B28F465522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20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67B6CE-CB8F-4977-9436-9D77059DAD78}"/>
              </a:ext>
            </a:extLst>
          </p:cNvPr>
          <p:cNvSpPr/>
          <p:nvPr/>
        </p:nvSpPr>
        <p:spPr>
          <a:xfrm>
            <a:off x="1152303" y="463917"/>
            <a:ext cx="3041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Cardinalitatea relațiilor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9F6D6-D82D-45F9-BCB0-7BD6DED28BD6}"/>
              </a:ext>
            </a:extLst>
          </p:cNvPr>
          <p:cNvSpPr/>
          <p:nvPr/>
        </p:nvSpPr>
        <p:spPr>
          <a:xfrm>
            <a:off x="703205" y="890144"/>
            <a:ext cx="7949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Entitățile interacționează între ele cu ajutorul relațiilor, de exemplu clientul interacționează cu produsul prin relația de cumpărare </a:t>
            </a:r>
            <a:endParaRPr lang="ro-MD" sz="1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44FBC-28CD-4C09-8B20-2848997126D6}"/>
              </a:ext>
            </a:extLst>
          </p:cNvPr>
          <p:cNvSpPr/>
          <p:nvPr/>
        </p:nvSpPr>
        <p:spPr>
          <a:xfrm>
            <a:off x="710971" y="1588709"/>
            <a:ext cx="798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Relațiile dintre entități în funcție de cardinalitate pot fi: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DC3C0-3973-4999-B0B0-9B369A298D32}"/>
              </a:ext>
            </a:extLst>
          </p:cNvPr>
          <p:cNvSpPr/>
          <p:nvPr/>
        </p:nvSpPr>
        <p:spPr>
          <a:xfrm>
            <a:off x="899933" y="2010275"/>
            <a:ext cx="7986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 err="1"/>
              <a:t>One-to-one</a:t>
            </a:r>
            <a:r>
              <a:rPr lang="ro-MD" sz="1800" b="1" dirty="0"/>
              <a:t> (1:1) – exemplu o mașină poate avea un singur număr de serie al motorului și un număr se serie al motorului poate aparține unei singure mașini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74879-CE2E-4947-99DA-6A45A6AC56E6}"/>
              </a:ext>
            </a:extLst>
          </p:cNvPr>
          <p:cNvSpPr/>
          <p:nvPr/>
        </p:nvSpPr>
        <p:spPr>
          <a:xfrm>
            <a:off x="899934" y="2940037"/>
            <a:ext cx="7986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 err="1"/>
              <a:t>One-to-many</a:t>
            </a:r>
            <a:r>
              <a:rPr lang="ro-MD" sz="1800" b="1" dirty="0"/>
              <a:t> (1:N) – exemplu o singură persoană poate avea mai multe carduri bancare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A9DE1F-849A-442C-97CC-12564516064F}"/>
              </a:ext>
            </a:extLst>
          </p:cNvPr>
          <p:cNvSpPr/>
          <p:nvPr/>
        </p:nvSpPr>
        <p:spPr>
          <a:xfrm>
            <a:off x="899934" y="3599233"/>
            <a:ext cx="7986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 err="1"/>
              <a:t>Many-to-one</a:t>
            </a:r>
            <a:r>
              <a:rPr lang="ro-MD" sz="1800" b="1" dirty="0"/>
              <a:t> (N:1) – exemplu mai multe carduri bancare pot aparține unei singure persoane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2C38FA-A936-451A-9B5C-DD3381C933D4}"/>
              </a:ext>
            </a:extLst>
          </p:cNvPr>
          <p:cNvSpPr/>
          <p:nvPr/>
        </p:nvSpPr>
        <p:spPr>
          <a:xfrm>
            <a:off x="899933" y="4286991"/>
            <a:ext cx="7986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 err="1"/>
              <a:t>Many-to-many</a:t>
            </a:r>
            <a:r>
              <a:rPr lang="ro-MD" sz="1800" b="1" dirty="0"/>
              <a:t> (N:M) – exemplu un client poate </a:t>
            </a:r>
            <a:r>
              <a:rPr lang="ro-MD" sz="1800" b="1" dirty="0" err="1"/>
              <a:t>cumpara</a:t>
            </a:r>
            <a:r>
              <a:rPr lang="ro-MD" sz="1800" b="1" dirty="0"/>
              <a:t> mai multe produse și un produs poate fi </a:t>
            </a:r>
            <a:r>
              <a:rPr lang="ro-MD" sz="1800" b="1" dirty="0" err="1"/>
              <a:t>cumparat</a:t>
            </a:r>
            <a:r>
              <a:rPr lang="ro-MD" sz="1800" b="1" dirty="0"/>
              <a:t> de mai mulți clienți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4B26BE-AF29-4071-8886-AB9BF13E0E4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4D53C-80B1-4DD1-8CB8-473E16F7EC5E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Proiectarea bazei de date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1B0CBB-38BB-46FC-8CB9-6CED7C76CB7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6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+mj-lt"/>
                <a:ea typeface="Source Sans Pro"/>
                <a:sym typeface="Source Sans Pr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+mj-lt"/>
              <a:ea typeface="Source Sans Pro"/>
              <a:sym typeface="Source Sans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C7379-FF29-4810-869C-864CFEF3C8BB}"/>
              </a:ext>
            </a:extLst>
          </p:cNvPr>
          <p:cNvSpPr/>
          <p:nvPr/>
        </p:nvSpPr>
        <p:spPr>
          <a:xfrm>
            <a:off x="716449" y="780511"/>
            <a:ext cx="7788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Relațiile </a:t>
            </a:r>
            <a:r>
              <a:rPr lang="ro-RO" sz="1800" b="1" dirty="0" err="1"/>
              <a:t>many</a:t>
            </a:r>
            <a:r>
              <a:rPr lang="ro-RO" sz="1800" b="1" dirty="0"/>
              <a:t>-tot-</a:t>
            </a:r>
            <a:r>
              <a:rPr lang="ro-RO" sz="1800" b="1" dirty="0" err="1"/>
              <a:t>many</a:t>
            </a:r>
            <a:r>
              <a:rPr lang="ro-RO" sz="1800" b="1" dirty="0"/>
              <a:t> se reprezintă prin romburi cu specificarea cardinalității. </a:t>
            </a:r>
            <a:endParaRPr lang="ro-MD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F4194-7E63-469E-8711-EDEC760E1A84}"/>
              </a:ext>
            </a:extLst>
          </p:cNvPr>
          <p:cNvSpPr/>
          <p:nvPr/>
        </p:nvSpPr>
        <p:spPr>
          <a:xfrm>
            <a:off x="716449" y="1407584"/>
            <a:ext cx="752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Relațiile pot avea și ele atribute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AED04-DC54-44F4-BAB0-6DC3505814D7}"/>
              </a:ext>
            </a:extLst>
          </p:cNvPr>
          <p:cNvSpPr/>
          <p:nvPr/>
        </p:nvSpPr>
        <p:spPr>
          <a:xfrm>
            <a:off x="968849" y="381682"/>
            <a:ext cx="275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Modelarea entităților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7D7CD9-23DA-4BBA-B9C5-03F5A12A1A7A}"/>
              </a:ext>
            </a:extLst>
          </p:cNvPr>
          <p:cNvSpPr/>
          <p:nvPr/>
        </p:nvSpPr>
        <p:spPr>
          <a:xfrm>
            <a:off x="2336799" y="3208915"/>
            <a:ext cx="1031631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/>
              <a:t>Client</a:t>
            </a:r>
            <a:endParaRPr lang="ro-MD" sz="1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37EDAF-40C2-439A-88D3-0E49C21A6146}"/>
              </a:ext>
            </a:extLst>
          </p:cNvPr>
          <p:cNvSpPr/>
          <p:nvPr/>
        </p:nvSpPr>
        <p:spPr>
          <a:xfrm>
            <a:off x="289167" y="1923617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Prenume</a:t>
            </a:r>
            <a:endParaRPr lang="ro-M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EBD8A2-8DAB-4D7A-818B-CD1C4A6BBB17}"/>
              </a:ext>
            </a:extLst>
          </p:cNvPr>
          <p:cNvSpPr/>
          <p:nvPr/>
        </p:nvSpPr>
        <p:spPr>
          <a:xfrm>
            <a:off x="289167" y="2553944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Nume</a:t>
            </a:r>
            <a:endParaRPr lang="ro-M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47EC60-E103-4362-A0E3-7514845EB13B}"/>
              </a:ext>
            </a:extLst>
          </p:cNvPr>
          <p:cNvSpPr/>
          <p:nvPr/>
        </p:nvSpPr>
        <p:spPr>
          <a:xfrm>
            <a:off x="289167" y="3186617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Email</a:t>
            </a:r>
            <a:endParaRPr lang="ro-M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04408C-B252-48E6-9B0D-6904D26BFF18}"/>
              </a:ext>
            </a:extLst>
          </p:cNvPr>
          <p:cNvSpPr/>
          <p:nvPr/>
        </p:nvSpPr>
        <p:spPr>
          <a:xfrm>
            <a:off x="289166" y="3834378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Data nașterii</a:t>
            </a:r>
            <a:endParaRPr lang="ro-M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A8462F-9A5A-409C-BD89-AC725BEF851E}"/>
              </a:ext>
            </a:extLst>
          </p:cNvPr>
          <p:cNvSpPr/>
          <p:nvPr/>
        </p:nvSpPr>
        <p:spPr>
          <a:xfrm>
            <a:off x="289166" y="4482139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u="sng" dirty="0"/>
              <a:t>Id. client</a:t>
            </a:r>
            <a:endParaRPr lang="ro-MD" u="sn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CE7FCA-D1B0-4DF8-A2D8-B5F9F99A933C}"/>
              </a:ext>
            </a:extLst>
          </p:cNvPr>
          <p:cNvCxnSpPr>
            <a:stCxn id="23" idx="1"/>
            <a:endCxn id="24" idx="6"/>
          </p:cNvCxnSpPr>
          <p:nvPr/>
        </p:nvCxnSpPr>
        <p:spPr>
          <a:xfrm flipH="1" flipV="1">
            <a:off x="1570890" y="2199916"/>
            <a:ext cx="765909" cy="1262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9EC9FD-63C8-48AB-92DB-EB2A52E5605B}"/>
              </a:ext>
            </a:extLst>
          </p:cNvPr>
          <p:cNvCxnSpPr>
            <a:stCxn id="23" idx="1"/>
            <a:endCxn id="25" idx="6"/>
          </p:cNvCxnSpPr>
          <p:nvPr/>
        </p:nvCxnSpPr>
        <p:spPr>
          <a:xfrm flipH="1" flipV="1">
            <a:off x="1570890" y="2830243"/>
            <a:ext cx="765909" cy="632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88E02D-6C8C-494B-8F52-062C94CD3F8F}"/>
              </a:ext>
            </a:extLst>
          </p:cNvPr>
          <p:cNvCxnSpPr>
            <a:stCxn id="23" idx="1"/>
            <a:endCxn id="26" idx="6"/>
          </p:cNvCxnSpPr>
          <p:nvPr/>
        </p:nvCxnSpPr>
        <p:spPr>
          <a:xfrm flipH="1">
            <a:off x="1570890" y="3462915"/>
            <a:ext cx="76590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FEC461-6FE7-442E-AFA9-F0F1C16D30EE}"/>
              </a:ext>
            </a:extLst>
          </p:cNvPr>
          <p:cNvCxnSpPr>
            <a:stCxn id="23" idx="1"/>
            <a:endCxn id="27" idx="6"/>
          </p:cNvCxnSpPr>
          <p:nvPr/>
        </p:nvCxnSpPr>
        <p:spPr>
          <a:xfrm flipH="1">
            <a:off x="1570889" y="3462915"/>
            <a:ext cx="765910" cy="64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341A90-5C65-4DB4-B883-D177F6B21106}"/>
              </a:ext>
            </a:extLst>
          </p:cNvPr>
          <p:cNvCxnSpPr>
            <a:stCxn id="23" idx="1"/>
            <a:endCxn id="28" idx="6"/>
          </p:cNvCxnSpPr>
          <p:nvPr/>
        </p:nvCxnSpPr>
        <p:spPr>
          <a:xfrm flipH="1">
            <a:off x="1570889" y="3462915"/>
            <a:ext cx="765910" cy="1295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FC33C5-D23C-43FF-9A12-DF3523F0DD2A}"/>
              </a:ext>
            </a:extLst>
          </p:cNvPr>
          <p:cNvSpPr/>
          <p:nvPr/>
        </p:nvSpPr>
        <p:spPr>
          <a:xfrm>
            <a:off x="5918133" y="3205265"/>
            <a:ext cx="1031631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/>
              <a:t>Produs</a:t>
            </a:r>
            <a:endParaRPr lang="ro-MD" sz="1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541E1E-7A0C-4639-933B-E4AB3E252E53}"/>
              </a:ext>
            </a:extLst>
          </p:cNvPr>
          <p:cNvSpPr/>
          <p:nvPr/>
        </p:nvSpPr>
        <p:spPr>
          <a:xfrm>
            <a:off x="7502770" y="2550294"/>
            <a:ext cx="1352064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Denumire</a:t>
            </a:r>
            <a:endParaRPr lang="ro-M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8AFA39-733C-4022-A702-20139556636F}"/>
              </a:ext>
            </a:extLst>
          </p:cNvPr>
          <p:cNvSpPr/>
          <p:nvPr/>
        </p:nvSpPr>
        <p:spPr>
          <a:xfrm>
            <a:off x="7502770" y="3182967"/>
            <a:ext cx="1352064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Preț</a:t>
            </a:r>
            <a:endParaRPr lang="ro-M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CA9B2C-3A23-4BD1-96CD-88AA33DC42B2}"/>
              </a:ext>
            </a:extLst>
          </p:cNvPr>
          <p:cNvSpPr/>
          <p:nvPr/>
        </p:nvSpPr>
        <p:spPr>
          <a:xfrm>
            <a:off x="7502768" y="3830728"/>
            <a:ext cx="1352064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u="sng" dirty="0"/>
              <a:t>Id. produs</a:t>
            </a:r>
            <a:endParaRPr lang="ro-MD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FDD1A-A830-4B07-8380-B6720F32075E}"/>
              </a:ext>
            </a:extLst>
          </p:cNvPr>
          <p:cNvCxnSpPr>
            <a:cxnSpLocks/>
            <a:stCxn id="34" idx="3"/>
            <a:endCxn id="35" idx="2"/>
          </p:cNvCxnSpPr>
          <p:nvPr/>
        </p:nvCxnSpPr>
        <p:spPr>
          <a:xfrm flipV="1">
            <a:off x="6949764" y="2826593"/>
            <a:ext cx="553006" cy="632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CF957A-E86C-404B-953C-1E53894B241B}"/>
              </a:ext>
            </a:extLst>
          </p:cNvPr>
          <p:cNvCxnSpPr>
            <a:cxnSpLocks/>
            <a:stCxn id="34" idx="3"/>
            <a:endCxn id="36" idx="2"/>
          </p:cNvCxnSpPr>
          <p:nvPr/>
        </p:nvCxnSpPr>
        <p:spPr>
          <a:xfrm>
            <a:off x="6949764" y="3459265"/>
            <a:ext cx="55300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6BFC59-8544-4399-B934-90113FBB38C3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>
            <a:off x="6949764" y="3459265"/>
            <a:ext cx="553004" cy="64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2EA8B8C5-63BC-4968-B4B1-DD2AC0199800}"/>
              </a:ext>
            </a:extLst>
          </p:cNvPr>
          <p:cNvSpPr/>
          <p:nvPr/>
        </p:nvSpPr>
        <p:spPr>
          <a:xfrm>
            <a:off x="3821727" y="2875044"/>
            <a:ext cx="1555262" cy="11684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Cum-</a:t>
            </a:r>
            <a:r>
              <a:rPr lang="ro-RO" dirty="0" err="1"/>
              <a:t>părare</a:t>
            </a:r>
            <a:endParaRPr lang="ro-M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159B84-4044-4DA2-8D4C-17F382CE36BB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3368430" y="3459265"/>
            <a:ext cx="453297" cy="3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D0638B-D9D5-4787-A204-41BADD3E9F74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5376989" y="3459265"/>
            <a:ext cx="541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1818FD7-3D62-4B9D-A9C7-4D5D86CC44C7}"/>
              </a:ext>
            </a:extLst>
          </p:cNvPr>
          <p:cNvSpPr/>
          <p:nvPr/>
        </p:nvSpPr>
        <p:spPr>
          <a:xfrm>
            <a:off x="2418871" y="4453274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Număr</a:t>
            </a:r>
            <a:endParaRPr lang="ro-MD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FE2C73D-969C-4ACB-8F77-281FA297B088}"/>
              </a:ext>
            </a:extLst>
          </p:cNvPr>
          <p:cNvSpPr/>
          <p:nvPr/>
        </p:nvSpPr>
        <p:spPr>
          <a:xfrm>
            <a:off x="3958496" y="4422158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Data</a:t>
            </a:r>
            <a:endParaRPr lang="ro-MD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B70595-2F7D-4478-97DD-AE3623260D87}"/>
              </a:ext>
            </a:extLst>
          </p:cNvPr>
          <p:cNvSpPr/>
          <p:nvPr/>
        </p:nvSpPr>
        <p:spPr>
          <a:xfrm>
            <a:off x="5498121" y="4422157"/>
            <a:ext cx="1281723" cy="55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</a:t>
            </a:r>
            <a:r>
              <a:rPr lang="ro-RO" u="sng" dirty="0"/>
              <a:t>d. </a:t>
            </a:r>
            <a:r>
              <a:rPr lang="ro-RO" u="sng" dirty="0" err="1"/>
              <a:t>cump</a:t>
            </a:r>
            <a:endParaRPr lang="ro-MD" u="sn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F2455B-913D-4F1F-96AD-4E11A8022523}"/>
              </a:ext>
            </a:extLst>
          </p:cNvPr>
          <p:cNvCxnSpPr>
            <a:cxnSpLocks/>
            <a:stCxn id="53" idx="0"/>
            <a:endCxn id="41" idx="2"/>
          </p:cNvCxnSpPr>
          <p:nvPr/>
        </p:nvCxnSpPr>
        <p:spPr>
          <a:xfrm flipV="1">
            <a:off x="3059733" y="4043486"/>
            <a:ext cx="1539625" cy="409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586FF2-B95A-4CED-B227-42F0D97E36ED}"/>
              </a:ext>
            </a:extLst>
          </p:cNvPr>
          <p:cNvCxnSpPr>
            <a:cxnSpLocks/>
            <a:stCxn id="55" idx="0"/>
            <a:endCxn id="41" idx="2"/>
          </p:cNvCxnSpPr>
          <p:nvPr/>
        </p:nvCxnSpPr>
        <p:spPr>
          <a:xfrm flipH="1" flipV="1">
            <a:off x="4599358" y="4043486"/>
            <a:ext cx="1539625" cy="3786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77DF84-929C-4D88-BA78-448348E46629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599358" y="4043486"/>
            <a:ext cx="0" cy="378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0525BE-1BED-4060-8DCE-79C550E0C181}"/>
              </a:ext>
            </a:extLst>
          </p:cNvPr>
          <p:cNvSpPr txBox="1"/>
          <p:nvPr/>
        </p:nvSpPr>
        <p:spPr>
          <a:xfrm>
            <a:off x="3526764" y="31213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>
                <a:solidFill>
                  <a:srgbClr val="0070C0"/>
                </a:solidFill>
              </a:rPr>
              <a:t>M</a:t>
            </a:r>
            <a:endParaRPr lang="ro-MD" sz="1800" b="1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9AEB37-F2A6-470C-8E9B-EB62D1E88DC8}"/>
              </a:ext>
            </a:extLst>
          </p:cNvPr>
          <p:cNvSpPr txBox="1"/>
          <p:nvPr/>
        </p:nvSpPr>
        <p:spPr>
          <a:xfrm>
            <a:off x="5409187" y="3132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b="1" dirty="0">
                <a:solidFill>
                  <a:srgbClr val="0070C0"/>
                </a:solidFill>
              </a:rPr>
              <a:t>N</a:t>
            </a:r>
            <a:endParaRPr lang="ro-MD" sz="1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7FD58BD-9B7E-4661-B5D1-A3F5A5EF7B6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0B4D14-51F4-495E-BC14-5A19098FBA01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Proiectarea bazei de date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2B0A75-72E2-4CF2-8F88-F557B5021D3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4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22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67B6CE-CB8F-4977-9436-9D77059DAD78}"/>
              </a:ext>
            </a:extLst>
          </p:cNvPr>
          <p:cNvSpPr/>
          <p:nvPr/>
        </p:nvSpPr>
        <p:spPr>
          <a:xfrm>
            <a:off x="761895" y="847397"/>
            <a:ext cx="3457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Ce este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Workbench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4D6F5E-E1D6-4D21-A9A8-E7E5B71E8366}"/>
              </a:ext>
            </a:extLst>
          </p:cNvPr>
          <p:cNvSpPr/>
          <p:nvPr/>
        </p:nvSpPr>
        <p:spPr>
          <a:xfrm>
            <a:off x="761895" y="1290679"/>
            <a:ext cx="808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/>
              <a:t>MySQL</a:t>
            </a:r>
            <a:r>
              <a:rPr lang="ro-RO" sz="1800" b="1" dirty="0"/>
              <a:t> </a:t>
            </a:r>
            <a:r>
              <a:rPr lang="ro-RO" sz="1800" b="1" dirty="0" err="1"/>
              <a:t>Workbench</a:t>
            </a:r>
            <a:r>
              <a:rPr lang="ro-RO" sz="1800" b="1" dirty="0"/>
              <a:t> – instrumentul oficial cu interfață grafică de utilizator pentru lucru cu bazele de bate în </a:t>
            </a:r>
            <a:r>
              <a:rPr lang="ro-RO" sz="1800" b="1" dirty="0" err="1"/>
              <a:t>MySQL</a:t>
            </a:r>
            <a:endParaRPr lang="ro-MD" sz="18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0B1374-3C0E-40E0-9CF2-76AAFE02AB34}"/>
              </a:ext>
            </a:extLst>
          </p:cNvPr>
          <p:cNvSpPr/>
          <p:nvPr/>
        </p:nvSpPr>
        <p:spPr>
          <a:xfrm>
            <a:off x="761895" y="3023891"/>
            <a:ext cx="7788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/>
              <a:t>MySQL</a:t>
            </a:r>
            <a:r>
              <a:rPr lang="ro-RO" sz="1800" b="1" dirty="0"/>
              <a:t> </a:t>
            </a:r>
            <a:r>
              <a:rPr lang="ro-RO" sz="1800" b="1" dirty="0" err="1"/>
              <a:t>Workbench</a:t>
            </a:r>
            <a:r>
              <a:rPr lang="ro-RO" sz="1800" b="1" dirty="0"/>
              <a:t> permite migrarea bazelor și datelor de la un alt sistem în </a:t>
            </a:r>
            <a:r>
              <a:rPr lang="ro-RO" sz="1800" b="1" dirty="0" err="1"/>
              <a:t>MySQL</a:t>
            </a:r>
            <a:endParaRPr lang="ro-MD" sz="18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13C5B3-E553-4F12-9DB8-8C664FCBC93C}"/>
              </a:ext>
            </a:extLst>
          </p:cNvPr>
          <p:cNvSpPr/>
          <p:nvPr/>
        </p:nvSpPr>
        <p:spPr>
          <a:xfrm>
            <a:off x="2908723" y="379765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4.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</a:rPr>
              <a:t>MySQL</a:t>
            </a: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</a:rPr>
              <a:t>Workbench</a:t>
            </a:r>
            <a:endParaRPr lang="ro-RO" sz="2400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380CF2-0941-4E7E-BA8D-C4420B02C440}"/>
              </a:ext>
            </a:extLst>
          </p:cNvPr>
          <p:cNvSpPr/>
          <p:nvPr/>
        </p:nvSpPr>
        <p:spPr>
          <a:xfrm>
            <a:off x="761895" y="2013786"/>
            <a:ext cx="8085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/>
              <a:t>MySQL</a:t>
            </a:r>
            <a:r>
              <a:rPr lang="ro-RO" sz="1800" b="1" dirty="0"/>
              <a:t> </a:t>
            </a:r>
            <a:r>
              <a:rPr lang="ro-RO" sz="1800" b="1" dirty="0" err="1"/>
              <a:t>Workbench</a:t>
            </a:r>
            <a:r>
              <a:rPr lang="ro-RO" sz="1800" b="1" dirty="0"/>
              <a:t> permite proiectarea și crearea bazelor de date, lucru cu obiectele bazei, introducerea și modificarea datelor, dar și execuția </a:t>
            </a:r>
            <a:r>
              <a:rPr lang="ro-RO" sz="1800" b="1" dirty="0" err="1"/>
              <a:t>interogarilor</a:t>
            </a:r>
            <a:r>
              <a:rPr lang="ro-RO" sz="1800" b="1" dirty="0"/>
              <a:t> SQL</a:t>
            </a:r>
            <a:endParaRPr lang="ro-MD" sz="18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88538C-B94B-486B-9F71-4F350FF8F90F}"/>
              </a:ext>
            </a:extLst>
          </p:cNvPr>
          <p:cNvSpPr/>
          <p:nvPr/>
        </p:nvSpPr>
        <p:spPr>
          <a:xfrm>
            <a:off x="804879" y="3756997"/>
            <a:ext cx="7788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/>
              <a:t>MySQL</a:t>
            </a:r>
            <a:r>
              <a:rPr lang="ro-RO" sz="1800" b="1" dirty="0"/>
              <a:t> </a:t>
            </a:r>
            <a:r>
              <a:rPr lang="ro-RO" sz="1800" b="1" dirty="0" err="1"/>
              <a:t>Workbench</a:t>
            </a:r>
            <a:r>
              <a:rPr lang="ro-RO" sz="1800" b="1" dirty="0"/>
              <a:t> se instalează odată cu instalarea serverului </a:t>
            </a:r>
            <a:r>
              <a:rPr lang="ro-RO" sz="1800" b="1" dirty="0" err="1"/>
              <a:t>MySQL</a:t>
            </a:r>
            <a:r>
              <a:rPr lang="ro-RO" sz="1800" b="1" dirty="0"/>
              <a:t> dacă a fost selectat </a:t>
            </a:r>
            <a:r>
              <a:rPr lang="ro-RO" sz="1800" b="1" dirty="0" err="1"/>
              <a:t>obțiunea</a:t>
            </a:r>
            <a:r>
              <a:rPr lang="ro-RO" sz="1800" b="1" dirty="0"/>
              <a:t> respectiva, sau poate fi descărcat (</a:t>
            </a:r>
            <a:r>
              <a:rPr lang="ro-RO" sz="1800" b="1" dirty="0">
                <a:hlinkClick r:id="rId3"/>
              </a:rPr>
              <a:t>https://dev.mysql.com/downloads/workbench/</a:t>
            </a:r>
            <a:r>
              <a:rPr lang="ro-RO" sz="1800" b="1" dirty="0"/>
              <a:t>) și instalat separat.</a:t>
            </a:r>
            <a:endParaRPr lang="ro-MD" sz="18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ED685A-78EF-47C4-8F70-BD27C5EB0CC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A5F269-0040-43C0-907F-DDD850545947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153BB-C486-4908-B0BC-BEBAA7B5939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1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23</a:t>
            </a:fld>
            <a:endParaRPr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965A4-2A66-4668-B0F7-7A42BF5AB1B4}"/>
              </a:ext>
            </a:extLst>
          </p:cNvPr>
          <p:cNvSpPr/>
          <p:nvPr/>
        </p:nvSpPr>
        <p:spPr>
          <a:xfrm>
            <a:off x="1149069" y="379320"/>
            <a:ext cx="370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Lansarea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Workbench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794E3A-0D3C-4C9D-88DE-BAE84FD3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9" y="1436801"/>
            <a:ext cx="4868322" cy="3020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9A5FAC-D3E7-4945-B750-6C2B0A3A5118}"/>
              </a:ext>
            </a:extLst>
          </p:cNvPr>
          <p:cNvSpPr/>
          <p:nvPr/>
        </p:nvSpPr>
        <p:spPr>
          <a:xfrm>
            <a:off x="747200" y="778736"/>
            <a:ext cx="808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După lansarea </a:t>
            </a:r>
            <a:r>
              <a:rPr lang="ro-RO" sz="1800" b="1" dirty="0" err="1"/>
              <a:t>MySQL</a:t>
            </a:r>
            <a:r>
              <a:rPr lang="ro-RO" sz="1800" b="1" dirty="0"/>
              <a:t> </a:t>
            </a:r>
            <a:r>
              <a:rPr lang="ro-RO" sz="1800" b="1" dirty="0" err="1"/>
              <a:t>Workbench</a:t>
            </a:r>
            <a:r>
              <a:rPr lang="ro-RO" sz="1800" b="1" dirty="0"/>
              <a:t> se va deschide fereastra cu trei meniuri:</a:t>
            </a:r>
            <a:endParaRPr lang="ro-MD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9178C1-921A-42F9-B3F3-3712AA28DE25}"/>
              </a:ext>
            </a:extLst>
          </p:cNvPr>
          <p:cNvSpPr/>
          <p:nvPr/>
        </p:nvSpPr>
        <p:spPr>
          <a:xfrm>
            <a:off x="5216619" y="1607292"/>
            <a:ext cx="3638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Conexiuni – permite manipularea conexiunilor la server</a:t>
            </a:r>
            <a:endParaRPr lang="ro-MD" sz="1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78A440-E4F9-41C4-8927-4B767D43A83B}"/>
              </a:ext>
            </a:extLst>
          </p:cNvPr>
          <p:cNvSpPr/>
          <p:nvPr/>
        </p:nvSpPr>
        <p:spPr>
          <a:xfrm>
            <a:off x="5157081" y="2712847"/>
            <a:ext cx="3877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Modele – permite deschiderea, crearea și manipularea modelelor</a:t>
            </a:r>
            <a:endParaRPr lang="ro-MD" sz="1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25FE3-DBA0-407A-8B31-0B61DC13CBD8}"/>
              </a:ext>
            </a:extLst>
          </p:cNvPr>
          <p:cNvSpPr/>
          <p:nvPr/>
        </p:nvSpPr>
        <p:spPr>
          <a:xfrm>
            <a:off x="5216619" y="3824667"/>
            <a:ext cx="3877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Migrare – permite setarea opțiunilor de migrare</a:t>
            </a:r>
            <a:endParaRPr lang="ro-MD" sz="18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66635F-48C2-4D94-9834-DDE5003A6E5E}"/>
              </a:ext>
            </a:extLst>
          </p:cNvPr>
          <p:cNvCxnSpPr>
            <a:cxnSpLocks/>
          </p:cNvCxnSpPr>
          <p:nvPr/>
        </p:nvCxnSpPr>
        <p:spPr>
          <a:xfrm flipH="1">
            <a:off x="593969" y="1797538"/>
            <a:ext cx="4681416" cy="2579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CC107C-FA14-454D-BCC3-FE851382240C}"/>
              </a:ext>
            </a:extLst>
          </p:cNvPr>
          <p:cNvCxnSpPr>
            <a:cxnSpLocks/>
          </p:cNvCxnSpPr>
          <p:nvPr/>
        </p:nvCxnSpPr>
        <p:spPr>
          <a:xfrm flipH="1" flipV="1">
            <a:off x="648677" y="2430653"/>
            <a:ext cx="4626708" cy="4454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824AEF-3E6D-4EBF-9A77-ED6620053BAB}"/>
              </a:ext>
            </a:extLst>
          </p:cNvPr>
          <p:cNvCxnSpPr>
            <a:cxnSpLocks/>
          </p:cNvCxnSpPr>
          <p:nvPr/>
        </p:nvCxnSpPr>
        <p:spPr>
          <a:xfrm flipH="1" flipV="1">
            <a:off x="648677" y="2805723"/>
            <a:ext cx="4689232" cy="12035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F47AEFB-097B-45CB-AC33-940B3314A96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07F8B-0A2A-449C-ADBD-0EFBACC552E1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6B9B12-385D-4348-A9DB-92CEED3C7B1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4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24</a:t>
            </a:fld>
            <a:endParaRPr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2C0D-2E5C-4934-BFE5-8B61186B0036}"/>
              </a:ext>
            </a:extLst>
          </p:cNvPr>
          <p:cNvSpPr/>
          <p:nvPr/>
        </p:nvSpPr>
        <p:spPr>
          <a:xfrm>
            <a:off x="882126" y="915734"/>
            <a:ext cx="752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Conexiunea reprezintă </a:t>
            </a:r>
            <a:r>
              <a:rPr lang="ro-RO" sz="1800" b="1" dirty="0" err="1"/>
              <a:t>logarea</a:t>
            </a:r>
            <a:r>
              <a:rPr lang="ro-RO" sz="1800" b="1" dirty="0"/>
              <a:t> la serverul </a:t>
            </a:r>
            <a:r>
              <a:rPr lang="ro-RO" sz="1800" b="1" dirty="0" err="1"/>
              <a:t>MySQL</a:t>
            </a:r>
            <a:r>
              <a:rPr lang="ro-RO" sz="1800" b="1" dirty="0"/>
              <a:t> cu date de acces adecvate</a:t>
            </a:r>
            <a:endParaRPr lang="ro-MD" sz="1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25FCF4-2A2D-4910-BC38-8F3B3D63EA68}"/>
              </a:ext>
            </a:extLst>
          </p:cNvPr>
          <p:cNvSpPr/>
          <p:nvPr/>
        </p:nvSpPr>
        <p:spPr>
          <a:xfrm>
            <a:off x="1317572" y="428820"/>
            <a:ext cx="2183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Conexiunea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root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256DC4-34F3-4DBA-890C-7A32B93B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32" y="3548472"/>
            <a:ext cx="2629691" cy="13585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29403F-D673-4922-84CC-65A55129A852}"/>
              </a:ext>
            </a:extLst>
          </p:cNvPr>
          <p:cNvSpPr/>
          <p:nvPr/>
        </p:nvSpPr>
        <p:spPr>
          <a:xfrm>
            <a:off x="882126" y="1587622"/>
            <a:ext cx="752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/>
              <a:t>MySQL</a:t>
            </a:r>
            <a:r>
              <a:rPr lang="ro-RO" sz="1800" b="1" dirty="0"/>
              <a:t> a creat un utilizator privilegiat </a:t>
            </a:r>
            <a:r>
              <a:rPr lang="ro-RO" sz="1800" b="1" i="1" dirty="0" err="1"/>
              <a:t>root</a:t>
            </a:r>
            <a:r>
              <a:rPr lang="ro-RO" sz="1800" b="1" dirty="0"/>
              <a:t> și o conexiune </a:t>
            </a:r>
            <a:r>
              <a:rPr lang="ro-RO" sz="1800" b="1" i="1" dirty="0"/>
              <a:t>Test</a:t>
            </a:r>
            <a:r>
              <a:rPr lang="ro-RO" sz="1800" b="1" dirty="0"/>
              <a:t> a acestuia la server cu parola setata la instalarea acestuia</a:t>
            </a:r>
            <a:endParaRPr lang="ro-MD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D9B4E-B4EF-4EA9-9529-5AF1F2631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498" y="2233953"/>
            <a:ext cx="2029161" cy="8723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7543B6A-4FC7-477C-88A6-AD37C6B5E1D8}"/>
              </a:ext>
            </a:extLst>
          </p:cNvPr>
          <p:cNvSpPr/>
          <p:nvPr/>
        </p:nvSpPr>
        <p:spPr>
          <a:xfrm>
            <a:off x="882126" y="3095672"/>
            <a:ext cx="752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La accesarea acestei conexiune se va cere parola</a:t>
            </a:r>
            <a:endParaRPr lang="ro-MD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9C683-B667-4FA1-9192-44FD9FB38B7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0FD24-E433-457F-AE84-FE65AE81BB54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9FF18-82FC-4E58-B034-0E59E900D97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8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+mj-lt"/>
                <a:ea typeface="Source Sans Pro"/>
                <a:sym typeface="Source Sans Pr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+mj-lt"/>
              <a:ea typeface="Source Sans Pro"/>
              <a:sym typeface="Source Sans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84FCF-9469-4874-9602-39685EC5BE62}"/>
              </a:ext>
            </a:extLst>
          </p:cNvPr>
          <p:cNvSpPr/>
          <p:nvPr/>
        </p:nvSpPr>
        <p:spPr>
          <a:xfrm>
            <a:off x="955883" y="415086"/>
            <a:ext cx="2938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conexiunii noi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3699E-DE0F-4B47-A9D0-69A31549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455" y="750181"/>
            <a:ext cx="1705213" cy="9526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B820CA-8485-4F59-8802-B98B39D4AD90}"/>
              </a:ext>
            </a:extLst>
          </p:cNvPr>
          <p:cNvSpPr/>
          <p:nvPr/>
        </p:nvSpPr>
        <p:spPr>
          <a:xfrm>
            <a:off x="854777" y="1087999"/>
            <a:ext cx="19978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1.Se selectează iconița +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148835-7EBD-4F33-A451-B3C14E00BA6B}"/>
              </a:ext>
            </a:extLst>
          </p:cNvPr>
          <p:cNvCxnSpPr>
            <a:cxnSpLocks/>
          </p:cNvCxnSpPr>
          <p:nvPr/>
        </p:nvCxnSpPr>
        <p:spPr>
          <a:xfrm flipV="1">
            <a:off x="2711937" y="939792"/>
            <a:ext cx="2093074" cy="2026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2ED704-241C-49DA-AD28-A65BA2D09CBC}"/>
              </a:ext>
            </a:extLst>
          </p:cNvPr>
          <p:cNvSpPr/>
          <p:nvPr/>
        </p:nvSpPr>
        <p:spPr>
          <a:xfrm>
            <a:off x="835237" y="1684204"/>
            <a:ext cx="42682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2.Se deschide fereastra se setare a conexiunii</a:t>
            </a:r>
            <a:endParaRPr lang="ro-MD" sz="1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CA7C2-ED6F-46FF-B9B1-80F92339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07" y="2068274"/>
            <a:ext cx="4720321" cy="29230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BFB3BB-89D4-4EBB-99C1-3AB0E4F51B53}"/>
              </a:ext>
            </a:extLst>
          </p:cNvPr>
          <p:cNvSpPr/>
          <p:nvPr/>
        </p:nvSpPr>
        <p:spPr>
          <a:xfrm>
            <a:off x="6046186" y="1565231"/>
            <a:ext cx="298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3.Se introduce denumirea conexiunii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40E10E-F78C-440A-AE49-66FF2CAFB3AB}"/>
              </a:ext>
            </a:extLst>
          </p:cNvPr>
          <p:cNvSpPr/>
          <p:nvPr/>
        </p:nvSpPr>
        <p:spPr>
          <a:xfrm>
            <a:off x="6046185" y="1961203"/>
            <a:ext cx="298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4.Se stabilește metoda de conexiune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A05434-352E-4792-9C6F-FF25B36A2F93}"/>
              </a:ext>
            </a:extLst>
          </p:cNvPr>
          <p:cNvSpPr/>
          <p:nvPr/>
        </p:nvSpPr>
        <p:spPr>
          <a:xfrm>
            <a:off x="6046185" y="2357175"/>
            <a:ext cx="29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5.Se stabilește numele și adresa IP a serverului (severul local 127.0.0.1)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31045-3D21-4FE9-8437-67D76544FEAB}"/>
              </a:ext>
            </a:extLst>
          </p:cNvPr>
          <p:cNvSpPr/>
          <p:nvPr/>
        </p:nvSpPr>
        <p:spPr>
          <a:xfrm>
            <a:off x="6046185" y="2952458"/>
            <a:ext cx="298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6.Se stabilește numărul portului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A1EC2-2C72-4C4D-B512-05F0611CCE52}"/>
              </a:ext>
            </a:extLst>
          </p:cNvPr>
          <p:cNvSpPr/>
          <p:nvPr/>
        </p:nvSpPr>
        <p:spPr>
          <a:xfrm>
            <a:off x="6046185" y="3357156"/>
            <a:ext cx="298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7.Se stabilește numele utilizatorului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5D257D-0A56-46C1-A330-33EA96CF7CF8}"/>
              </a:ext>
            </a:extLst>
          </p:cNvPr>
          <p:cNvSpPr/>
          <p:nvPr/>
        </p:nvSpPr>
        <p:spPr>
          <a:xfrm>
            <a:off x="6046185" y="3748877"/>
            <a:ext cx="298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8.Se stabilește parola de acces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227996-BC06-43B9-B93E-0D674751723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897419" y="1703731"/>
            <a:ext cx="4148767" cy="680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D0BC95-E485-40A4-8844-00E30F03260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94523" y="2099703"/>
            <a:ext cx="3951662" cy="4456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B2592E-0962-4D9B-8A2D-21EA3F32F226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897419" y="2588008"/>
            <a:ext cx="4148766" cy="372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5693C1-0409-40A5-B054-BD3603701A21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313723" y="2960268"/>
            <a:ext cx="2732462" cy="1306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297E02-5791-4DEE-9E66-61A11C1E17B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742831" y="3142635"/>
            <a:ext cx="4303354" cy="3530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99FF3A-4F27-4907-B70F-EE84C2960D9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1977292" y="3370885"/>
            <a:ext cx="4068893" cy="5164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437653-A6D9-4F58-8837-FFA53D25C704}"/>
              </a:ext>
            </a:extLst>
          </p:cNvPr>
          <p:cNvSpPr/>
          <p:nvPr/>
        </p:nvSpPr>
        <p:spPr>
          <a:xfrm>
            <a:off x="6046185" y="4162338"/>
            <a:ext cx="298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9.Se activează butonul OK</a:t>
            </a:r>
            <a:endParaRPr lang="ro-MD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C66809-AA32-4F8C-ABF2-803456E7588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231668" y="4300838"/>
            <a:ext cx="814517" cy="5506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896AA-F11F-4F44-8F2E-6AA009FCC68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3C26BF-CEC3-4552-BBEA-EB018208F28B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5C70C2-B0DF-4551-AC29-448CCCBA446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16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26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67B6CE-CB8F-4977-9436-9D77059DAD78}"/>
              </a:ext>
            </a:extLst>
          </p:cNvPr>
          <p:cNvSpPr/>
          <p:nvPr/>
        </p:nvSpPr>
        <p:spPr>
          <a:xfrm>
            <a:off x="1508062" y="35198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Editorul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BDF07-5080-4189-AF4F-0D7A53D6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68" y="1442638"/>
            <a:ext cx="5349593" cy="327242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1FAE293-AC1E-4A5B-8E42-338619F15E9A}"/>
              </a:ext>
            </a:extLst>
          </p:cNvPr>
          <p:cNvSpPr/>
          <p:nvPr/>
        </p:nvSpPr>
        <p:spPr>
          <a:xfrm>
            <a:off x="671111" y="796307"/>
            <a:ext cx="839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După introducerea parolei de </a:t>
            </a:r>
            <a:r>
              <a:rPr lang="ro-RO" sz="1800" b="1" dirty="0" err="1"/>
              <a:t>conactare</a:t>
            </a:r>
            <a:r>
              <a:rPr lang="ro-RO" sz="1800" b="1" dirty="0"/>
              <a:t> se deschide editorul SQL ce conține câmpurile:</a:t>
            </a:r>
            <a:endParaRPr lang="ro-MD" sz="18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A22BD-D9D3-4072-BC82-374606AC0C37}"/>
              </a:ext>
            </a:extLst>
          </p:cNvPr>
          <p:cNvSpPr/>
          <p:nvPr/>
        </p:nvSpPr>
        <p:spPr>
          <a:xfrm>
            <a:off x="1805147" y="1528526"/>
            <a:ext cx="1728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Navigare:</a:t>
            </a:r>
            <a:endParaRPr lang="ro-MD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4C0031-0031-41B2-BA93-294A8B374D0B}"/>
              </a:ext>
            </a:extLst>
          </p:cNvPr>
          <p:cNvSpPr/>
          <p:nvPr/>
        </p:nvSpPr>
        <p:spPr>
          <a:xfrm>
            <a:off x="1965156" y="1867848"/>
            <a:ext cx="1728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b="1" dirty="0"/>
              <a:t>Administrare</a:t>
            </a:r>
            <a:endParaRPr lang="ro-MD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7B2023-E253-4594-9050-D0606235D945}"/>
              </a:ext>
            </a:extLst>
          </p:cNvPr>
          <p:cNvSpPr/>
          <p:nvPr/>
        </p:nvSpPr>
        <p:spPr>
          <a:xfrm>
            <a:off x="1965156" y="2138930"/>
            <a:ext cx="1728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b="1" dirty="0"/>
              <a:t>Baze de date</a:t>
            </a:r>
            <a:endParaRPr lang="ro-MD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FE1757-E0F7-4066-A364-4985F7008FB9}"/>
              </a:ext>
            </a:extLst>
          </p:cNvPr>
          <p:cNvSpPr/>
          <p:nvPr/>
        </p:nvSpPr>
        <p:spPr>
          <a:xfrm>
            <a:off x="1805147" y="2493429"/>
            <a:ext cx="1950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Interogări SQL</a:t>
            </a:r>
            <a:endParaRPr lang="ro-MD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B57111-A3DB-4CAC-8EE7-9884A34572F2}"/>
              </a:ext>
            </a:extLst>
          </p:cNvPr>
          <p:cNvSpPr/>
          <p:nvPr/>
        </p:nvSpPr>
        <p:spPr>
          <a:xfrm>
            <a:off x="1805147" y="2917871"/>
            <a:ext cx="1950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SQL adițional</a:t>
            </a:r>
            <a:endParaRPr lang="ro-MD" sz="16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7628D3-9D7B-4D17-A31A-A5E3F4AB578E}"/>
              </a:ext>
            </a:extLst>
          </p:cNvPr>
          <p:cNvSpPr/>
          <p:nvPr/>
        </p:nvSpPr>
        <p:spPr>
          <a:xfrm>
            <a:off x="1805147" y="3289994"/>
            <a:ext cx="1950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Ieșiri</a:t>
            </a:r>
            <a:endParaRPr lang="ro-MD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84D51E-6994-4F3C-90C4-1DA941DFF653}"/>
              </a:ext>
            </a:extLst>
          </p:cNvPr>
          <p:cNvSpPr/>
          <p:nvPr/>
        </p:nvSpPr>
        <p:spPr>
          <a:xfrm>
            <a:off x="1805147" y="3663976"/>
            <a:ext cx="1950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Informații</a:t>
            </a:r>
            <a:endParaRPr lang="ro-MD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928802-F6C9-4428-8D3A-8EE7238A7417}"/>
              </a:ext>
            </a:extLst>
          </p:cNvPr>
          <p:cNvSpPr/>
          <p:nvPr/>
        </p:nvSpPr>
        <p:spPr>
          <a:xfrm>
            <a:off x="1965156" y="4051021"/>
            <a:ext cx="1851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b="1" dirty="0"/>
              <a:t>Obiectele bazei</a:t>
            </a:r>
            <a:endParaRPr lang="ro-MD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CA72E6-5F8E-49C1-BC66-483F5B9E9491}"/>
              </a:ext>
            </a:extLst>
          </p:cNvPr>
          <p:cNvSpPr/>
          <p:nvPr/>
        </p:nvSpPr>
        <p:spPr>
          <a:xfrm>
            <a:off x="1965156" y="4383044"/>
            <a:ext cx="1851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b="1" dirty="0"/>
              <a:t>Sesiune conexiune</a:t>
            </a:r>
            <a:endParaRPr lang="ro-MD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7BF4BA-0425-4BF2-B86A-BBDC3CECAE4A}"/>
              </a:ext>
            </a:extLst>
          </p:cNvPr>
          <p:cNvCxnSpPr>
            <a:cxnSpLocks/>
          </p:cNvCxnSpPr>
          <p:nvPr/>
        </p:nvCxnSpPr>
        <p:spPr>
          <a:xfrm>
            <a:off x="3165231" y="1774092"/>
            <a:ext cx="590165" cy="3648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AA575E-E1A8-4B3B-85E0-43935231E474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3438769" y="2138930"/>
            <a:ext cx="316627" cy="13203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432EB5-35B3-433F-A2CC-9550492C252D}"/>
              </a:ext>
            </a:extLst>
          </p:cNvPr>
          <p:cNvCxnSpPr>
            <a:cxnSpLocks/>
          </p:cNvCxnSpPr>
          <p:nvPr/>
        </p:nvCxnSpPr>
        <p:spPr>
          <a:xfrm flipV="1">
            <a:off x="3602892" y="2138930"/>
            <a:ext cx="1609970" cy="432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44C797-385E-4434-B3BF-FC467B37F99A}"/>
              </a:ext>
            </a:extLst>
          </p:cNvPr>
          <p:cNvCxnSpPr>
            <a:cxnSpLocks/>
          </p:cNvCxnSpPr>
          <p:nvPr/>
        </p:nvCxnSpPr>
        <p:spPr>
          <a:xfrm flipV="1">
            <a:off x="3533359" y="2138930"/>
            <a:ext cx="3477041" cy="940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D7BD3D-C05E-40F2-A96D-19C9AFAD64F7}"/>
              </a:ext>
            </a:extLst>
          </p:cNvPr>
          <p:cNvCxnSpPr>
            <a:cxnSpLocks/>
          </p:cNvCxnSpPr>
          <p:nvPr/>
        </p:nvCxnSpPr>
        <p:spPr>
          <a:xfrm>
            <a:off x="2774462" y="3459271"/>
            <a:ext cx="2438400" cy="260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61B92E-A8E8-48A0-A8B9-9EFF5841C148}"/>
              </a:ext>
            </a:extLst>
          </p:cNvPr>
          <p:cNvCxnSpPr>
            <a:cxnSpLocks/>
          </p:cNvCxnSpPr>
          <p:nvPr/>
        </p:nvCxnSpPr>
        <p:spPr>
          <a:xfrm flipV="1">
            <a:off x="3165231" y="3663977"/>
            <a:ext cx="528137" cy="189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955AA1-5262-487E-BC7F-FA0AD55C872B}"/>
              </a:ext>
            </a:extLst>
          </p:cNvPr>
          <p:cNvCxnSpPr>
            <a:cxnSpLocks/>
          </p:cNvCxnSpPr>
          <p:nvPr/>
        </p:nvCxnSpPr>
        <p:spPr>
          <a:xfrm>
            <a:off x="3693368" y="4251569"/>
            <a:ext cx="261217" cy="35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C5738218-FD10-4794-97B1-828D32BC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41" y="2109750"/>
            <a:ext cx="1486524" cy="2699042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2EF287-7C18-4AA1-9A29-7515EDF572B9}"/>
              </a:ext>
            </a:extLst>
          </p:cNvPr>
          <p:cNvCxnSpPr>
            <a:cxnSpLocks/>
          </p:cNvCxnSpPr>
          <p:nvPr/>
        </p:nvCxnSpPr>
        <p:spPr>
          <a:xfrm flipH="1">
            <a:off x="671113" y="1774092"/>
            <a:ext cx="1294043" cy="3648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CF01B2-FE8E-4DE4-83A9-B1875DEC7ABC}"/>
              </a:ext>
            </a:extLst>
          </p:cNvPr>
          <p:cNvCxnSpPr>
            <a:cxnSpLocks/>
          </p:cNvCxnSpPr>
          <p:nvPr/>
        </p:nvCxnSpPr>
        <p:spPr>
          <a:xfrm flipH="1">
            <a:off x="992554" y="2446707"/>
            <a:ext cx="1039446" cy="10125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26764F-2712-496C-BE18-6EADFFDF6446}"/>
              </a:ext>
            </a:extLst>
          </p:cNvPr>
          <p:cNvCxnSpPr>
            <a:cxnSpLocks/>
          </p:cNvCxnSpPr>
          <p:nvPr/>
        </p:nvCxnSpPr>
        <p:spPr>
          <a:xfrm flipH="1">
            <a:off x="921169" y="4562718"/>
            <a:ext cx="1170634" cy="1640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D0F32E6-F3F8-4C93-99C5-69434827D7F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0A3DBE-C024-4B58-8219-BBB9051CECC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E9AB1E-3354-40FF-93A7-F7215EE1DFB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21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27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9635E-9203-42AF-A517-5B9487CDFC5F}"/>
              </a:ext>
            </a:extLst>
          </p:cNvPr>
          <p:cNvSpPr/>
          <p:nvPr/>
        </p:nvSpPr>
        <p:spPr>
          <a:xfrm>
            <a:off x="1245606" y="423192"/>
            <a:ext cx="2291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Câmpul Navigare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A066F-13BE-4A42-99AA-2AA1D3838093}"/>
              </a:ext>
            </a:extLst>
          </p:cNvPr>
          <p:cNvSpPr/>
          <p:nvPr/>
        </p:nvSpPr>
        <p:spPr>
          <a:xfrm>
            <a:off x="665393" y="929366"/>
            <a:ext cx="8056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Câmpul navigare conține două sub-meniuri: Administrare și Baze de date și permite accesarea informațiilor și instrumentelor de lucru.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A9BFF-73D6-4C11-93CE-8140F555BB85}"/>
              </a:ext>
            </a:extLst>
          </p:cNvPr>
          <p:cNvSpPr/>
          <p:nvPr/>
        </p:nvSpPr>
        <p:spPr>
          <a:xfrm>
            <a:off x="665393" y="1591085"/>
            <a:ext cx="7522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 err="1"/>
              <a:t>Submeniul</a:t>
            </a:r>
            <a:r>
              <a:rPr lang="ro-MD" sz="1800" b="1" dirty="0"/>
              <a:t> Administrarea are două secțiuni: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37084-D815-43B9-AC20-CE23EA16D758}"/>
              </a:ext>
            </a:extLst>
          </p:cNvPr>
          <p:cNvSpPr/>
          <p:nvPr/>
        </p:nvSpPr>
        <p:spPr>
          <a:xfrm>
            <a:off x="932552" y="1960417"/>
            <a:ext cx="752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/>
              <a:t>Management – accesarea informațiilor despre server, clienți și utilizatorii conectați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29959-0EC7-4181-98E9-E3D1B03E5DDF}"/>
              </a:ext>
            </a:extLst>
          </p:cNvPr>
          <p:cNvSpPr/>
          <p:nvPr/>
        </p:nvSpPr>
        <p:spPr>
          <a:xfrm>
            <a:off x="932551" y="2606748"/>
            <a:ext cx="752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800" b="1" dirty="0" err="1"/>
              <a:t>Instance</a:t>
            </a:r>
            <a:r>
              <a:rPr lang="ro-MD" sz="1800" b="1" dirty="0"/>
              <a:t> – </a:t>
            </a:r>
            <a:r>
              <a:rPr lang="ro-RO" sz="1800" b="1" dirty="0" err="1"/>
              <a:t>conţine</a:t>
            </a:r>
            <a:r>
              <a:rPr lang="ro-RO" sz="1800" b="1" dirty="0"/>
              <a:t> </a:t>
            </a:r>
            <a:r>
              <a:rPr lang="ro-RO" sz="1800" b="1" dirty="0" err="1"/>
              <a:t>opţiunile</a:t>
            </a:r>
            <a:r>
              <a:rPr lang="ro-RO" sz="1800" b="1" dirty="0"/>
              <a:t> pentru setarea </a:t>
            </a:r>
            <a:r>
              <a:rPr lang="ro-RO" sz="1800" b="1" dirty="0" err="1"/>
              <a:t>instanţei</a:t>
            </a:r>
            <a:r>
              <a:rPr lang="ro-RO" sz="1800" b="1" dirty="0"/>
              <a:t> serverului </a:t>
            </a:r>
            <a:r>
              <a:rPr lang="ro-RO" sz="1800" b="1" dirty="0" err="1"/>
              <a:t>MySQL</a:t>
            </a:r>
            <a:endParaRPr lang="ro-MD" sz="1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84DEB2-B51C-4DF3-BBB4-F98C73BB65FE}"/>
              </a:ext>
            </a:extLst>
          </p:cNvPr>
          <p:cNvSpPr/>
          <p:nvPr/>
        </p:nvSpPr>
        <p:spPr>
          <a:xfrm>
            <a:off x="810870" y="3308967"/>
            <a:ext cx="8056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 err="1"/>
              <a:t>Submeniul</a:t>
            </a:r>
            <a:r>
              <a:rPr lang="ro-MD" sz="1800" b="1" dirty="0"/>
              <a:t> Baze de date conține toate bazele de date existente pe server iar la selectarea unei baze de date se vizualizează componentele acesteia: tabele, vederi, proceduri stocate, etc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FEB96-9C12-431C-AF83-20620007741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A9421-43DA-4A02-892C-DFAD7A76661F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C3458F-9B30-45FF-BF3E-0D43774D736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9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28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67B6CE-CB8F-4977-9436-9D77059DAD78}"/>
              </a:ext>
            </a:extLst>
          </p:cNvPr>
          <p:cNvSpPr/>
          <p:nvPr/>
        </p:nvSpPr>
        <p:spPr>
          <a:xfrm>
            <a:off x="1444377" y="442636"/>
            <a:ext cx="1925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Meniu Modele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AE293-AC1E-4A5B-8E42-338619F15E9A}"/>
              </a:ext>
            </a:extLst>
          </p:cNvPr>
          <p:cNvSpPr/>
          <p:nvPr/>
        </p:nvSpPr>
        <p:spPr>
          <a:xfrm>
            <a:off x="622158" y="836790"/>
            <a:ext cx="839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Meniul Modele permite crearea modelul conceptual al bazei de date și convertirea acestuia automat într-o bază de date reală</a:t>
            </a:r>
            <a:endParaRPr lang="ro-MD" sz="18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87666-D22B-4784-9E12-2DEA7F4A94C4}"/>
              </a:ext>
            </a:extLst>
          </p:cNvPr>
          <p:cNvSpPr/>
          <p:nvPr/>
        </p:nvSpPr>
        <p:spPr>
          <a:xfrm>
            <a:off x="558349" y="1509139"/>
            <a:ext cx="839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/>
              <a:t>Forward</a:t>
            </a:r>
            <a:r>
              <a:rPr lang="ro-RO" sz="1800" b="1" dirty="0"/>
              <a:t> Engineering – procedeul de conversie a unui model conceptual într-o bază de date reală</a:t>
            </a:r>
            <a:endParaRPr lang="ro-MD" sz="18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54FF08-7B04-400E-97A5-944671FC3BDB}"/>
              </a:ext>
            </a:extLst>
          </p:cNvPr>
          <p:cNvSpPr/>
          <p:nvPr/>
        </p:nvSpPr>
        <p:spPr>
          <a:xfrm>
            <a:off x="558349" y="2137803"/>
            <a:ext cx="8056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Reverse Engineering – procedeul de obținere a modelului conceptual a unei baze de date existente.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E2138-FD6E-416C-B3EB-4432A55B8EC6}"/>
              </a:ext>
            </a:extLst>
          </p:cNvPr>
          <p:cNvSpPr/>
          <p:nvPr/>
        </p:nvSpPr>
        <p:spPr>
          <a:xfrm>
            <a:off x="529074" y="2766467"/>
            <a:ext cx="839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/>
              <a:t>Reverse Engineering poate fi realizat fie prin încărcarea fișierului bazei de date, fie prin încărcarea scriptului SQL al acesteia.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63DB2B8-6515-492E-A645-E954166CC6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8247" y="3412798"/>
            <a:ext cx="3133969" cy="16309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4C5A6D5-7C94-4BE9-9A90-D9891118AED3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709E07-523D-4515-9669-E3EA732FCD6F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4F9F2-4C5E-42B0-8C9B-DD1B567D017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4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29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9635E-9203-42AF-A517-5B9487CDFC5F}"/>
              </a:ext>
            </a:extLst>
          </p:cNvPr>
          <p:cNvSpPr/>
          <p:nvPr/>
        </p:nvSpPr>
        <p:spPr>
          <a:xfrm>
            <a:off x="1107751" y="423192"/>
            <a:ext cx="2566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unui model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27D05-9541-4226-96BE-735E647B33A2}"/>
              </a:ext>
            </a:extLst>
          </p:cNvPr>
          <p:cNvSpPr/>
          <p:nvPr/>
        </p:nvSpPr>
        <p:spPr>
          <a:xfrm>
            <a:off x="787321" y="1056909"/>
            <a:ext cx="19978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1.Se selectează iconița +</a:t>
            </a:r>
            <a:endParaRPr lang="ro-MD" sz="12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C4A4DD-9FB4-43F5-99AE-8A990A42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98" y="752584"/>
            <a:ext cx="1941618" cy="8856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634FE3-0AAA-41F0-B635-2F09976072E4}"/>
              </a:ext>
            </a:extLst>
          </p:cNvPr>
          <p:cNvSpPr/>
          <p:nvPr/>
        </p:nvSpPr>
        <p:spPr>
          <a:xfrm>
            <a:off x="787321" y="1690627"/>
            <a:ext cx="42682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2.Se deschide fereastra se setare a conexiunii</a:t>
            </a:r>
            <a:endParaRPr lang="ro-MD" sz="1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22D5C-4E4A-414E-AE4F-213837AA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432" y="1959507"/>
            <a:ext cx="4967550" cy="298714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657AF5-E6C4-47EA-AC33-D5F65CD6DECD}"/>
              </a:ext>
            </a:extLst>
          </p:cNvPr>
          <p:cNvCxnSpPr>
            <a:cxnSpLocks/>
          </p:cNvCxnSpPr>
          <p:nvPr/>
        </p:nvCxnSpPr>
        <p:spPr>
          <a:xfrm flipV="1">
            <a:off x="2696308" y="953477"/>
            <a:ext cx="1453661" cy="281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5E48E-3B5A-41A7-863C-0918B1FCE0D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211410-5CBC-41BE-9097-048BC2666D3E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795FA4-DF19-4718-8A4A-31320ED8039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9;p13">
            <a:extLst>
              <a:ext uri="{FF2B5EF4-FFF2-40B4-BE49-F238E27FC236}">
                <a16:creationId xmlns:a16="http://schemas.microsoft.com/office/drawing/2014/main" id="{0F5EC31F-5CD3-47D5-BE86-A561BFA47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AFE1-A570-495A-9517-3A918D4AD5D6}"/>
              </a:ext>
            </a:extLst>
          </p:cNvPr>
          <p:cNvSpPr/>
          <p:nvPr/>
        </p:nvSpPr>
        <p:spPr>
          <a:xfrm>
            <a:off x="1614554" y="866110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de baze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9AF02-1EF4-4CF4-B6F8-F8C1691D211B}"/>
              </a:ext>
            </a:extLst>
          </p:cNvPr>
          <p:cNvSpPr/>
          <p:nvPr/>
        </p:nvSpPr>
        <p:spPr>
          <a:xfrm>
            <a:off x="858954" y="1347704"/>
            <a:ext cx="77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Baza de date </a:t>
            </a:r>
            <a:r>
              <a:rPr lang="ro-RO" sz="1800" b="1" dirty="0">
                <a:latin typeface="arial" panose="020B0604020202020204" pitchFamily="34" charset="0"/>
              </a:rPr>
              <a:t>– o colecție de date organizată în așa fel încât datele se pot manipula ușor </a:t>
            </a:r>
            <a:endParaRPr lang="ro-MD" sz="1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98269-DB38-4227-B9DA-9E3C4A9A72E3}"/>
              </a:ext>
            </a:extLst>
          </p:cNvPr>
          <p:cNvSpPr/>
          <p:nvPr/>
        </p:nvSpPr>
        <p:spPr>
          <a:xfrm>
            <a:off x="2354084" y="375641"/>
            <a:ext cx="4435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Introducere în baze de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3651C2-2B40-41AA-A351-BD471675465E}"/>
              </a:ext>
            </a:extLst>
          </p:cNvPr>
          <p:cNvSpPr/>
          <p:nvPr/>
        </p:nvSpPr>
        <p:spPr>
          <a:xfrm>
            <a:off x="883160" y="2070061"/>
            <a:ext cx="77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Modelul bazei de date – modelul ce stă la baza organizării datelor în cază</a:t>
            </a:r>
            <a:endParaRPr lang="ro-MD" sz="1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72EA3C-5BD5-45C0-907A-A16914D7997A}"/>
              </a:ext>
            </a:extLst>
          </p:cNvPr>
          <p:cNvSpPr/>
          <p:nvPr/>
        </p:nvSpPr>
        <p:spPr>
          <a:xfrm>
            <a:off x="1166213" y="3090547"/>
            <a:ext cx="7729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>
                <a:latin typeface="arial" panose="020B0604020202020204" pitchFamily="34" charset="0"/>
              </a:rPr>
              <a:t>Baze de date relaționale – datele sunt organizate în </a:t>
            </a:r>
            <a:r>
              <a:rPr lang="en-US" sz="1800" b="1" dirty="0">
                <a:latin typeface="arial" panose="020B0604020202020204" pitchFamily="34" charset="0"/>
              </a:rPr>
              <a:t>tab</a:t>
            </a:r>
            <a:r>
              <a:rPr lang="ro-RO" sz="1800" b="1" dirty="0">
                <a:latin typeface="arial" panose="020B0604020202020204" pitchFamily="34" charset="0"/>
              </a:rPr>
              <a:t>e</a:t>
            </a:r>
            <a:r>
              <a:rPr lang="en-US" sz="1800" b="1" dirty="0">
                <a:latin typeface="arial" panose="020B0604020202020204" pitchFamily="34" charset="0"/>
              </a:rPr>
              <a:t>le cu </a:t>
            </a:r>
            <a:r>
              <a:rPr lang="en-US" sz="1800" b="1" dirty="0" err="1">
                <a:latin typeface="arial" panose="020B0604020202020204" pitchFamily="34" charset="0"/>
              </a:rPr>
              <a:t>rânduri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şi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coloane</a:t>
            </a:r>
            <a:r>
              <a:rPr lang="en-US" sz="1800" b="1" dirty="0">
                <a:latin typeface="arial" panose="020B0604020202020204" pitchFamily="34" charset="0"/>
              </a:rPr>
              <a:t>,</a:t>
            </a:r>
            <a:r>
              <a:rPr lang="ro-RO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iar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relaţii</a:t>
            </a:r>
            <a:r>
              <a:rPr lang="ro-RO" sz="1800" b="1" dirty="0">
                <a:latin typeface="arial" panose="020B0604020202020204" pitchFamily="34" charset="0"/>
              </a:rPr>
              <a:t> stabilesc </a:t>
            </a:r>
            <a:r>
              <a:rPr lang="en-US" sz="1800" b="1" dirty="0" err="1">
                <a:latin typeface="arial" panose="020B0604020202020204" pitchFamily="34" charset="0"/>
              </a:rPr>
              <a:t>legăturile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dintre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tabele</a:t>
            </a:r>
            <a:r>
              <a:rPr lang="en-US" sz="1800" b="1" dirty="0">
                <a:latin typeface="arial" panose="020B0604020202020204" pitchFamily="34" charset="0"/>
              </a:rPr>
              <a:t>.</a:t>
            </a:r>
            <a:r>
              <a:rPr lang="ro-RO" sz="1800" b="1" dirty="0">
                <a:latin typeface="arial" panose="020B0604020202020204" pitchFamily="34" charset="0"/>
              </a:rPr>
              <a:t>     Ex: </a:t>
            </a:r>
            <a:r>
              <a:rPr lang="ro-RO" sz="1800" b="1" dirty="0" err="1">
                <a:latin typeface="arial" panose="020B0604020202020204" pitchFamily="34" charset="0"/>
              </a:rPr>
              <a:t>MySQL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F2CB2-042A-44DE-9087-F8F6FA28E769}"/>
              </a:ext>
            </a:extLst>
          </p:cNvPr>
          <p:cNvSpPr/>
          <p:nvPr/>
        </p:nvSpPr>
        <p:spPr>
          <a:xfrm>
            <a:off x="858954" y="2688248"/>
            <a:ext cx="809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În funcție de tipul modelului bazele de date pot fi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69939-D5DE-4D17-B6C5-F833BB31D450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baze de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02E-7D29-45A4-89D3-0BE4F7F60C9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B9BB6E-6649-414B-A9CA-FBE36E7DFC5E}"/>
              </a:ext>
            </a:extLst>
          </p:cNvPr>
          <p:cNvSpPr/>
          <p:nvPr/>
        </p:nvSpPr>
        <p:spPr>
          <a:xfrm>
            <a:off x="1166213" y="4046844"/>
            <a:ext cx="7729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>
                <a:latin typeface="arial" panose="020B0604020202020204" pitchFamily="34" charset="0"/>
              </a:rPr>
              <a:t>Baze de date </a:t>
            </a:r>
            <a:r>
              <a:rPr lang="ro-RO" sz="1800" b="1" dirty="0" err="1">
                <a:latin typeface="arial" panose="020B0604020202020204" pitchFamily="34" charset="0"/>
              </a:rPr>
              <a:t>nerelaționale</a:t>
            </a:r>
            <a:r>
              <a:rPr lang="ro-RO" sz="1800" b="1" dirty="0">
                <a:latin typeface="arial" panose="020B0604020202020204" pitchFamily="34" charset="0"/>
              </a:rPr>
              <a:t> – datele nu sunt organizate în </a:t>
            </a:r>
            <a:r>
              <a:rPr lang="en-US" sz="1800" b="1" dirty="0">
                <a:latin typeface="arial" panose="020B0604020202020204" pitchFamily="34" charset="0"/>
              </a:rPr>
              <a:t>tab</a:t>
            </a:r>
            <a:r>
              <a:rPr lang="ro-RO" sz="1800" b="1" dirty="0">
                <a:latin typeface="arial" panose="020B0604020202020204" pitchFamily="34" charset="0"/>
              </a:rPr>
              <a:t>e</a:t>
            </a:r>
            <a:r>
              <a:rPr lang="en-US" sz="1800" b="1" dirty="0">
                <a:latin typeface="arial" panose="020B0604020202020204" pitchFamily="34" charset="0"/>
              </a:rPr>
              <a:t>le </a:t>
            </a:r>
            <a:r>
              <a:rPr lang="ro-RO" sz="1800" b="1" dirty="0">
                <a:latin typeface="arial" panose="020B0604020202020204" pitchFamily="34" charset="0"/>
              </a:rPr>
              <a:t>și în alte forme, de exemplu în documente între care nu există relații</a:t>
            </a:r>
            <a:r>
              <a:rPr lang="en-US" sz="1800" b="1" dirty="0">
                <a:latin typeface="arial" panose="020B0604020202020204" pitchFamily="34" charset="0"/>
              </a:rPr>
              <a:t>.</a:t>
            </a:r>
            <a:r>
              <a:rPr lang="ro-RO" sz="1800" b="1" dirty="0">
                <a:latin typeface="arial" panose="020B0604020202020204" pitchFamily="34" charset="0"/>
              </a:rPr>
              <a:t> Ex: </a:t>
            </a:r>
            <a:r>
              <a:rPr lang="ro-RO" sz="1800" b="1" dirty="0" err="1">
                <a:latin typeface="arial" panose="020B0604020202020204" pitchFamily="34" charset="0"/>
              </a:rPr>
              <a:t>MangoDB</a:t>
            </a:r>
            <a:r>
              <a:rPr lang="ro-RO" sz="1800" b="1" dirty="0">
                <a:latin typeface="arial" panose="020B0604020202020204" pitchFamily="34" charset="0"/>
              </a:rPr>
              <a:t>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46533-1676-4B53-85D8-669090CE375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30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67B6CE-CB8F-4977-9436-9D77059DAD78}"/>
              </a:ext>
            </a:extLst>
          </p:cNvPr>
          <p:cNvSpPr/>
          <p:nvPr/>
        </p:nvSpPr>
        <p:spPr>
          <a:xfrm>
            <a:off x="1114168" y="436680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Modelul bazei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Sakila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AE293-AC1E-4A5B-8E42-338619F15E9A}"/>
              </a:ext>
            </a:extLst>
          </p:cNvPr>
          <p:cNvSpPr/>
          <p:nvPr/>
        </p:nvSpPr>
        <p:spPr>
          <a:xfrm>
            <a:off x="622158" y="836790"/>
            <a:ext cx="839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Baza de date </a:t>
            </a:r>
            <a:r>
              <a:rPr lang="ro-RO" sz="1800" b="1" dirty="0" err="1"/>
              <a:t>Sakila</a:t>
            </a:r>
            <a:r>
              <a:rPr lang="ro-RO" sz="1800" b="1" dirty="0"/>
              <a:t> este o bază de test și modelul acesteia apare în pagina de start al meniului Model</a:t>
            </a:r>
            <a:endParaRPr lang="ro-MD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07C96C-01B7-41E0-909F-BDEA4764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11" y="1483121"/>
            <a:ext cx="5802592" cy="34952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73A29A-258B-41CC-BE11-5C7739B6371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E5247-B199-4486-98ED-2D720EA82338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6315F-662B-4BAE-A70F-A4AE9C6CA7A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31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31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9635E-9203-42AF-A517-5B9487CDFC5F}"/>
              </a:ext>
            </a:extLst>
          </p:cNvPr>
          <p:cNvSpPr/>
          <p:nvPr/>
        </p:nvSpPr>
        <p:spPr>
          <a:xfrm>
            <a:off x="1021863" y="348391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Forward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Engineering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27D05-9541-4226-96BE-735E647B33A2}"/>
              </a:ext>
            </a:extLst>
          </p:cNvPr>
          <p:cNvSpPr/>
          <p:nvPr/>
        </p:nvSpPr>
        <p:spPr>
          <a:xfrm>
            <a:off x="528956" y="796883"/>
            <a:ext cx="3092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1.Se selectează iconița opțiunea </a:t>
            </a:r>
            <a:r>
              <a:rPr lang="ro-RO" sz="1200" dirty="0" err="1">
                <a:solidFill>
                  <a:schemeClr val="tx1"/>
                </a:solidFill>
              </a:rPr>
              <a:t>Forward</a:t>
            </a:r>
            <a:r>
              <a:rPr lang="ro-RO" sz="1200" dirty="0">
                <a:solidFill>
                  <a:schemeClr val="tx1"/>
                </a:solidFill>
              </a:rPr>
              <a:t> Engineering din meniul </a:t>
            </a:r>
            <a:r>
              <a:rPr lang="ro-RO" sz="1200" dirty="0" err="1">
                <a:solidFill>
                  <a:schemeClr val="tx1"/>
                </a:solidFill>
              </a:rPr>
              <a:t>Database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634FE3-0AAA-41F0-B635-2F09976072E4}"/>
              </a:ext>
            </a:extLst>
          </p:cNvPr>
          <p:cNvSpPr/>
          <p:nvPr/>
        </p:nvSpPr>
        <p:spPr>
          <a:xfrm>
            <a:off x="4429477" y="710692"/>
            <a:ext cx="42682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2.Se setează conexiunea la baza de date</a:t>
            </a:r>
            <a:endParaRPr lang="ro-MD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8A03D-B88F-4FB9-8C83-7146BA27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3" y="1406818"/>
            <a:ext cx="2960824" cy="1829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7E7A5-6F01-4833-AF2A-2FAC5AF1F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956431"/>
            <a:ext cx="3446586" cy="1625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B41BD-AF82-4D4C-B284-EA2026BF8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628" y="2700506"/>
            <a:ext cx="3853957" cy="24429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70E65A-0AF3-44B6-AE55-FE10ED9E3A93}"/>
              </a:ext>
            </a:extLst>
          </p:cNvPr>
          <p:cNvSpPr/>
          <p:nvPr/>
        </p:nvSpPr>
        <p:spPr>
          <a:xfrm>
            <a:off x="921730" y="3884952"/>
            <a:ext cx="3092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200" dirty="0">
                <a:solidFill>
                  <a:schemeClr val="tx1"/>
                </a:solidFill>
              </a:rPr>
              <a:t>3.Se selectează elementele bazei de date ce vor fi create</a:t>
            </a:r>
            <a:endParaRPr lang="ro-MD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E6805F-B135-4464-B68C-B855B4E1151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55887-30A0-4BE3-87B3-BE32C8CBDCC4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MySQL</a:t>
            </a:r>
            <a:r>
              <a:rPr lang="ro-RO" b="1" dirty="0"/>
              <a:t> </a:t>
            </a:r>
            <a:r>
              <a:rPr lang="ro-RO" b="1" dirty="0" err="1"/>
              <a:t>Workbench</a:t>
            </a:r>
            <a:endParaRPr lang="ro-RO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16C30-5DB3-482D-98BB-A9C152CD240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5125E59-3B30-4470-9663-5C7E21E71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6AA1CE-08DF-4E49-A500-C9D556486709}"/>
              </a:ext>
            </a:extLst>
          </p:cNvPr>
          <p:cNvSpPr/>
          <p:nvPr/>
        </p:nvSpPr>
        <p:spPr>
          <a:xfrm>
            <a:off x="1682418" y="551947"/>
            <a:ext cx="2491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Modelul relațional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C0F7A-7285-42A6-A2D2-3CA3E090EE02}"/>
              </a:ext>
            </a:extLst>
          </p:cNvPr>
          <p:cNvSpPr/>
          <p:nvPr/>
        </p:nvSpPr>
        <p:spPr>
          <a:xfrm>
            <a:off x="406792" y="1197578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</a:rPr>
              <a:t>Modelul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relaţional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ro-RO" sz="1800" b="1" dirty="0">
                <a:latin typeface="arial" panose="020B0604020202020204" pitchFamily="34" charset="0"/>
              </a:rPr>
              <a:t>-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modelul</a:t>
            </a:r>
            <a:r>
              <a:rPr lang="en-US" sz="1800" b="1" dirty="0">
                <a:latin typeface="arial" panose="020B0604020202020204" pitchFamily="34" charset="0"/>
              </a:rPr>
              <a:t> pe </a:t>
            </a:r>
            <a:r>
              <a:rPr lang="en-US" sz="1800" b="1" dirty="0" err="1">
                <a:latin typeface="arial" panose="020B0604020202020204" pitchFamily="34" charset="0"/>
              </a:rPr>
              <a:t>baza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căruia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datele</a:t>
            </a:r>
            <a:r>
              <a:rPr lang="en-US" sz="1800" b="1" dirty="0">
                <a:latin typeface="arial" panose="020B0604020202020204" pitchFamily="34" charset="0"/>
              </a:rPr>
              <a:t> din </a:t>
            </a:r>
            <a:r>
              <a:rPr lang="en-US" sz="1800" b="1" dirty="0" err="1">
                <a:latin typeface="arial" panose="020B0604020202020204" pitchFamily="34" charset="0"/>
              </a:rPr>
              <a:t>baza</a:t>
            </a:r>
            <a:r>
              <a:rPr lang="en-US" sz="1800" b="1" dirty="0">
                <a:latin typeface="arial" panose="020B0604020202020204" pitchFamily="34" charset="0"/>
              </a:rPr>
              <a:t> de date sunt </a:t>
            </a:r>
            <a:r>
              <a:rPr lang="en-US" sz="1800" b="1" dirty="0" err="1">
                <a:latin typeface="arial" panose="020B0604020202020204" pitchFamily="34" charset="0"/>
              </a:rPr>
              <a:t>organizate</a:t>
            </a:r>
            <a:r>
              <a:rPr lang="en-US" sz="1800" b="1" dirty="0">
                <a:latin typeface="arial" panose="020B0604020202020204" pitchFamily="34" charset="0"/>
              </a:rPr>
              <a:t> sub </a:t>
            </a:r>
            <a:r>
              <a:rPr lang="en-US" sz="1800" b="1" dirty="0" err="1">
                <a:latin typeface="arial" panose="020B0604020202020204" pitchFamily="34" charset="0"/>
              </a:rPr>
              <a:t>formă</a:t>
            </a:r>
            <a:r>
              <a:rPr lang="en-US" sz="1800" b="1" dirty="0"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</a:rPr>
              <a:t>liste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ordonate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şi</a:t>
            </a:r>
            <a:r>
              <a:rPr lang="en-US" sz="1800" b="1" dirty="0">
                <a:latin typeface="arial" panose="020B0604020202020204" pitchFamily="34" charset="0"/>
              </a:rPr>
              <a:t> sunt </a:t>
            </a:r>
            <a:r>
              <a:rPr lang="en-US" sz="1800" b="1" dirty="0" err="1">
                <a:latin typeface="arial" panose="020B0604020202020204" pitchFamily="34" charset="0"/>
              </a:rPr>
              <a:t>grupate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prin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relaţii</a:t>
            </a:r>
            <a:r>
              <a:rPr lang="en-US" sz="1800" b="1" dirty="0">
                <a:latin typeface="arial" panose="020B0604020202020204" pitchFamily="34" charset="0"/>
              </a:rPr>
              <a:t>.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C7BB4-3BBD-46FD-A4A6-EC5EEC68390A}"/>
              </a:ext>
            </a:extLst>
          </p:cNvPr>
          <p:cNvSpPr/>
          <p:nvPr/>
        </p:nvSpPr>
        <p:spPr>
          <a:xfrm>
            <a:off x="441569" y="1960106"/>
            <a:ext cx="8327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</a:rPr>
              <a:t>Listele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ordonate</a:t>
            </a:r>
            <a:r>
              <a:rPr lang="en-US" sz="1800" b="1" dirty="0">
                <a:latin typeface="arial" panose="020B0604020202020204" pitchFamily="34" charset="0"/>
              </a:rPr>
              <a:t> sunt</a:t>
            </a:r>
            <a:r>
              <a:rPr lang="ro-RO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tabele</a:t>
            </a:r>
            <a:r>
              <a:rPr lang="en-US" sz="1800" b="1" dirty="0">
                <a:latin typeface="arial" panose="020B0604020202020204" pitchFamily="34" charset="0"/>
              </a:rPr>
              <a:t> cu </a:t>
            </a:r>
            <a:r>
              <a:rPr lang="en-US" sz="1800" b="1" dirty="0" err="1">
                <a:latin typeface="arial" panose="020B0604020202020204" pitchFamily="34" charset="0"/>
              </a:rPr>
              <a:t>rânduri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şi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coloane</a:t>
            </a:r>
            <a:r>
              <a:rPr lang="en-US" sz="1800" b="1" dirty="0">
                <a:latin typeface="arial" panose="020B0604020202020204" pitchFamily="34" charset="0"/>
              </a:rPr>
              <a:t>, </a:t>
            </a:r>
            <a:r>
              <a:rPr lang="en-US" sz="1800" b="1" dirty="0" err="1">
                <a:latin typeface="arial" panose="020B0604020202020204" pitchFamily="34" charset="0"/>
              </a:rPr>
              <a:t>iar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legăturile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dintre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tabele</a:t>
            </a:r>
            <a:r>
              <a:rPr lang="en-US" sz="1800" b="1" dirty="0">
                <a:latin typeface="arial" panose="020B0604020202020204" pitchFamily="34" charset="0"/>
              </a:rPr>
              <a:t> se </a:t>
            </a:r>
            <a:r>
              <a:rPr lang="en-US" sz="1800" b="1" dirty="0" err="1">
                <a:latin typeface="arial" panose="020B0604020202020204" pitchFamily="34" charset="0"/>
              </a:rPr>
              <a:t>numesc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relaţii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12711-778C-4B43-AAED-7B6417F9F18E}"/>
              </a:ext>
            </a:extLst>
          </p:cNvPr>
          <p:cNvSpPr/>
          <p:nvPr/>
        </p:nvSpPr>
        <p:spPr>
          <a:xfrm>
            <a:off x="441569" y="2733458"/>
            <a:ext cx="817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</a:rPr>
              <a:t>Coloanele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unesc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toate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datele</a:t>
            </a:r>
            <a:r>
              <a:rPr lang="en-US" sz="1800" b="1" dirty="0"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</a:rPr>
              <a:t>acelaşi</a:t>
            </a:r>
            <a:r>
              <a:rPr lang="en-US" sz="1800" b="1" dirty="0">
                <a:latin typeface="arial" panose="020B0604020202020204" pitchFamily="34" charset="0"/>
              </a:rPr>
              <a:t> tip</a:t>
            </a:r>
            <a:r>
              <a:rPr lang="ro-RO" sz="1800" b="1" dirty="0">
                <a:latin typeface="arial" panose="020B0604020202020204" pitchFamily="34" charset="0"/>
              </a:rPr>
              <a:t>,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în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timp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rândurile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reprezintă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secvenţa</a:t>
            </a:r>
            <a:r>
              <a:rPr lang="en-US" sz="1800" b="1" dirty="0"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</a:rPr>
              <a:t>valori</a:t>
            </a:r>
            <a:r>
              <a:rPr lang="en-US" sz="1800" b="1" dirty="0">
                <a:latin typeface="arial" panose="020B0604020202020204" pitchFamily="34" charset="0"/>
              </a:rPr>
              <a:t> care </a:t>
            </a:r>
            <a:r>
              <a:rPr lang="en-US" sz="1800" b="1" dirty="0" err="1">
                <a:latin typeface="arial" panose="020B0604020202020204" pitchFamily="34" charset="0"/>
              </a:rPr>
              <a:t>alcătuiesc</a:t>
            </a:r>
            <a:r>
              <a:rPr lang="en-US" sz="1800" b="1" dirty="0">
                <a:latin typeface="arial" panose="020B0604020202020204" pitchFamily="34" charset="0"/>
              </a:rPr>
              <a:t> o </a:t>
            </a:r>
            <a:r>
              <a:rPr lang="en-US" sz="1800" b="1" dirty="0" err="1">
                <a:latin typeface="arial" panose="020B0604020202020204" pitchFamily="34" charset="0"/>
              </a:rPr>
              <a:t>introducere</a:t>
            </a:r>
            <a:r>
              <a:rPr lang="en-US" sz="1800" b="1" dirty="0">
                <a:latin typeface="arial" panose="020B0604020202020204" pitchFamily="34" charset="0"/>
              </a:rPr>
              <a:t>.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42A17-8F87-456E-888B-D5C46DDC186F}"/>
              </a:ext>
            </a:extLst>
          </p:cNvPr>
          <p:cNvSpPr/>
          <p:nvPr/>
        </p:nvSpPr>
        <p:spPr>
          <a:xfrm>
            <a:off x="480646" y="3572480"/>
            <a:ext cx="8100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</a:rPr>
              <a:t>Definirea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relaţiilor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dintre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tabele</a:t>
            </a:r>
            <a:r>
              <a:rPr lang="en-US" sz="1800" b="1" dirty="0">
                <a:latin typeface="arial" panose="020B0604020202020204" pitchFamily="34" charset="0"/>
              </a:rPr>
              <a:t> se </a:t>
            </a:r>
            <a:r>
              <a:rPr lang="en-US" sz="1800" b="1" dirty="0" err="1">
                <a:latin typeface="arial" panose="020B0604020202020204" pitchFamily="34" charset="0"/>
              </a:rPr>
              <a:t>realizează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prin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folosirea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unei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coloane</a:t>
            </a:r>
            <a:r>
              <a:rPr lang="en-US" sz="1800" b="1" dirty="0"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</a:rPr>
              <a:t>identificare</a:t>
            </a:r>
            <a:r>
              <a:rPr lang="ro-RO" sz="1800" b="1" dirty="0">
                <a:latin typeface="arial" panose="020B0604020202020204" pitchFamily="34" charset="0"/>
              </a:rPr>
              <a:t> care va avea valori unice pentru fiecare introducere</a:t>
            </a:r>
            <a:r>
              <a:rPr lang="en-US" sz="1800" b="1" dirty="0">
                <a:latin typeface="arial" panose="020B0604020202020204" pitchFamily="34" charset="0"/>
              </a:rPr>
              <a:t>.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F3CA6-FE8A-46AC-BDBE-646B4DDF3E9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57D99E-0033-46D0-A27D-3C385F0DE375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baze de 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A7A97-E3D0-4C3B-B8E1-1775921CDDA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4183D-C087-4318-A21C-33346F04CA87}"/>
              </a:ext>
            </a:extLst>
          </p:cNvPr>
          <p:cNvSpPr/>
          <p:nvPr/>
        </p:nvSpPr>
        <p:spPr>
          <a:xfrm>
            <a:off x="968609" y="459556"/>
            <a:ext cx="4027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Avantajele modelului relațional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0E83CF-49F5-43D6-8956-0E106D0E228F}"/>
              </a:ext>
            </a:extLst>
          </p:cNvPr>
          <p:cNvSpPr/>
          <p:nvPr/>
        </p:nvSpPr>
        <p:spPr>
          <a:xfrm>
            <a:off x="430169" y="859666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Organizarea datelor în jurul entităților – un tabel va conține date despre o entitate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AA8FB-61AD-4E76-957F-0F750800CFF7}"/>
              </a:ext>
            </a:extLst>
          </p:cNvPr>
          <p:cNvSpPr/>
          <p:nvPr/>
        </p:nvSpPr>
        <p:spPr>
          <a:xfrm>
            <a:off x="430168" y="1505997"/>
            <a:ext cx="84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Excluderea datelor repetare – datele se vor referi strict la o entitate, iar pentru accesarea datelor altei entități se vor utiliza relațiile dintre acestea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02B81D-11F5-4A77-8FA6-51C5DFD73899}"/>
              </a:ext>
            </a:extLst>
          </p:cNvPr>
          <p:cNvSpPr/>
          <p:nvPr/>
        </p:nvSpPr>
        <p:spPr>
          <a:xfrm>
            <a:off x="430168" y="2202418"/>
            <a:ext cx="1683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Exemplu: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E3A350-3BC2-4EB1-8C86-008E193C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03196"/>
              </p:ext>
            </p:extLst>
          </p:nvPr>
        </p:nvGraphicFramePr>
        <p:xfrm>
          <a:off x="703384" y="2920240"/>
          <a:ext cx="4091513" cy="8606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198295">
                  <a:extLst>
                    <a:ext uri="{9D8B030D-6E8A-4147-A177-3AD203B41FA5}">
                      <a16:colId xmlns:a16="http://schemas.microsoft.com/office/drawing/2014/main" val="251425162"/>
                    </a:ext>
                  </a:extLst>
                </a:gridCol>
                <a:gridCol w="964406">
                  <a:extLst>
                    <a:ext uri="{9D8B030D-6E8A-4147-A177-3AD203B41FA5}">
                      <a16:colId xmlns:a16="http://schemas.microsoft.com/office/drawing/2014/main" val="133108618"/>
                    </a:ext>
                  </a:extLst>
                </a:gridCol>
                <a:gridCol w="964406">
                  <a:extLst>
                    <a:ext uri="{9D8B030D-6E8A-4147-A177-3AD203B41FA5}">
                      <a16:colId xmlns:a16="http://schemas.microsoft.com/office/drawing/2014/main" val="503653664"/>
                    </a:ext>
                  </a:extLst>
                </a:gridCol>
                <a:gridCol w="964406">
                  <a:extLst>
                    <a:ext uri="{9D8B030D-6E8A-4147-A177-3AD203B41FA5}">
                      <a16:colId xmlns:a16="http://schemas.microsoft.com/office/drawing/2014/main" val="333519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 utilizator</a:t>
                      </a:r>
                      <a:endParaRPr lang="ro-MD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Prenume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Nume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Tara</a:t>
                      </a:r>
                      <a:endParaRPr lang="ro-M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0057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Popescu 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Ion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România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504951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Petrovici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Vasile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Moldova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6632223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AF588F-8B13-44BB-9E08-21DAFEA2B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70091"/>
              </p:ext>
            </p:extLst>
          </p:nvPr>
        </p:nvGraphicFramePr>
        <p:xfrm>
          <a:off x="4390614" y="4089209"/>
          <a:ext cx="4253523" cy="85744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417841">
                  <a:extLst>
                    <a:ext uri="{9D8B030D-6E8A-4147-A177-3AD203B41FA5}">
                      <a16:colId xmlns:a16="http://schemas.microsoft.com/office/drawing/2014/main" val="669267225"/>
                    </a:ext>
                  </a:extLst>
                </a:gridCol>
                <a:gridCol w="1417841">
                  <a:extLst>
                    <a:ext uri="{9D8B030D-6E8A-4147-A177-3AD203B41FA5}">
                      <a16:colId xmlns:a16="http://schemas.microsoft.com/office/drawing/2014/main" val="2737093424"/>
                    </a:ext>
                  </a:extLst>
                </a:gridCol>
                <a:gridCol w="1417841">
                  <a:extLst>
                    <a:ext uri="{9D8B030D-6E8A-4147-A177-3AD203B41FA5}">
                      <a16:colId xmlns:a16="http://schemas.microsoft.com/office/drawing/2014/main" val="2391665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Numele tarii</a:t>
                      </a:r>
                      <a:endParaRPr lang="ro-M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Domeniul tarii</a:t>
                      </a:r>
                      <a:endParaRPr lang="ro-M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Capitala</a:t>
                      </a:r>
                      <a:endParaRPr lang="ro-M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17283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România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ro-RO" sz="1600" dirty="0" err="1">
                          <a:effectLst/>
                        </a:rPr>
                        <a:t>ro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București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346546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Moldova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.g</a:t>
                      </a:r>
                      <a:r>
                        <a:rPr lang="ro-RO" sz="1600" dirty="0">
                          <a:effectLst/>
                        </a:rPr>
                        <a:t>md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Chișinău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3573642052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49169035-966F-423E-B3E5-0721ED5D0ADA}"/>
              </a:ext>
            </a:extLst>
          </p:cNvPr>
          <p:cNvSpPr/>
          <p:nvPr/>
        </p:nvSpPr>
        <p:spPr>
          <a:xfrm>
            <a:off x="1271834" y="2571750"/>
            <a:ext cx="26044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1600" dirty="0">
                <a:latin typeface="arial" panose="020B0604020202020204" pitchFamily="34" charset="0"/>
              </a:rPr>
              <a:t>Entitatea - utilizator</a:t>
            </a:r>
            <a:endParaRPr lang="ro-MD" sz="1600" dirty="0">
              <a:latin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96690D-6790-4C1F-A1E6-D18FD030C788}"/>
              </a:ext>
            </a:extLst>
          </p:cNvPr>
          <p:cNvSpPr/>
          <p:nvPr/>
        </p:nvSpPr>
        <p:spPr>
          <a:xfrm>
            <a:off x="5378818" y="3740667"/>
            <a:ext cx="26044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1600" dirty="0">
                <a:latin typeface="arial" panose="020B0604020202020204" pitchFamily="34" charset="0"/>
              </a:rPr>
              <a:t>Entitatea - tară</a:t>
            </a:r>
            <a:endParaRPr lang="ro-MD" sz="1600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807D75-E94F-4C73-A268-7C4195634DB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BE714-14BA-452C-A7F6-40131E013B9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baze de 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6E0F6-FB9B-40B0-8656-D5A9F198121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93BFF-0C70-4222-B9C4-E20377357C8F}"/>
              </a:ext>
            </a:extLst>
          </p:cNvPr>
          <p:cNvSpPr/>
          <p:nvPr/>
        </p:nvSpPr>
        <p:spPr>
          <a:xfrm>
            <a:off x="850615" y="611976"/>
            <a:ext cx="4079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Sisteme de gestionarea a bazei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3D928-8C17-4FEB-9D8D-3AEB8F7A4AD5}"/>
              </a:ext>
            </a:extLst>
          </p:cNvPr>
          <p:cNvSpPr/>
          <p:nvPr/>
        </p:nvSpPr>
        <p:spPr>
          <a:xfrm>
            <a:off x="674009" y="1171816"/>
            <a:ext cx="8153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800" b="1" dirty="0">
                <a:solidFill>
                  <a:srgbClr val="FF0000"/>
                </a:solidFill>
              </a:rPr>
              <a:t>Sistemul de gestionarea a bazei de date (DBMS – </a:t>
            </a:r>
            <a:r>
              <a:rPr lang="ro-MD" sz="1800" b="1" dirty="0" err="1">
                <a:solidFill>
                  <a:srgbClr val="FF0000"/>
                </a:solidFill>
              </a:rPr>
              <a:t>Database</a:t>
            </a:r>
            <a:r>
              <a:rPr lang="ro-MD" sz="1800" b="1" dirty="0">
                <a:solidFill>
                  <a:srgbClr val="FF0000"/>
                </a:solidFill>
              </a:rPr>
              <a:t> Management </a:t>
            </a:r>
            <a:r>
              <a:rPr lang="ro-MD" sz="1800" b="1" dirty="0" err="1">
                <a:solidFill>
                  <a:srgbClr val="FF0000"/>
                </a:solidFill>
              </a:rPr>
              <a:t>System</a:t>
            </a:r>
            <a:r>
              <a:rPr lang="ro-MD" sz="1800" b="1" dirty="0">
                <a:solidFill>
                  <a:srgbClr val="FF0000"/>
                </a:solidFill>
              </a:rPr>
              <a:t>)</a:t>
            </a:r>
            <a:r>
              <a:rPr lang="ro-MD" sz="1800" b="1" dirty="0"/>
              <a:t> </a:t>
            </a:r>
            <a:r>
              <a:rPr lang="ro-RO" sz="1800" b="1" dirty="0"/>
              <a:t>- </a:t>
            </a:r>
            <a:r>
              <a:rPr lang="en-US" sz="1800" b="1" dirty="0"/>
              <a:t> o </a:t>
            </a:r>
            <a:r>
              <a:rPr lang="en-US" sz="1800" b="1" dirty="0" err="1"/>
              <a:t>aplicaţie</a:t>
            </a:r>
            <a:r>
              <a:rPr lang="en-US" sz="1800" b="1" dirty="0"/>
              <a:t> de software special </a:t>
            </a:r>
            <a:r>
              <a:rPr lang="en-US" sz="1800" b="1" dirty="0" err="1"/>
              <a:t>proiectată</a:t>
            </a:r>
            <a:r>
              <a:rPr lang="en-US" sz="1800" b="1" dirty="0"/>
              <a:t> care </a:t>
            </a:r>
            <a:r>
              <a:rPr lang="en-US" sz="1800" b="1" dirty="0" err="1"/>
              <a:t>asigură</a:t>
            </a:r>
            <a:r>
              <a:rPr lang="en-US" sz="1800" b="1" dirty="0"/>
              <a:t> o </a:t>
            </a:r>
            <a:r>
              <a:rPr lang="en-US" sz="1800" b="1" dirty="0" err="1"/>
              <a:t>interacţiune</a:t>
            </a:r>
            <a:r>
              <a:rPr lang="en-US" sz="1800" b="1" dirty="0"/>
              <a:t> </a:t>
            </a:r>
            <a:r>
              <a:rPr lang="en-US" sz="1800" b="1" dirty="0" err="1"/>
              <a:t>între</a:t>
            </a:r>
            <a:r>
              <a:rPr lang="en-US" sz="1800" b="1" dirty="0"/>
              <a:t> </a:t>
            </a:r>
            <a:r>
              <a:rPr lang="en-US" sz="1800" b="1" dirty="0" err="1"/>
              <a:t>utilizatori</a:t>
            </a:r>
            <a:r>
              <a:rPr lang="en-US" sz="1800" b="1" dirty="0"/>
              <a:t>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en-US" sz="1800" b="1" dirty="0" err="1"/>
              <a:t>alte</a:t>
            </a:r>
            <a:r>
              <a:rPr lang="en-US" sz="1800" b="1" dirty="0"/>
              <a:t> </a:t>
            </a:r>
            <a:r>
              <a:rPr lang="en-US" sz="1800" b="1" dirty="0" err="1"/>
              <a:t>aplicaţii</a:t>
            </a:r>
            <a:r>
              <a:rPr lang="en-US" sz="1800" b="1" dirty="0"/>
              <a:t>, de o </a:t>
            </a:r>
            <a:r>
              <a:rPr lang="en-US" sz="1800" b="1" dirty="0" err="1"/>
              <a:t>parte</a:t>
            </a:r>
            <a:r>
              <a:rPr lang="en-US" sz="1800" b="1" dirty="0"/>
              <a:t>,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en-US" sz="1800" b="1" dirty="0" err="1"/>
              <a:t>interacţiunea</a:t>
            </a:r>
            <a:r>
              <a:rPr lang="en-US" sz="1800" b="1" dirty="0"/>
              <a:t> </a:t>
            </a:r>
            <a:r>
              <a:rPr lang="en-US" sz="1800" b="1" dirty="0" err="1"/>
              <a:t>propriei</a:t>
            </a:r>
            <a:r>
              <a:rPr lang="en-US" sz="1800" b="1" dirty="0"/>
              <a:t> </a:t>
            </a:r>
            <a:r>
              <a:rPr lang="en-US" sz="1800" b="1" dirty="0" err="1"/>
              <a:t>baze</a:t>
            </a:r>
            <a:r>
              <a:rPr lang="en-US" sz="1800" b="1" dirty="0"/>
              <a:t> de date, de </a:t>
            </a:r>
            <a:r>
              <a:rPr lang="en-US" sz="1800" b="1" dirty="0" err="1"/>
              <a:t>cealaltă</a:t>
            </a:r>
            <a:r>
              <a:rPr lang="en-US" sz="1800" b="1" dirty="0"/>
              <a:t> </a:t>
            </a:r>
            <a:r>
              <a:rPr lang="en-US" sz="1800" b="1" dirty="0" err="1"/>
              <a:t>parte</a:t>
            </a:r>
            <a:r>
              <a:rPr lang="en-US" sz="1800" b="1" dirty="0"/>
              <a:t>.</a:t>
            </a:r>
            <a:endParaRPr lang="ro-MD" sz="1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DBBD4-67D5-4795-A563-28F33760D75A}"/>
              </a:ext>
            </a:extLst>
          </p:cNvPr>
          <p:cNvSpPr/>
          <p:nvPr/>
        </p:nvSpPr>
        <p:spPr>
          <a:xfrm>
            <a:off x="615756" y="2583731"/>
            <a:ext cx="82118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Există</a:t>
            </a:r>
            <a:r>
              <a:rPr lang="en-US" sz="1800" b="1" dirty="0"/>
              <a:t> </a:t>
            </a:r>
            <a:r>
              <a:rPr lang="en-US" sz="1800" b="1" dirty="0" err="1"/>
              <a:t>diferite</a:t>
            </a:r>
            <a:r>
              <a:rPr lang="en-US" sz="1800" b="1" dirty="0"/>
              <a:t> </a:t>
            </a:r>
            <a:r>
              <a:rPr lang="en-US" sz="1800" b="1" dirty="0" err="1"/>
              <a:t>tipuri</a:t>
            </a:r>
            <a:r>
              <a:rPr lang="en-US" sz="1800" b="1" dirty="0"/>
              <a:t> de </a:t>
            </a:r>
            <a:r>
              <a:rPr lang="en-US" sz="1800" b="1" dirty="0" err="1"/>
              <a:t>sisteme</a:t>
            </a:r>
            <a:r>
              <a:rPr lang="en-US" sz="1800" b="1" dirty="0"/>
              <a:t> de </a:t>
            </a:r>
            <a:r>
              <a:rPr lang="en-US" sz="1800" b="1" dirty="0" err="1"/>
              <a:t>gestionare</a:t>
            </a:r>
            <a:r>
              <a:rPr lang="en-US" sz="1800" b="1" dirty="0"/>
              <a:t> a </a:t>
            </a:r>
            <a:r>
              <a:rPr lang="en-US" sz="1800" b="1" dirty="0" err="1"/>
              <a:t>bazelor</a:t>
            </a:r>
            <a:r>
              <a:rPr lang="en-US" sz="1800" b="1" dirty="0"/>
              <a:t> de date, care sunt </a:t>
            </a:r>
            <a:r>
              <a:rPr lang="en-US" sz="1800" b="1" dirty="0" err="1"/>
              <a:t>analoge</a:t>
            </a:r>
            <a:r>
              <a:rPr lang="en-US" sz="1800" b="1" dirty="0"/>
              <a:t>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en-US" sz="1800" b="1" dirty="0" err="1"/>
              <a:t>depind</a:t>
            </a:r>
            <a:r>
              <a:rPr lang="en-US" sz="1800" b="1" dirty="0"/>
              <a:t> de </a:t>
            </a:r>
            <a:r>
              <a:rPr lang="en-US" sz="1800" b="1" dirty="0" err="1"/>
              <a:t>tipul</a:t>
            </a:r>
            <a:r>
              <a:rPr lang="en-US" sz="1800" b="1" dirty="0"/>
              <a:t> </a:t>
            </a:r>
            <a:r>
              <a:rPr lang="en-US" sz="1800" b="1" dirty="0" err="1"/>
              <a:t>bazei</a:t>
            </a:r>
            <a:r>
              <a:rPr lang="en-US" sz="1800" b="1" dirty="0"/>
              <a:t> de date</a:t>
            </a:r>
            <a:r>
              <a:rPr lang="ro-RO" sz="1800" b="1" dirty="0"/>
              <a:t>, unele dintre cele mai răspândite fiind </a:t>
            </a:r>
            <a:r>
              <a:rPr lang="en-US" sz="1800" b="1" dirty="0" err="1">
                <a:solidFill>
                  <a:srgbClr val="FF0000"/>
                </a:solidFill>
              </a:rPr>
              <a:t>sistemele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relaţionale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pentru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gestionarea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bazelor</a:t>
            </a:r>
            <a:r>
              <a:rPr lang="en-US" sz="1800" b="1" dirty="0">
                <a:solidFill>
                  <a:srgbClr val="FF0000"/>
                </a:solidFill>
              </a:rPr>
              <a:t> de date </a:t>
            </a:r>
            <a:r>
              <a:rPr lang="en-US" sz="1800" b="1" dirty="0" err="1">
                <a:solidFill>
                  <a:srgbClr val="FF0000"/>
                </a:solidFill>
              </a:rPr>
              <a:t>sau</a:t>
            </a:r>
            <a:r>
              <a:rPr lang="en-US" sz="1800" b="1" dirty="0">
                <a:solidFill>
                  <a:srgbClr val="FF0000"/>
                </a:solidFill>
              </a:rPr>
              <a:t> RDBMS </a:t>
            </a:r>
            <a:endParaRPr lang="ro-MD" sz="18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8CDDD-A0DD-43EE-9308-F7805E1B7379}"/>
              </a:ext>
            </a:extLst>
          </p:cNvPr>
          <p:cNvSpPr/>
          <p:nvPr/>
        </p:nvSpPr>
        <p:spPr>
          <a:xfrm>
            <a:off x="666752" y="3943790"/>
            <a:ext cx="828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RDBMS </a:t>
            </a:r>
            <a:r>
              <a:rPr lang="en-US" sz="1800" b="1" dirty="0" err="1"/>
              <a:t>asigură</a:t>
            </a:r>
            <a:r>
              <a:rPr lang="en-US" sz="1800" b="1" dirty="0"/>
              <a:t> </a:t>
            </a:r>
            <a:r>
              <a:rPr lang="en-US" sz="1800" b="1" dirty="0" err="1"/>
              <a:t>definirea</a:t>
            </a:r>
            <a:r>
              <a:rPr lang="en-US" sz="1800" b="1" dirty="0"/>
              <a:t>, </a:t>
            </a:r>
            <a:r>
              <a:rPr lang="en-US" sz="1800" b="1" dirty="0" err="1"/>
              <a:t>crearea</a:t>
            </a:r>
            <a:r>
              <a:rPr lang="en-US" sz="1800" b="1" dirty="0"/>
              <a:t>, </a:t>
            </a:r>
            <a:r>
              <a:rPr lang="en-US" sz="1800" b="1" dirty="0" err="1"/>
              <a:t>căutarea</a:t>
            </a:r>
            <a:r>
              <a:rPr lang="en-US" sz="1800" b="1" dirty="0"/>
              <a:t>, </a:t>
            </a:r>
            <a:r>
              <a:rPr lang="en-US" sz="1800" b="1" dirty="0" err="1"/>
              <a:t>actualizarea</a:t>
            </a:r>
            <a:r>
              <a:rPr lang="en-US" sz="1800" b="1" dirty="0"/>
              <a:t>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en-US" sz="1800" b="1" dirty="0" err="1"/>
              <a:t>administrarea</a:t>
            </a:r>
            <a:r>
              <a:rPr lang="en-US" sz="1800" b="1" dirty="0"/>
              <a:t> </a:t>
            </a:r>
            <a:r>
              <a:rPr lang="en-US" sz="1800" b="1" dirty="0" err="1"/>
              <a:t>unei</a:t>
            </a:r>
            <a:r>
              <a:rPr lang="en-US" sz="1800" b="1" dirty="0"/>
              <a:t> </a:t>
            </a:r>
            <a:r>
              <a:rPr lang="en-US" sz="1800" b="1" dirty="0" err="1"/>
              <a:t>baze</a:t>
            </a:r>
            <a:r>
              <a:rPr lang="en-US" sz="1800" b="1" dirty="0"/>
              <a:t> de date.</a:t>
            </a:r>
            <a:endParaRPr lang="ro-MD" sz="1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66A28-507F-41C0-AA82-B8531C64481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FB3E1E-36B1-442C-86B0-F7B2C91D72E7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baze de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95179-5DB4-46D5-A982-7DE63D2CE4C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7</a:t>
            </a:fld>
            <a:endParaRPr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44F894-FAF1-4380-80AE-9BF9664BADBA}"/>
              </a:ext>
            </a:extLst>
          </p:cNvPr>
          <p:cNvSpPr/>
          <p:nvPr/>
        </p:nvSpPr>
        <p:spPr>
          <a:xfrm>
            <a:off x="1122095" y="574475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 de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78FBA-D66C-481A-82B4-7B9A1B288E41}"/>
              </a:ext>
            </a:extLst>
          </p:cNvPr>
          <p:cNvSpPr/>
          <p:nvPr/>
        </p:nvSpPr>
        <p:spPr>
          <a:xfrm>
            <a:off x="684177" y="1323885"/>
            <a:ext cx="7775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SQL </a:t>
            </a:r>
            <a:r>
              <a:rPr lang="ro-RO" sz="1800" b="1" dirty="0"/>
              <a:t>(</a:t>
            </a:r>
            <a:r>
              <a:rPr lang="en-US" sz="1800" b="1" dirty="0"/>
              <a:t>Structured Query Language</a:t>
            </a:r>
            <a:r>
              <a:rPr lang="ro-RO" sz="1800" b="1" dirty="0"/>
              <a:t>) -</a:t>
            </a:r>
            <a:r>
              <a:rPr lang="en-US" sz="1800" b="1" dirty="0"/>
              <a:t> </a:t>
            </a:r>
            <a:r>
              <a:rPr lang="en-US" sz="1800" b="1" dirty="0" err="1"/>
              <a:t>limbajul</a:t>
            </a:r>
            <a:r>
              <a:rPr lang="en-US" sz="1800" b="1" dirty="0"/>
              <a:t> </a:t>
            </a:r>
            <a:r>
              <a:rPr lang="en-US" sz="1800" b="1" dirty="0" err="1"/>
              <a:t>interogativ</a:t>
            </a:r>
            <a:r>
              <a:rPr lang="en-US" sz="1800" b="1" dirty="0"/>
              <a:t> care </a:t>
            </a:r>
            <a:r>
              <a:rPr lang="en-US" sz="1800" b="1" dirty="0" err="1"/>
              <a:t>asigură</a:t>
            </a:r>
            <a:r>
              <a:rPr lang="en-US" sz="1800" b="1" dirty="0"/>
              <a:t> </a:t>
            </a:r>
            <a:r>
              <a:rPr lang="en-US" sz="1800" b="1" dirty="0" err="1"/>
              <a:t>definirea</a:t>
            </a:r>
            <a:r>
              <a:rPr lang="en-US" sz="1800" b="1" dirty="0"/>
              <a:t> </a:t>
            </a:r>
            <a:r>
              <a:rPr lang="en-US" sz="1800" b="1" dirty="0" err="1"/>
              <a:t>comenzilor</a:t>
            </a:r>
            <a:r>
              <a:rPr lang="en-US" sz="1800" b="1" dirty="0"/>
              <a:t> destinate </a:t>
            </a:r>
            <a:r>
              <a:rPr lang="en-US" sz="1800" b="1" dirty="0" err="1"/>
              <a:t>manipulării</a:t>
            </a:r>
            <a:r>
              <a:rPr lang="en-US" sz="1800" b="1" dirty="0"/>
              <a:t> </a:t>
            </a:r>
            <a:r>
              <a:rPr lang="en-US" sz="1800" b="1" dirty="0" err="1"/>
              <a:t>datelor</a:t>
            </a:r>
            <a:endParaRPr lang="ro-MD" sz="18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5F8024-75F4-4409-8DD1-4C1F225F7F77}"/>
              </a:ext>
            </a:extLst>
          </p:cNvPr>
          <p:cNvSpPr/>
          <p:nvPr/>
        </p:nvSpPr>
        <p:spPr>
          <a:xfrm>
            <a:off x="674771" y="2306421"/>
            <a:ext cx="7724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SQL </a:t>
            </a:r>
            <a:r>
              <a:rPr lang="en-US" sz="1800" b="1" dirty="0" err="1"/>
              <a:t>este</a:t>
            </a:r>
            <a:r>
              <a:rPr lang="en-US" sz="1800" b="1" dirty="0"/>
              <a:t> </a:t>
            </a:r>
            <a:r>
              <a:rPr lang="en-US" sz="1800" b="1" dirty="0" err="1"/>
              <a:t>standardizat</a:t>
            </a:r>
            <a:r>
              <a:rPr lang="en-US" sz="1800" b="1" dirty="0"/>
              <a:t> </a:t>
            </a:r>
            <a:r>
              <a:rPr lang="en-US" sz="1800" b="1" dirty="0" err="1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anul</a:t>
            </a:r>
            <a:r>
              <a:rPr lang="en-US" sz="1800" b="1" dirty="0"/>
              <a:t> 1986, </a:t>
            </a:r>
            <a:r>
              <a:rPr lang="en-US" sz="1800" b="1" dirty="0" err="1"/>
              <a:t>însă</a:t>
            </a:r>
            <a:r>
              <a:rPr lang="en-US" sz="1800" b="1" dirty="0"/>
              <a:t> </a:t>
            </a:r>
            <a:r>
              <a:rPr lang="en-US" sz="1800" b="1" dirty="0" err="1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afară</a:t>
            </a:r>
            <a:r>
              <a:rPr lang="en-US" sz="1800" b="1" dirty="0"/>
              <a:t> de </a:t>
            </a:r>
            <a:r>
              <a:rPr lang="en-US" sz="1800" b="1" dirty="0" err="1"/>
              <a:t>aceasta</a:t>
            </a:r>
            <a:r>
              <a:rPr lang="en-US" sz="1800" b="1" dirty="0"/>
              <a:t> </a:t>
            </a:r>
            <a:r>
              <a:rPr lang="en-US" sz="1800" b="1" dirty="0" err="1"/>
              <a:t>codul</a:t>
            </a:r>
            <a:r>
              <a:rPr lang="en-US" sz="1800" b="1" dirty="0"/>
              <a:t> nu </a:t>
            </a:r>
            <a:r>
              <a:rPr lang="en-US" sz="1800" b="1" dirty="0" err="1"/>
              <a:t>este</a:t>
            </a:r>
            <a:r>
              <a:rPr lang="en-US" sz="1800" b="1" dirty="0"/>
              <a:t> </a:t>
            </a:r>
            <a:r>
              <a:rPr lang="en-US" sz="1800" b="1" dirty="0" err="1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totalitate</a:t>
            </a:r>
            <a:r>
              <a:rPr lang="en-US" sz="1800" b="1" dirty="0"/>
              <a:t> </a:t>
            </a:r>
            <a:r>
              <a:rPr lang="en-US" sz="1800" b="1" dirty="0" err="1"/>
              <a:t>transmisibil</a:t>
            </a:r>
            <a:r>
              <a:rPr lang="en-US" sz="1800" b="1" dirty="0"/>
              <a:t> </a:t>
            </a:r>
            <a:r>
              <a:rPr lang="en-US" sz="1800" b="1" dirty="0" err="1"/>
              <a:t>între</a:t>
            </a:r>
            <a:r>
              <a:rPr lang="en-US" sz="1800" b="1" dirty="0"/>
              <a:t> </a:t>
            </a:r>
            <a:r>
              <a:rPr lang="en-US" sz="1800" b="1" dirty="0" err="1"/>
              <a:t>diferite</a:t>
            </a:r>
            <a:r>
              <a:rPr lang="en-US" sz="1800" b="1" dirty="0"/>
              <a:t> </a:t>
            </a:r>
            <a:r>
              <a:rPr lang="en-US" sz="1800" b="1" dirty="0" err="1"/>
              <a:t>sisteme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</a:t>
            </a:r>
            <a:r>
              <a:rPr lang="en-US" sz="1800" b="1" dirty="0" err="1"/>
              <a:t>gestionarea</a:t>
            </a:r>
            <a:r>
              <a:rPr lang="en-US" sz="1800" b="1" dirty="0"/>
              <a:t> </a:t>
            </a:r>
            <a:r>
              <a:rPr lang="en-US" sz="1800" b="1" dirty="0" err="1"/>
              <a:t>bazelor</a:t>
            </a:r>
            <a:r>
              <a:rPr lang="en-US" sz="1800" b="1" dirty="0"/>
              <a:t> de date </a:t>
            </a:r>
            <a:endParaRPr lang="ro-MD" sz="1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99DA6-BA0E-4817-ACAB-AE75F572BF03}"/>
              </a:ext>
            </a:extLst>
          </p:cNvPr>
          <p:cNvSpPr/>
          <p:nvPr/>
        </p:nvSpPr>
        <p:spPr>
          <a:xfrm>
            <a:off x="674771" y="3496449"/>
            <a:ext cx="7724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SQL </a:t>
            </a:r>
            <a:r>
              <a:rPr lang="en-US" sz="1800" b="1" dirty="0" err="1"/>
              <a:t>posedă</a:t>
            </a:r>
            <a:r>
              <a:rPr lang="en-US" sz="1800" b="1" dirty="0"/>
              <a:t> o sintaxă </a:t>
            </a:r>
            <a:r>
              <a:rPr lang="en-US" sz="1800" b="1" dirty="0" err="1"/>
              <a:t>completă</a:t>
            </a:r>
            <a:r>
              <a:rPr lang="en-US" sz="1800" b="1" dirty="0"/>
              <a:t>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en-US" sz="1800" b="1" dirty="0" err="1"/>
              <a:t>proprie</a:t>
            </a:r>
            <a:r>
              <a:rPr lang="en-US" sz="1800" b="1" dirty="0"/>
              <a:t>, care </a:t>
            </a:r>
            <a:r>
              <a:rPr lang="en-US" sz="1800" b="1" dirty="0" err="1"/>
              <a:t>trebuie</a:t>
            </a:r>
            <a:r>
              <a:rPr lang="en-US" sz="1800" b="1" dirty="0"/>
              <a:t> </a:t>
            </a:r>
            <a:r>
              <a:rPr lang="en-US" sz="1800" b="1" dirty="0" err="1"/>
              <a:t>învăţată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a </a:t>
            </a:r>
            <a:r>
              <a:rPr lang="en-US" sz="1800" b="1" dirty="0" err="1"/>
              <a:t>putea</a:t>
            </a:r>
            <a:r>
              <a:rPr lang="en-US" sz="1800" b="1" dirty="0"/>
              <a:t> </a:t>
            </a:r>
            <a:r>
              <a:rPr lang="en-US" sz="1800" b="1" dirty="0" err="1"/>
              <a:t>gestiona</a:t>
            </a:r>
            <a:r>
              <a:rPr lang="en-US" sz="1800" b="1" dirty="0"/>
              <a:t> </a:t>
            </a:r>
            <a:r>
              <a:rPr lang="en-US" sz="1800" b="1" dirty="0" err="1"/>
              <a:t>datele</a:t>
            </a:r>
            <a:r>
              <a:rPr lang="en-US" sz="1800" b="1" dirty="0"/>
              <a:t> </a:t>
            </a:r>
            <a:r>
              <a:rPr lang="en-US" sz="1800" b="1" dirty="0" err="1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bază</a:t>
            </a:r>
            <a:r>
              <a:rPr lang="en-US" sz="1800" b="1" dirty="0"/>
              <a:t> </a:t>
            </a:r>
            <a:r>
              <a:rPr lang="en-US" sz="1800" b="1" dirty="0" err="1"/>
              <a:t>în</a:t>
            </a:r>
            <a:r>
              <a:rPr lang="en-US" sz="1800" b="1" dirty="0"/>
              <a:t> mod </a:t>
            </a:r>
            <a:r>
              <a:rPr lang="en-US" sz="1800" b="1" dirty="0" err="1"/>
              <a:t>adecvat</a:t>
            </a:r>
            <a:r>
              <a:rPr lang="en-US" sz="1800" b="1" dirty="0"/>
              <a:t>. </a:t>
            </a:r>
            <a:endParaRPr lang="ro-MD" sz="1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586D6-C220-49B1-B47D-EBBC18BF71C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ECE65-1629-4FC2-ACD5-19BB034C4EF4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baze de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FDF16-F1D8-4476-A0B0-0B936F8F868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8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4828B2-20A4-4E6D-90EF-8E52EB18DA18}"/>
              </a:ext>
            </a:extLst>
          </p:cNvPr>
          <p:cNvSpPr/>
          <p:nvPr/>
        </p:nvSpPr>
        <p:spPr>
          <a:xfrm>
            <a:off x="1054732" y="615776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 de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7BC5C0-7C26-43CF-94F6-22C13D147492}"/>
              </a:ext>
            </a:extLst>
          </p:cNvPr>
          <p:cNvSpPr/>
          <p:nvPr/>
        </p:nvSpPr>
        <p:spPr>
          <a:xfrm>
            <a:off x="684177" y="1323885"/>
            <a:ext cx="7775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 err="1"/>
              <a:t>My</a:t>
            </a:r>
            <a:r>
              <a:rPr lang="en-US" sz="1800" b="1" dirty="0"/>
              <a:t>SQL </a:t>
            </a:r>
            <a:r>
              <a:rPr lang="ro-RO" sz="1800" b="1" dirty="0"/>
              <a:t>- </a:t>
            </a:r>
            <a:r>
              <a:rPr lang="en-US" sz="1800" b="1" dirty="0"/>
              <a:t> un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destinat</a:t>
            </a:r>
            <a:r>
              <a:rPr lang="en-US" sz="1800" b="1" dirty="0"/>
              <a:t> </a:t>
            </a:r>
            <a:r>
              <a:rPr lang="en-US" sz="1800" b="1" dirty="0" err="1"/>
              <a:t>gestionării</a:t>
            </a:r>
            <a:r>
              <a:rPr lang="en-US" sz="1800" b="1" dirty="0"/>
              <a:t> </a:t>
            </a:r>
            <a:r>
              <a:rPr lang="en-US" sz="1800" b="1" dirty="0" err="1"/>
              <a:t>bazelor</a:t>
            </a:r>
            <a:r>
              <a:rPr lang="en-US" sz="1800" b="1" dirty="0"/>
              <a:t> de date</a:t>
            </a:r>
            <a:r>
              <a:rPr lang="ro-RO" sz="1800" b="1" dirty="0"/>
              <a:t> relaționale</a:t>
            </a:r>
            <a:endParaRPr lang="ro-MD" sz="1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FCCDFB-CE29-4A41-8CC3-981169DD2215}"/>
              </a:ext>
            </a:extLst>
          </p:cNvPr>
          <p:cNvSpPr/>
          <p:nvPr/>
        </p:nvSpPr>
        <p:spPr>
          <a:xfrm>
            <a:off x="684177" y="1985482"/>
            <a:ext cx="7834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MySQL se </a:t>
            </a:r>
            <a:r>
              <a:rPr lang="en-US" sz="1800" b="1" dirty="0" err="1"/>
              <a:t>livrează</a:t>
            </a:r>
            <a:r>
              <a:rPr lang="en-US" sz="1800" b="1" dirty="0"/>
              <a:t> </a:t>
            </a:r>
            <a:r>
              <a:rPr lang="en-US" sz="1800" b="1" dirty="0" err="1"/>
              <a:t>fără</a:t>
            </a:r>
            <a:r>
              <a:rPr lang="en-US" sz="1800" b="1" dirty="0"/>
              <a:t> </a:t>
            </a:r>
            <a:r>
              <a:rPr lang="en-US" sz="1800" b="1" dirty="0" err="1"/>
              <a:t>niciun</a:t>
            </a:r>
            <a:r>
              <a:rPr lang="en-US" sz="1800" b="1" dirty="0"/>
              <a:t> instrument cu </a:t>
            </a:r>
            <a:r>
              <a:rPr lang="en-US" sz="1800" b="1" dirty="0" err="1"/>
              <a:t>interfață</a:t>
            </a:r>
            <a:r>
              <a:rPr lang="en-US" sz="1800" b="1" dirty="0"/>
              <a:t> </a:t>
            </a:r>
            <a:r>
              <a:rPr lang="en-US" sz="1800" b="1" dirty="0" err="1"/>
              <a:t>grafică</a:t>
            </a:r>
            <a:r>
              <a:rPr lang="en-US" sz="1800" b="1" dirty="0"/>
              <a:t> </a:t>
            </a:r>
            <a:r>
              <a:rPr lang="en-US" sz="1800" b="1" dirty="0" err="1"/>
              <a:t>pentru</a:t>
            </a:r>
            <a:r>
              <a:rPr lang="en-US" sz="1800" b="1" dirty="0"/>
              <a:t> </a:t>
            </a:r>
            <a:r>
              <a:rPr lang="en-US" sz="1800" b="1" dirty="0" err="1"/>
              <a:t>utilizator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</a:t>
            </a:r>
            <a:r>
              <a:rPr lang="en-US" sz="1800" b="1" dirty="0" err="1"/>
              <a:t>manipularea</a:t>
            </a:r>
            <a:r>
              <a:rPr lang="en-US" sz="1800" b="1" dirty="0"/>
              <a:t> </a:t>
            </a:r>
            <a:r>
              <a:rPr lang="en-US" sz="1800" b="1" dirty="0" err="1"/>
              <a:t>datelor</a:t>
            </a:r>
            <a:r>
              <a:rPr lang="en-US" sz="1800" b="1" dirty="0"/>
              <a:t>. </a:t>
            </a:r>
            <a:endParaRPr lang="ro-MD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70654-8FBF-49C6-BA68-CE49056BD68F}"/>
              </a:ext>
            </a:extLst>
          </p:cNvPr>
          <p:cNvSpPr/>
          <p:nvPr/>
        </p:nvSpPr>
        <p:spPr>
          <a:xfrm>
            <a:off x="684177" y="3109312"/>
            <a:ext cx="8131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Utilizatorii</a:t>
            </a:r>
            <a:r>
              <a:rPr lang="en-US" sz="1800" b="1" dirty="0"/>
              <a:t> pot </a:t>
            </a:r>
            <a:r>
              <a:rPr lang="en-US" sz="1800" b="1" dirty="0" err="1"/>
              <a:t>folosi</a:t>
            </a:r>
            <a:r>
              <a:rPr lang="en-US" sz="1800" b="1" dirty="0"/>
              <a:t> </a:t>
            </a:r>
            <a:r>
              <a:rPr lang="en-US" sz="1800" b="1" dirty="0" err="1"/>
              <a:t>consola</a:t>
            </a:r>
            <a:r>
              <a:rPr lang="en-US" sz="1800" b="1" dirty="0"/>
              <a:t> integrate</a:t>
            </a:r>
            <a:r>
              <a:rPr lang="ro-RO" sz="1800" b="1" dirty="0"/>
              <a:t> (CLI - </a:t>
            </a:r>
            <a:r>
              <a:rPr lang="en-US" sz="1800" b="1" dirty="0"/>
              <a:t>command interface</a:t>
            </a:r>
            <a:r>
              <a:rPr lang="ro-RO" sz="1800" b="1" dirty="0"/>
              <a:t> line)</a:t>
            </a:r>
            <a:r>
              <a:rPr lang="en-US" sz="1800" b="1" dirty="0"/>
              <a:t> </a:t>
            </a:r>
            <a:r>
              <a:rPr lang="en-US" sz="1800" b="1" dirty="0" err="1"/>
              <a:t>sau</a:t>
            </a:r>
            <a:r>
              <a:rPr lang="en-US" sz="1800" b="1" dirty="0"/>
              <a:t> pot </a:t>
            </a:r>
            <a:r>
              <a:rPr lang="en-US" sz="1800" b="1" dirty="0" err="1"/>
              <a:t>folosi</a:t>
            </a:r>
            <a:r>
              <a:rPr lang="en-US" sz="1800" b="1" dirty="0"/>
              <a:t> </a:t>
            </a:r>
            <a:r>
              <a:rPr lang="en-US" sz="1800" b="1" dirty="0" err="1"/>
              <a:t>unul</a:t>
            </a:r>
            <a:r>
              <a:rPr lang="en-US" sz="1800" b="1" dirty="0"/>
              <a:t> </a:t>
            </a:r>
            <a:r>
              <a:rPr lang="en-US" sz="1800" b="1" dirty="0" err="1"/>
              <a:t>dintre</a:t>
            </a:r>
            <a:r>
              <a:rPr lang="en-US" sz="1800" b="1" dirty="0"/>
              <a:t> </a:t>
            </a:r>
            <a:r>
              <a:rPr lang="en-US" sz="1800" b="1" dirty="0" err="1"/>
              <a:t>instrumentele</a:t>
            </a:r>
            <a:r>
              <a:rPr lang="en-US" sz="1800" b="1" dirty="0"/>
              <a:t> cu </a:t>
            </a:r>
            <a:r>
              <a:rPr lang="en-US" sz="1800" b="1" dirty="0" err="1"/>
              <a:t>mediu</a:t>
            </a:r>
            <a:r>
              <a:rPr lang="en-US" sz="1800" b="1" dirty="0"/>
              <a:t> de </a:t>
            </a:r>
            <a:r>
              <a:rPr lang="en-US" sz="1800" b="1" dirty="0" err="1"/>
              <a:t>utilizator</a:t>
            </a:r>
            <a:r>
              <a:rPr lang="en-US" sz="1800" b="1" dirty="0"/>
              <a:t> </a:t>
            </a:r>
            <a:r>
              <a:rPr lang="en-US" sz="1800" b="1" dirty="0" err="1"/>
              <a:t>grafic</a:t>
            </a:r>
            <a:r>
              <a:rPr lang="en-US" sz="1800" b="1" dirty="0"/>
              <a:t>, care se </a:t>
            </a:r>
            <a:r>
              <a:rPr lang="en-US" sz="1800" b="1" dirty="0" err="1"/>
              <a:t>poate</a:t>
            </a:r>
            <a:r>
              <a:rPr lang="en-US" sz="1800" b="1" dirty="0"/>
              <a:t> </a:t>
            </a:r>
            <a:r>
              <a:rPr lang="en-US" sz="1800" b="1" dirty="0" err="1"/>
              <a:t>procura</a:t>
            </a:r>
            <a:r>
              <a:rPr lang="en-US" sz="1800" b="1" dirty="0"/>
              <a:t> independent de </a:t>
            </a:r>
            <a:r>
              <a:rPr lang="en-US" sz="1800" b="1" dirty="0" err="1"/>
              <a:t>sistemul</a:t>
            </a:r>
            <a:r>
              <a:rPr lang="en-US" sz="1800" b="1" dirty="0"/>
              <a:t> MySQL.</a:t>
            </a:r>
            <a:endParaRPr lang="ro-MD" sz="1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4A5AE-CB26-4211-82E8-674B250A7F3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B4067-1298-48FB-8B3D-3B8A49D3B07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baze de 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E27C09-D7FD-4F2A-8B31-AC4C6BA41EF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9</a:t>
            </a:fld>
            <a:endParaRPr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81338-2DA8-4B43-8953-A6E1491DED36}"/>
              </a:ext>
            </a:extLst>
          </p:cNvPr>
          <p:cNvSpPr/>
          <p:nvPr/>
        </p:nvSpPr>
        <p:spPr>
          <a:xfrm>
            <a:off x="913625" y="461648"/>
            <a:ext cx="3658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Elementele mediului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CDDADD-5B9C-40A3-92F2-C7A3D7402CC1}"/>
              </a:ext>
            </a:extLst>
          </p:cNvPr>
          <p:cNvSpPr/>
          <p:nvPr/>
        </p:nvSpPr>
        <p:spPr>
          <a:xfrm>
            <a:off x="608810" y="892531"/>
            <a:ext cx="77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S</a:t>
            </a:r>
            <a:r>
              <a:rPr lang="en-US" sz="1800" b="1" dirty="0" err="1">
                <a:latin typeface="arial" panose="020B0604020202020204" pitchFamily="34" charset="0"/>
              </a:rPr>
              <a:t>erverul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ro-RO" sz="1800" b="1" dirty="0">
                <a:latin typeface="arial" panose="020B0604020202020204" pitchFamily="34" charset="0"/>
              </a:rPr>
              <a:t>- </a:t>
            </a:r>
            <a:r>
              <a:rPr lang="en-US" sz="1800" b="1" dirty="0">
                <a:latin typeface="arial" panose="020B0604020202020204" pitchFamily="34" charset="0"/>
              </a:rPr>
              <a:t>un </a:t>
            </a:r>
            <a:r>
              <a:rPr lang="en-US" sz="1800" b="1" dirty="0" err="1">
                <a:latin typeface="arial" panose="020B0604020202020204" pitchFamily="34" charset="0"/>
              </a:rPr>
              <a:t>serviciu</a:t>
            </a:r>
            <a:r>
              <a:rPr lang="en-US" sz="1800" b="1" dirty="0">
                <a:latin typeface="arial" panose="020B0604020202020204" pitchFamily="34" charset="0"/>
              </a:rPr>
              <a:t> care </a:t>
            </a:r>
            <a:r>
              <a:rPr lang="en-US" sz="1800" b="1" dirty="0" err="1">
                <a:latin typeface="arial" panose="020B0604020202020204" pitchFamily="34" charset="0"/>
              </a:rPr>
              <a:t>este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capabil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să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primească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comenzi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şi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să</a:t>
            </a:r>
            <a:r>
              <a:rPr lang="en-US" sz="1800" b="1" dirty="0">
                <a:latin typeface="arial" panose="020B0604020202020204" pitchFamily="34" charset="0"/>
              </a:rPr>
              <a:t> execute </a:t>
            </a:r>
            <a:r>
              <a:rPr lang="en-US" sz="1800" b="1" dirty="0" err="1">
                <a:latin typeface="arial" panose="020B0604020202020204" pitchFamily="34" charset="0"/>
              </a:rPr>
              <a:t>stocarea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datelor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69CF8-7F21-481E-A639-F414BDD6A0AD}"/>
              </a:ext>
            </a:extLst>
          </p:cNvPr>
          <p:cNvSpPr/>
          <p:nvPr/>
        </p:nvSpPr>
        <p:spPr>
          <a:xfrm>
            <a:off x="608810" y="1541200"/>
            <a:ext cx="8157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</a:rPr>
              <a:t>Clientul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ro-RO" sz="1800" b="1" dirty="0">
                <a:latin typeface="arial" panose="020B0604020202020204" pitchFamily="34" charset="0"/>
              </a:rPr>
              <a:t>- </a:t>
            </a:r>
            <a:r>
              <a:rPr lang="en-US" sz="1800" b="1" dirty="0" err="1">
                <a:latin typeface="arial" panose="020B0604020202020204" pitchFamily="34" charset="0"/>
              </a:rPr>
              <a:t>fiecare</a:t>
            </a:r>
            <a:r>
              <a:rPr lang="en-US" sz="1800" b="1" dirty="0">
                <a:latin typeface="arial" panose="020B0604020202020204" pitchFamily="34" charset="0"/>
              </a:rPr>
              <a:t> software care </a:t>
            </a:r>
            <a:r>
              <a:rPr lang="en-US" sz="1800" b="1" dirty="0" err="1">
                <a:latin typeface="arial" panose="020B0604020202020204" pitchFamily="34" charset="0"/>
              </a:rPr>
              <a:t>ştie</a:t>
            </a:r>
            <a:r>
              <a:rPr lang="en-US" sz="1800" b="1" dirty="0">
                <a:latin typeface="arial" panose="020B0604020202020204" pitchFamily="34" charset="0"/>
              </a:rPr>
              <a:t> cum </a:t>
            </a:r>
            <a:r>
              <a:rPr lang="en-US" sz="1800" b="1" dirty="0" err="1">
                <a:latin typeface="arial" panose="020B0604020202020204" pitchFamily="34" charset="0"/>
              </a:rPr>
              <a:t>trebuie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interogat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serverul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pentru</a:t>
            </a:r>
            <a:r>
              <a:rPr lang="en-US" sz="1800" b="1" dirty="0">
                <a:latin typeface="arial" panose="020B0604020202020204" pitchFamily="34" charset="0"/>
              </a:rPr>
              <a:t> a </a:t>
            </a:r>
            <a:r>
              <a:rPr lang="en-US" sz="1800" b="1" dirty="0" err="1">
                <a:latin typeface="arial" panose="020B0604020202020204" pitchFamily="34" charset="0"/>
              </a:rPr>
              <a:t>executa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operaţiile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dorite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asupra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bazelor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şi</a:t>
            </a:r>
            <a:r>
              <a:rPr lang="en-US" sz="1800" b="1" dirty="0">
                <a:latin typeface="arial" panose="020B0604020202020204" pitchFamily="34" charset="0"/>
              </a:rPr>
              <a:t> a </a:t>
            </a:r>
            <a:r>
              <a:rPr lang="en-US" sz="1800" b="1" dirty="0" err="1">
                <a:latin typeface="arial" panose="020B0604020202020204" pitchFamily="34" charset="0"/>
              </a:rPr>
              <a:t>datelor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pic>
        <p:nvPicPr>
          <p:cNvPr id="24" name="Picture 23" descr="https://www1.link-elearning.com/linkdl/coursefiles/982/MSQLL_01_01.jpg">
            <a:extLst>
              <a:ext uri="{FF2B5EF4-FFF2-40B4-BE49-F238E27FC236}">
                <a16:creationId xmlns:a16="http://schemas.microsoft.com/office/drawing/2014/main" id="{1581268E-833C-4394-B878-8C0A1FBC41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24" y="2296796"/>
            <a:ext cx="4462780" cy="26498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B7390F-AFC1-4D04-8C19-357B4BD0443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Introducere în baze de date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0F689-A6C2-4B86-8528-A14DEDDD6153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baze de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42270-067A-46EE-90D7-659DB87E688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39076</TotalTime>
  <Words>2072</Words>
  <Application>Microsoft Office PowerPoint</Application>
  <PresentationFormat>On-screen Show (16:9)</PresentationFormat>
  <Paragraphs>325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Courier New</vt:lpstr>
      <vt:lpstr>Calibri</vt:lpstr>
      <vt:lpstr>Wingdings</vt:lpstr>
      <vt:lpstr>Roboto Slab</vt:lpstr>
      <vt:lpstr>Arial Rounded MT Bold</vt:lpstr>
      <vt:lpstr>Source Sans Pro</vt:lpstr>
      <vt:lpstr>Arial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266</cp:revision>
  <dcterms:modified xsi:type="dcterms:W3CDTF">2022-07-08T05:18:29Z</dcterms:modified>
</cp:coreProperties>
</file>