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57" r:id="rId3"/>
    <p:sldId id="309" r:id="rId4"/>
    <p:sldId id="308" r:id="rId5"/>
    <p:sldId id="311" r:id="rId6"/>
    <p:sldId id="331" r:id="rId7"/>
    <p:sldId id="332" r:id="rId8"/>
    <p:sldId id="261" r:id="rId9"/>
    <p:sldId id="296" r:id="rId10"/>
    <p:sldId id="297" r:id="rId11"/>
    <p:sldId id="259" r:id="rId12"/>
    <p:sldId id="298" r:id="rId13"/>
    <p:sldId id="301" r:id="rId14"/>
    <p:sldId id="300" r:id="rId15"/>
    <p:sldId id="299" r:id="rId16"/>
    <p:sldId id="302" r:id="rId17"/>
    <p:sldId id="303" r:id="rId18"/>
    <p:sldId id="304" r:id="rId19"/>
    <p:sldId id="305" r:id="rId20"/>
    <p:sldId id="306" r:id="rId21"/>
    <p:sldId id="307" r:id="rId22"/>
    <p:sldId id="312" r:id="rId23"/>
    <p:sldId id="313" r:id="rId24"/>
    <p:sldId id="314" r:id="rId25"/>
    <p:sldId id="315" r:id="rId26"/>
    <p:sldId id="316" r:id="rId27"/>
    <p:sldId id="317" r:id="rId28"/>
    <p:sldId id="333" r:id="rId29"/>
    <p:sldId id="334" r:id="rId30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32"/>
    </p:embeddedFont>
    <p:embeddedFont>
      <p:font typeface="Roboto Slab" pitchFamily="2" charset="0"/>
      <p:regular r:id="rId33"/>
      <p:bold r:id="rId34"/>
    </p:embeddedFont>
    <p:embeddedFont>
      <p:font typeface="Source Sans Pro" panose="020B0503030403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66FF"/>
    <a:srgbClr val="FF9966"/>
    <a:srgbClr val="FFCCFF"/>
    <a:srgbClr val="66FFFF"/>
    <a:srgbClr val="00C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7943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9709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675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349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4562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12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2559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320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7131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188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758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567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429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0652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52990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459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6012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5089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409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6698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86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865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255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0605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505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0F186-3AB8-486B-84EE-CE0DAD2EEE61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11068-B08A-4D05-85A3-8D824D9F176F}"/>
              </a:ext>
            </a:extLst>
          </p:cNvPr>
          <p:cNvSpPr/>
          <p:nvPr/>
        </p:nvSpPr>
        <p:spPr>
          <a:xfrm>
            <a:off x="0" y="660948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o-RO" sz="54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MySQL</a:t>
            </a:r>
            <a:endParaRPr lang="ro-RO" sz="54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  <a:p>
            <a:pPr algn="ctr" fontAlgn="base"/>
            <a:endParaRPr lang="ro-RO" sz="48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  <a:p>
            <a:pPr algn="ctr" fontAlgn="base"/>
            <a:r>
              <a:rPr lang="ro-RO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Partea</a:t>
            </a:r>
            <a:r>
              <a:rPr lang="en-US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</a:t>
            </a:r>
            <a:r>
              <a:rPr lang="ro-RO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II. Crearea bazei de  date </a:t>
            </a:r>
            <a:r>
              <a:rPr lang="ro-RO" sz="48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MySQL</a:t>
            </a:r>
            <a:r>
              <a:rPr lang="ro-RO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în </a:t>
            </a:r>
            <a:r>
              <a:rPr lang="ro-RO" sz="48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Workbench</a:t>
            </a:r>
            <a:endParaRPr lang="ro-RO" sz="48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10</a:t>
            </a:fld>
            <a:endParaRPr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057503-F64B-43B8-901F-9C3CED6A8E42}"/>
              </a:ext>
            </a:extLst>
          </p:cNvPr>
          <p:cNvSpPr/>
          <p:nvPr/>
        </p:nvSpPr>
        <p:spPr>
          <a:xfrm>
            <a:off x="665392" y="437629"/>
            <a:ext cx="3613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Crearea coloanelor tabelului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5DF2E-B622-4F2B-AC56-5769B208B788}"/>
              </a:ext>
            </a:extLst>
          </p:cNvPr>
          <p:cNvSpPr/>
          <p:nvPr/>
        </p:nvSpPr>
        <p:spPr>
          <a:xfrm>
            <a:off x="665393" y="929366"/>
            <a:ext cx="8056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800" b="1" dirty="0"/>
              <a:t>Se specifică denumirea coloane în câmpul </a:t>
            </a:r>
            <a:r>
              <a:rPr lang="ro-MD" sz="1800" b="1" dirty="0" err="1"/>
              <a:t>Column</a:t>
            </a:r>
            <a:r>
              <a:rPr lang="ro-MD" sz="1800" b="1" dirty="0"/>
              <a:t> </a:t>
            </a:r>
            <a:r>
              <a:rPr lang="ro-MD" sz="1800" b="1" dirty="0" err="1"/>
              <a:t>Name</a:t>
            </a:r>
            <a:endParaRPr lang="ro-MD" sz="18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156608-AB20-4F6E-B78A-1F68B1E87507}"/>
              </a:ext>
            </a:extLst>
          </p:cNvPr>
          <p:cNvSpPr/>
          <p:nvPr/>
        </p:nvSpPr>
        <p:spPr>
          <a:xfrm>
            <a:off x="665393" y="1298698"/>
            <a:ext cx="7522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800" b="1" dirty="0"/>
              <a:t>Se specifică tipul de date a coloanei în câmpul Data </a:t>
            </a:r>
            <a:r>
              <a:rPr lang="ro-MD" sz="1800" b="1" dirty="0" err="1"/>
              <a:t>type</a:t>
            </a:r>
            <a:endParaRPr lang="ro-MD" sz="18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05B2E0-6ED0-4807-BEA1-B260B2EBE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391" y="2754367"/>
            <a:ext cx="5631932" cy="215849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68CCBE8-9346-471D-90B5-EB92D2157339}"/>
              </a:ext>
            </a:extLst>
          </p:cNvPr>
          <p:cNvSpPr/>
          <p:nvPr/>
        </p:nvSpPr>
        <p:spPr>
          <a:xfrm>
            <a:off x="665393" y="1664021"/>
            <a:ext cx="7522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800" b="1" dirty="0"/>
              <a:t>Se bifează opțiunile datelor din coloanele tabelului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69CBC6-3050-4D44-984C-1EDEBBCFE220}"/>
              </a:ext>
            </a:extLst>
          </p:cNvPr>
          <p:cNvSpPr/>
          <p:nvPr/>
        </p:nvSpPr>
        <p:spPr>
          <a:xfrm>
            <a:off x="665392" y="2033353"/>
            <a:ext cx="7522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800" b="1" dirty="0"/>
              <a:t>Se specifică o valoarea/expresie ce se va considera în cazul neintroducerii datelor cu ajutorul câmpului </a:t>
            </a:r>
            <a:r>
              <a:rPr lang="ro-MD" sz="1800" b="1" dirty="0" err="1"/>
              <a:t>Default</a:t>
            </a:r>
            <a:r>
              <a:rPr lang="ro-MD" sz="1800" b="1" dirty="0"/>
              <a:t>/</a:t>
            </a:r>
            <a:r>
              <a:rPr lang="ro-MD" sz="1800" b="1" dirty="0" err="1"/>
              <a:t>Expresion</a:t>
            </a:r>
            <a:endParaRPr lang="ro-MD" sz="18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C4375C-E475-4E9B-9D97-6EAAD0BD2F50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Crearea bazei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în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Workbench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7F7839-2965-4AC7-AB9E-A4615BFDBF9C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Crearea tabelelor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BC7399-B6C6-4C4E-9F88-27723A0E828B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3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11</a:t>
            </a:fld>
            <a:endParaRPr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D9B49E-8FE5-4DBC-8642-96CB68830B3C}"/>
              </a:ext>
            </a:extLst>
          </p:cNvPr>
          <p:cNvSpPr/>
          <p:nvPr/>
        </p:nvSpPr>
        <p:spPr>
          <a:xfrm>
            <a:off x="624144" y="424365"/>
            <a:ext cx="3589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Opțiunile datelor coloanelor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2B3E9-ACB8-4712-8532-9259B10F3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85" y="1110340"/>
            <a:ext cx="3801662" cy="260220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5CE3B15-6FA5-46E9-9528-D9E12784A6E2}"/>
              </a:ext>
            </a:extLst>
          </p:cNvPr>
          <p:cNvSpPr/>
          <p:nvPr/>
        </p:nvSpPr>
        <p:spPr>
          <a:xfrm>
            <a:off x="352072" y="955388"/>
            <a:ext cx="48295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Coloana de identificare – cheie primară (PK)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EDF279-3B97-4379-B527-4AC4B258A3E6}"/>
              </a:ext>
            </a:extLst>
          </p:cNvPr>
          <p:cNvSpPr/>
          <p:nvPr/>
        </p:nvSpPr>
        <p:spPr>
          <a:xfrm>
            <a:off x="352073" y="1378580"/>
            <a:ext cx="46305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Coloana fără valori nule (NN)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9FA30E-3B1B-4FB5-9B2A-B2D4549412D2}"/>
              </a:ext>
            </a:extLst>
          </p:cNvPr>
          <p:cNvSpPr/>
          <p:nvPr/>
        </p:nvSpPr>
        <p:spPr>
          <a:xfrm>
            <a:off x="352073" y="1772084"/>
            <a:ext cx="46305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Coloana cu valori unice (UQ)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2A5163-2044-4E57-801B-E33BA868B00D}"/>
              </a:ext>
            </a:extLst>
          </p:cNvPr>
          <p:cNvSpPr/>
          <p:nvPr/>
        </p:nvSpPr>
        <p:spPr>
          <a:xfrm>
            <a:off x="352073" y="2246379"/>
            <a:ext cx="46305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Coloana cu valori în format binar (B)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DF0E49-5097-4A08-9D2C-5C8C5351E42B}"/>
              </a:ext>
            </a:extLst>
          </p:cNvPr>
          <p:cNvSpPr/>
          <p:nvPr/>
        </p:nvSpPr>
        <p:spPr>
          <a:xfrm>
            <a:off x="352073" y="2669571"/>
            <a:ext cx="46305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Coloana cu valori numerice fără semn (UN)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443E4C-737E-46EA-937D-C51B3A0E4565}"/>
              </a:ext>
            </a:extLst>
          </p:cNvPr>
          <p:cNvSpPr/>
          <p:nvPr/>
        </p:nvSpPr>
        <p:spPr>
          <a:xfrm>
            <a:off x="352073" y="3087784"/>
            <a:ext cx="4630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Coloana cu umplere a spațiului celulelor cu zerouri (ZF)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85F04B-735C-4EDF-A8BE-8D0373DB15B6}"/>
              </a:ext>
            </a:extLst>
          </p:cNvPr>
          <p:cNvSpPr/>
          <p:nvPr/>
        </p:nvSpPr>
        <p:spPr>
          <a:xfrm>
            <a:off x="343543" y="3756133"/>
            <a:ext cx="4630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Coloana cu valori obținute prin auto-incrementare (AI)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59368E-38C2-4F8C-91D0-0CC84F40354E}"/>
              </a:ext>
            </a:extLst>
          </p:cNvPr>
          <p:cNvSpPr/>
          <p:nvPr/>
        </p:nvSpPr>
        <p:spPr>
          <a:xfrm>
            <a:off x="343543" y="4424482"/>
            <a:ext cx="46305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Coloana cu valori generate (G)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FCC398-EB3C-4984-A769-887C1691E518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Crearea bazei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în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Workbench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4FAABA-1705-4FED-AF4C-BCA4610ED1E2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Crearea tabelelor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68DFC0-076F-4A43-9795-E62DD13665D1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12</a:t>
            </a:fld>
            <a:endParaRPr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993BFF-0C70-4222-B9C4-E20377357C8F}"/>
              </a:ext>
            </a:extLst>
          </p:cNvPr>
          <p:cNvSpPr/>
          <p:nvPr/>
        </p:nvSpPr>
        <p:spPr>
          <a:xfrm>
            <a:off x="1086967" y="904222"/>
            <a:ext cx="3143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Tipuri de date în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MySQL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6CEE64-F950-41D0-9322-D477BCB6F087}"/>
              </a:ext>
            </a:extLst>
          </p:cNvPr>
          <p:cNvSpPr/>
          <p:nvPr/>
        </p:nvSpPr>
        <p:spPr>
          <a:xfrm>
            <a:off x="2479118" y="438583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3. Tipuri de date în </a:t>
            </a:r>
            <a:r>
              <a:rPr lang="ro-RO" sz="2400" b="1" dirty="0" err="1">
                <a:solidFill>
                  <a:schemeClr val="accent1"/>
                </a:solidFill>
                <a:latin typeface="Roboto Slab"/>
                <a:ea typeface="Roboto Slab"/>
              </a:rPr>
              <a:t>MySQL</a:t>
            </a:r>
            <a:endParaRPr lang="ro-RO" sz="2400" b="1" dirty="0">
              <a:solidFill>
                <a:schemeClr val="accent1"/>
              </a:solidFill>
              <a:latin typeface="Roboto Slab"/>
              <a:ea typeface="Roboto Slab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308CE5-7F50-4ED5-8A98-AA764742398E}"/>
              </a:ext>
            </a:extLst>
          </p:cNvPr>
          <p:cNvSpPr/>
          <p:nvPr/>
        </p:nvSpPr>
        <p:spPr>
          <a:xfrm>
            <a:off x="641110" y="1323568"/>
            <a:ext cx="8056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800" b="1" dirty="0"/>
              <a:t>Toate datele introduse într-o coloană a tabelului trebuie să fie de același tip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E0271E-E187-4971-A359-EC26F6919E7A}"/>
              </a:ext>
            </a:extLst>
          </p:cNvPr>
          <p:cNvSpPr/>
          <p:nvPr/>
        </p:nvSpPr>
        <p:spPr>
          <a:xfrm>
            <a:off x="641110" y="2008372"/>
            <a:ext cx="8056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800" b="1" dirty="0" err="1"/>
              <a:t>MySQL</a:t>
            </a:r>
            <a:r>
              <a:rPr lang="ro-MD" sz="1800" b="1" dirty="0"/>
              <a:t> acceptă trei categorii generale de date ce conțin mai multe subcategorii: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B3F7CC-4FA5-4271-965D-711750B6512B}"/>
              </a:ext>
            </a:extLst>
          </p:cNvPr>
          <p:cNvSpPr/>
          <p:nvPr/>
        </p:nvSpPr>
        <p:spPr>
          <a:xfrm>
            <a:off x="1227004" y="2693176"/>
            <a:ext cx="7266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MD" sz="1800" b="1" dirty="0"/>
              <a:t>Tipuri numerice – permit reprezentarea numerelor întregi și numerelor cu virgulă mobilă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DF3F20-3F6E-4BA2-B84C-7107F54C5462}"/>
              </a:ext>
            </a:extLst>
          </p:cNvPr>
          <p:cNvSpPr/>
          <p:nvPr/>
        </p:nvSpPr>
        <p:spPr>
          <a:xfrm>
            <a:off x="1227004" y="3377980"/>
            <a:ext cx="7266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MD" sz="1800" b="1" dirty="0"/>
              <a:t>Tipuri </a:t>
            </a:r>
            <a:r>
              <a:rPr lang="ro-MD" sz="1800" b="1" dirty="0" err="1"/>
              <a:t>string</a:t>
            </a:r>
            <a:r>
              <a:rPr lang="ro-MD" sz="1800" b="1" dirty="0"/>
              <a:t> – permit reprezentarea valorilor textuale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55F941-CC4D-47C0-B12D-4D20EE60EFA4}"/>
              </a:ext>
            </a:extLst>
          </p:cNvPr>
          <p:cNvSpPr/>
          <p:nvPr/>
        </p:nvSpPr>
        <p:spPr>
          <a:xfrm>
            <a:off x="1227004" y="3860013"/>
            <a:ext cx="7266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MD" sz="1800" b="1" dirty="0"/>
              <a:t>Tipuri </a:t>
            </a:r>
            <a:r>
              <a:rPr lang="ro-MD" sz="1800" b="1" dirty="0" err="1"/>
              <a:t>datatime</a:t>
            </a:r>
            <a:r>
              <a:rPr lang="ro-MD" sz="1800" b="1" dirty="0"/>
              <a:t> – permit reprezentarea valorilor de timp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BD942D-F464-4D8E-872F-D6706750C9BF}"/>
              </a:ext>
            </a:extLst>
          </p:cNvPr>
          <p:cNvSpPr/>
          <p:nvPr/>
        </p:nvSpPr>
        <p:spPr>
          <a:xfrm>
            <a:off x="641111" y="4342046"/>
            <a:ext cx="8056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800" b="1" dirty="0"/>
              <a:t>În funcție de subcategoria selectată, se rezervă un anumit volum de memorie pentru păstrarea datelor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5FE6CB-055B-4A83-8DFA-3FBAA4688186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Crearea bazei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în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Workbench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7B6A64-45DF-41A2-932D-EF654055ECE5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Tipuri de date în </a:t>
            </a:r>
            <a:r>
              <a:rPr lang="ro-RO" b="1" dirty="0" err="1"/>
              <a:t>MySQL</a:t>
            </a:r>
            <a:endParaRPr lang="ro-RO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FDC8B2-063C-42B4-A03B-05A134DA7233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02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13</a:t>
            </a:fld>
            <a:endParaRPr dirty="0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44F894-FAF1-4380-80AE-9BF9664BADBA}"/>
              </a:ext>
            </a:extLst>
          </p:cNvPr>
          <p:cNvSpPr/>
          <p:nvPr/>
        </p:nvSpPr>
        <p:spPr>
          <a:xfrm>
            <a:off x="892646" y="380065"/>
            <a:ext cx="30524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Tipuri numerice întregi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AE74ECD-B7B3-4E07-A7A6-32A596901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249747"/>
              </p:ext>
            </p:extLst>
          </p:nvPr>
        </p:nvGraphicFramePr>
        <p:xfrm>
          <a:off x="742460" y="835469"/>
          <a:ext cx="7508910" cy="23469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47130">
                  <a:extLst>
                    <a:ext uri="{9D8B030D-6E8A-4147-A177-3AD203B41FA5}">
                      <a16:colId xmlns:a16="http://schemas.microsoft.com/office/drawing/2014/main" val="133131717"/>
                    </a:ext>
                  </a:extLst>
                </a:gridCol>
                <a:gridCol w="1691519">
                  <a:extLst>
                    <a:ext uri="{9D8B030D-6E8A-4147-A177-3AD203B41FA5}">
                      <a16:colId xmlns:a16="http://schemas.microsoft.com/office/drawing/2014/main" val="2259742644"/>
                    </a:ext>
                  </a:extLst>
                </a:gridCol>
                <a:gridCol w="2379670">
                  <a:extLst>
                    <a:ext uri="{9D8B030D-6E8A-4147-A177-3AD203B41FA5}">
                      <a16:colId xmlns:a16="http://schemas.microsoft.com/office/drawing/2014/main" val="1645765793"/>
                    </a:ext>
                  </a:extLst>
                </a:gridCol>
                <a:gridCol w="2390591">
                  <a:extLst>
                    <a:ext uri="{9D8B030D-6E8A-4147-A177-3AD203B41FA5}">
                      <a16:colId xmlns:a16="http://schemas.microsoft.com/office/drawing/2014/main" val="1476790340"/>
                    </a:ext>
                  </a:extLst>
                </a:gridCol>
              </a:tblGrid>
              <a:tr h="288536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Tip </a:t>
                      </a:r>
                      <a:endParaRPr lang="ro-M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Volum memorie</a:t>
                      </a:r>
                      <a:endParaRPr lang="ro-M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Valoarea cu semn</a:t>
                      </a:r>
                      <a:endParaRPr lang="ro-M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Valoarea fără semn</a:t>
                      </a:r>
                      <a:endParaRPr lang="ro-M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003857"/>
                  </a:ext>
                </a:extLst>
              </a:tr>
              <a:tr h="288536">
                <a:tc>
                  <a:txBody>
                    <a:bodyPr/>
                    <a:lstStyle/>
                    <a:p>
                      <a:r>
                        <a:rPr lang="ro-RO" dirty="0"/>
                        <a:t>bit</a:t>
                      </a:r>
                      <a:endParaRPr lang="ro-M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 bit</a:t>
                      </a:r>
                      <a:endParaRPr lang="ro-M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0 sau 1</a:t>
                      </a:r>
                      <a:endParaRPr lang="ro-M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-</a:t>
                      </a:r>
                      <a:endParaRPr lang="ro-M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634349"/>
                  </a:ext>
                </a:extLst>
              </a:tr>
              <a:tr h="288536">
                <a:tc>
                  <a:txBody>
                    <a:bodyPr/>
                    <a:lstStyle/>
                    <a:p>
                      <a:r>
                        <a:rPr lang="ro-RO" dirty="0" err="1"/>
                        <a:t>tinyint</a:t>
                      </a:r>
                      <a:endParaRPr lang="ro-M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 bait</a:t>
                      </a:r>
                      <a:endParaRPr lang="ro-M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-128 ...127</a:t>
                      </a:r>
                      <a:endParaRPr lang="ro-M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0...255</a:t>
                      </a:r>
                      <a:endParaRPr lang="ro-M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705479"/>
                  </a:ext>
                </a:extLst>
              </a:tr>
              <a:tr h="288536">
                <a:tc>
                  <a:txBody>
                    <a:bodyPr/>
                    <a:lstStyle/>
                    <a:p>
                      <a:r>
                        <a:rPr lang="ro-RO" dirty="0" err="1"/>
                        <a:t>smallint</a:t>
                      </a:r>
                      <a:endParaRPr lang="ro-M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 baiți</a:t>
                      </a:r>
                      <a:endParaRPr lang="ro-M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-32768...32767</a:t>
                      </a:r>
                      <a:endParaRPr lang="ro-M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0...65535</a:t>
                      </a:r>
                      <a:endParaRPr lang="ro-M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975057"/>
                  </a:ext>
                </a:extLst>
              </a:tr>
              <a:tr h="288536">
                <a:tc>
                  <a:txBody>
                    <a:bodyPr/>
                    <a:lstStyle/>
                    <a:p>
                      <a:r>
                        <a:rPr lang="ro-RO" dirty="0" err="1"/>
                        <a:t>mediumint</a:t>
                      </a:r>
                      <a:endParaRPr lang="ro-M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 baiți</a:t>
                      </a:r>
                      <a:endParaRPr lang="ro-M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-8388608...8388607</a:t>
                      </a:r>
                      <a:endParaRPr lang="ro-M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0...16777215</a:t>
                      </a:r>
                      <a:endParaRPr lang="ro-M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977521"/>
                  </a:ext>
                </a:extLst>
              </a:tr>
              <a:tr h="288536">
                <a:tc>
                  <a:txBody>
                    <a:bodyPr/>
                    <a:lstStyle/>
                    <a:p>
                      <a:r>
                        <a:rPr lang="ro-RO" dirty="0" err="1"/>
                        <a:t>int</a:t>
                      </a:r>
                      <a:endParaRPr lang="ro-M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4 baiți</a:t>
                      </a:r>
                      <a:endParaRPr lang="ro-M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-2147483648...2147483647</a:t>
                      </a:r>
                      <a:endParaRPr lang="ro-M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0...4294967295</a:t>
                      </a:r>
                      <a:endParaRPr lang="ro-M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146160"/>
                  </a:ext>
                </a:extLst>
              </a:tr>
              <a:tr h="403160">
                <a:tc>
                  <a:txBody>
                    <a:bodyPr/>
                    <a:lstStyle/>
                    <a:p>
                      <a:r>
                        <a:rPr lang="ro-RO" dirty="0" err="1"/>
                        <a:t>bigint</a:t>
                      </a:r>
                      <a:endParaRPr lang="ro-M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8 baiți</a:t>
                      </a:r>
                      <a:endParaRPr lang="ro-M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-9223372036854775808... 9223372036854775807</a:t>
                      </a:r>
                      <a:endParaRPr lang="ro-M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0...1844073709551615</a:t>
                      </a:r>
                      <a:endParaRPr lang="ro-M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505616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84456276-9675-4045-8D62-70667A56D3CA}"/>
              </a:ext>
            </a:extLst>
          </p:cNvPr>
          <p:cNvSpPr/>
          <p:nvPr/>
        </p:nvSpPr>
        <p:spPr>
          <a:xfrm>
            <a:off x="469208" y="3298369"/>
            <a:ext cx="8515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Pentru specificarea valorii fără semn se va bifa opțiunea UN la crearea coloanei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F85A74-990D-40DD-8C5B-BAB91660E831}"/>
              </a:ext>
            </a:extLst>
          </p:cNvPr>
          <p:cNvSpPr/>
          <p:nvPr/>
        </p:nvSpPr>
        <p:spPr>
          <a:xfrm>
            <a:off x="469208" y="3723256"/>
            <a:ext cx="81432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Este posibilă specificarea numărului de cifre afișate, exemplu </a:t>
            </a:r>
            <a:r>
              <a:rPr lang="ro-MD" sz="1600" b="1" dirty="0" err="1"/>
              <a:t>int</a:t>
            </a:r>
            <a:r>
              <a:rPr lang="ro-MD" sz="1600" b="1" dirty="0"/>
              <a:t>(2) va afișa doar 2 cifre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71704F-C26B-4270-80D4-00D9BE6DE8C0}"/>
              </a:ext>
            </a:extLst>
          </p:cNvPr>
          <p:cNvSpPr/>
          <p:nvPr/>
        </p:nvSpPr>
        <p:spPr>
          <a:xfrm>
            <a:off x="469208" y="4361876"/>
            <a:ext cx="8452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Pentru umplerea cu valori 0 a spațiilor cifrelor ne prezente se va bifa opțiunea ZF la crearea coloanei, de exemplu pentru tipul in(5) cifra 1 va fi afișată ca 00001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0F062E-8D7C-40FA-B870-B38CF60BB8AA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Crearea bazei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în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Workbench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7041FF-07F2-4DD0-90A9-A1BABB770F7E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Tipuri de date în </a:t>
            </a:r>
            <a:r>
              <a:rPr lang="ro-RO" b="1" dirty="0" err="1"/>
              <a:t>MySQL</a:t>
            </a:r>
            <a:endParaRPr lang="ro-RO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8BD13F-2A43-4C3B-8B8A-C343748DD1A5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780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14</a:t>
            </a:fld>
            <a:endParaRPr dirty="0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2049A-340B-427A-B7FC-3FD6F0D5C378}"/>
              </a:ext>
            </a:extLst>
          </p:cNvPr>
          <p:cNvSpPr/>
          <p:nvPr/>
        </p:nvSpPr>
        <p:spPr>
          <a:xfrm>
            <a:off x="1218515" y="466801"/>
            <a:ext cx="4355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Tipuri numerice cu virgulă mobilă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E8FB84-D9CC-492E-8C84-A6895E02E9FF}"/>
              </a:ext>
            </a:extLst>
          </p:cNvPr>
          <p:cNvSpPr/>
          <p:nvPr/>
        </p:nvSpPr>
        <p:spPr>
          <a:xfrm>
            <a:off x="543711" y="944846"/>
            <a:ext cx="8056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800" b="1" dirty="0"/>
              <a:t>Tipurile numerice cu virgulă mobilă implică prezența a 2 parametri: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0626CC-B344-4935-98B9-61F49A224717}"/>
              </a:ext>
            </a:extLst>
          </p:cNvPr>
          <p:cNvSpPr/>
          <p:nvPr/>
        </p:nvSpPr>
        <p:spPr>
          <a:xfrm>
            <a:off x="789354" y="1286612"/>
            <a:ext cx="655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800" b="1" dirty="0"/>
              <a:t>n</a:t>
            </a:r>
            <a:r>
              <a:rPr lang="ro-MD" sz="1800" b="1" dirty="0"/>
              <a:t> – numărul total al cifrelor în număr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E172B3-2EFC-4C09-9824-533DF02276B0}"/>
              </a:ext>
            </a:extLst>
          </p:cNvPr>
          <p:cNvSpPr/>
          <p:nvPr/>
        </p:nvSpPr>
        <p:spPr>
          <a:xfrm>
            <a:off x="789354" y="1628377"/>
            <a:ext cx="628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800" b="1" dirty="0"/>
              <a:t>p</a:t>
            </a:r>
            <a:r>
              <a:rPr lang="ro-MD" sz="1800" b="1" dirty="0"/>
              <a:t> – numărul cifrelor după virgulă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BBFB66-26AC-4838-8669-B16A9AC38B97}"/>
              </a:ext>
            </a:extLst>
          </p:cNvPr>
          <p:cNvSpPr/>
          <p:nvPr/>
        </p:nvSpPr>
        <p:spPr>
          <a:xfrm>
            <a:off x="758362" y="3865574"/>
            <a:ext cx="8056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MD" sz="1800" b="1" dirty="0">
                <a:solidFill>
                  <a:srgbClr val="FF0000"/>
                </a:solidFill>
              </a:rPr>
              <a:t>decimal</a:t>
            </a:r>
            <a:r>
              <a:rPr lang="ro-MD" sz="1800" b="1" dirty="0"/>
              <a:t> – cifrele din partea întreagă și din cel facțională se păstrează separat în memorie fiind necesari cate 4 baiți pentru 9 cifre. valoarea maximă lui n =65, iar a lui p=30, exemplu numărul 120 în zecimal(10,6) va fi reprezentat ca 120,000000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64CA4E6-42F4-4504-8736-99D6623B0C89}"/>
              </a:ext>
            </a:extLst>
          </p:cNvPr>
          <p:cNvSpPr/>
          <p:nvPr/>
        </p:nvSpPr>
        <p:spPr>
          <a:xfrm>
            <a:off x="789354" y="2519210"/>
            <a:ext cx="8025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MD" sz="1800" b="1" dirty="0" err="1">
                <a:solidFill>
                  <a:srgbClr val="FF0000"/>
                </a:solidFill>
              </a:rPr>
              <a:t>float</a:t>
            </a:r>
            <a:r>
              <a:rPr lang="ro-MD" sz="1800" b="1" dirty="0">
                <a:solidFill>
                  <a:srgbClr val="FF0000"/>
                </a:solidFill>
              </a:rPr>
              <a:t> </a:t>
            </a:r>
            <a:r>
              <a:rPr lang="ro-MD" sz="1800" b="1" dirty="0"/>
              <a:t>– volum = 4 baiți,  valoarea maximă lui n =24, exemplu numărul 120 în </a:t>
            </a:r>
            <a:r>
              <a:rPr lang="ro-MD" sz="1800" b="1" dirty="0" err="1"/>
              <a:t>float</a:t>
            </a:r>
            <a:r>
              <a:rPr lang="ro-MD" sz="1800" b="1" dirty="0"/>
              <a:t>(7,4) va fi reprezentat ca 120,0000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3681B0-0CA1-44EA-B4D5-C8454BA76069}"/>
              </a:ext>
            </a:extLst>
          </p:cNvPr>
          <p:cNvSpPr/>
          <p:nvPr/>
        </p:nvSpPr>
        <p:spPr>
          <a:xfrm>
            <a:off x="758361" y="3185853"/>
            <a:ext cx="8194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MD" sz="1800" b="1" dirty="0" err="1">
                <a:solidFill>
                  <a:srgbClr val="FF0000"/>
                </a:solidFill>
              </a:rPr>
              <a:t>double</a:t>
            </a:r>
            <a:r>
              <a:rPr lang="ro-MD" sz="1800" b="1" dirty="0"/>
              <a:t> – volum = 8 baiți,  valoarea maximă lui n =53, exemplu numărul 120 în </a:t>
            </a:r>
            <a:r>
              <a:rPr lang="ro-MD" sz="1800" b="1" dirty="0" err="1"/>
              <a:t>double</a:t>
            </a:r>
            <a:r>
              <a:rPr lang="ro-MD" sz="1800" b="1" dirty="0"/>
              <a:t>(10,5) va fi reprezentat ca 120,00000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56744F-3FC7-4B36-9E34-24DC950119C0}"/>
              </a:ext>
            </a:extLst>
          </p:cNvPr>
          <p:cNvSpPr/>
          <p:nvPr/>
        </p:nvSpPr>
        <p:spPr>
          <a:xfrm>
            <a:off x="543711" y="2108179"/>
            <a:ext cx="8056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800" b="1" dirty="0" err="1"/>
              <a:t>MySQL</a:t>
            </a:r>
            <a:r>
              <a:rPr lang="ro-MD" sz="1800" b="1" dirty="0"/>
              <a:t> acceptă următoarele tipuri de date cu virgulă mobilă: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2C6E7F-A6A1-46F5-999F-DBC38294EC51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Crearea bazei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în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Workbench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3F005B-56C5-4B98-ACE8-E02AC045AFF8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Tipuri de date în </a:t>
            </a:r>
            <a:r>
              <a:rPr lang="ro-RO" b="1" dirty="0" err="1"/>
              <a:t>MySQL</a:t>
            </a:r>
            <a:endParaRPr lang="ro-RO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8A7CE2-1E62-4C68-A10E-7CB3981477D3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45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D32C2C-ACA7-4A84-8CF3-28C6E36D9815}"/>
              </a:ext>
            </a:extLst>
          </p:cNvPr>
          <p:cNvSpPr/>
          <p:nvPr/>
        </p:nvSpPr>
        <p:spPr>
          <a:xfrm>
            <a:off x="821805" y="472384"/>
            <a:ext cx="3029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Tipuri de date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string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(1)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FA4E51-416E-473A-B3B5-5B19EFF06851}"/>
              </a:ext>
            </a:extLst>
          </p:cNvPr>
          <p:cNvSpPr/>
          <p:nvPr/>
        </p:nvSpPr>
        <p:spPr>
          <a:xfrm>
            <a:off x="382954" y="1037101"/>
            <a:ext cx="80255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800" b="1" dirty="0" err="1">
                <a:solidFill>
                  <a:srgbClr val="FF0000"/>
                </a:solidFill>
              </a:rPr>
              <a:t>char</a:t>
            </a:r>
            <a:r>
              <a:rPr lang="ro-MD" sz="1800" b="1" dirty="0">
                <a:solidFill>
                  <a:srgbClr val="FF0000"/>
                </a:solidFill>
              </a:rPr>
              <a:t> </a:t>
            </a:r>
            <a:r>
              <a:rPr lang="ro-MD" sz="1800" b="1" dirty="0"/>
              <a:t>–  reprezintă un șir de caracter ce acceptă ca parametru numărul de caracter. Volumul se va determina considerându-se câte un bait pentru fiecare caracter declarat. Exemplu </a:t>
            </a:r>
            <a:r>
              <a:rPr lang="ro-MD" sz="1800" b="1" dirty="0" err="1"/>
              <a:t>stringul</a:t>
            </a:r>
            <a:r>
              <a:rPr lang="ro-MD" sz="1800" b="1" dirty="0"/>
              <a:t> </a:t>
            </a:r>
            <a:r>
              <a:rPr lang="en-US" sz="1800" b="1" dirty="0"/>
              <a:t>“</a:t>
            </a:r>
            <a:r>
              <a:rPr lang="en-US" sz="1800" b="1" dirty="0" err="1"/>
              <a:t>salut</a:t>
            </a:r>
            <a:r>
              <a:rPr lang="en-US" sz="1800" b="1" dirty="0"/>
              <a:t>”</a:t>
            </a:r>
            <a:r>
              <a:rPr lang="ro-MD" sz="1800" b="1" dirty="0"/>
              <a:t> în </a:t>
            </a:r>
            <a:r>
              <a:rPr lang="ro-MD" sz="1800" b="1" dirty="0" err="1"/>
              <a:t>char</a:t>
            </a:r>
            <a:r>
              <a:rPr lang="ro-MD" sz="1800" b="1" dirty="0"/>
              <a:t>(10) va ocupa 1*10=10 baiți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2AC015-078D-49EF-95D7-CEF342FA568A}"/>
              </a:ext>
            </a:extLst>
          </p:cNvPr>
          <p:cNvSpPr/>
          <p:nvPr/>
        </p:nvSpPr>
        <p:spPr>
          <a:xfrm>
            <a:off x="382954" y="2483280"/>
            <a:ext cx="80255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800" b="1" dirty="0" err="1">
                <a:solidFill>
                  <a:srgbClr val="FF0000"/>
                </a:solidFill>
              </a:rPr>
              <a:t>varchar</a:t>
            </a:r>
            <a:r>
              <a:rPr lang="ro-MD" sz="1800" b="1" dirty="0">
                <a:solidFill>
                  <a:srgbClr val="FF0000"/>
                </a:solidFill>
              </a:rPr>
              <a:t> </a:t>
            </a:r>
            <a:r>
              <a:rPr lang="ro-MD" sz="1800" b="1" dirty="0"/>
              <a:t>–  reprezintă un șir de caracter ce acceptă ca parametru numărul de caracter. Volumul se va determina considerându-se câte un bait pentru fiecare caracter prezent. Exemplu </a:t>
            </a:r>
            <a:r>
              <a:rPr lang="ro-MD" sz="1800" b="1" dirty="0" err="1"/>
              <a:t>stringul</a:t>
            </a:r>
            <a:r>
              <a:rPr lang="ro-MD" sz="1800" b="1" dirty="0"/>
              <a:t> </a:t>
            </a:r>
            <a:r>
              <a:rPr lang="en-US" sz="1800" b="1" dirty="0"/>
              <a:t>“</a:t>
            </a:r>
            <a:r>
              <a:rPr lang="en-US" sz="1800" b="1" dirty="0" err="1"/>
              <a:t>salut</a:t>
            </a:r>
            <a:r>
              <a:rPr lang="en-US" sz="1800" b="1" dirty="0"/>
              <a:t>”</a:t>
            </a:r>
            <a:r>
              <a:rPr lang="ro-MD" sz="1800" b="1" dirty="0"/>
              <a:t>  din 5 caractere în </a:t>
            </a:r>
            <a:r>
              <a:rPr lang="ro-MD" sz="1800" b="1" dirty="0" err="1"/>
              <a:t>char</a:t>
            </a:r>
            <a:r>
              <a:rPr lang="ro-MD" sz="1800" b="1" dirty="0"/>
              <a:t>(10) va ocupa 1*5=5 baiți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C71D3-3370-42C7-93E9-0F52ABC5B066}"/>
              </a:ext>
            </a:extLst>
          </p:cNvPr>
          <p:cNvSpPr/>
          <p:nvPr/>
        </p:nvSpPr>
        <p:spPr>
          <a:xfrm>
            <a:off x="382954" y="3929460"/>
            <a:ext cx="8025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800" b="1" dirty="0" err="1">
                <a:solidFill>
                  <a:srgbClr val="FF0000"/>
                </a:solidFill>
              </a:rPr>
              <a:t>binary</a:t>
            </a:r>
            <a:r>
              <a:rPr lang="ro-MD" sz="1800" b="1" dirty="0">
                <a:solidFill>
                  <a:srgbClr val="FF0000"/>
                </a:solidFill>
              </a:rPr>
              <a:t>/</a:t>
            </a:r>
            <a:r>
              <a:rPr lang="ro-MD" sz="1800" b="1" dirty="0" err="1">
                <a:solidFill>
                  <a:srgbClr val="FF0000"/>
                </a:solidFill>
              </a:rPr>
              <a:t>varbinary</a:t>
            </a:r>
            <a:r>
              <a:rPr lang="ro-MD" sz="1800" b="1" dirty="0">
                <a:solidFill>
                  <a:srgbClr val="FF0000"/>
                </a:solidFill>
              </a:rPr>
              <a:t> </a:t>
            </a:r>
            <a:r>
              <a:rPr lang="ro-MD" sz="1800" b="1" dirty="0"/>
              <a:t>– identic cu </a:t>
            </a:r>
            <a:r>
              <a:rPr lang="ro-MD" sz="1800" b="1" dirty="0" err="1"/>
              <a:t>char</a:t>
            </a:r>
            <a:r>
              <a:rPr lang="ro-MD" sz="1800" b="1" dirty="0"/>
              <a:t>/</a:t>
            </a:r>
            <a:r>
              <a:rPr lang="ro-MD" sz="1800" b="1" dirty="0" err="1"/>
              <a:t>varchar</a:t>
            </a:r>
            <a:r>
              <a:rPr lang="ro-MD" sz="1800" b="1" dirty="0"/>
              <a:t> doar că datele nu vor fi tratate ca șir de caracterele ci ca șir de valori binare.</a:t>
            </a:r>
          </a:p>
        </p:txBody>
      </p:sp>
      <p:sp>
        <p:nvSpPr>
          <p:cNvPr id="22" name="Google Shape;99;p15">
            <a:extLst>
              <a:ext uri="{FF2B5EF4-FFF2-40B4-BE49-F238E27FC236}">
                <a16:creationId xmlns:a16="http://schemas.microsoft.com/office/drawing/2014/main" id="{3EC5A599-C5D3-409E-A5D0-AE5B74E3339E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15</a:t>
            </a:fld>
            <a:endParaRPr lang="en"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EF128D-953A-49B1-A6EE-DD4F2237FD5D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Crearea bazei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în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Workbench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94B244-2DD9-424E-98B8-1C952643E836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Tipuri de date în </a:t>
            </a:r>
            <a:r>
              <a:rPr lang="ro-RO" b="1" dirty="0" err="1"/>
              <a:t>MySQL</a:t>
            </a:r>
            <a:endParaRPr lang="ro-RO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EA563E-26A4-4A1A-AD71-31698B4CFDBD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61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16</a:t>
            </a:fld>
            <a:endParaRPr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E1E1E3-2F03-4C35-9187-12700C164323}"/>
              </a:ext>
            </a:extLst>
          </p:cNvPr>
          <p:cNvSpPr/>
          <p:nvPr/>
        </p:nvSpPr>
        <p:spPr>
          <a:xfrm>
            <a:off x="821805" y="472384"/>
            <a:ext cx="3029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Tipuri de date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string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(2)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2DBD7B-56DA-4C87-8C28-46A9D52C1BD3}"/>
              </a:ext>
            </a:extLst>
          </p:cNvPr>
          <p:cNvSpPr/>
          <p:nvPr/>
        </p:nvSpPr>
        <p:spPr>
          <a:xfrm>
            <a:off x="382954" y="1037101"/>
            <a:ext cx="80255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800" b="1" dirty="0" err="1">
                <a:solidFill>
                  <a:srgbClr val="FF0000"/>
                </a:solidFill>
              </a:rPr>
              <a:t>Blob</a:t>
            </a:r>
            <a:r>
              <a:rPr lang="ro-MD" sz="1800" b="1" dirty="0">
                <a:solidFill>
                  <a:srgbClr val="FF0000"/>
                </a:solidFill>
              </a:rPr>
              <a:t>/text </a:t>
            </a:r>
            <a:r>
              <a:rPr lang="ro-MD" sz="1800" b="1" dirty="0"/>
              <a:t>–  identic </a:t>
            </a:r>
            <a:r>
              <a:rPr lang="ro-MD" sz="1800" b="1" dirty="0" err="1"/>
              <a:t>binary</a:t>
            </a:r>
            <a:r>
              <a:rPr lang="ro-MD" sz="1800" b="1" dirty="0"/>
              <a:t>/</a:t>
            </a:r>
            <a:r>
              <a:rPr lang="ro-MD" sz="1800" b="1" dirty="0" err="1"/>
              <a:t>char</a:t>
            </a:r>
            <a:r>
              <a:rPr lang="ro-MD" sz="1800" b="1" dirty="0"/>
              <a:t> doar că </a:t>
            </a:r>
            <a:r>
              <a:rPr lang="ro-RO" sz="1800" b="1" dirty="0"/>
              <a:t>nu stochează valoarea în tabelele în care se găsesc, ci în depozite speciale de aceea se pot folosi dacă se manipulează valori cu adevărat mari </a:t>
            </a:r>
            <a:endParaRPr lang="ro-MD" sz="18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AA31B9-DEE0-4253-A97D-9B9A7231CC4D}"/>
              </a:ext>
            </a:extLst>
          </p:cNvPr>
          <p:cNvSpPr/>
          <p:nvPr/>
        </p:nvSpPr>
        <p:spPr>
          <a:xfrm>
            <a:off x="382953" y="2048530"/>
            <a:ext cx="8370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 err="1"/>
              <a:t>Blob</a:t>
            </a:r>
            <a:r>
              <a:rPr lang="ro-RO" sz="1800" b="1" dirty="0"/>
              <a:t> se </a:t>
            </a:r>
            <a:r>
              <a:rPr lang="ro-RO" sz="1800" b="1" dirty="0" err="1"/>
              <a:t>foloseşte</a:t>
            </a:r>
            <a:r>
              <a:rPr lang="ro-RO" sz="1800" b="1" dirty="0"/>
              <a:t> pentru stocarea datelor binare (de exemplu, fotografii), în timp ce textul se folosește pentru stocarea textului</a:t>
            </a:r>
            <a:endParaRPr lang="ro-MD" sz="1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5D77FA-C140-4F01-8703-987A7C18F269}"/>
              </a:ext>
            </a:extLst>
          </p:cNvPr>
          <p:cNvSpPr/>
          <p:nvPr/>
        </p:nvSpPr>
        <p:spPr>
          <a:xfrm>
            <a:off x="382954" y="2782960"/>
            <a:ext cx="8025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800" b="1" dirty="0">
                <a:solidFill>
                  <a:schemeClr val="tx1"/>
                </a:solidFill>
              </a:rPr>
              <a:t>Subcategorii ale tipurilor </a:t>
            </a:r>
            <a:r>
              <a:rPr lang="ro-MD" sz="1800" b="1" dirty="0" err="1">
                <a:solidFill>
                  <a:schemeClr val="tx1"/>
                </a:solidFill>
              </a:rPr>
              <a:t>blob</a:t>
            </a:r>
            <a:r>
              <a:rPr lang="ro-MD" sz="1800" b="1" dirty="0">
                <a:solidFill>
                  <a:schemeClr val="tx1"/>
                </a:solidFill>
              </a:rPr>
              <a:t> și text.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5A41C3-4977-4577-A2A2-7142BA1F5961}"/>
              </a:ext>
            </a:extLst>
          </p:cNvPr>
          <p:cNvSpPr/>
          <p:nvPr/>
        </p:nvSpPr>
        <p:spPr>
          <a:xfrm>
            <a:off x="1118416" y="3205740"/>
            <a:ext cx="5094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800" b="1" dirty="0" err="1">
                <a:solidFill>
                  <a:srgbClr val="2A2C3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tinytext</a:t>
            </a:r>
            <a:r>
              <a:rPr lang="ro-RO" sz="1800" b="1" dirty="0">
                <a:solidFill>
                  <a:srgbClr val="2A2C3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ro-RO" sz="1800" b="1" dirty="0" err="1">
                <a:solidFill>
                  <a:srgbClr val="2A2C3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tinyblob</a:t>
            </a:r>
            <a:r>
              <a:rPr lang="ro-RO" sz="1800" b="1" dirty="0">
                <a:solidFill>
                  <a:srgbClr val="2A2C3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– 255 caractere/</a:t>
            </a:r>
            <a:r>
              <a:rPr lang="ro-RO" sz="1800" b="1" dirty="0" err="1">
                <a:solidFill>
                  <a:srgbClr val="2A2C3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baiţi</a:t>
            </a:r>
            <a:r>
              <a:rPr lang="ro-RO" sz="1800" b="1" dirty="0">
                <a:solidFill>
                  <a:srgbClr val="2A2C3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MD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CDD6B6-D27C-49D1-A184-F654557397C1}"/>
              </a:ext>
            </a:extLst>
          </p:cNvPr>
          <p:cNvSpPr/>
          <p:nvPr/>
        </p:nvSpPr>
        <p:spPr>
          <a:xfrm>
            <a:off x="1118416" y="3647506"/>
            <a:ext cx="4930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800" b="1" dirty="0">
                <a:solidFill>
                  <a:srgbClr val="2A2C3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text / </a:t>
            </a:r>
            <a:r>
              <a:rPr lang="ro-RO" sz="1800" b="1" dirty="0" err="1">
                <a:solidFill>
                  <a:srgbClr val="2A2C3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blob</a:t>
            </a:r>
            <a:r>
              <a:rPr lang="ro-RO" sz="1800" b="1" dirty="0">
                <a:solidFill>
                  <a:srgbClr val="2A2C3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–  65535  caractere/</a:t>
            </a:r>
            <a:r>
              <a:rPr lang="ro-RO" sz="1800" b="1" dirty="0" err="1">
                <a:solidFill>
                  <a:srgbClr val="2A2C3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baiţi</a:t>
            </a:r>
            <a:r>
              <a:rPr lang="ro-RO" sz="1800" b="1" dirty="0">
                <a:solidFill>
                  <a:srgbClr val="2A2C3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MD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297B75-1274-47B6-A512-AC1E8443E3D3}"/>
              </a:ext>
            </a:extLst>
          </p:cNvPr>
          <p:cNvSpPr/>
          <p:nvPr/>
        </p:nvSpPr>
        <p:spPr>
          <a:xfrm>
            <a:off x="1118416" y="4089272"/>
            <a:ext cx="6907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800" b="1" dirty="0" err="1">
                <a:solidFill>
                  <a:srgbClr val="2A2C3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mediumtext</a:t>
            </a:r>
            <a:r>
              <a:rPr lang="ro-RO" sz="1800" b="1" dirty="0">
                <a:solidFill>
                  <a:srgbClr val="2A2C3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ro-RO" sz="1800" b="1" dirty="0" err="1">
                <a:solidFill>
                  <a:srgbClr val="2A2C3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mediumblob</a:t>
            </a:r>
            <a:r>
              <a:rPr lang="ro-RO" sz="1800" b="1" dirty="0">
                <a:solidFill>
                  <a:srgbClr val="2A2C3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– 16,777,215 caractere/</a:t>
            </a:r>
            <a:r>
              <a:rPr lang="ro-RO" sz="1800" b="1" dirty="0" err="1">
                <a:solidFill>
                  <a:srgbClr val="2A2C3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baiţi</a:t>
            </a:r>
            <a:r>
              <a:rPr lang="ro-RO" sz="1800" b="1" dirty="0">
                <a:solidFill>
                  <a:srgbClr val="2A2C3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MD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A82831-3C11-45DF-B35A-707EDD9EFEA3}"/>
              </a:ext>
            </a:extLst>
          </p:cNvPr>
          <p:cNvSpPr/>
          <p:nvPr/>
        </p:nvSpPr>
        <p:spPr>
          <a:xfrm>
            <a:off x="1118415" y="4522614"/>
            <a:ext cx="7132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800" b="1" dirty="0" err="1">
                <a:solidFill>
                  <a:srgbClr val="2A2C3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longtext</a:t>
            </a:r>
            <a:r>
              <a:rPr lang="ro-RO" sz="1800" b="1" dirty="0">
                <a:solidFill>
                  <a:srgbClr val="2A2C3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ro-RO" sz="1800" b="1" dirty="0" err="1">
                <a:solidFill>
                  <a:srgbClr val="2A2C3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longblob</a:t>
            </a:r>
            <a:r>
              <a:rPr lang="ro-RO" sz="1800" b="1" dirty="0">
                <a:solidFill>
                  <a:srgbClr val="2A2C3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– 4,294,967,295 caractere/</a:t>
            </a:r>
            <a:r>
              <a:rPr lang="ro-RO" sz="1800" b="1" dirty="0" err="1">
                <a:solidFill>
                  <a:srgbClr val="2A2C3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baiţi</a:t>
            </a:r>
            <a:r>
              <a:rPr lang="ro-RO" sz="1800" b="1" dirty="0">
                <a:solidFill>
                  <a:srgbClr val="2A2C3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MD" sz="20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B62EC3-8672-47D2-AE70-558CE9799710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Crearea bazei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în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Workbench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92352B-9C01-464D-8097-2C1BCDD7C298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Tipuri de date în </a:t>
            </a:r>
            <a:r>
              <a:rPr lang="ro-RO" b="1" dirty="0" err="1"/>
              <a:t>MySQL</a:t>
            </a:r>
            <a:endParaRPr lang="ro-RO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C6BFB9-8338-4F7B-8A57-2852EE7AF7E0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035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17</a:t>
            </a:fld>
            <a:endParaRPr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235223-9389-406D-9B94-DC5DC86FB1E8}"/>
              </a:ext>
            </a:extLst>
          </p:cNvPr>
          <p:cNvSpPr/>
          <p:nvPr/>
        </p:nvSpPr>
        <p:spPr>
          <a:xfrm>
            <a:off x="1059061" y="504401"/>
            <a:ext cx="3097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Tipuri de date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datatime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598DFE-74A3-40A5-99BE-B13CA20D9E17}"/>
              </a:ext>
            </a:extLst>
          </p:cNvPr>
          <p:cNvSpPr/>
          <p:nvPr/>
        </p:nvSpPr>
        <p:spPr>
          <a:xfrm>
            <a:off x="416779" y="1982606"/>
            <a:ext cx="8310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 err="1">
                <a:solidFill>
                  <a:srgbClr val="FF0000"/>
                </a:solidFill>
              </a:rPr>
              <a:t>Datetime</a:t>
            </a:r>
            <a:r>
              <a:rPr lang="ro-RO" sz="1800" b="1" dirty="0"/>
              <a:t> – implică datele și timpul pentru acestea și poate accepta valoarea prin tipul echivalent (de exemplu, prin </a:t>
            </a:r>
            <a:r>
              <a:rPr lang="ro-RO" sz="1800" b="1" dirty="0" err="1"/>
              <a:t>funcţia</a:t>
            </a:r>
            <a:r>
              <a:rPr lang="ro-RO" sz="1800" b="1" dirty="0"/>
              <a:t> </a:t>
            </a:r>
            <a:r>
              <a:rPr lang="ro-RO" sz="1800" b="1" dirty="0" err="1"/>
              <a:t>now</a:t>
            </a:r>
            <a:r>
              <a:rPr lang="ro-RO" sz="1800" b="1" dirty="0"/>
              <a:t>()) sau prin </a:t>
            </a:r>
            <a:r>
              <a:rPr lang="ro-RO" sz="1800" b="1" dirty="0" err="1"/>
              <a:t>stringul</a:t>
            </a:r>
            <a:r>
              <a:rPr lang="ro-RO" sz="1800" b="1" dirty="0"/>
              <a:t> ('YYYY-MM-DD </a:t>
            </a:r>
            <a:r>
              <a:rPr lang="ro-RO" sz="1800" b="1" dirty="0" err="1"/>
              <a:t>hh:mm:ss</a:t>
            </a:r>
            <a:r>
              <a:rPr lang="ro-RO" sz="1800" b="1" dirty="0"/>
              <a:t>).</a:t>
            </a:r>
            <a:endParaRPr lang="ro-MD" sz="18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AB2A0-7013-4E35-BF33-C8F4E01DFB93}"/>
              </a:ext>
            </a:extLst>
          </p:cNvPr>
          <p:cNvSpPr/>
          <p:nvPr/>
        </p:nvSpPr>
        <p:spPr>
          <a:xfrm>
            <a:off x="416779" y="2956764"/>
            <a:ext cx="8310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 err="1">
                <a:solidFill>
                  <a:srgbClr val="FF0000"/>
                </a:solidFill>
              </a:rPr>
              <a:t>Timestamp</a:t>
            </a:r>
            <a:r>
              <a:rPr lang="ro-RO" sz="1800" b="1" dirty="0">
                <a:solidFill>
                  <a:srgbClr val="FF0000"/>
                </a:solidFill>
              </a:rPr>
              <a:t> </a:t>
            </a:r>
            <a:r>
              <a:rPr lang="ro-RO" sz="1800" b="1" dirty="0"/>
              <a:t>– reprezintă numărul de secunde trecute din 1 ianuarie 1970 și se </a:t>
            </a:r>
            <a:r>
              <a:rPr lang="ro-RO" sz="1800" b="1" dirty="0" err="1"/>
              <a:t>foloseşte</a:t>
            </a:r>
            <a:r>
              <a:rPr lang="ro-RO" sz="1800" b="1" dirty="0"/>
              <a:t> adesea pentru măsurarea timpului unei </a:t>
            </a:r>
            <a:r>
              <a:rPr lang="ro-RO" sz="1800" b="1" dirty="0" err="1"/>
              <a:t>operaţii</a:t>
            </a:r>
            <a:endParaRPr lang="ro-MD" sz="1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45E172-FDD5-4CE3-A361-B64F379948ED}"/>
              </a:ext>
            </a:extLst>
          </p:cNvPr>
          <p:cNvSpPr/>
          <p:nvPr/>
        </p:nvSpPr>
        <p:spPr>
          <a:xfrm>
            <a:off x="416779" y="3671924"/>
            <a:ext cx="8310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rgbClr val="FF0000"/>
                </a:solidFill>
              </a:rPr>
              <a:t>Time </a:t>
            </a:r>
            <a:r>
              <a:rPr lang="ro-RO" sz="1800" b="1" dirty="0"/>
              <a:t>– acceptă timpul de la -838:59:59 până la 838:59:59, conform schemei HH:MM:SS și poate accepta o valoare „împachetată” în </a:t>
            </a:r>
            <a:r>
              <a:rPr lang="ro-RO" sz="1800" b="1" dirty="0" err="1"/>
              <a:t>string</a:t>
            </a:r>
            <a:endParaRPr lang="ro-MD" sz="18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1B9EEA-DA2E-40B4-9EFB-63E800939225}"/>
              </a:ext>
            </a:extLst>
          </p:cNvPr>
          <p:cNvSpPr/>
          <p:nvPr/>
        </p:nvSpPr>
        <p:spPr>
          <a:xfrm>
            <a:off x="416779" y="989222"/>
            <a:ext cx="85701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rgbClr val="FF0000"/>
                </a:solidFill>
              </a:rPr>
              <a:t>Data - </a:t>
            </a:r>
            <a:r>
              <a:rPr lang="ro-RO" sz="1800" b="1" dirty="0"/>
              <a:t>implică toate datele, începând de la 1 ianuarie a anului 1000 până la 31 decembrie a anului 9999 și se poate introduce prin două tipuri diferite: data (de exemplu, prin </a:t>
            </a:r>
            <a:r>
              <a:rPr lang="ro-RO" sz="1800" b="1" dirty="0" err="1"/>
              <a:t>funcţia</a:t>
            </a:r>
            <a:r>
              <a:rPr lang="ro-RO" sz="1800" b="1" dirty="0"/>
              <a:t> </a:t>
            </a:r>
            <a:r>
              <a:rPr lang="ro-RO" sz="1800" b="1" dirty="0" err="1"/>
              <a:t>curdate</a:t>
            </a:r>
            <a:r>
              <a:rPr lang="ro-RO" sz="1800" b="1" dirty="0"/>
              <a:t>()) sau </a:t>
            </a:r>
            <a:r>
              <a:rPr lang="ro-RO" sz="1800" b="1" dirty="0" err="1"/>
              <a:t>stringul</a:t>
            </a:r>
            <a:r>
              <a:rPr lang="ro-RO" sz="1800" b="1" dirty="0"/>
              <a:t> (2009-10-02)</a:t>
            </a:r>
            <a:endParaRPr lang="ro-MD" sz="18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33B889-49DD-4369-B04A-A2E5ABBC0DB5}"/>
              </a:ext>
            </a:extLst>
          </p:cNvPr>
          <p:cNvSpPr/>
          <p:nvPr/>
        </p:nvSpPr>
        <p:spPr>
          <a:xfrm>
            <a:off x="416779" y="4377365"/>
            <a:ext cx="8310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 err="1">
                <a:solidFill>
                  <a:srgbClr val="FF0000"/>
                </a:solidFill>
              </a:rPr>
              <a:t>Year</a:t>
            </a:r>
            <a:r>
              <a:rPr lang="ro-RO" sz="1800" b="1" dirty="0">
                <a:solidFill>
                  <a:srgbClr val="FF0000"/>
                </a:solidFill>
              </a:rPr>
              <a:t> </a:t>
            </a:r>
            <a:r>
              <a:rPr lang="ro-RO" sz="1800" b="1" dirty="0"/>
              <a:t>– reprezintă anul în perioada dintre 1901 și 2155.</a:t>
            </a:r>
            <a:endParaRPr lang="ro-MD" sz="18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C916A0-309A-47E4-8BCA-9AE4A761CEE4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Crearea bazei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în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Workbench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33021B-E9B5-48CC-B1A1-A6E06452C188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Tipuri de date în </a:t>
            </a:r>
            <a:r>
              <a:rPr lang="ro-RO" b="1" dirty="0" err="1"/>
              <a:t>MySQL</a:t>
            </a:r>
            <a:endParaRPr lang="ro-RO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000EBA-FC19-4D40-A270-96064FC184A2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39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18</a:t>
            </a:fld>
            <a:endParaRPr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7057C-6AFD-4F01-8F17-A25530412849}"/>
              </a:ext>
            </a:extLst>
          </p:cNvPr>
          <p:cNvSpPr/>
          <p:nvPr/>
        </p:nvSpPr>
        <p:spPr>
          <a:xfrm>
            <a:off x="1163523" y="819894"/>
            <a:ext cx="3272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Noțiune de cheie primară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37F677-49E8-494B-936F-5E04058B243C}"/>
              </a:ext>
            </a:extLst>
          </p:cNvPr>
          <p:cNvSpPr/>
          <p:nvPr/>
        </p:nvSpPr>
        <p:spPr>
          <a:xfrm>
            <a:off x="687752" y="2183092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/>
              <a:t>Cheia primară este de valoarea unică pentru fiecare introducere și nu acceptă valori nule</a:t>
            </a:r>
            <a:endParaRPr lang="ro-MD" sz="18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EFA7CE-0B21-44EA-9DAB-D2816988E46D}"/>
              </a:ext>
            </a:extLst>
          </p:cNvPr>
          <p:cNvSpPr/>
          <p:nvPr/>
        </p:nvSpPr>
        <p:spPr>
          <a:xfrm>
            <a:off x="687752" y="2940377"/>
            <a:ext cx="8265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/>
              <a:t>În practică pentru definirea cheii primare, se mai adaugă un atribut entităților, respectiv o coloană tabelului cu rol de identificare</a:t>
            </a:r>
            <a:endParaRPr lang="ro-MD" sz="18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1516FD-58F8-42D7-8130-5A5FFBA9B18B}"/>
              </a:ext>
            </a:extLst>
          </p:cNvPr>
          <p:cNvSpPr/>
          <p:nvPr/>
        </p:nvSpPr>
        <p:spPr>
          <a:xfrm>
            <a:off x="664306" y="3824183"/>
            <a:ext cx="78153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/>
              <a:t>De obicei datele coloanei cheii primare sunt de tip întreg și pentru asigurarea valorilor unice se utilizează mecanismul de auto-incrementare</a:t>
            </a:r>
            <a:endParaRPr lang="ro-MD" sz="18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87833D-891A-4615-A1BF-4654ACFD657D}"/>
              </a:ext>
            </a:extLst>
          </p:cNvPr>
          <p:cNvSpPr/>
          <p:nvPr/>
        </p:nvSpPr>
        <p:spPr>
          <a:xfrm>
            <a:off x="687752" y="1408611"/>
            <a:ext cx="8265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rgbClr val="FF0000"/>
                </a:solidFill>
              </a:rPr>
              <a:t>Cheia primară</a:t>
            </a:r>
            <a:r>
              <a:rPr lang="ro-RO" sz="1800" b="1" dirty="0">
                <a:solidFill>
                  <a:schemeClr val="tx1"/>
                </a:solidFill>
              </a:rPr>
              <a:t> – o coloană a tabelului ce permite identificarea introducerilor în tabel și excluderea introducerilor identice.</a:t>
            </a:r>
            <a:r>
              <a:rPr lang="ro-RO" sz="1800" b="1" dirty="0">
                <a:solidFill>
                  <a:srgbClr val="FF0000"/>
                </a:solidFill>
              </a:rPr>
              <a:t> </a:t>
            </a:r>
            <a:endParaRPr lang="ro-MD" sz="18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6826B8-D37C-47AB-B85B-38601382F113}"/>
              </a:ext>
            </a:extLst>
          </p:cNvPr>
          <p:cNvSpPr/>
          <p:nvPr/>
        </p:nvSpPr>
        <p:spPr>
          <a:xfrm>
            <a:off x="3205949" y="358765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4. Cheia primară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63306B-9FE7-4908-A972-0DD5AECA8DAE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Crearea bazei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în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Workbench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158B86-99D2-47C9-BC87-5E92A501F476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Cheia primară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17CE05-D681-451F-B82A-450C0EFF6FC7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787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19</a:t>
            </a:fld>
            <a:endParaRPr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FF1ED3-8669-44AB-B3CB-88EA577B24FD}"/>
              </a:ext>
            </a:extLst>
          </p:cNvPr>
          <p:cNvSpPr/>
          <p:nvPr/>
        </p:nvSpPr>
        <p:spPr>
          <a:xfrm>
            <a:off x="831474" y="375389"/>
            <a:ext cx="30732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Tabelul entității Produs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3B2B5C-AD07-4CC1-A347-48981EBBB8E1}"/>
              </a:ext>
            </a:extLst>
          </p:cNvPr>
          <p:cNvSpPr/>
          <p:nvPr/>
        </p:nvSpPr>
        <p:spPr>
          <a:xfrm>
            <a:off x="424314" y="744667"/>
            <a:ext cx="8528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800" b="1" dirty="0"/>
              <a:t>La elaborarea conceptului logic fiecărei entități îi va corespunde un tabel, iar atributele acesteia vor reprezenta coloanele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BDE40B5-381D-4C5E-BFB6-7045B38256CC}"/>
              </a:ext>
            </a:extLst>
          </p:cNvPr>
          <p:cNvSpPr/>
          <p:nvPr/>
        </p:nvSpPr>
        <p:spPr>
          <a:xfrm>
            <a:off x="2285999" y="2053241"/>
            <a:ext cx="918330" cy="412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dirty="0"/>
              <a:t>Produs</a:t>
            </a:r>
            <a:endParaRPr lang="ro-MD" sz="12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0BC79BF-9D1F-4F22-8250-28D9B2830143}"/>
              </a:ext>
            </a:extLst>
          </p:cNvPr>
          <p:cNvSpPr/>
          <p:nvPr/>
        </p:nvSpPr>
        <p:spPr>
          <a:xfrm>
            <a:off x="672122" y="2034349"/>
            <a:ext cx="1203571" cy="448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dirty="0"/>
              <a:t>Denumire</a:t>
            </a:r>
            <a:endParaRPr lang="ro-MD" sz="12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D4C68E4-6478-4852-8E23-4707E4F4B429}"/>
              </a:ext>
            </a:extLst>
          </p:cNvPr>
          <p:cNvSpPr/>
          <p:nvPr/>
        </p:nvSpPr>
        <p:spPr>
          <a:xfrm>
            <a:off x="672121" y="2577818"/>
            <a:ext cx="1203571" cy="448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dirty="0"/>
              <a:t>Preț</a:t>
            </a:r>
            <a:endParaRPr lang="ro-MD" sz="12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5A91EBA-74F4-420D-BE48-95CB1DAC23A5}"/>
              </a:ext>
            </a:extLst>
          </p:cNvPr>
          <p:cNvSpPr/>
          <p:nvPr/>
        </p:nvSpPr>
        <p:spPr>
          <a:xfrm>
            <a:off x="672122" y="1478124"/>
            <a:ext cx="1203571" cy="448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u="sng" dirty="0"/>
              <a:t>Id. produs</a:t>
            </a:r>
            <a:endParaRPr lang="ro-MD" sz="1200" u="sn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C6C141-AD60-4194-9AC4-72BC85CD9167}"/>
              </a:ext>
            </a:extLst>
          </p:cNvPr>
          <p:cNvCxnSpPr>
            <a:cxnSpLocks/>
            <a:stCxn id="42" idx="1"/>
            <a:endCxn id="44" idx="6"/>
          </p:cNvCxnSpPr>
          <p:nvPr/>
        </p:nvCxnSpPr>
        <p:spPr>
          <a:xfrm flipH="1" flipV="1">
            <a:off x="1875693" y="2258795"/>
            <a:ext cx="410306" cy="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68C0AE-97E9-46FF-A290-9D69D8E4D0CF}"/>
              </a:ext>
            </a:extLst>
          </p:cNvPr>
          <p:cNvCxnSpPr>
            <a:cxnSpLocks/>
            <a:stCxn id="42" idx="1"/>
            <a:endCxn id="45" idx="6"/>
          </p:cNvCxnSpPr>
          <p:nvPr/>
        </p:nvCxnSpPr>
        <p:spPr>
          <a:xfrm flipH="1">
            <a:off x="1875692" y="2259573"/>
            <a:ext cx="410307" cy="5426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01BB51-E4F0-4348-80D0-9A1B2186294F}"/>
              </a:ext>
            </a:extLst>
          </p:cNvPr>
          <p:cNvCxnSpPr>
            <a:cxnSpLocks/>
            <a:stCxn id="42" idx="1"/>
            <a:endCxn id="46" idx="6"/>
          </p:cNvCxnSpPr>
          <p:nvPr/>
        </p:nvCxnSpPr>
        <p:spPr>
          <a:xfrm flipH="1" flipV="1">
            <a:off x="1875693" y="1702570"/>
            <a:ext cx="410306" cy="5570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3EE2D8E-5BD9-4C20-8A7A-83DEBF717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570" y="1629102"/>
            <a:ext cx="5208116" cy="112151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79543C6-83E2-44C7-B263-E514FC1B3E73}"/>
              </a:ext>
            </a:extLst>
          </p:cNvPr>
          <p:cNvSpPr/>
          <p:nvPr/>
        </p:nvSpPr>
        <p:spPr>
          <a:xfrm>
            <a:off x="500564" y="3146818"/>
            <a:ext cx="84525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Coloana </a:t>
            </a:r>
            <a:r>
              <a:rPr lang="ro-MD" sz="1600" b="1" dirty="0" err="1"/>
              <a:t>id_produs</a:t>
            </a:r>
            <a:r>
              <a:rPr lang="ro-MD" sz="1600" b="1" dirty="0"/>
              <a:t> va fi de tip </a:t>
            </a:r>
            <a:r>
              <a:rPr lang="ro-MD" sz="1600" b="1" dirty="0" err="1"/>
              <a:t>int</a:t>
            </a:r>
            <a:r>
              <a:rPr lang="ro-MD" sz="1600" b="1" dirty="0"/>
              <a:t> și va reprezenta coloana de identificare a produselor (codul produselor) deci se va considera cheia primară bifându-se opțiunile PK (</a:t>
            </a:r>
            <a:r>
              <a:rPr lang="ro-MD" sz="1600" b="1" dirty="0" err="1"/>
              <a:t>Primary</a:t>
            </a:r>
            <a:r>
              <a:rPr lang="ro-MD" sz="1600" b="1" dirty="0"/>
              <a:t> </a:t>
            </a:r>
            <a:r>
              <a:rPr lang="ro-MD" sz="1600" b="1" dirty="0" err="1"/>
              <a:t>Key</a:t>
            </a:r>
            <a:r>
              <a:rPr lang="ro-MD" sz="1600" b="1" dirty="0"/>
              <a:t>), NN (</a:t>
            </a:r>
            <a:r>
              <a:rPr lang="ro-MD" sz="1600" b="1" dirty="0" err="1"/>
              <a:t>Not</a:t>
            </a:r>
            <a:r>
              <a:rPr lang="ro-MD" sz="1600" b="1" dirty="0"/>
              <a:t> N</a:t>
            </a:r>
            <a:r>
              <a:rPr lang="en-US" sz="1600" b="1" dirty="0"/>
              <a:t>u</a:t>
            </a:r>
            <a:r>
              <a:rPr lang="ro-MD" sz="1600" b="1" dirty="0" err="1"/>
              <a:t>ll</a:t>
            </a:r>
            <a:r>
              <a:rPr lang="ro-MD" sz="1600" b="1" dirty="0"/>
              <a:t>), UQ (</a:t>
            </a:r>
            <a:r>
              <a:rPr lang="en-US" sz="1600" b="1" dirty="0"/>
              <a:t>Unique</a:t>
            </a:r>
            <a:r>
              <a:rPr lang="ro-MD" sz="1600" b="1" dirty="0"/>
              <a:t>) și </a:t>
            </a:r>
            <a:r>
              <a:rPr lang="en-US" sz="1600" b="1" dirty="0"/>
              <a:t>AI (Auto Increment)</a:t>
            </a:r>
            <a:endParaRPr lang="ro-MD" sz="16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C0045C-8758-4D2C-9E32-FF18CD68CF31}"/>
              </a:ext>
            </a:extLst>
          </p:cNvPr>
          <p:cNvSpPr/>
          <p:nvPr/>
        </p:nvSpPr>
        <p:spPr>
          <a:xfrm>
            <a:off x="500561" y="3977815"/>
            <a:ext cx="83620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Coloana Denumire va fi de tip </a:t>
            </a:r>
            <a:r>
              <a:rPr lang="ro-MD" sz="1600" b="1" dirty="0" err="1"/>
              <a:t>varchar</a:t>
            </a:r>
            <a:r>
              <a:rPr lang="ro-MD" sz="1600" b="1" dirty="0"/>
              <a:t> cu lungime maximă de 45 caractere și nu va accepta ca să lipsească date (toate produsele trebui să aibă denumire)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1A445F-859A-45B5-B007-6C20BF6EA1B4}"/>
              </a:ext>
            </a:extLst>
          </p:cNvPr>
          <p:cNvSpPr/>
          <p:nvPr/>
        </p:nvSpPr>
        <p:spPr>
          <a:xfrm>
            <a:off x="500563" y="4558084"/>
            <a:ext cx="84525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Coloana Preț va fi de tip decimal cu lungime maximă de 10 cifre și 2 după virgulă și nu va accepta ca să lipsească date (toate produsele trebui să aibă preț)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5137FE-FA9B-44FE-9270-B3C78D694DF9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Crearea bazei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în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Workbench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A793C3-D79D-4363-B8E7-E7FEB04BF5F8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Cheia primară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762956-EC1C-4ACB-8EF5-35D1D5B14ADB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5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</a:t>
            </a:fld>
            <a:endParaRPr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6CE2F3-67F0-4477-B7C8-48D85867DA06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Crearea bazei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în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Workbench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62EE94-5E29-4E0B-A6FF-368948AA2BD6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endParaRPr lang="en-US" b="1" dirty="0">
              <a:solidFill>
                <a:schemeClr val="accent1"/>
              </a:solidFill>
              <a:latin typeface="Roboto Slab"/>
              <a:ea typeface="Roboto Slab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568B48-584D-43C6-951E-04DED4E43ECA}"/>
              </a:ext>
            </a:extLst>
          </p:cNvPr>
          <p:cNvSpPr/>
          <p:nvPr/>
        </p:nvSpPr>
        <p:spPr>
          <a:xfrm>
            <a:off x="1083305" y="1045640"/>
            <a:ext cx="7321079" cy="325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1. Crearea bazei de date</a:t>
            </a:r>
          </a:p>
          <a:p>
            <a:pPr>
              <a:lnSpc>
                <a:spcPct val="150000"/>
              </a:lnSpc>
            </a:pP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2. Crearea tabelelor</a:t>
            </a:r>
          </a:p>
          <a:p>
            <a:pPr>
              <a:lnSpc>
                <a:spcPct val="150000"/>
              </a:lnSpc>
            </a:pP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3. Tipuri de date în </a:t>
            </a:r>
            <a:r>
              <a:rPr lang="ro-RO" sz="2800" b="1" dirty="0" err="1">
                <a:solidFill>
                  <a:schemeClr val="accent1"/>
                </a:solidFill>
                <a:latin typeface="Roboto Slab"/>
                <a:ea typeface="Roboto Slab"/>
              </a:rPr>
              <a:t>MySQL</a:t>
            </a:r>
            <a:endParaRPr lang="ro-RO" sz="2800" b="1" dirty="0">
              <a:solidFill>
                <a:schemeClr val="accent1"/>
              </a:solidFill>
              <a:latin typeface="Roboto Slab"/>
              <a:ea typeface="Roboto Slab"/>
            </a:endParaRPr>
          </a:p>
          <a:p>
            <a:pPr>
              <a:lnSpc>
                <a:spcPct val="150000"/>
              </a:lnSpc>
            </a:pP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4. Cheia primară</a:t>
            </a:r>
          </a:p>
          <a:p>
            <a:pPr>
              <a:lnSpc>
                <a:spcPct val="150000"/>
              </a:lnSpc>
            </a:pP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5. Cheia străină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48C223-935D-412B-AFB6-A6996020ABD7}"/>
              </a:ext>
            </a:extLst>
          </p:cNvPr>
          <p:cNvSpPr/>
          <p:nvPr/>
        </p:nvSpPr>
        <p:spPr>
          <a:xfrm>
            <a:off x="1868750" y="676308"/>
            <a:ext cx="5531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800" b="1" dirty="0">
                <a:solidFill>
                  <a:schemeClr val="accent1"/>
                </a:solidFill>
                <a:latin typeface="Roboto Slab"/>
                <a:ea typeface="Roboto Slab"/>
              </a:rPr>
              <a:t>Ce ne așteaptă?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86F455-CFCD-4594-A689-B28F46552275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20</a:t>
            </a:fld>
            <a:endParaRPr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49F6D6-D82D-45F9-BCB0-7BD6DED28BD6}"/>
              </a:ext>
            </a:extLst>
          </p:cNvPr>
          <p:cNvSpPr/>
          <p:nvPr/>
        </p:nvSpPr>
        <p:spPr>
          <a:xfrm>
            <a:off x="584125" y="899941"/>
            <a:ext cx="82394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/>
              <a:t>Coloana </a:t>
            </a:r>
            <a:r>
              <a:rPr lang="ro-RO" sz="1800" b="1" dirty="0" err="1"/>
              <a:t>Id_client</a:t>
            </a:r>
            <a:r>
              <a:rPr lang="ro-RO" sz="1800" b="1" dirty="0"/>
              <a:t> va fi cheia primară de tip </a:t>
            </a:r>
            <a:r>
              <a:rPr lang="ro-RO" sz="1800" b="1" dirty="0" err="1"/>
              <a:t>int</a:t>
            </a:r>
            <a:r>
              <a:rPr lang="ro-RO" sz="1800" b="1" dirty="0"/>
              <a:t>, coloanele Nume, Prenume și Email va fi de tip </a:t>
            </a:r>
            <a:r>
              <a:rPr lang="ro-RO" sz="1800" b="1" dirty="0" err="1"/>
              <a:t>varchar</a:t>
            </a:r>
            <a:r>
              <a:rPr lang="ro-RO" sz="1800" b="1" dirty="0"/>
              <a:t>(45) și coloana Email acceptă valori nule (nu toți clienți au email), iar coloana </a:t>
            </a:r>
            <a:r>
              <a:rPr lang="ro-RO" sz="1800" b="1" dirty="0" err="1"/>
              <a:t>Data_nașterii</a:t>
            </a:r>
            <a:r>
              <a:rPr lang="ro-RO" sz="1800" b="1" dirty="0"/>
              <a:t> va fi de tip date</a:t>
            </a:r>
            <a:endParaRPr lang="ro-MD" sz="18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E31216-B02A-4062-9B47-6571EE438CC7}"/>
              </a:ext>
            </a:extLst>
          </p:cNvPr>
          <p:cNvSpPr/>
          <p:nvPr/>
        </p:nvSpPr>
        <p:spPr>
          <a:xfrm>
            <a:off x="1981179" y="3363314"/>
            <a:ext cx="932084" cy="353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dirty="0"/>
              <a:t>Client</a:t>
            </a:r>
            <a:endParaRPr lang="ro-MD" sz="12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4C09AD-DB7B-4DCD-B3A3-2B9BD312DE70}"/>
              </a:ext>
            </a:extLst>
          </p:cNvPr>
          <p:cNvSpPr/>
          <p:nvPr/>
        </p:nvSpPr>
        <p:spPr>
          <a:xfrm>
            <a:off x="336095" y="2865696"/>
            <a:ext cx="1158043" cy="38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dirty="0"/>
              <a:t>Prenume</a:t>
            </a:r>
            <a:endParaRPr lang="ro-MD" sz="1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0FF8D7A-9D52-41D0-B0A3-82C33ADA2B02}"/>
              </a:ext>
            </a:extLst>
          </p:cNvPr>
          <p:cNvSpPr/>
          <p:nvPr/>
        </p:nvSpPr>
        <p:spPr>
          <a:xfrm>
            <a:off x="336093" y="3336052"/>
            <a:ext cx="1158043" cy="38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dirty="0"/>
              <a:t>Nume</a:t>
            </a:r>
            <a:endParaRPr lang="ro-MD" sz="12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98AAA9A-454E-448F-9A71-4078750A5784}"/>
              </a:ext>
            </a:extLst>
          </p:cNvPr>
          <p:cNvSpPr/>
          <p:nvPr/>
        </p:nvSpPr>
        <p:spPr>
          <a:xfrm>
            <a:off x="336092" y="3832964"/>
            <a:ext cx="1158043" cy="38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dirty="0"/>
              <a:t>Email</a:t>
            </a:r>
            <a:endParaRPr lang="ro-MD" sz="12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A37926E-6310-4045-9E39-A5A4A53124B0}"/>
              </a:ext>
            </a:extLst>
          </p:cNvPr>
          <p:cNvSpPr/>
          <p:nvPr/>
        </p:nvSpPr>
        <p:spPr>
          <a:xfrm>
            <a:off x="336094" y="4313530"/>
            <a:ext cx="1158043" cy="38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dirty="0"/>
              <a:t>Data nașterii</a:t>
            </a:r>
            <a:endParaRPr lang="ro-MD" sz="12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60E5F9E-01BC-4F56-8F0D-07C24F9A8EB7}"/>
              </a:ext>
            </a:extLst>
          </p:cNvPr>
          <p:cNvSpPr/>
          <p:nvPr/>
        </p:nvSpPr>
        <p:spPr>
          <a:xfrm>
            <a:off x="336092" y="2368784"/>
            <a:ext cx="1158043" cy="38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u="sng" dirty="0"/>
              <a:t>Id. client</a:t>
            </a:r>
            <a:endParaRPr lang="ro-MD" sz="1200" u="sng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FA8670-76B6-4299-B2F9-30DD907E7606}"/>
              </a:ext>
            </a:extLst>
          </p:cNvPr>
          <p:cNvCxnSpPr>
            <a:stCxn id="13" idx="1"/>
            <a:endCxn id="17" idx="6"/>
          </p:cNvCxnSpPr>
          <p:nvPr/>
        </p:nvCxnSpPr>
        <p:spPr>
          <a:xfrm flipH="1" flipV="1">
            <a:off x="1494138" y="3057768"/>
            <a:ext cx="487041" cy="4821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C12E86-67CD-4141-A35D-C38B07A1E483}"/>
              </a:ext>
            </a:extLst>
          </p:cNvPr>
          <p:cNvCxnSpPr>
            <a:stCxn id="13" idx="1"/>
            <a:endCxn id="19" idx="6"/>
          </p:cNvCxnSpPr>
          <p:nvPr/>
        </p:nvCxnSpPr>
        <p:spPr>
          <a:xfrm flipH="1" flipV="1">
            <a:off x="1494136" y="3528124"/>
            <a:ext cx="487043" cy="117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D5BA68-4FFA-43DE-A866-C9663271306E}"/>
              </a:ext>
            </a:extLst>
          </p:cNvPr>
          <p:cNvCxnSpPr>
            <a:stCxn id="13" idx="1"/>
            <a:endCxn id="21" idx="6"/>
          </p:cNvCxnSpPr>
          <p:nvPr/>
        </p:nvCxnSpPr>
        <p:spPr>
          <a:xfrm flipH="1">
            <a:off x="1494135" y="3539885"/>
            <a:ext cx="487044" cy="4851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67451B-BB3D-42E9-A93C-8C89DD604B50}"/>
              </a:ext>
            </a:extLst>
          </p:cNvPr>
          <p:cNvCxnSpPr>
            <a:stCxn id="13" idx="1"/>
            <a:endCxn id="22" idx="6"/>
          </p:cNvCxnSpPr>
          <p:nvPr/>
        </p:nvCxnSpPr>
        <p:spPr>
          <a:xfrm flipH="1">
            <a:off x="1494137" y="3539885"/>
            <a:ext cx="487042" cy="9657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7DAB40-F0F5-40B7-9DAB-2F498B5EC5E1}"/>
              </a:ext>
            </a:extLst>
          </p:cNvPr>
          <p:cNvCxnSpPr>
            <a:stCxn id="13" idx="1"/>
            <a:endCxn id="23" idx="6"/>
          </p:cNvCxnSpPr>
          <p:nvPr/>
        </p:nvCxnSpPr>
        <p:spPr>
          <a:xfrm flipH="1" flipV="1">
            <a:off x="1494135" y="2560856"/>
            <a:ext cx="487044" cy="9790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C40B86D-C643-4368-A4D1-CCE827D9EA25}"/>
              </a:ext>
            </a:extLst>
          </p:cNvPr>
          <p:cNvSpPr/>
          <p:nvPr/>
        </p:nvSpPr>
        <p:spPr>
          <a:xfrm>
            <a:off x="898797" y="460637"/>
            <a:ext cx="29386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Tabelul entității Client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AF9AD14-19B3-41A0-B60D-A2D4F8CCF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219" y="2407765"/>
            <a:ext cx="5684349" cy="2218951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2C9B705E-08E3-4BE6-9BD8-09E026C770EE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Crearea bazei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în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Workbench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3B7C09-FB73-4127-8496-DB830DA78E6F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Cheia primară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F42FFF-C3E6-46AC-B979-F6147FEACCA8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862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+mj-lt"/>
                <a:ea typeface="Source Sans Pro"/>
                <a:sym typeface="Source Sans Pr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sz="1300" b="1" i="0" u="none" strike="noStrike" kern="0" cap="none" spc="0" normalizeH="0" baseline="0" noProof="0" dirty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+mj-lt"/>
              <a:ea typeface="Source Sans Pro"/>
              <a:sym typeface="Source Sans Pr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5C7379-FF29-4810-869C-864CFEF3C8BB}"/>
              </a:ext>
            </a:extLst>
          </p:cNvPr>
          <p:cNvSpPr/>
          <p:nvPr/>
        </p:nvSpPr>
        <p:spPr>
          <a:xfrm>
            <a:off x="557516" y="810485"/>
            <a:ext cx="8028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/>
              <a:t>După setarea coloanelor tabelului se aplică butonul </a:t>
            </a:r>
            <a:r>
              <a:rPr lang="ro-RO" sz="1800" b="1" dirty="0" err="1"/>
              <a:t>Apply</a:t>
            </a:r>
            <a:r>
              <a:rPr lang="ro-RO" sz="1800" b="1" dirty="0"/>
              <a:t> și </a:t>
            </a:r>
            <a:r>
              <a:rPr lang="ro-RO" sz="1800" b="1" dirty="0" err="1"/>
              <a:t>MySQL</a:t>
            </a:r>
            <a:r>
              <a:rPr lang="ro-RO" sz="1800" b="1" dirty="0"/>
              <a:t> </a:t>
            </a:r>
            <a:r>
              <a:rPr lang="ro-RO" sz="1800" b="1" dirty="0" err="1"/>
              <a:t>Workbench</a:t>
            </a:r>
            <a:r>
              <a:rPr lang="ro-RO" sz="1800" b="1" dirty="0"/>
              <a:t> va genera în mod automat scriptul SQL corespunzător </a:t>
            </a:r>
            <a:endParaRPr lang="ro-MD" sz="18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4AED04-DC54-44F4-BAB0-6DC3505814D7}"/>
              </a:ext>
            </a:extLst>
          </p:cNvPr>
          <p:cNvSpPr/>
          <p:nvPr/>
        </p:nvSpPr>
        <p:spPr>
          <a:xfrm>
            <a:off x="846164" y="410375"/>
            <a:ext cx="3145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Scriptul SQL al tabelului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005005-7931-4886-B998-2003F26F3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426" y="1856926"/>
            <a:ext cx="5446357" cy="315624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44EF79D-34D4-40FD-BBAF-5F0A1C13E468}"/>
              </a:ext>
            </a:extLst>
          </p:cNvPr>
          <p:cNvSpPr/>
          <p:nvPr/>
        </p:nvSpPr>
        <p:spPr>
          <a:xfrm>
            <a:off x="649768" y="1487594"/>
            <a:ext cx="8028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/>
              <a:t>Exemplu script SQL generat pentru tabelul Client</a:t>
            </a:r>
            <a:endParaRPr lang="ro-MD" sz="18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37F1623-62F4-4792-9013-51554A9847A8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Crearea bazei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în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Workbench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29FC97F-D648-4775-8F99-9E9BA91496A8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Cheia primară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E5A037-6689-413B-8B1B-E1E1626C301B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948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22</a:t>
            </a:fld>
            <a:endParaRPr dirty="0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380CF2-0941-4E7E-BA8D-C4420B02C440}"/>
              </a:ext>
            </a:extLst>
          </p:cNvPr>
          <p:cNvSpPr/>
          <p:nvPr/>
        </p:nvSpPr>
        <p:spPr>
          <a:xfrm>
            <a:off x="491018" y="1546801"/>
            <a:ext cx="80851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vizualizarea tabelului se apăsă clic dreapta pe numele tabelului și se selectează Select </a:t>
            </a:r>
            <a:r>
              <a:rPr lang="ro-RO" sz="1600" b="1" dirty="0" err="1"/>
              <a:t>Rows</a:t>
            </a:r>
            <a:r>
              <a:rPr lang="ro-RO" sz="1600" b="1" dirty="0"/>
              <a:t> – </a:t>
            </a:r>
            <a:r>
              <a:rPr lang="ro-RO" sz="1600" b="1" dirty="0" err="1"/>
              <a:t>Limit</a:t>
            </a:r>
            <a:r>
              <a:rPr lang="ro-RO" sz="1600" b="1" dirty="0"/>
              <a:t> 1000 </a:t>
            </a:r>
            <a:endParaRPr lang="ro-MD" sz="1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BFB11-4407-4118-8279-3784C4CB9292}"/>
              </a:ext>
            </a:extLst>
          </p:cNvPr>
          <p:cNvSpPr/>
          <p:nvPr/>
        </p:nvSpPr>
        <p:spPr>
          <a:xfrm>
            <a:off x="993135" y="344014"/>
            <a:ext cx="3663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Vizualizarea tabelelor create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F6B53A-CFA9-40C4-833C-713413B0BF67}"/>
              </a:ext>
            </a:extLst>
          </p:cNvPr>
          <p:cNvSpPr/>
          <p:nvPr/>
        </p:nvSpPr>
        <p:spPr>
          <a:xfrm>
            <a:off x="491018" y="728779"/>
            <a:ext cx="83305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</a:rPr>
              <a:t>După executarea scriptului SQL pe server în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submeniul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Schemas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 a câmpului Navigare pentru baza de date corespunzătoare în co</a:t>
            </a:r>
            <a:r>
              <a:rPr lang="ro-RO" sz="1600" b="1" dirty="0">
                <a:solidFill>
                  <a:schemeClr val="tx1"/>
                </a:solidFill>
              </a:rPr>
              <a:t>mponenta </a:t>
            </a:r>
            <a:r>
              <a:rPr lang="ro-RO" sz="1600" b="1" dirty="0" err="1">
                <a:solidFill>
                  <a:schemeClr val="tx1"/>
                </a:solidFill>
              </a:rPr>
              <a:t>Tables</a:t>
            </a:r>
            <a:r>
              <a:rPr lang="ro-RO" sz="1600" b="1" dirty="0">
                <a:solidFill>
                  <a:schemeClr val="tx1"/>
                </a:solidFill>
              </a:rPr>
              <a:t> numele tabelului creat</a:t>
            </a:r>
            <a:endParaRPr lang="ro-MD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F3D28B-3BEE-4D3E-992F-F469795AB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995" y="2203310"/>
            <a:ext cx="4523021" cy="23546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36005B-D443-4AA6-B8BB-60A2895E1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84" y="2131576"/>
            <a:ext cx="2321289" cy="228314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452A1CF-33FC-4598-9FA9-1C770C5D0E9D}"/>
              </a:ext>
            </a:extLst>
          </p:cNvPr>
          <p:cNvSpPr/>
          <p:nvPr/>
        </p:nvSpPr>
        <p:spPr>
          <a:xfrm>
            <a:off x="491018" y="4522693"/>
            <a:ext cx="81918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În câmpul interogărilor va apărea interogarea SQL corespunzătoare și tabelul creat care la moment nu conține date</a:t>
            </a:r>
            <a:endParaRPr lang="ro-MD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C3479B-30EC-4684-89BE-10774521F7B7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Crearea bazei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în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Workbench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A84A34-EF4E-4B90-A2CE-793CEC066FB2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Cheia primară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5CECF5-E0EB-42D3-A8CF-6768B8D56D95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913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23</a:t>
            </a:fld>
            <a:endParaRPr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713C4E-D2EA-4325-BE6F-813B4775B39A}"/>
              </a:ext>
            </a:extLst>
          </p:cNvPr>
          <p:cNvSpPr/>
          <p:nvPr/>
        </p:nvSpPr>
        <p:spPr>
          <a:xfrm>
            <a:off x="633046" y="1208299"/>
            <a:ext cx="8213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/>
              <a:t>Pentru a crea relațiile dintre tabele se utilizează noțiunea de cheie străină</a:t>
            </a:r>
            <a:endParaRPr lang="ro-MD" sz="18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E6D5A5-1FFB-4ABE-8DC8-9BE24BD7F7C1}"/>
              </a:ext>
            </a:extLst>
          </p:cNvPr>
          <p:cNvSpPr/>
          <p:nvPr/>
        </p:nvSpPr>
        <p:spPr>
          <a:xfrm>
            <a:off x="3352755" y="364146"/>
            <a:ext cx="2438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5. Cheia străină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251AA2-CD1C-4557-91AF-9AC91BAE8CCF}"/>
              </a:ext>
            </a:extLst>
          </p:cNvPr>
          <p:cNvSpPr/>
          <p:nvPr/>
        </p:nvSpPr>
        <p:spPr>
          <a:xfrm>
            <a:off x="1171935" y="746097"/>
            <a:ext cx="3161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Noțiune de cheie străină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BBC419-2BB9-4676-B92F-99806984BACC}"/>
              </a:ext>
            </a:extLst>
          </p:cNvPr>
          <p:cNvSpPr/>
          <p:nvPr/>
        </p:nvSpPr>
        <p:spPr>
          <a:xfrm>
            <a:off x="554892" y="1854630"/>
            <a:ext cx="8292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rgbClr val="FF0000"/>
                </a:solidFill>
              </a:rPr>
              <a:t>Cheia străină </a:t>
            </a:r>
            <a:r>
              <a:rPr lang="ro-RO" sz="1800" b="1" dirty="0"/>
              <a:t>reprezintă coloana cheii primare a unui tabel inclusă în tabelul curent </a:t>
            </a:r>
            <a:endParaRPr lang="ro-MD" sz="18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AE50D7-46E3-42A5-890D-3BB33823399A}"/>
              </a:ext>
            </a:extLst>
          </p:cNvPr>
          <p:cNvSpPr/>
          <p:nvPr/>
        </p:nvSpPr>
        <p:spPr>
          <a:xfrm>
            <a:off x="554892" y="2563053"/>
            <a:ext cx="8292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</a:rPr>
              <a:t>Pentru reprezentarea relațiilor </a:t>
            </a:r>
            <a:r>
              <a:rPr lang="ro-RO" sz="1800" b="1" dirty="0" err="1">
                <a:solidFill>
                  <a:schemeClr val="tx1"/>
                </a:solidFill>
              </a:rPr>
              <a:t>many-to-many</a:t>
            </a:r>
            <a:r>
              <a:rPr lang="ro-RO" sz="1800" b="1" dirty="0">
                <a:solidFill>
                  <a:schemeClr val="tx1"/>
                </a:solidFill>
              </a:rPr>
              <a:t> este necesară existența unui tabel al acestora</a:t>
            </a:r>
            <a:endParaRPr lang="ro-MD" sz="18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CD3A6E-0FA9-4E72-9D98-87118F893DB8}"/>
              </a:ext>
            </a:extLst>
          </p:cNvPr>
          <p:cNvSpPr/>
          <p:nvPr/>
        </p:nvSpPr>
        <p:spPr>
          <a:xfrm>
            <a:off x="554892" y="3333286"/>
            <a:ext cx="82921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</a:rPr>
              <a:t>De exemplu pentru stabilirea relațiilor între tabelul produs și client se va crea un tabel numit vânzări ce va include o coloana de identificare a vânzării – cheie primare, două coloane ce vor include numerele de identificare a clientului și respectiv produsului – cheile străine și alte coloane-atribute ale vânzării (numărul de produse și data)</a:t>
            </a:r>
            <a:endParaRPr lang="ro-MD" sz="18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D605CF-FA2C-47B0-873C-E67C928E32F0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Crearea bazei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în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Workbench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1EDE23-DEDD-44EA-AE55-58BF7CBE1196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Cheia străină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076064-7EF8-4508-9D1B-ADC8A37CB7AE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241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24</a:t>
            </a:fld>
            <a:endParaRPr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E7EF9A-DB99-45AB-8B7E-29148F4DEAC1}"/>
              </a:ext>
            </a:extLst>
          </p:cNvPr>
          <p:cNvSpPr/>
          <p:nvPr/>
        </p:nvSpPr>
        <p:spPr>
          <a:xfrm>
            <a:off x="759779" y="430246"/>
            <a:ext cx="30524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Tabelul relației Vânzări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FF231B-F813-4509-83B0-2169634C4655}"/>
              </a:ext>
            </a:extLst>
          </p:cNvPr>
          <p:cNvSpPr/>
          <p:nvPr/>
        </p:nvSpPr>
        <p:spPr>
          <a:xfrm>
            <a:off x="2521988" y="1219204"/>
            <a:ext cx="929160" cy="374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dirty="0"/>
              <a:t>Client</a:t>
            </a:r>
            <a:endParaRPr lang="ro-MD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634250F-8530-4F37-B8DD-88E0D2CF94A2}"/>
              </a:ext>
            </a:extLst>
          </p:cNvPr>
          <p:cNvSpPr/>
          <p:nvPr/>
        </p:nvSpPr>
        <p:spPr>
          <a:xfrm>
            <a:off x="5713863" y="1219204"/>
            <a:ext cx="929160" cy="374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dirty="0"/>
              <a:t>Produs</a:t>
            </a:r>
            <a:endParaRPr lang="ro-MD" sz="1200" dirty="0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82B9FFE7-118F-4FB0-B054-AF6D515A1AC6}"/>
              </a:ext>
            </a:extLst>
          </p:cNvPr>
          <p:cNvSpPr/>
          <p:nvPr/>
        </p:nvSpPr>
        <p:spPr>
          <a:xfrm>
            <a:off x="3812218" y="952825"/>
            <a:ext cx="1455296" cy="90760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dirty="0"/>
              <a:t>Vânzări</a:t>
            </a:r>
            <a:endParaRPr lang="ro-MD" sz="1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1C21EE-FD37-4CA0-B718-7D979A7BD42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3451148" y="1406626"/>
            <a:ext cx="3610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D07621C-062C-4630-A45B-26936E892F0A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5267514" y="1406626"/>
            <a:ext cx="44634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1531C21-37BF-45FD-BC36-647F7DA1B07A}"/>
              </a:ext>
            </a:extLst>
          </p:cNvPr>
          <p:cNvSpPr/>
          <p:nvPr/>
        </p:nvSpPr>
        <p:spPr>
          <a:xfrm>
            <a:off x="5267512" y="2137426"/>
            <a:ext cx="1154411" cy="4077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dirty="0"/>
              <a:t>Număr</a:t>
            </a:r>
            <a:endParaRPr lang="ro-MD" sz="12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1AE90C3-1ECD-44FF-9EFA-869855C770E7}"/>
              </a:ext>
            </a:extLst>
          </p:cNvPr>
          <p:cNvSpPr/>
          <p:nvPr/>
        </p:nvSpPr>
        <p:spPr>
          <a:xfrm>
            <a:off x="3962660" y="2126806"/>
            <a:ext cx="1154411" cy="4077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dirty="0"/>
              <a:t>Data</a:t>
            </a:r>
            <a:endParaRPr lang="ro-MD" sz="12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B17B66-A35D-490E-8690-6330FDBC39C6}"/>
              </a:ext>
            </a:extLst>
          </p:cNvPr>
          <p:cNvSpPr/>
          <p:nvPr/>
        </p:nvSpPr>
        <p:spPr>
          <a:xfrm>
            <a:off x="2657808" y="2107050"/>
            <a:ext cx="1154411" cy="4077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dirty="0"/>
              <a:t>I</a:t>
            </a:r>
            <a:r>
              <a:rPr lang="ro-RO" sz="1200" u="sng" dirty="0"/>
              <a:t>d. </a:t>
            </a:r>
            <a:r>
              <a:rPr lang="ro-RO" sz="1200" u="sng" dirty="0" err="1"/>
              <a:t>vânz</a:t>
            </a:r>
            <a:r>
              <a:rPr lang="ro-RO" sz="1200" u="sng" dirty="0"/>
              <a:t>.</a:t>
            </a:r>
            <a:endParaRPr lang="ro-MD" sz="1200" u="sng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EF69D0-D521-4819-A307-29EA09196093}"/>
              </a:ext>
            </a:extLst>
          </p:cNvPr>
          <p:cNvCxnSpPr>
            <a:cxnSpLocks/>
            <a:stCxn id="26" idx="0"/>
            <a:endCxn id="22" idx="2"/>
          </p:cNvCxnSpPr>
          <p:nvPr/>
        </p:nvCxnSpPr>
        <p:spPr>
          <a:xfrm flipH="1" flipV="1">
            <a:off x="4539866" y="1860427"/>
            <a:ext cx="1304852" cy="276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74E733-E9B0-4B76-B502-C56A5E3AFD32}"/>
              </a:ext>
            </a:extLst>
          </p:cNvPr>
          <p:cNvCxnSpPr>
            <a:cxnSpLocks/>
            <a:stCxn id="28" idx="0"/>
            <a:endCxn id="22" idx="2"/>
          </p:cNvCxnSpPr>
          <p:nvPr/>
        </p:nvCxnSpPr>
        <p:spPr>
          <a:xfrm flipV="1">
            <a:off x="3235014" y="1860427"/>
            <a:ext cx="1304852" cy="2466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D82214-9B50-438C-9B4F-0B768C9EF1C4}"/>
              </a:ext>
            </a:extLst>
          </p:cNvPr>
          <p:cNvCxnSpPr>
            <a:cxnSpLocks/>
            <a:stCxn id="27" idx="0"/>
            <a:endCxn id="22" idx="2"/>
          </p:cNvCxnSpPr>
          <p:nvPr/>
        </p:nvCxnSpPr>
        <p:spPr>
          <a:xfrm flipV="1">
            <a:off x="4539866" y="1860427"/>
            <a:ext cx="0" cy="2663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5CF8713-2B4D-45BE-B70D-7D577B909784}"/>
              </a:ext>
            </a:extLst>
          </p:cNvPr>
          <p:cNvSpPr txBox="1"/>
          <p:nvPr/>
        </p:nvSpPr>
        <p:spPr>
          <a:xfrm>
            <a:off x="3530393" y="1114924"/>
            <a:ext cx="281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b="1" dirty="0">
                <a:solidFill>
                  <a:srgbClr val="0070C0"/>
                </a:solidFill>
              </a:rPr>
              <a:t>M</a:t>
            </a:r>
            <a:endParaRPr lang="ro-MD" sz="1200" b="1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BE5646-FC7B-424D-BD72-CA8485E37E0C}"/>
              </a:ext>
            </a:extLst>
          </p:cNvPr>
          <p:cNvSpPr txBox="1"/>
          <p:nvPr/>
        </p:nvSpPr>
        <p:spPr>
          <a:xfrm>
            <a:off x="5355639" y="1129627"/>
            <a:ext cx="265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b="1" dirty="0">
                <a:solidFill>
                  <a:srgbClr val="0070C0"/>
                </a:solidFill>
              </a:rPr>
              <a:t>N</a:t>
            </a:r>
            <a:endParaRPr lang="ro-MD" sz="1200" b="1" dirty="0">
              <a:solidFill>
                <a:srgbClr val="0070C0"/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F656BCF-B374-41C7-B5DF-A8B2D0F1C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806" y="2746043"/>
            <a:ext cx="6964385" cy="2290155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B98E15D-300A-4666-888F-7DEEF053062E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Crearea bazei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în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Workbench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EF957DD-D11E-4B41-B25B-58E4CB72E91C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Cheia străină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EFFFED-E9E1-458B-B1C3-AFAE576C32CA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83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+mj-lt"/>
                <a:ea typeface="Source Sans Pro"/>
                <a:sym typeface="Source Sans Pr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sz="1300" b="1" i="0" u="none" strike="noStrike" kern="0" cap="none" spc="0" normalizeH="0" baseline="0" noProof="0" dirty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+mj-lt"/>
              <a:ea typeface="Source Sans Pro"/>
              <a:sym typeface="Source Sans Pro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284FCF-9469-4874-9602-39685EC5BE62}"/>
              </a:ext>
            </a:extLst>
          </p:cNvPr>
          <p:cNvSpPr/>
          <p:nvPr/>
        </p:nvSpPr>
        <p:spPr>
          <a:xfrm>
            <a:off x="871734" y="494721"/>
            <a:ext cx="3169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Integritatea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referențială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E0C78F-4BDA-492B-BE02-FAD5F03D4221}"/>
              </a:ext>
            </a:extLst>
          </p:cNvPr>
          <p:cNvSpPr/>
          <p:nvPr/>
        </p:nvSpPr>
        <p:spPr>
          <a:xfrm>
            <a:off x="455797" y="922505"/>
            <a:ext cx="77955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Cheile străine în tabelul relațiilor reprezintă simbolul relațiilor între tabelele entități și valorile coloanelor respective trebuie să corespundă cheilor primare în tabelele entității</a:t>
            </a:r>
            <a:endParaRPr lang="ro-MD" sz="1800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ED6702-075A-4E5B-B6FB-973507E6DCFB}"/>
              </a:ext>
            </a:extLst>
          </p:cNvPr>
          <p:cNvSpPr/>
          <p:nvPr/>
        </p:nvSpPr>
        <p:spPr>
          <a:xfrm>
            <a:off x="455797" y="1881996"/>
            <a:ext cx="77955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rgbClr val="FF0000"/>
                </a:solidFill>
                <a:latin typeface="arial" panose="020B0604020202020204" pitchFamily="34" charset="0"/>
              </a:rPr>
              <a:t>Integritatea </a:t>
            </a:r>
            <a:r>
              <a:rPr lang="ro-RO" sz="1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referențială</a:t>
            </a:r>
            <a:r>
              <a:rPr lang="ro-RO" sz="1800" b="1" dirty="0">
                <a:solidFill>
                  <a:srgbClr val="FF0000"/>
                </a:solidFill>
                <a:latin typeface="arial" panose="020B0604020202020204" pitchFamily="34" charset="0"/>
              </a:rPr>
              <a:t> (Foreign </a:t>
            </a:r>
            <a:r>
              <a:rPr lang="ro-RO" sz="1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Key</a:t>
            </a:r>
            <a:r>
              <a:rPr lang="ro-RO" sz="1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ro-RO" sz="1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Constraint</a:t>
            </a:r>
            <a:r>
              <a:rPr lang="ro-RO" sz="1800" b="1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  - existența unor restricții a cheilor străină ce nu ar permite introducerea unor date ce nu există în tabelul cu crea se realizează legătura</a:t>
            </a:r>
            <a:endParaRPr lang="ro-MD" sz="1800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E44C0F-8470-41DD-997F-9CA70B3CA5A7}"/>
              </a:ext>
            </a:extLst>
          </p:cNvPr>
          <p:cNvSpPr/>
          <p:nvPr/>
        </p:nvSpPr>
        <p:spPr>
          <a:xfrm>
            <a:off x="455797" y="2841487"/>
            <a:ext cx="7795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Integritatea </a:t>
            </a:r>
            <a:r>
              <a:rPr lang="ro-RO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referențială</a:t>
            </a: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 doar funcționează în tabelele de tip </a:t>
            </a:r>
            <a:r>
              <a:rPr lang="ro-RO" sz="1800" b="1" dirty="0" err="1">
                <a:solidFill>
                  <a:schemeClr val="tx1"/>
                </a:solidFill>
              </a:rPr>
              <a:t>InnoDB</a:t>
            </a: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ro-MD" sz="18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138BCB-32A0-48BE-845C-80706FA6489C}"/>
              </a:ext>
            </a:extLst>
          </p:cNvPr>
          <p:cNvSpPr/>
          <p:nvPr/>
        </p:nvSpPr>
        <p:spPr>
          <a:xfrm>
            <a:off x="455797" y="3246980"/>
            <a:ext cx="77955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Exemplu: coloanele </a:t>
            </a:r>
            <a:r>
              <a:rPr lang="ro-RO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id_client</a:t>
            </a: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 și </a:t>
            </a:r>
            <a:r>
              <a:rPr lang="ro-RO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id_produs</a:t>
            </a: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 au fost specificate ca fiind chei străine în tabelul vânzări pentru a stabili relația cu tabelele client și produs. Ele însă se comportă ca niște coloane obișnuite deoarece acceptă valori care nu sunt incluse în coloanele chei primare a tabelelor de legătură deci este necesară setarea lor ca chei străine,  </a:t>
            </a:r>
            <a:endParaRPr lang="ro-MD" sz="1800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E25E29-9D9A-4C66-A978-2D22BB46F3A6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Crearea bazei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în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Workbench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599A4F-5158-4DB8-AC80-E5DCC3799404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Cheia străină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8D71B4-475D-4A90-AC6F-46D7C40E8D2A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116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26</a:t>
            </a:fld>
            <a:endParaRPr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67B6CE-CB8F-4977-9436-9D77059DAD78}"/>
              </a:ext>
            </a:extLst>
          </p:cNvPr>
          <p:cNvSpPr/>
          <p:nvPr/>
        </p:nvSpPr>
        <p:spPr>
          <a:xfrm>
            <a:off x="949741" y="370209"/>
            <a:ext cx="2797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Modificarea tabelului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FAE293-AC1E-4A5B-8E42-338619F15E9A}"/>
              </a:ext>
            </a:extLst>
          </p:cNvPr>
          <p:cNvSpPr/>
          <p:nvPr/>
        </p:nvSpPr>
        <p:spPr>
          <a:xfrm>
            <a:off x="558349" y="832752"/>
            <a:ext cx="8394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/>
              <a:t>Dacă inițial nu au fost setate cheile străine la crearea tabelului, atunci este necesară modificarea setărilor acestuia</a:t>
            </a:r>
            <a:endParaRPr lang="ro-MD" sz="18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E918C9-71BE-4971-93EA-8814210D407E}"/>
              </a:ext>
            </a:extLst>
          </p:cNvPr>
          <p:cNvSpPr/>
          <p:nvPr/>
        </p:nvSpPr>
        <p:spPr>
          <a:xfrm>
            <a:off x="558348" y="1510488"/>
            <a:ext cx="8394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/>
              <a:t>Pentru modificarea tabelului se va selecta opțiunea Alter Table... După ce se aplică clic dreapta pe numele tabelului </a:t>
            </a:r>
            <a:endParaRPr lang="ro-MD" sz="1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6A30FC-DAA7-40B1-8E4B-8E24C2235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93" y="2571750"/>
            <a:ext cx="2096161" cy="245886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87A690B-50AE-422B-B9FA-FFBE9C3A9B00}"/>
              </a:ext>
            </a:extLst>
          </p:cNvPr>
          <p:cNvSpPr/>
          <p:nvPr/>
        </p:nvSpPr>
        <p:spPr>
          <a:xfrm>
            <a:off x="558348" y="2156819"/>
            <a:ext cx="8394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/>
              <a:t>Pentru setarea cheii străine se selectează </a:t>
            </a:r>
            <a:r>
              <a:rPr lang="ro-RO" sz="1800" b="1" dirty="0" err="1"/>
              <a:t>tab-ul</a:t>
            </a:r>
            <a:r>
              <a:rPr lang="ro-RO" sz="1800" b="1" dirty="0"/>
              <a:t> Foreign </a:t>
            </a:r>
            <a:r>
              <a:rPr lang="ro-RO" sz="1800" b="1" dirty="0" err="1"/>
              <a:t>Keys</a:t>
            </a:r>
            <a:endParaRPr lang="ro-MD" sz="1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06F35-4A19-4AC1-A900-604CFCFEA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032" y="2658888"/>
            <a:ext cx="3837830" cy="229457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042605-2390-45F5-817A-20D15FBA5386}"/>
              </a:ext>
            </a:extLst>
          </p:cNvPr>
          <p:cNvCxnSpPr>
            <a:cxnSpLocks/>
          </p:cNvCxnSpPr>
          <p:nvPr/>
        </p:nvCxnSpPr>
        <p:spPr>
          <a:xfrm flipH="1">
            <a:off x="5447323" y="2526151"/>
            <a:ext cx="1524000" cy="20614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D50F191-187A-4114-A43C-7AA2E0AF85BA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Crearea bazei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în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Workbench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7111238-499D-4BB9-80A8-A8EAB8B534EF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Cheia străină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6E05C4-C538-47F2-9513-1D036CFB5F78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321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27</a:t>
            </a:fld>
            <a:endParaRPr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A9635E-9203-42AF-A517-5B9487CDFC5F}"/>
              </a:ext>
            </a:extLst>
          </p:cNvPr>
          <p:cNvSpPr/>
          <p:nvPr/>
        </p:nvSpPr>
        <p:spPr>
          <a:xfrm>
            <a:off x="944125" y="575766"/>
            <a:ext cx="26837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Setarea cheii străine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7DAC8D-C1F8-4070-9146-179D925A5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923" y="2141215"/>
            <a:ext cx="6036151" cy="264785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DD877CC-B7E3-4406-84C8-34A91ECDFBAA}"/>
              </a:ext>
            </a:extLst>
          </p:cNvPr>
          <p:cNvSpPr/>
          <p:nvPr/>
        </p:nvSpPr>
        <p:spPr>
          <a:xfrm>
            <a:off x="402217" y="1047415"/>
            <a:ext cx="20203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>
                <a:solidFill>
                  <a:schemeClr val="tx1"/>
                </a:solidFill>
              </a:rPr>
              <a:t>1.Se introduce numele cheii străine pentru legătura dată</a:t>
            </a:r>
            <a:endParaRPr lang="ro-MD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27CA02-B1C0-4A70-821C-4C415961B972}"/>
              </a:ext>
            </a:extLst>
          </p:cNvPr>
          <p:cNvSpPr/>
          <p:nvPr/>
        </p:nvSpPr>
        <p:spPr>
          <a:xfrm>
            <a:off x="2516554" y="1047415"/>
            <a:ext cx="18323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>
                <a:solidFill>
                  <a:schemeClr val="tx1"/>
                </a:solidFill>
              </a:rPr>
              <a:t>2.Se selectează tabelul cu care se stabilește legătura</a:t>
            </a:r>
            <a:endParaRPr lang="ro-MD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C7AB9E-B997-4DE2-8086-5441D506220E}"/>
              </a:ext>
            </a:extLst>
          </p:cNvPr>
          <p:cNvSpPr/>
          <p:nvPr/>
        </p:nvSpPr>
        <p:spPr>
          <a:xfrm>
            <a:off x="4348870" y="1049262"/>
            <a:ext cx="22694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>
                <a:solidFill>
                  <a:schemeClr val="tx1"/>
                </a:solidFill>
              </a:rPr>
              <a:t>3.Se stabilește cărei coloane a tabelului curent i se va seta cheia străină</a:t>
            </a:r>
            <a:endParaRPr lang="ro-MD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BD703E-24C4-47A8-9C0E-B905D3777338}"/>
              </a:ext>
            </a:extLst>
          </p:cNvPr>
          <p:cNvSpPr/>
          <p:nvPr/>
        </p:nvSpPr>
        <p:spPr>
          <a:xfrm>
            <a:off x="6683637" y="1047415"/>
            <a:ext cx="22694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>
                <a:solidFill>
                  <a:schemeClr val="tx1"/>
                </a:solidFill>
              </a:rPr>
              <a:t>4.Se stabilește cu care coloană a tabelului de legătură se va seta relația </a:t>
            </a:r>
            <a:endParaRPr lang="ro-MD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AF6B94-B57E-4D3D-BDDC-F5F60C39FF1C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1412382" y="1786079"/>
            <a:ext cx="603987" cy="20669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B0CEEE-3DD4-4EBD-97E8-DBB5D649E1F5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3432712" y="1786079"/>
            <a:ext cx="300278" cy="20669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009524-4F83-4713-BCE4-23A328B5FF76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5314462" y="1787926"/>
            <a:ext cx="169132" cy="20650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9754F4-8C8D-471F-80D7-5EBA84B9AB80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721455" y="1786079"/>
            <a:ext cx="1096906" cy="20669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AA01721-6A93-4068-AD3D-34277852B649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Crearea bazei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în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Workbench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76172C-DBD3-4FCB-B2E3-2F5A1FE561FE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Cheia străină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744A8E-55BC-46B3-9F6D-236C29A2ACCD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091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28</a:t>
            </a:fld>
            <a:endParaRPr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67B6CE-CB8F-4977-9436-9D77059DAD78}"/>
              </a:ext>
            </a:extLst>
          </p:cNvPr>
          <p:cNvSpPr/>
          <p:nvPr/>
        </p:nvSpPr>
        <p:spPr>
          <a:xfrm>
            <a:off x="886771" y="423671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Setări adiționale cheii străine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FAE293-AC1E-4A5B-8E42-338619F15E9A}"/>
              </a:ext>
            </a:extLst>
          </p:cNvPr>
          <p:cNvSpPr/>
          <p:nvPr/>
        </p:nvSpPr>
        <p:spPr>
          <a:xfrm>
            <a:off x="378776" y="853814"/>
            <a:ext cx="85743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/>
              <a:t>La setarea cheilor străine se setează și comportamentul acestora în tabelul curent în cazul modificării (On update) sau ștergerii (On </a:t>
            </a:r>
            <a:r>
              <a:rPr lang="ro-RO" sz="1800" b="1" dirty="0" err="1"/>
              <a:t>Delete</a:t>
            </a:r>
            <a:r>
              <a:rPr lang="ro-RO" sz="1800" b="1" dirty="0"/>
              <a:t>) datelor corespunzătoare din tabelul de legătură</a:t>
            </a:r>
            <a:endParaRPr lang="ro-MD" sz="18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3A8F0A-A40B-4773-8F54-35BC39F2BEEF}"/>
              </a:ext>
            </a:extLst>
          </p:cNvPr>
          <p:cNvSpPr/>
          <p:nvPr/>
        </p:nvSpPr>
        <p:spPr>
          <a:xfrm>
            <a:off x="378776" y="1753550"/>
            <a:ext cx="8394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/>
              <a:t>Opțiuni de comportamente:</a:t>
            </a:r>
            <a:endParaRPr lang="ro-MD" sz="1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1A64AE-3A93-4661-A42E-95287CA6E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36" y="1852777"/>
            <a:ext cx="2633875" cy="179189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1F79DA-9F70-4DDF-B7A1-FC73732811BD}"/>
              </a:ext>
            </a:extLst>
          </p:cNvPr>
          <p:cNvCxnSpPr>
            <a:cxnSpLocks/>
          </p:cNvCxnSpPr>
          <p:nvPr/>
        </p:nvCxnSpPr>
        <p:spPr>
          <a:xfrm>
            <a:off x="5455138" y="1438031"/>
            <a:ext cx="2444706" cy="13999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8D492C-ADCE-49B9-A138-33A84EC45475}"/>
              </a:ext>
            </a:extLst>
          </p:cNvPr>
          <p:cNvCxnSpPr>
            <a:cxnSpLocks/>
          </p:cNvCxnSpPr>
          <p:nvPr/>
        </p:nvCxnSpPr>
        <p:spPr>
          <a:xfrm>
            <a:off x="8026400" y="1438031"/>
            <a:ext cx="197792" cy="16099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181D459-C3DE-4C1E-99C7-85F84E09A4C7}"/>
              </a:ext>
            </a:extLst>
          </p:cNvPr>
          <p:cNvSpPr/>
          <p:nvPr/>
        </p:nvSpPr>
        <p:spPr>
          <a:xfrm>
            <a:off x="667148" y="2170858"/>
            <a:ext cx="5328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800" b="1" dirty="0"/>
              <a:t>NO ACTION – nu se va permite modificarea sau ștergerea datelor în tabelele de legătură</a:t>
            </a:r>
            <a:endParaRPr lang="ro-MD" sz="18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80230B-8FBD-4D4B-9B45-2C03320DC5A3}"/>
              </a:ext>
            </a:extLst>
          </p:cNvPr>
          <p:cNvSpPr/>
          <p:nvPr/>
        </p:nvSpPr>
        <p:spPr>
          <a:xfrm>
            <a:off x="667148" y="2809817"/>
            <a:ext cx="5328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800" b="1" dirty="0"/>
              <a:t>RESTRICT– în </a:t>
            </a:r>
            <a:r>
              <a:rPr lang="ro-RO" sz="1800" b="1" dirty="0" err="1"/>
              <a:t>MySQL</a:t>
            </a:r>
            <a:r>
              <a:rPr lang="ro-RO" sz="1800" b="1" dirty="0"/>
              <a:t> are aceeași semnificație ca și NO ACTION</a:t>
            </a:r>
            <a:endParaRPr lang="ro-MD" sz="1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128C61-4249-467A-B730-87D8288E111D}"/>
              </a:ext>
            </a:extLst>
          </p:cNvPr>
          <p:cNvSpPr/>
          <p:nvPr/>
        </p:nvSpPr>
        <p:spPr>
          <a:xfrm>
            <a:off x="667148" y="3479916"/>
            <a:ext cx="8221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800" b="1" dirty="0"/>
              <a:t>CASCADE – modificarea/ștergerea datelor în tabelul de legătură va modifica/ștergere și valorile cheii străine. Se recomandă doar la modificarea datelor și poate avea efecte ne dorite la ștergere </a:t>
            </a:r>
            <a:endParaRPr lang="ro-MD" sz="18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A881F1-C007-4AEC-A558-8533C90D3744}"/>
              </a:ext>
            </a:extLst>
          </p:cNvPr>
          <p:cNvSpPr/>
          <p:nvPr/>
        </p:nvSpPr>
        <p:spPr>
          <a:xfrm>
            <a:off x="667148" y="4426685"/>
            <a:ext cx="8221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800" b="1" dirty="0"/>
              <a:t>SET NULL – modificarea/ștergerea datelor în tabelul de legătură va seta valoarea nulă a cheii străine. Se recomandă doar la ștergere </a:t>
            </a:r>
            <a:endParaRPr lang="ro-MD" sz="18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6E0A65-9875-49A4-B160-F767050F2348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Crearea bazei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în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Workbench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1A375D-8CB6-42F0-B315-D6F0E45B20B5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Cheia străină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BC60E8-66D4-4423-9FB9-4C74A96B7C07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43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29</a:t>
            </a:fld>
            <a:endParaRPr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A9635E-9203-42AF-A517-5B9487CDFC5F}"/>
              </a:ext>
            </a:extLst>
          </p:cNvPr>
          <p:cNvSpPr/>
          <p:nvPr/>
        </p:nvSpPr>
        <p:spPr>
          <a:xfrm>
            <a:off x="671819" y="386282"/>
            <a:ext cx="5408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Crearea cheii străine pentru tabelul produs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C3882-4A35-4082-A667-BAD1BAD0F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625" y="2316975"/>
            <a:ext cx="5528747" cy="27533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95645FA-F3D4-4540-836A-F11EBE7DB1CC}"/>
              </a:ext>
            </a:extLst>
          </p:cNvPr>
          <p:cNvSpPr/>
          <p:nvPr/>
        </p:nvSpPr>
        <p:spPr>
          <a:xfrm>
            <a:off x="378776" y="786392"/>
            <a:ext cx="8574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/>
              <a:t>Cheia </a:t>
            </a:r>
            <a:r>
              <a:rPr lang="ro-RO" sz="1800" b="1" dirty="0" err="1"/>
              <a:t>straină</a:t>
            </a:r>
            <a:r>
              <a:rPr lang="ro-RO" sz="1800" b="1" dirty="0"/>
              <a:t> </a:t>
            </a:r>
            <a:r>
              <a:rPr lang="ro-RO" sz="1800" b="1" dirty="0" err="1"/>
              <a:t>fk_id_produs</a:t>
            </a:r>
            <a:r>
              <a:rPr lang="ro-RO" sz="1800" b="1" dirty="0"/>
              <a:t> va stabili relația dintre </a:t>
            </a:r>
            <a:r>
              <a:rPr lang="ro-RO" sz="1800" b="1" dirty="0" err="1"/>
              <a:t>colonala</a:t>
            </a:r>
            <a:r>
              <a:rPr lang="ro-RO" sz="1800" b="1" dirty="0"/>
              <a:t> </a:t>
            </a:r>
            <a:r>
              <a:rPr lang="ro-RO" sz="1800" b="1" dirty="0" err="1"/>
              <a:t>id_produs</a:t>
            </a:r>
            <a:r>
              <a:rPr lang="ro-RO" sz="1800" b="1" dirty="0"/>
              <a:t> din tabelul vânzări și coloana </a:t>
            </a:r>
            <a:r>
              <a:rPr lang="ro-RO" sz="1800" b="1" dirty="0" err="1"/>
              <a:t>id_produs</a:t>
            </a:r>
            <a:r>
              <a:rPr lang="ro-RO" sz="1800" b="1" dirty="0"/>
              <a:t> din tabelul produs</a:t>
            </a:r>
            <a:endParaRPr lang="ro-MD" sz="18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E1628D-1AE3-4F55-8833-2B8B6095A3CB}"/>
              </a:ext>
            </a:extLst>
          </p:cNvPr>
          <p:cNvSpPr/>
          <p:nvPr/>
        </p:nvSpPr>
        <p:spPr>
          <a:xfrm>
            <a:off x="378776" y="1432723"/>
            <a:ext cx="85743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/>
              <a:t>Modificarea datelor în tabelul produs va produce modificarea în cascadă și a datelor corespunzătoare în tabelul vânzări, iar ștergerea datelor va fi imposibilă</a:t>
            </a:r>
            <a:endParaRPr lang="ro-MD" sz="18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A333F6-9C7B-46FE-8F61-DD22494D1B4B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Crearea bazei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în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Workbench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529A10-C3E9-40E4-99FF-BDBFB7D30034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Cheia străină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45FDE8-3FE5-45D4-B02C-EC5B4DF4E94C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1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79;p13">
            <a:extLst>
              <a:ext uri="{FF2B5EF4-FFF2-40B4-BE49-F238E27FC236}">
                <a16:creationId xmlns:a16="http://schemas.microsoft.com/office/drawing/2014/main" id="{0F5EC31F-5CD3-47D5-BE86-A561BFA47E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3</a:t>
            </a:fld>
            <a:endParaRPr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4DAFE1-A570-495A-9517-3A918D4AD5D6}"/>
              </a:ext>
            </a:extLst>
          </p:cNvPr>
          <p:cNvSpPr/>
          <p:nvPr/>
        </p:nvSpPr>
        <p:spPr>
          <a:xfrm>
            <a:off x="866337" y="866110"/>
            <a:ext cx="3950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Crearea bazei fără componente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79AF02-1EF4-4CF4-B6F8-F8C1691D211B}"/>
              </a:ext>
            </a:extLst>
          </p:cNvPr>
          <p:cNvSpPr/>
          <p:nvPr/>
        </p:nvSpPr>
        <p:spPr>
          <a:xfrm>
            <a:off x="674212" y="1266220"/>
            <a:ext cx="7795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MySQL</a:t>
            </a: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o-RO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Workbench</a:t>
            </a: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 permite crearea bazelor de date fără chiar a cunoaște limbajul SQL</a:t>
            </a:r>
            <a:endParaRPr lang="ro-MD" sz="18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A98269-DB38-4227-B9DA-9E3C4A9A72E3}"/>
              </a:ext>
            </a:extLst>
          </p:cNvPr>
          <p:cNvSpPr/>
          <p:nvPr/>
        </p:nvSpPr>
        <p:spPr>
          <a:xfrm>
            <a:off x="2777485" y="418195"/>
            <a:ext cx="35686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1. Crearea bazei de 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3651C2-2B40-41AA-A351-BD471675465E}"/>
              </a:ext>
            </a:extLst>
          </p:cNvPr>
          <p:cNvSpPr/>
          <p:nvPr/>
        </p:nvSpPr>
        <p:spPr>
          <a:xfrm>
            <a:off x="623970" y="1943329"/>
            <a:ext cx="8094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latin typeface="arial" panose="020B0604020202020204" pitchFamily="34" charset="0"/>
              </a:rPr>
              <a:t>Inițial se creează o bază de date care nu va conține nici o componentă</a:t>
            </a:r>
            <a:endParaRPr lang="ro-MD" sz="18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F2CB2-042A-44DE-9087-F8F6FA28E769}"/>
              </a:ext>
            </a:extLst>
          </p:cNvPr>
          <p:cNvSpPr/>
          <p:nvPr/>
        </p:nvSpPr>
        <p:spPr>
          <a:xfrm>
            <a:off x="584604" y="2409329"/>
            <a:ext cx="79732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Se deschide Editorul SQL și în câmpul liber al </a:t>
            </a:r>
            <a:r>
              <a:rPr lang="ro-RO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submeniului</a:t>
            </a: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 Baze de date (</a:t>
            </a:r>
            <a:r>
              <a:rPr lang="ro-RO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Schemas</a:t>
            </a: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) a câmpului Navigare se execută clic </a:t>
            </a:r>
            <a:r>
              <a:rPr lang="ro-RO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drepta</a:t>
            </a: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 și se selectează opțiunea Create Schema...</a:t>
            </a:r>
            <a:endParaRPr lang="ro-MD" sz="18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A69939-D5DE-4D17-B6C5-F833BB31D450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Crearea bazei de date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02E-7D29-45A4-89D3-0BE4F7F60C99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DE15EA-F8CE-42AE-9EF3-162B68A97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742" y="3314362"/>
            <a:ext cx="3743349" cy="17159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A6D995-CC2B-4C50-961F-A7047B77C45A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Crearea bazei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în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Workbench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407540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2;p14">
            <a:extLst>
              <a:ext uri="{FF2B5EF4-FFF2-40B4-BE49-F238E27FC236}">
                <a16:creationId xmlns:a16="http://schemas.microsoft.com/office/drawing/2014/main" id="{C5125E59-3B30-4470-9663-5C7E21E71A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4</a:t>
            </a:fld>
            <a:endParaRPr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6AA1CE-08DF-4E49-A500-C9D556486709}"/>
              </a:ext>
            </a:extLst>
          </p:cNvPr>
          <p:cNvSpPr/>
          <p:nvPr/>
        </p:nvSpPr>
        <p:spPr>
          <a:xfrm>
            <a:off x="578339" y="339892"/>
            <a:ext cx="5038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Setul de caractere și regulile de corelare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0C0F7A-7285-42A6-A2D2-3CA3E090EE02}"/>
              </a:ext>
            </a:extLst>
          </p:cNvPr>
          <p:cNvSpPr/>
          <p:nvPr/>
        </p:nvSpPr>
        <p:spPr>
          <a:xfrm>
            <a:off x="351693" y="726888"/>
            <a:ext cx="8213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latin typeface="arial" panose="020B0604020202020204" pitchFamily="34" charset="0"/>
              </a:rPr>
              <a:t>La crearea bazei se va specifica numele bazei, setul de caractere și regulile de corelare </a:t>
            </a:r>
            <a:endParaRPr lang="ro-MD" sz="1800" b="1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21F100-499A-4541-9331-E1E9A1958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0" y="1432811"/>
            <a:ext cx="3692770" cy="176206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7CDAEDE-8C15-4D3E-A212-A71342CA3570}"/>
              </a:ext>
            </a:extLst>
          </p:cNvPr>
          <p:cNvSpPr/>
          <p:nvPr/>
        </p:nvSpPr>
        <p:spPr>
          <a:xfrm>
            <a:off x="351693" y="3308175"/>
            <a:ext cx="8213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latin typeface="arial" panose="020B0604020202020204" pitchFamily="34" charset="0"/>
              </a:rPr>
              <a:t>Setul de caractere (</a:t>
            </a:r>
            <a:r>
              <a:rPr lang="ro-RO" sz="1800" b="1" dirty="0" err="1">
                <a:latin typeface="arial" panose="020B0604020202020204" pitchFamily="34" charset="0"/>
              </a:rPr>
              <a:t>Charset</a:t>
            </a:r>
            <a:r>
              <a:rPr lang="ro-RO" sz="1800" b="1" dirty="0">
                <a:latin typeface="arial" panose="020B0604020202020204" pitchFamily="34" charset="0"/>
              </a:rPr>
              <a:t>) – definește totalitatea caracterelor și valorilor lor codate (valorile în biți a caracterelor)</a:t>
            </a:r>
            <a:endParaRPr lang="ro-MD" sz="1800" b="1" dirty="0">
              <a:latin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A6E814-D3DB-4032-9736-F775503A08D1}"/>
              </a:ext>
            </a:extLst>
          </p:cNvPr>
          <p:cNvCxnSpPr>
            <a:cxnSpLocks/>
          </p:cNvCxnSpPr>
          <p:nvPr/>
        </p:nvCxnSpPr>
        <p:spPr>
          <a:xfrm flipV="1">
            <a:off x="1899138" y="2383693"/>
            <a:ext cx="1805354" cy="9244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B78F85-1FA5-4347-B31B-BF6037DBCF71}"/>
              </a:ext>
            </a:extLst>
          </p:cNvPr>
          <p:cNvSpPr/>
          <p:nvPr/>
        </p:nvSpPr>
        <p:spPr>
          <a:xfrm>
            <a:off x="351693" y="3986621"/>
            <a:ext cx="8213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latin typeface="arial" panose="020B0604020202020204" pitchFamily="34" charset="0"/>
              </a:rPr>
              <a:t>Regulile de corelare (</a:t>
            </a:r>
            <a:r>
              <a:rPr lang="ro-RO" sz="1800" b="1" dirty="0" err="1">
                <a:latin typeface="arial" panose="020B0604020202020204" pitchFamily="34" charset="0"/>
              </a:rPr>
              <a:t>Collation</a:t>
            </a:r>
            <a:r>
              <a:rPr lang="ro-RO" sz="1800" b="1" dirty="0">
                <a:latin typeface="arial" panose="020B0604020202020204" pitchFamily="34" charset="0"/>
              </a:rPr>
              <a:t>) – definesc modalitatea de comparare a seturilor codate</a:t>
            </a:r>
            <a:endParaRPr lang="ro-MD" sz="1800" b="1" dirty="0">
              <a:latin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1E90C4-7AF1-431A-ADFB-47C7051181AC}"/>
              </a:ext>
            </a:extLst>
          </p:cNvPr>
          <p:cNvCxnSpPr>
            <a:cxnSpLocks/>
          </p:cNvCxnSpPr>
          <p:nvPr/>
        </p:nvCxnSpPr>
        <p:spPr>
          <a:xfrm flipV="1">
            <a:off x="1899138" y="2383693"/>
            <a:ext cx="2672861" cy="160292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3AD16E2-AC14-4E8C-8CB9-B68153F6A85A}"/>
              </a:ext>
            </a:extLst>
          </p:cNvPr>
          <p:cNvSpPr/>
          <p:nvPr/>
        </p:nvSpPr>
        <p:spPr>
          <a:xfrm>
            <a:off x="351693" y="4665067"/>
            <a:ext cx="8213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latin typeface="arial" panose="020B0604020202020204" pitchFamily="34" charset="0"/>
              </a:rPr>
              <a:t>Setul de caractere și regulile de corelare sunt legate între ele</a:t>
            </a:r>
            <a:endParaRPr lang="ro-MD" sz="1800" b="1" dirty="0"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CF75A8-CDDC-410B-898E-61B06B9C1136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Crearea bazei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în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Workbench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70A722-78D6-4326-8346-710406E3D0A1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Crearea bazei de date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66E8AA-EBEC-4FE7-A3E2-899459A84B90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1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5</a:t>
            </a:fld>
            <a:endParaRPr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64183D-C087-4318-A21C-33346F04CA87}"/>
              </a:ext>
            </a:extLst>
          </p:cNvPr>
          <p:cNvSpPr/>
          <p:nvPr/>
        </p:nvSpPr>
        <p:spPr>
          <a:xfrm>
            <a:off x="858961" y="365235"/>
            <a:ext cx="32303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Generarea scriptului SQL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0E83CF-49F5-43D6-8956-0E106D0E228F}"/>
              </a:ext>
            </a:extLst>
          </p:cNvPr>
          <p:cNvSpPr/>
          <p:nvPr/>
        </p:nvSpPr>
        <p:spPr>
          <a:xfrm>
            <a:off x="430169" y="757971"/>
            <a:ext cx="8213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latin typeface="arial" panose="020B0604020202020204" pitchFamily="34" charset="0"/>
              </a:rPr>
              <a:t>Avantajul utilizării </a:t>
            </a:r>
            <a:r>
              <a:rPr lang="ro-RO" sz="1800" b="1" dirty="0" err="1">
                <a:latin typeface="arial" panose="020B0604020202020204" pitchFamily="34" charset="0"/>
              </a:rPr>
              <a:t>MySQL</a:t>
            </a:r>
            <a:r>
              <a:rPr lang="ro-RO" sz="1800" b="1" dirty="0">
                <a:latin typeface="arial" panose="020B0604020202020204" pitchFamily="34" charset="0"/>
              </a:rPr>
              <a:t> </a:t>
            </a:r>
            <a:r>
              <a:rPr lang="ro-RO" sz="1800" b="1" dirty="0" err="1">
                <a:latin typeface="arial" panose="020B0604020202020204" pitchFamily="34" charset="0"/>
              </a:rPr>
              <a:t>Workbench</a:t>
            </a:r>
            <a:r>
              <a:rPr lang="ro-RO" sz="1800" b="1" dirty="0">
                <a:latin typeface="arial" panose="020B0604020202020204" pitchFamily="34" charset="0"/>
              </a:rPr>
              <a:t> e că acesta creează în mod automat scriptul tuturor acțiunilor realizate. </a:t>
            </a:r>
            <a:endParaRPr lang="ro-MD" sz="1800" b="1" dirty="0">
              <a:latin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1AA8FB-61AD-4E76-957F-0F750800CFF7}"/>
              </a:ext>
            </a:extLst>
          </p:cNvPr>
          <p:cNvSpPr/>
          <p:nvPr/>
        </p:nvSpPr>
        <p:spPr>
          <a:xfrm>
            <a:off x="430168" y="1404302"/>
            <a:ext cx="8463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latin typeface="arial" panose="020B0604020202020204" pitchFamily="34" charset="0"/>
              </a:rPr>
              <a:t>Serverul </a:t>
            </a:r>
            <a:r>
              <a:rPr lang="ro-RO" sz="1800" b="1" dirty="0" err="1">
                <a:latin typeface="arial" panose="020B0604020202020204" pitchFamily="34" charset="0"/>
              </a:rPr>
              <a:t>MySQL</a:t>
            </a:r>
            <a:r>
              <a:rPr lang="ro-RO" sz="1800" b="1" dirty="0">
                <a:latin typeface="arial" panose="020B0604020202020204" pitchFamily="34" charset="0"/>
              </a:rPr>
              <a:t> acceptă doar comenzi SQL </a:t>
            </a:r>
            <a:endParaRPr lang="ro-MD" sz="1800" b="1" dirty="0"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93322D-6518-429E-9670-BC105E704DB4}"/>
              </a:ext>
            </a:extLst>
          </p:cNvPr>
          <p:cNvSpPr/>
          <p:nvPr/>
        </p:nvSpPr>
        <p:spPr>
          <a:xfrm>
            <a:off x="430168" y="1767137"/>
            <a:ext cx="8522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latin typeface="arial" panose="020B0604020202020204" pitchFamily="34" charset="0"/>
              </a:rPr>
              <a:t>După activarea butonului </a:t>
            </a:r>
            <a:r>
              <a:rPr lang="ro-RO" sz="1800" b="1" dirty="0" err="1">
                <a:latin typeface="arial" panose="020B0604020202020204" pitchFamily="34" charset="0"/>
              </a:rPr>
              <a:t>Apply</a:t>
            </a:r>
            <a:r>
              <a:rPr lang="ro-RO" sz="1800" b="1" dirty="0">
                <a:latin typeface="arial" panose="020B0604020202020204" pitchFamily="34" charset="0"/>
              </a:rPr>
              <a:t> în fereastra de stabilirea a numelui bazei de date, </a:t>
            </a:r>
            <a:r>
              <a:rPr lang="ro-RO" sz="1800" b="1" dirty="0" err="1">
                <a:latin typeface="arial" panose="020B0604020202020204" pitchFamily="34" charset="0"/>
              </a:rPr>
              <a:t>Workbench</a:t>
            </a:r>
            <a:r>
              <a:rPr lang="ro-RO" sz="1800" b="1" dirty="0">
                <a:latin typeface="arial" panose="020B0604020202020204" pitchFamily="34" charset="0"/>
              </a:rPr>
              <a:t> va genera interogările SQL de crearea a bazei de date</a:t>
            </a:r>
            <a:endParaRPr lang="ro-MD" sz="1800" b="1" dirty="0"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BAF479-9B60-454B-A674-8E5F19EDA829}"/>
              </a:ext>
            </a:extLst>
          </p:cNvPr>
          <p:cNvSpPr/>
          <p:nvPr/>
        </p:nvSpPr>
        <p:spPr>
          <a:xfrm>
            <a:off x="430168" y="4455099"/>
            <a:ext cx="8522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latin typeface="arial" panose="020B0604020202020204" pitchFamily="34" charset="0"/>
              </a:rPr>
              <a:t>Se activează butonul </a:t>
            </a:r>
            <a:r>
              <a:rPr lang="ro-RO" sz="1800" b="1" dirty="0" err="1">
                <a:latin typeface="arial" panose="020B0604020202020204" pitchFamily="34" charset="0"/>
              </a:rPr>
              <a:t>Apply</a:t>
            </a:r>
            <a:r>
              <a:rPr lang="ro-RO" sz="1800" b="1" dirty="0">
                <a:latin typeface="arial" panose="020B0604020202020204" pitchFamily="34" charset="0"/>
              </a:rPr>
              <a:t> pentru a transmite și executa interogările pe server</a:t>
            </a:r>
            <a:endParaRPr lang="ro-MD" sz="1800" b="1" dirty="0"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8D57B3-3BDF-472A-BBEA-93A1E76B3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240" y="2412591"/>
            <a:ext cx="6016377" cy="19729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FE1265-1FA2-488A-9E2B-1A25DE2D8D65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Crearea bazei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în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Workbench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40C149-278A-4F63-94E1-700946C10615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Crearea bazei de date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0101E1-3870-473C-9E43-F1E5496A4386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64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6</a:t>
            </a:fld>
            <a:endParaRPr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993BFF-0C70-4222-B9C4-E20377357C8F}"/>
              </a:ext>
            </a:extLst>
          </p:cNvPr>
          <p:cNvSpPr/>
          <p:nvPr/>
        </p:nvSpPr>
        <p:spPr>
          <a:xfrm>
            <a:off x="889755" y="431193"/>
            <a:ext cx="5267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Vizualizarea componentelor bazei de date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73D928-8C17-4FEB-9D8D-3AEB8F7A4AD5}"/>
              </a:ext>
            </a:extLst>
          </p:cNvPr>
          <p:cNvSpPr/>
          <p:nvPr/>
        </p:nvSpPr>
        <p:spPr>
          <a:xfrm>
            <a:off x="495183" y="906908"/>
            <a:ext cx="8153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</a:rPr>
              <a:t>După crearea bazei de date în </a:t>
            </a:r>
            <a:r>
              <a:rPr lang="ro-RO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submeniului</a:t>
            </a: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 Baze de date (</a:t>
            </a:r>
            <a:r>
              <a:rPr lang="ro-RO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Schemas</a:t>
            </a: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) a câmpului Navigare va apărea numele bazei de date.</a:t>
            </a:r>
            <a:r>
              <a:rPr lang="ro-RO" sz="1800" b="1" dirty="0">
                <a:solidFill>
                  <a:srgbClr val="FF0000"/>
                </a:solidFill>
              </a:rPr>
              <a:t> </a:t>
            </a:r>
            <a:endParaRPr lang="ro-MD" sz="18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0DBBD4-67D5-4795-A563-28F33760D75A}"/>
              </a:ext>
            </a:extLst>
          </p:cNvPr>
          <p:cNvSpPr/>
          <p:nvPr/>
        </p:nvSpPr>
        <p:spPr>
          <a:xfrm>
            <a:off x="495183" y="1590374"/>
            <a:ext cx="82118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/>
              <a:t>Pentru vizualizarea componentelor se va selecta semnul săgeții situat în fața numelui bazei</a:t>
            </a:r>
            <a:endParaRPr lang="ro-MD" sz="1800" b="1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28CDDD-A0DD-43EE-9308-F7805E1B7379}"/>
              </a:ext>
            </a:extLst>
          </p:cNvPr>
          <p:cNvSpPr/>
          <p:nvPr/>
        </p:nvSpPr>
        <p:spPr>
          <a:xfrm>
            <a:off x="670861" y="3652252"/>
            <a:ext cx="8282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/>
              <a:t>În câmpul Ieșiri (</a:t>
            </a:r>
            <a:r>
              <a:rPr lang="ro-RO" sz="1800" b="1" dirty="0" err="1"/>
              <a:t>Outputs</a:t>
            </a:r>
            <a:r>
              <a:rPr lang="ro-RO" sz="1800" b="1" dirty="0"/>
              <a:t>) se vor lista acțiunile întreprinse pe server</a:t>
            </a:r>
            <a:endParaRPr lang="ro-MD" sz="1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4AE227-F58E-404E-B436-BEBD9D41C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84" y="2273840"/>
            <a:ext cx="2483510" cy="13515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BCBE56-9E90-49E3-9DA7-D9E798FA7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965" y="4048335"/>
            <a:ext cx="4828063" cy="9926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BB0A5BC-9693-4F8B-AFB9-7453F1017189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Crearea bazei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în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Workbench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F67A99-3A45-4742-B203-B244A4FB5A97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Crearea bazei de date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54953D-8E79-4C72-A1E2-B12F93CB898E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8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7</a:t>
            </a:fld>
            <a:endParaRPr dirty="0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44F894-FAF1-4380-80AE-9BF9664BADBA}"/>
              </a:ext>
            </a:extLst>
          </p:cNvPr>
          <p:cNvSpPr/>
          <p:nvPr/>
        </p:nvSpPr>
        <p:spPr>
          <a:xfrm>
            <a:off x="923588" y="352580"/>
            <a:ext cx="3825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Stocarea fizică a bazei de date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13B007-82A8-45D2-9B07-6659C4EF8B0F}"/>
              </a:ext>
            </a:extLst>
          </p:cNvPr>
          <p:cNvSpPr/>
          <p:nvPr/>
        </p:nvSpPr>
        <p:spPr>
          <a:xfrm>
            <a:off x="229461" y="688077"/>
            <a:ext cx="88207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</a:rPr>
              <a:t>Pentru vizualizarea locației de stocare a bazei de date se va selecta opțiunea Server Status în </a:t>
            </a:r>
            <a:r>
              <a:rPr lang="ro-RO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submeniului</a:t>
            </a: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 Administrate a câmpului Navigare și în meniul rulat se va căuta Data </a:t>
            </a:r>
            <a:r>
              <a:rPr lang="ro-RO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Directory</a:t>
            </a: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r>
              <a:rPr lang="ro-RO" sz="1800" b="1" dirty="0">
                <a:solidFill>
                  <a:srgbClr val="FF0000"/>
                </a:solidFill>
              </a:rPr>
              <a:t> </a:t>
            </a:r>
            <a:endParaRPr lang="ro-MD" sz="1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1DFF45-5A7D-45E1-A407-64200F05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938" y="1555262"/>
            <a:ext cx="6434487" cy="347393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15D8E1-AD93-4B53-89D0-455629CEC689}"/>
              </a:ext>
            </a:extLst>
          </p:cNvPr>
          <p:cNvCxnSpPr>
            <a:cxnSpLocks/>
          </p:cNvCxnSpPr>
          <p:nvPr/>
        </p:nvCxnSpPr>
        <p:spPr>
          <a:xfrm>
            <a:off x="1062892" y="1258277"/>
            <a:ext cx="758093" cy="116449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95927-1B20-4BEE-AB92-A52AD52A761B}"/>
              </a:ext>
            </a:extLst>
          </p:cNvPr>
          <p:cNvCxnSpPr>
            <a:cxnSpLocks/>
          </p:cNvCxnSpPr>
          <p:nvPr/>
        </p:nvCxnSpPr>
        <p:spPr>
          <a:xfrm>
            <a:off x="2751015" y="1555262"/>
            <a:ext cx="369375" cy="316532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D7C8ABC-C90A-453B-A19E-61EBDF3E3A6B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Crearea bazei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în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Workbench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4F68EC-5EF3-4A10-93D6-F54BADE638B0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Crearea bazei de date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1C3080-9D0B-48E2-8707-9134AB650EB3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7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8</a:t>
            </a:fld>
            <a:endParaRPr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4828B2-20A4-4E6D-90EF-8E52EB18DA18}"/>
              </a:ext>
            </a:extLst>
          </p:cNvPr>
          <p:cNvSpPr/>
          <p:nvPr/>
        </p:nvSpPr>
        <p:spPr>
          <a:xfrm>
            <a:off x="962741" y="675130"/>
            <a:ext cx="2255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Crearea tabelelor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DFCD48-AA40-47D9-A63E-B455F3C2E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24" y="2458955"/>
            <a:ext cx="2123220" cy="248769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56A4978-0D12-4565-92AE-A6AB61C2649B}"/>
              </a:ext>
            </a:extLst>
          </p:cNvPr>
          <p:cNvSpPr/>
          <p:nvPr/>
        </p:nvSpPr>
        <p:spPr>
          <a:xfrm>
            <a:off x="495184" y="1075240"/>
            <a:ext cx="81536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</a:rPr>
              <a:t>Pentru crearea tabelului se apasă clic drept pe componenta </a:t>
            </a:r>
            <a:r>
              <a:rPr lang="ro-RO" sz="1800" b="1" dirty="0" err="1">
                <a:solidFill>
                  <a:schemeClr val="tx1"/>
                </a:solidFill>
              </a:rPr>
              <a:t>Tables</a:t>
            </a:r>
            <a:r>
              <a:rPr lang="ro-RO" sz="1800" b="1" dirty="0">
                <a:solidFill>
                  <a:schemeClr val="tx1"/>
                </a:solidFill>
              </a:rPr>
              <a:t> a bazei de date dorite din </a:t>
            </a:r>
            <a:r>
              <a:rPr lang="ro-RO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submeniului</a:t>
            </a: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 Baze de date (</a:t>
            </a:r>
            <a:r>
              <a:rPr lang="ro-RO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Schemas</a:t>
            </a: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) a câmpului Navigare și se selectează opțiunea Create </a:t>
            </a:r>
            <a:r>
              <a:rPr lang="ro-RO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Tables</a:t>
            </a: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...</a:t>
            </a:r>
            <a:r>
              <a:rPr lang="ro-RO" sz="1800" b="1" dirty="0">
                <a:solidFill>
                  <a:srgbClr val="FF0000"/>
                </a:solidFill>
              </a:rPr>
              <a:t> </a:t>
            </a:r>
            <a:endParaRPr lang="ro-MD" sz="1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4F7D4E-127B-446E-B59E-48090B84BA19}"/>
              </a:ext>
            </a:extLst>
          </p:cNvPr>
          <p:cNvSpPr/>
          <p:nvPr/>
        </p:nvSpPr>
        <p:spPr>
          <a:xfrm>
            <a:off x="495183" y="1998570"/>
            <a:ext cx="8153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</a:rPr>
              <a:t>Se deschide câmpul de creare a tabelului</a:t>
            </a:r>
            <a:endParaRPr lang="ro-MD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A90A7-4533-4380-85FA-A6914EB8D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985" y="2386979"/>
            <a:ext cx="3915537" cy="255967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658072-52DB-4F5F-92EA-151E68270BE1}"/>
              </a:ext>
            </a:extLst>
          </p:cNvPr>
          <p:cNvCxnSpPr>
            <a:cxnSpLocks/>
          </p:cNvCxnSpPr>
          <p:nvPr/>
        </p:nvCxnSpPr>
        <p:spPr>
          <a:xfrm flipH="1">
            <a:off x="2094523" y="1998570"/>
            <a:ext cx="4195036" cy="14714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B1D6B95-EC98-4D50-A295-A05773A0C424}"/>
              </a:ext>
            </a:extLst>
          </p:cNvPr>
          <p:cNvSpPr/>
          <p:nvPr/>
        </p:nvSpPr>
        <p:spPr>
          <a:xfrm>
            <a:off x="3071626" y="353589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2. Crearea tabelelor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BA4FF9-98AB-42BC-8B25-D168525CF130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Crearea bazei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în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Workbench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B268DA-5177-4067-A33F-2B11E4094A4D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Crearea tabelelor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E56D64-24F1-42EB-9CE8-E0D8D7387C5E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9</a:t>
            </a:fld>
            <a:endParaRPr dirty="0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B81338-2DA8-4B43-8953-A6E1491DED36}"/>
              </a:ext>
            </a:extLst>
          </p:cNvPr>
          <p:cNvSpPr/>
          <p:nvPr/>
        </p:nvSpPr>
        <p:spPr>
          <a:xfrm>
            <a:off x="834484" y="418482"/>
            <a:ext cx="38010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Câmpul de creare a tabelului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0A05CF-4BFC-4139-9169-7F73C0B26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068" y="2268700"/>
            <a:ext cx="5387244" cy="102363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8F06893-C21D-469C-A71C-E68716995375}"/>
              </a:ext>
            </a:extLst>
          </p:cNvPr>
          <p:cNvSpPr/>
          <p:nvPr/>
        </p:nvSpPr>
        <p:spPr>
          <a:xfrm>
            <a:off x="432661" y="845032"/>
            <a:ext cx="8153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</a:rPr>
              <a:t>Se stabilește denumirea tabelului în câmpul Table </a:t>
            </a:r>
            <a:r>
              <a:rPr lang="ro-RO" sz="1800" b="1" dirty="0" err="1">
                <a:solidFill>
                  <a:schemeClr val="tx1"/>
                </a:solidFill>
              </a:rPr>
              <a:t>Name</a:t>
            </a:r>
            <a:endParaRPr lang="ro-MD" sz="18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EA3FCC-2E36-4A27-8802-8F82C5785051}"/>
              </a:ext>
            </a:extLst>
          </p:cNvPr>
          <p:cNvSpPr/>
          <p:nvPr/>
        </p:nvSpPr>
        <p:spPr>
          <a:xfrm>
            <a:off x="432660" y="1178692"/>
            <a:ext cx="8153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</a:rPr>
              <a:t>Se verifică baza de date în care se va crea tabelul în câmpul Schema</a:t>
            </a:r>
            <a:endParaRPr lang="ro-MD" sz="1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1282F7-1011-46C8-8E2E-E38B9BA55958}"/>
              </a:ext>
            </a:extLst>
          </p:cNvPr>
          <p:cNvSpPr/>
          <p:nvPr/>
        </p:nvSpPr>
        <p:spPr>
          <a:xfrm>
            <a:off x="432660" y="1519759"/>
            <a:ext cx="8153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</a:rPr>
              <a:t>Se stabilesc setul de caractere și regulile de corelare</a:t>
            </a:r>
            <a:endParaRPr lang="ro-MD" sz="18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C12C2E-132F-4FAE-953A-62B6FBDD3E75}"/>
              </a:ext>
            </a:extLst>
          </p:cNvPr>
          <p:cNvSpPr/>
          <p:nvPr/>
        </p:nvSpPr>
        <p:spPr>
          <a:xfrm>
            <a:off x="432659" y="1860826"/>
            <a:ext cx="8153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</a:rPr>
              <a:t>Se selectează tipul tabelului din câmpul </a:t>
            </a:r>
            <a:r>
              <a:rPr lang="ro-RO" sz="1800" b="1" dirty="0" err="1">
                <a:solidFill>
                  <a:schemeClr val="tx1"/>
                </a:solidFill>
              </a:rPr>
              <a:t>Engine</a:t>
            </a:r>
            <a:endParaRPr lang="ro-MD" sz="18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A36BA2-BAD7-4E25-B096-45E8EE02F68D}"/>
              </a:ext>
            </a:extLst>
          </p:cNvPr>
          <p:cNvSpPr/>
          <p:nvPr/>
        </p:nvSpPr>
        <p:spPr>
          <a:xfrm>
            <a:off x="639767" y="3396610"/>
            <a:ext cx="8153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</a:rPr>
              <a:t>Cele mai importante tipuri de tabele:</a:t>
            </a:r>
            <a:endParaRPr lang="ro-MD" sz="18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24C0A1-AF96-49D3-BAC7-1C15A7079A87}"/>
              </a:ext>
            </a:extLst>
          </p:cNvPr>
          <p:cNvSpPr/>
          <p:nvPr/>
        </p:nvSpPr>
        <p:spPr>
          <a:xfrm>
            <a:off x="889192" y="3748171"/>
            <a:ext cx="80638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800" b="1" dirty="0" err="1">
                <a:solidFill>
                  <a:schemeClr val="tx1"/>
                </a:solidFill>
              </a:rPr>
              <a:t>InnoDB</a:t>
            </a:r>
            <a:r>
              <a:rPr lang="ro-RO" sz="1800" b="1" dirty="0">
                <a:solidFill>
                  <a:schemeClr val="tx1"/>
                </a:solidFill>
              </a:rPr>
              <a:t> (implicit) - stochează datele folosind sistemul de paginare, unde principala unitate de măsură în baza de date o reprezintă pagina</a:t>
            </a:r>
            <a:endParaRPr lang="ro-MD" sz="18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2D4E2D-31C0-4E61-B4CC-5131FE8331C1}"/>
              </a:ext>
            </a:extLst>
          </p:cNvPr>
          <p:cNvSpPr/>
          <p:nvPr/>
        </p:nvSpPr>
        <p:spPr>
          <a:xfrm>
            <a:off x="889193" y="4432168"/>
            <a:ext cx="80638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800" b="1" dirty="0" err="1">
                <a:solidFill>
                  <a:schemeClr val="tx1"/>
                </a:solidFill>
              </a:rPr>
              <a:t>MyISAM</a:t>
            </a:r>
            <a:r>
              <a:rPr lang="ro-RO" sz="1800" b="1" dirty="0">
                <a:solidFill>
                  <a:schemeClr val="tx1"/>
                </a:solidFill>
              </a:rPr>
              <a:t> stochează datele folosind un simplu principiu al unui arbore binar. </a:t>
            </a:r>
            <a:endParaRPr lang="ro-MD" sz="1800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0F7BDB-91E7-4478-8B57-929AF56C126A}"/>
              </a:ext>
            </a:extLst>
          </p:cNvPr>
          <p:cNvCxnSpPr>
            <a:cxnSpLocks/>
          </p:cNvCxnSpPr>
          <p:nvPr/>
        </p:nvCxnSpPr>
        <p:spPr>
          <a:xfrm flipH="1">
            <a:off x="5061556" y="1543027"/>
            <a:ext cx="2566259" cy="89249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B92C45-7376-4850-8159-CB1779314ED4}"/>
              </a:ext>
            </a:extLst>
          </p:cNvPr>
          <p:cNvCxnSpPr>
            <a:cxnSpLocks/>
          </p:cNvCxnSpPr>
          <p:nvPr/>
        </p:nvCxnSpPr>
        <p:spPr>
          <a:xfrm>
            <a:off x="2619370" y="1815296"/>
            <a:ext cx="538044" cy="7564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4EF3DF-5E22-4EAE-80D1-A5BE1209577C}"/>
              </a:ext>
            </a:extLst>
          </p:cNvPr>
          <p:cNvCxnSpPr>
            <a:cxnSpLocks/>
          </p:cNvCxnSpPr>
          <p:nvPr/>
        </p:nvCxnSpPr>
        <p:spPr>
          <a:xfrm flipH="1">
            <a:off x="3938955" y="1815296"/>
            <a:ext cx="982183" cy="7294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78A1504-11E2-4C63-8FE7-32FC0F666A15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Crearea bazei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în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Workbench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FA49A4-CC57-43BF-978A-AC216A6B84CB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Crearea tabelelor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A653A8-39EB-454B-A4FC-D4C04BE42B7B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382245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42285</TotalTime>
  <Words>2540</Words>
  <Application>Microsoft Office PowerPoint</Application>
  <PresentationFormat>On-screen Show (16:9)</PresentationFormat>
  <Paragraphs>303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Courier New</vt:lpstr>
      <vt:lpstr>Roboto Slab</vt:lpstr>
      <vt:lpstr>Arial</vt:lpstr>
      <vt:lpstr>Source Sans Pro</vt:lpstr>
      <vt:lpstr>Arial Rounded MT Bold</vt:lpstr>
      <vt:lpstr>Cordelia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Nicolaev Pavel</dc:creator>
  <cp:lastModifiedBy>Nicolaev Pavel</cp:lastModifiedBy>
  <cp:revision>310</cp:revision>
  <dcterms:modified xsi:type="dcterms:W3CDTF">2022-07-07T12:42:45Z</dcterms:modified>
</cp:coreProperties>
</file>