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309" r:id="rId4"/>
    <p:sldId id="308" r:id="rId5"/>
    <p:sldId id="311" r:id="rId6"/>
    <p:sldId id="331" r:id="rId7"/>
    <p:sldId id="332" r:id="rId8"/>
    <p:sldId id="261" r:id="rId9"/>
    <p:sldId id="296" r:id="rId10"/>
    <p:sldId id="297" r:id="rId11"/>
    <p:sldId id="259" r:id="rId12"/>
    <p:sldId id="298" r:id="rId13"/>
    <p:sldId id="301" r:id="rId14"/>
    <p:sldId id="300" r:id="rId15"/>
    <p:sldId id="299" r:id="rId16"/>
    <p:sldId id="302" r:id="rId17"/>
    <p:sldId id="303" r:id="rId18"/>
    <p:sldId id="304" r:id="rId19"/>
    <p:sldId id="305" r:id="rId20"/>
    <p:sldId id="306" r:id="rId21"/>
    <p:sldId id="307" r:id="rId22"/>
    <p:sldId id="312" r:id="rId23"/>
    <p:sldId id="313" r:id="rId24"/>
    <p:sldId id="314" r:id="rId25"/>
    <p:sldId id="315" r:id="rId26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 Slab" pitchFamily="2" charset="0"/>
      <p:regular r:id="rId37"/>
      <p:bold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66FF"/>
    <a:srgbClr val="FF9966"/>
    <a:srgbClr val="FFCCFF"/>
    <a:srgbClr val="66FFFF"/>
    <a:srgbClr val="00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94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70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67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49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562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2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55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320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13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18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758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567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29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652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29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69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6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6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60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05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0F186-3AB8-486B-84EE-CE0DAD2EEE6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11068-B08A-4D05-85A3-8D824D9F176F}"/>
              </a:ext>
            </a:extLst>
          </p:cNvPr>
          <p:cNvSpPr/>
          <p:nvPr/>
        </p:nvSpPr>
        <p:spPr>
          <a:xfrm>
            <a:off x="0" y="660948"/>
            <a:ext cx="9144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o-RO" sz="5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ro-RO" sz="5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Partea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II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. </a:t>
            </a:r>
            <a:r>
              <a:rPr lang="en-US" sz="48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Limbajul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SQL 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(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92;p14">
            <a:extLst>
              <a:ext uri="{FF2B5EF4-FFF2-40B4-BE49-F238E27FC236}">
                <a16:creationId xmlns:a16="http://schemas.microsoft.com/office/drawing/2014/main" id="{9E094AB8-05C6-479E-949F-C923AC032E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10</a:t>
            </a:fld>
            <a:endParaRPr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6DB53-FBCE-4A57-B077-9E21CEE6E5D1}"/>
              </a:ext>
            </a:extLst>
          </p:cNvPr>
          <p:cNvSpPr/>
          <p:nvPr/>
        </p:nvSpPr>
        <p:spPr>
          <a:xfrm>
            <a:off x="1101573" y="887894"/>
            <a:ext cx="2920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Operatori de atribuire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7B3572-C114-44A1-878D-770EE7FD92B4}"/>
              </a:ext>
            </a:extLst>
          </p:cNvPr>
          <p:cNvSpPr/>
          <p:nvPr/>
        </p:nvSpPr>
        <p:spPr>
          <a:xfrm>
            <a:off x="376947" y="1729304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Operatorii de atribuire sunt </a:t>
            </a:r>
            <a:r>
              <a:rPr lang="en-US" sz="1800" b="1" dirty="0">
                <a:solidFill>
                  <a:schemeClr val="tx1"/>
                </a:solidFill>
              </a:rPr>
              <a:t>“</a:t>
            </a:r>
            <a:r>
              <a:rPr lang="ro-RO" sz="1800" b="1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tx1"/>
                </a:solidFill>
              </a:rPr>
              <a:t>“</a:t>
            </a:r>
            <a:r>
              <a:rPr lang="ro-RO" sz="1800" b="1" dirty="0">
                <a:solidFill>
                  <a:schemeClr val="tx1"/>
                </a:solidFill>
              </a:rPr>
              <a:t> și </a:t>
            </a:r>
            <a:r>
              <a:rPr lang="en-US" sz="1800" b="1" dirty="0">
                <a:solidFill>
                  <a:schemeClr val="tx1"/>
                </a:solidFill>
              </a:rPr>
              <a:t>“</a:t>
            </a:r>
            <a:r>
              <a:rPr lang="ro-RO" sz="1800" b="1" dirty="0">
                <a:solidFill>
                  <a:schemeClr val="tx1"/>
                </a:solidFill>
              </a:rPr>
              <a:t>:=</a:t>
            </a:r>
            <a:r>
              <a:rPr lang="en-US" sz="1800" b="1" dirty="0">
                <a:solidFill>
                  <a:schemeClr val="tx1"/>
                </a:solidFill>
              </a:rPr>
              <a:t>“</a:t>
            </a:r>
            <a:endParaRPr lang="ro-MD" sz="18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58CE77-4413-4C0A-B51A-CC9490D64A82}"/>
              </a:ext>
            </a:extLst>
          </p:cNvPr>
          <p:cNvSpPr/>
          <p:nvPr/>
        </p:nvSpPr>
        <p:spPr>
          <a:xfrm>
            <a:off x="376948" y="2101665"/>
            <a:ext cx="8501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Operatorul </a:t>
            </a:r>
            <a:r>
              <a:rPr lang="en-US" sz="1800" b="1" dirty="0">
                <a:solidFill>
                  <a:schemeClr val="tx1"/>
                </a:solidFill>
              </a:rPr>
              <a:t>“</a:t>
            </a:r>
            <a:r>
              <a:rPr lang="ro-RO" sz="1800" b="1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tx1"/>
                </a:solidFill>
              </a:rPr>
              <a:t>”</a:t>
            </a:r>
            <a:r>
              <a:rPr lang="ro-RO" sz="1800" b="1" dirty="0">
                <a:solidFill>
                  <a:schemeClr val="tx1"/>
                </a:solidFill>
              </a:rPr>
              <a:t> trebuie să fie însoțit de cuvântul cheie SET pentru a se considera operator de atribuire în caz </a:t>
            </a:r>
            <a:r>
              <a:rPr lang="ro-RO" sz="1800" b="1" dirty="0" err="1">
                <a:solidFill>
                  <a:schemeClr val="tx1"/>
                </a:solidFill>
              </a:rPr>
              <a:t>contar</a:t>
            </a:r>
            <a:r>
              <a:rPr lang="ro-RO" sz="1800" b="1" dirty="0">
                <a:solidFill>
                  <a:schemeClr val="tx1"/>
                </a:solidFill>
              </a:rPr>
              <a:t> va fi operator de comparație</a:t>
            </a:r>
            <a:endParaRPr lang="ro-MD" sz="1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F799AA-AB39-4C0A-94C2-E2E0FB63C000}"/>
              </a:ext>
            </a:extLst>
          </p:cNvPr>
          <p:cNvSpPr/>
          <p:nvPr/>
        </p:nvSpPr>
        <p:spPr>
          <a:xfrm>
            <a:off x="376948" y="2754054"/>
            <a:ext cx="8153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Operatorul </a:t>
            </a:r>
            <a:r>
              <a:rPr lang="en-US" sz="1800" b="1" dirty="0">
                <a:solidFill>
                  <a:schemeClr val="tx1"/>
                </a:solidFill>
              </a:rPr>
              <a:t>“:=” nu </a:t>
            </a:r>
            <a:r>
              <a:rPr lang="ro-RO" sz="1800" b="1" dirty="0">
                <a:solidFill>
                  <a:schemeClr val="tx1"/>
                </a:solidFill>
              </a:rPr>
              <a:t>necesită cuvântul cheie SET și permite atribuirea valorilor variabilelor și în cadrul altor </a:t>
            </a:r>
            <a:r>
              <a:rPr lang="ro-RO" sz="1800" b="1" dirty="0" err="1">
                <a:solidFill>
                  <a:schemeClr val="tx1"/>
                </a:solidFill>
              </a:rPr>
              <a:t>interogăril</a:t>
            </a:r>
            <a:endParaRPr lang="ro-MD" sz="18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9505B3-B28D-462E-BA3D-DD21BD3A39B2}"/>
              </a:ext>
            </a:extLst>
          </p:cNvPr>
          <p:cNvSpPr/>
          <p:nvPr/>
        </p:nvSpPr>
        <p:spPr>
          <a:xfrm>
            <a:off x="376948" y="3422729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Operatorul </a:t>
            </a:r>
            <a:r>
              <a:rPr lang="en-US" sz="1800" b="1" dirty="0">
                <a:solidFill>
                  <a:schemeClr val="tx1"/>
                </a:solidFill>
              </a:rPr>
              <a:t>“</a:t>
            </a:r>
            <a:r>
              <a:rPr lang="ro-RO" sz="1800" b="1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tx1"/>
                </a:solidFill>
              </a:rPr>
              <a:t>”</a:t>
            </a:r>
            <a:r>
              <a:rPr lang="ro-RO" sz="1800" b="1" dirty="0">
                <a:solidFill>
                  <a:schemeClr val="tx1"/>
                </a:solidFill>
              </a:rPr>
              <a:t> în cadrul interogării SELECT</a:t>
            </a:r>
            <a:endParaRPr lang="ro-MD" sz="18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04CFB6-B663-4433-84E6-025379D442A4}"/>
              </a:ext>
            </a:extLst>
          </p:cNvPr>
          <p:cNvSpPr/>
          <p:nvPr/>
        </p:nvSpPr>
        <p:spPr>
          <a:xfrm>
            <a:off x="3258178" y="367920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3. Operatori  SQL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7AEFE3-2FB7-47F7-98B0-05CFE2430BA5}"/>
              </a:ext>
            </a:extLst>
          </p:cNvPr>
          <p:cNvSpPr/>
          <p:nvPr/>
        </p:nvSpPr>
        <p:spPr>
          <a:xfrm>
            <a:off x="376948" y="1319545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Operatorii de atribuire asigură alocarea unei valori variabilei </a:t>
            </a:r>
            <a:endParaRPr lang="ro-MD" sz="18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0BBA21-6518-4DFA-B885-1DD25B22E425}"/>
              </a:ext>
            </a:extLst>
          </p:cNvPr>
          <p:cNvSpPr/>
          <p:nvPr/>
        </p:nvSpPr>
        <p:spPr>
          <a:xfrm>
            <a:off x="1085383" y="3792061"/>
            <a:ext cx="1476686" cy="312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@a=15;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07C4E29-5C45-4FBF-B784-01CF4D59C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43028"/>
              </p:ext>
            </p:extLst>
          </p:nvPr>
        </p:nvGraphicFramePr>
        <p:xfrm>
          <a:off x="3739746" y="3792061"/>
          <a:ext cx="565638" cy="461264"/>
        </p:xfrm>
        <a:graphic>
          <a:graphicData uri="http://schemas.openxmlformats.org/drawingml/2006/table">
            <a:tbl>
              <a:tblPr firstRow="1" firstCol="1" bandRow="1">
                <a:tableStyleId>{83ECFCF9-EB90-4EA4-BA1D-B0166F391BF1}</a:tableStyleId>
              </a:tblPr>
              <a:tblGrid>
                <a:gridCol w="565638">
                  <a:extLst>
                    <a:ext uri="{9D8B030D-6E8A-4147-A177-3AD203B41FA5}">
                      <a16:colId xmlns:a16="http://schemas.microsoft.com/office/drawing/2014/main" val="113502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393142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1189793419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4225083F-E5B4-4B96-968B-D87EEA5D4A60}"/>
              </a:ext>
            </a:extLst>
          </p:cNvPr>
          <p:cNvSpPr/>
          <p:nvPr/>
        </p:nvSpPr>
        <p:spPr>
          <a:xfrm>
            <a:off x="376948" y="4279055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Operatorul </a:t>
            </a:r>
            <a:r>
              <a:rPr lang="en-US" sz="1800" b="1" dirty="0">
                <a:solidFill>
                  <a:schemeClr val="tx1"/>
                </a:solidFill>
              </a:rPr>
              <a:t>“</a:t>
            </a:r>
            <a:r>
              <a:rPr lang="ro-RO" sz="1800" b="1" dirty="0">
                <a:solidFill>
                  <a:schemeClr val="tx1"/>
                </a:solidFill>
              </a:rPr>
              <a:t>:=</a:t>
            </a:r>
            <a:r>
              <a:rPr lang="en-US" sz="1800" b="1" dirty="0">
                <a:solidFill>
                  <a:schemeClr val="tx1"/>
                </a:solidFill>
              </a:rPr>
              <a:t>”</a:t>
            </a:r>
            <a:r>
              <a:rPr lang="ro-RO" sz="1800" b="1" dirty="0">
                <a:solidFill>
                  <a:schemeClr val="tx1"/>
                </a:solidFill>
              </a:rPr>
              <a:t> în cadrul interogării SELECT</a:t>
            </a:r>
            <a:endParaRPr lang="ro-MD" sz="18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568671-DD6D-4957-8FEB-44E982E29CF3}"/>
              </a:ext>
            </a:extLst>
          </p:cNvPr>
          <p:cNvSpPr/>
          <p:nvPr/>
        </p:nvSpPr>
        <p:spPr>
          <a:xfrm>
            <a:off x="1035690" y="4648387"/>
            <a:ext cx="1576072" cy="312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@a:=15;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C5E45C0-D2CE-429A-8EBF-C128CB93E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55864"/>
              </p:ext>
            </p:extLst>
          </p:nvPr>
        </p:nvGraphicFramePr>
        <p:xfrm>
          <a:off x="3739746" y="4648387"/>
          <a:ext cx="565638" cy="461264"/>
        </p:xfrm>
        <a:graphic>
          <a:graphicData uri="http://schemas.openxmlformats.org/drawingml/2006/table">
            <a:tbl>
              <a:tblPr firstRow="1" firstCol="1" bandRow="1">
                <a:tableStyleId>{83ECFCF9-EB90-4EA4-BA1D-B0166F391BF1}</a:tableStyleId>
              </a:tblPr>
              <a:tblGrid>
                <a:gridCol w="565638">
                  <a:extLst>
                    <a:ext uri="{9D8B030D-6E8A-4147-A177-3AD203B41FA5}">
                      <a16:colId xmlns:a16="http://schemas.microsoft.com/office/drawing/2014/main" val="113502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393142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1189793419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77AD2FB8-4225-47EB-B0AE-452A76F03748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Operatori SQL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AB5CCF-F5B9-4C14-AE59-3582C158DA5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B35F66-1603-4AC5-94EF-3CC562FCCADB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0503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12;p17">
            <a:extLst>
              <a:ext uri="{FF2B5EF4-FFF2-40B4-BE49-F238E27FC236}">
                <a16:creationId xmlns:a16="http://schemas.microsoft.com/office/drawing/2014/main" id="{E4312603-40AA-4B96-B76D-363CFD30EF9B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11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1D873F-298A-43C9-9AE9-6DA27A771035}"/>
              </a:ext>
            </a:extLst>
          </p:cNvPr>
          <p:cNvSpPr/>
          <p:nvPr/>
        </p:nvSpPr>
        <p:spPr>
          <a:xfrm>
            <a:off x="854180" y="355154"/>
            <a:ext cx="3129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Operatori de comparație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814729D-24A6-4C8D-A72D-95423B2A0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78849"/>
              </p:ext>
            </p:extLst>
          </p:nvPr>
        </p:nvGraphicFramePr>
        <p:xfrm>
          <a:off x="2285999" y="1055300"/>
          <a:ext cx="4193203" cy="178562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278626">
                  <a:extLst>
                    <a:ext uri="{9D8B030D-6E8A-4147-A177-3AD203B41FA5}">
                      <a16:colId xmlns:a16="http://schemas.microsoft.com/office/drawing/2014/main" val="974438163"/>
                    </a:ext>
                  </a:extLst>
                </a:gridCol>
                <a:gridCol w="2914577">
                  <a:extLst>
                    <a:ext uri="{9D8B030D-6E8A-4147-A177-3AD203B41FA5}">
                      <a16:colId xmlns:a16="http://schemas.microsoft.com/office/drawing/2014/main" val="1570628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Operator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Semnificație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1377711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este egal</a:t>
                      </a:r>
                      <a:endParaRPr lang="ro-MD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08088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&lt; 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mai mic decât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871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&gt; 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mai mare decât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473303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&lt;=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mai mic sau egal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500853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&gt;=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mai mare sau egal 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719072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&lt;&gt; 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nu este egal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002454546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5964B0DD-BE91-48E9-AD56-6187CD96E3E4}"/>
              </a:ext>
            </a:extLst>
          </p:cNvPr>
          <p:cNvSpPr/>
          <p:nvPr/>
        </p:nvSpPr>
        <p:spPr>
          <a:xfrm>
            <a:off x="542137" y="755264"/>
            <a:ext cx="4829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Lista operatorilor de comparație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0A5AFA-87CE-4034-9639-8B9ACA86507E}"/>
              </a:ext>
            </a:extLst>
          </p:cNvPr>
          <p:cNvSpPr/>
          <p:nvPr/>
        </p:nvSpPr>
        <p:spPr>
          <a:xfrm>
            <a:off x="542137" y="2918903"/>
            <a:ext cx="4829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Exemple operatorilor de comparație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94D503E-6991-4783-9167-B388CEA6B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58988"/>
              </p:ext>
            </p:extLst>
          </p:nvPr>
        </p:nvGraphicFramePr>
        <p:xfrm>
          <a:off x="881308" y="3280902"/>
          <a:ext cx="7002584" cy="171488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002584">
                  <a:extLst>
                    <a:ext uri="{9D8B030D-6E8A-4147-A177-3AD203B41FA5}">
                      <a16:colId xmlns:a16="http://schemas.microsoft.com/office/drawing/2014/main" val="1570628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85725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600" dirty="0">
                          <a:effectLst/>
                        </a:rPr>
                        <a:t>@a&lt;&gt;@b – oferă valoarea 1 numai dacă a nu este egal cu b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32254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@a&lt;@b – oferă valoarea 1 numai dacă a este mai mic decât b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871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@a&gt;@b – oferă valoarea 1 numai dacă a este mai mare decât b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473303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@a&lt;=@b – oferă valoarea 1 numai dacă a este mai mic sau egal cu b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500853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@a&gt;=@b – oferă valoarea 1 numai dacă a este mai mare sau egal cu b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719072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@a&lt;&gt;@b – oferă valoarea 1 numai dacă a nu este egal cu b</a:t>
                      </a:r>
                      <a:endParaRPr lang="ro-M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002454546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4B6F0F81-5205-4022-87E1-12EAA300AAE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Operatori SQL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30041B-E858-4C7C-9FEE-2B9116A2F6D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4FE69-A0BC-459E-913A-090D764D07B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99;p15">
            <a:extLst>
              <a:ext uri="{FF2B5EF4-FFF2-40B4-BE49-F238E27FC236}">
                <a16:creationId xmlns:a16="http://schemas.microsoft.com/office/drawing/2014/main" id="{72B711E3-E74A-4606-A20F-90297B5BEAA1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12</a:t>
            </a:fld>
            <a:endParaRPr lang="en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D75CDF-882D-4547-BCFD-C21D390A0B0D}"/>
              </a:ext>
            </a:extLst>
          </p:cNvPr>
          <p:cNvSpPr/>
          <p:nvPr/>
        </p:nvSpPr>
        <p:spPr>
          <a:xfrm>
            <a:off x="1171946" y="343986"/>
            <a:ext cx="2600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Operatori aritmetici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E583D04-3198-4852-9ADE-F4AEA8D9D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67377"/>
              </p:ext>
            </p:extLst>
          </p:nvPr>
        </p:nvGraphicFramePr>
        <p:xfrm>
          <a:off x="1458429" y="1112643"/>
          <a:ext cx="6227140" cy="203911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637968">
                  <a:extLst>
                    <a:ext uri="{9D8B030D-6E8A-4147-A177-3AD203B41FA5}">
                      <a16:colId xmlns:a16="http://schemas.microsoft.com/office/drawing/2014/main" val="3009992403"/>
                    </a:ext>
                  </a:extLst>
                </a:gridCol>
                <a:gridCol w="4589172">
                  <a:extLst>
                    <a:ext uri="{9D8B030D-6E8A-4147-A177-3AD203B41FA5}">
                      <a16:colId xmlns:a16="http://schemas.microsoft.com/office/drawing/2014/main" val="2369315828"/>
                    </a:ext>
                  </a:extLst>
                </a:gridCol>
              </a:tblGrid>
              <a:tr h="894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Operator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Descriere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359462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DIV</a:t>
                      </a:r>
                      <a:endParaRPr lang="ro-M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400" dirty="0">
                          <a:effectLst/>
                        </a:rPr>
                        <a:t>operatorul de împărțire cu rezultat întreg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7252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/</a:t>
                      </a:r>
                      <a:endParaRPr lang="ro-M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operatorul de împărțire cu rezultat flotant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22431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-</a:t>
                      </a:r>
                      <a:endParaRPr lang="ro-M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operatorul de scădere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863620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% or MOD</a:t>
                      </a:r>
                      <a:endParaRPr lang="ro-M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operatorul modul (restul ce rămâne de la împărțire)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42447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+</a:t>
                      </a:r>
                      <a:endParaRPr lang="ro-M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operatorul de adunare</a:t>
                      </a:r>
                      <a:endParaRPr lang="ro-M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491701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*</a:t>
                      </a:r>
                      <a:endParaRPr lang="ro-M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</a:rPr>
                        <a:t>operatorul de înmulţire</a:t>
                      </a:r>
                      <a:endParaRPr lang="ro-M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473544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-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operatorul de schimbare a semnului argumentului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25222920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7D9CEBB8-B112-40B9-BC76-6434167F2C21}"/>
              </a:ext>
            </a:extLst>
          </p:cNvPr>
          <p:cNvSpPr/>
          <p:nvPr/>
        </p:nvSpPr>
        <p:spPr>
          <a:xfrm>
            <a:off x="1171946" y="3443766"/>
            <a:ext cx="4572000" cy="1693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 @a=10;</a:t>
            </a: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@a+3;</a:t>
            </a: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@a-3;</a:t>
            </a: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@a*3; </a:t>
            </a: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@a/3;</a:t>
            </a: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@a div 3; </a:t>
            </a: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@a%3; </a:t>
            </a:r>
            <a:endParaRPr lang="ro-MD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4A9DBC-680D-4606-B8EB-E209AF429C80}"/>
              </a:ext>
            </a:extLst>
          </p:cNvPr>
          <p:cNvSpPr/>
          <p:nvPr/>
        </p:nvSpPr>
        <p:spPr>
          <a:xfrm>
            <a:off x="542137" y="755264"/>
            <a:ext cx="4829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Lista operatorilor aritmetici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87ADD4-47AB-4F40-97A2-145FF026AF7B}"/>
              </a:ext>
            </a:extLst>
          </p:cNvPr>
          <p:cNvSpPr/>
          <p:nvPr/>
        </p:nvSpPr>
        <p:spPr>
          <a:xfrm>
            <a:off x="542136" y="3154093"/>
            <a:ext cx="4829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Exemple operatorilor aritmetici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89E485-78ED-44F4-BE4D-85EE7AFD5EC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Operatori SQL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2E47C2-1A2C-4F9A-98BC-4525214C9C6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1E162-1BEA-4ABE-B07A-5ECC790AE64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65802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;p17">
            <a:extLst>
              <a:ext uri="{FF2B5EF4-FFF2-40B4-BE49-F238E27FC236}">
                <a16:creationId xmlns:a16="http://schemas.microsoft.com/office/drawing/2014/main" id="{BDE4E1D1-590A-44BD-9515-AAC83AF03941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</a:rPr>
              <a:pPr algn="r"/>
              <a:t>13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A8ADF-D3D9-4FD5-8DAA-BE03AB108CD7}"/>
              </a:ext>
            </a:extLst>
          </p:cNvPr>
          <p:cNvSpPr/>
          <p:nvPr/>
        </p:nvSpPr>
        <p:spPr>
          <a:xfrm>
            <a:off x="1382370" y="355154"/>
            <a:ext cx="2073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Operatori logici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BB3A0CE-FFBE-4B0B-A299-CB009385D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31270"/>
              </p:ext>
            </p:extLst>
          </p:nvPr>
        </p:nvGraphicFramePr>
        <p:xfrm>
          <a:off x="2249417" y="1205089"/>
          <a:ext cx="4193203" cy="125412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278626">
                  <a:extLst>
                    <a:ext uri="{9D8B030D-6E8A-4147-A177-3AD203B41FA5}">
                      <a16:colId xmlns:a16="http://schemas.microsoft.com/office/drawing/2014/main" val="974438163"/>
                    </a:ext>
                  </a:extLst>
                </a:gridCol>
                <a:gridCol w="2914577">
                  <a:extLst>
                    <a:ext uri="{9D8B030D-6E8A-4147-A177-3AD203B41FA5}">
                      <a16:colId xmlns:a16="http://schemas.microsoft.com/office/drawing/2014/main" val="1570628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Operator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Semnificație</a:t>
                      </a:r>
                      <a:endParaRPr lang="ro-M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1377711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AND, &amp;&amp;</a:t>
                      </a:r>
                      <a:endParaRPr lang="ro-MD" sz="1400" b="1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ŞI logic</a:t>
                      </a:r>
                      <a:endParaRPr lang="ro-MD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080889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NOT, !</a:t>
                      </a:r>
                      <a:endParaRPr lang="ro-MD" sz="1400" b="1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negație</a:t>
                      </a:r>
                      <a:endParaRPr lang="ro-MD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871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b="1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||, OR</a:t>
                      </a:r>
                      <a:endParaRPr lang="ro-MD" sz="1400" b="1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SAU logic</a:t>
                      </a:r>
                      <a:endParaRPr lang="ro-MD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473303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XOR</a:t>
                      </a:r>
                      <a:endParaRPr lang="ro-MD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8100" marR="19050" marT="19050" marB="19050" anchor="ctr"/>
                </a:tc>
                <a:tc>
                  <a:txBody>
                    <a:bodyPr/>
                    <a:lstStyle/>
                    <a:p>
                      <a:pPr indent="27051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SAU cu excludere</a:t>
                      </a:r>
                      <a:endParaRPr lang="ro-MD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500853179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AEE1496C-0568-4991-BFEB-01C9B60F0338}"/>
              </a:ext>
            </a:extLst>
          </p:cNvPr>
          <p:cNvSpPr/>
          <p:nvPr/>
        </p:nvSpPr>
        <p:spPr>
          <a:xfrm>
            <a:off x="542137" y="755264"/>
            <a:ext cx="4829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Lista operatorilor logici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23F3B6-3005-4B90-A9F8-55D012409ED8}"/>
              </a:ext>
            </a:extLst>
          </p:cNvPr>
          <p:cNvSpPr/>
          <p:nvPr/>
        </p:nvSpPr>
        <p:spPr>
          <a:xfrm>
            <a:off x="542137" y="2603794"/>
            <a:ext cx="4829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Exemple operatorilor logici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FA387F8-E61F-4DFD-99C7-6EA118BD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22636"/>
              </p:ext>
            </p:extLst>
          </p:nvPr>
        </p:nvGraphicFramePr>
        <p:xfrm>
          <a:off x="928201" y="2950014"/>
          <a:ext cx="7002584" cy="19583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002584">
                  <a:extLst>
                    <a:ext uri="{9D8B030D-6E8A-4147-A177-3AD203B41FA5}">
                      <a16:colId xmlns:a16="http://schemas.microsoft.com/office/drawing/2014/main" val="1570628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/>
                      <a:r>
                        <a:rPr lang="ro-RO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SET @a=1; </a:t>
                      </a:r>
                    </a:p>
                    <a:p>
                      <a:pPr lvl="0"/>
                      <a:r>
                        <a:rPr lang="ro-RO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SELECT @a != 2 AND @a != 3;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SELECT @a != 2 &amp;&amp; @a != 3;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SELECT @a &lt; 2 OR @a &gt; 3;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SELECT @a &lt; 2 </a:t>
                      </a:r>
                      <a:r>
                        <a:rPr lang="en-US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||</a:t>
                      </a:r>
                      <a:r>
                        <a:rPr lang="ro-RO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 @a &gt; 3;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SELECT !@a &lt; 2;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SELECT </a:t>
                      </a:r>
                      <a:r>
                        <a:rPr lang="ro-RO" sz="1400" b="0" i="0" u="none" strike="noStrike" cap="none" dirty="0" err="1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NOT@a</a:t>
                      </a:r>
                      <a:r>
                        <a:rPr lang="ro-RO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 &lt; 2;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SET @a=2,@b=3;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400" b="0" i="0" u="none" strike="noStrike" cap="none" dirty="0">
                          <a:solidFill>
                            <a:srgbClr val="2A2C36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SELECT @a = 2 XOR @b = 3;</a:t>
                      </a:r>
                      <a:endParaRPr lang="ro-MD" sz="1400" b="0" i="0" u="none" strike="noStrike" cap="none" dirty="0">
                        <a:solidFill>
                          <a:srgbClr val="2A2C36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3810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32254737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2702F41A-2071-497F-BC33-F41C233B990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Operatori SQL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1AB7D3-EA60-45C0-A306-45582EEA968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1BEDA-6253-4CDF-B5A3-2B3AF341FA1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58878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9;p15">
            <a:extLst>
              <a:ext uri="{FF2B5EF4-FFF2-40B4-BE49-F238E27FC236}">
                <a16:creationId xmlns:a16="http://schemas.microsoft.com/office/drawing/2014/main" id="{FC417564-8148-4321-8B46-00A3A039678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14</a:t>
            </a:fld>
            <a:endParaRPr lang="en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4C993C-604B-458E-8BCB-DA21B0ED9A4C}"/>
              </a:ext>
            </a:extLst>
          </p:cNvPr>
          <p:cNvSpPr/>
          <p:nvPr/>
        </p:nvSpPr>
        <p:spPr>
          <a:xfrm>
            <a:off x="611595" y="859850"/>
            <a:ext cx="5161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unei baze cu parametrii impliciți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8529EE-20CB-4C6F-8C25-AF78DE990BA5}"/>
              </a:ext>
            </a:extLst>
          </p:cNvPr>
          <p:cNvSpPr/>
          <p:nvPr/>
        </p:nvSpPr>
        <p:spPr>
          <a:xfrm>
            <a:off x="473117" y="1318612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Instrucțiunea CREATE – creează obiecte in baza de date (baza de date, tabele, vederi, proceduri stocate, etc)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55559-4FCF-4DE8-A776-4487D5FFE78B}"/>
              </a:ext>
            </a:extLst>
          </p:cNvPr>
          <p:cNvSpPr/>
          <p:nvPr/>
        </p:nvSpPr>
        <p:spPr>
          <a:xfrm>
            <a:off x="473117" y="2022931"/>
            <a:ext cx="8143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bazei de date cu parametrii </a:t>
            </a:r>
            <a:r>
              <a:rPr lang="ro-RO" sz="1600" b="1" dirty="0" err="1"/>
              <a:t>impliciti</a:t>
            </a:r>
            <a:endParaRPr lang="ro-RO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79AD41-EFDA-41A2-98CF-CDB2BF79C749}"/>
              </a:ext>
            </a:extLst>
          </p:cNvPr>
          <p:cNvSpPr/>
          <p:nvPr/>
        </p:nvSpPr>
        <p:spPr>
          <a:xfrm>
            <a:off x="473117" y="3454583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C2865D-BFCC-43AF-A62F-EF44871075CD}"/>
              </a:ext>
            </a:extLst>
          </p:cNvPr>
          <p:cNvSpPr/>
          <p:nvPr/>
        </p:nvSpPr>
        <p:spPr>
          <a:xfrm>
            <a:off x="1817078" y="374138"/>
            <a:ext cx="550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4. Instrucțiuni de definiție - CREATE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14C82-3B09-480E-AD87-F436C2A1425D}"/>
              </a:ext>
            </a:extLst>
          </p:cNvPr>
          <p:cNvSpPr/>
          <p:nvPr/>
        </p:nvSpPr>
        <p:spPr>
          <a:xfrm>
            <a:off x="998725" y="2348994"/>
            <a:ext cx="2768707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nume_baza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DED226-AD4E-4E3F-9CB8-4C250F4EF59C}"/>
              </a:ext>
            </a:extLst>
          </p:cNvPr>
          <p:cNvSpPr/>
          <p:nvPr/>
        </p:nvSpPr>
        <p:spPr>
          <a:xfrm>
            <a:off x="998725" y="2908146"/>
            <a:ext cx="2569934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SCHEMA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nume_baza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D5446-8EE9-4BC5-9444-D1974B9BD4F0}"/>
              </a:ext>
            </a:extLst>
          </p:cNvPr>
          <p:cNvSpPr/>
          <p:nvPr/>
        </p:nvSpPr>
        <p:spPr>
          <a:xfrm>
            <a:off x="998725" y="2613749"/>
            <a:ext cx="43633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ro-M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18A25-78FB-4A22-AC53-A26B34693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44" y="3793137"/>
            <a:ext cx="3829342" cy="9005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7535D32-8A47-4AC0-B57D-38888D48E0F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CREATE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AC4FB1-147E-4844-9F95-C6A9BCAD5B3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D8B564-9DE8-43B8-AD45-E0C30408E3A3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55445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99;p15">
            <a:extLst>
              <a:ext uri="{FF2B5EF4-FFF2-40B4-BE49-F238E27FC236}">
                <a16:creationId xmlns:a16="http://schemas.microsoft.com/office/drawing/2014/main" id="{3EC5A599-C5D3-409E-A5D0-AE5B74E3339E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15</a:t>
            </a:fld>
            <a:endParaRPr lang="en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4A9CFF-B3F2-4B6E-978E-3177FC7CDCAA}"/>
              </a:ext>
            </a:extLst>
          </p:cNvPr>
          <p:cNvSpPr/>
          <p:nvPr/>
        </p:nvSpPr>
        <p:spPr>
          <a:xfrm>
            <a:off x="1307986" y="462931"/>
            <a:ext cx="3464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unei baze cu setări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9AA49D-B9C9-41D9-9966-6A08AFAB0E4C}"/>
              </a:ext>
            </a:extLst>
          </p:cNvPr>
          <p:cNvSpPr/>
          <p:nvPr/>
        </p:nvSpPr>
        <p:spPr>
          <a:xfrm>
            <a:off x="563134" y="1176298"/>
            <a:ext cx="8017729" cy="60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600" b="1" dirty="0"/>
              <a:t>Crearea bazei de date cu parametrii impliciți si verificarea inexistentei unei baze cu acest nume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D083B-AED4-43CB-8825-20AD46AFC4D4}"/>
              </a:ext>
            </a:extLst>
          </p:cNvPr>
          <p:cNvSpPr/>
          <p:nvPr/>
        </p:nvSpPr>
        <p:spPr>
          <a:xfrm>
            <a:off x="792240" y="1821667"/>
            <a:ext cx="4160113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IF NOT EXISTS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nume_baza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57887F-220F-47AB-9CDF-9F5D5A66621F}"/>
              </a:ext>
            </a:extLst>
          </p:cNvPr>
          <p:cNvSpPr/>
          <p:nvPr/>
        </p:nvSpPr>
        <p:spPr>
          <a:xfrm>
            <a:off x="563133" y="2151443"/>
            <a:ext cx="8145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bazei de date cu setarea setului de caractere si reguli de corelare</a:t>
            </a:r>
            <a:endParaRPr lang="ro-MD" sz="1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BC9ADB-BE35-451D-A811-39725E45D5C9}"/>
              </a:ext>
            </a:extLst>
          </p:cNvPr>
          <p:cNvSpPr/>
          <p:nvPr/>
        </p:nvSpPr>
        <p:spPr>
          <a:xfrm>
            <a:off x="792240" y="2550382"/>
            <a:ext cx="8025584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nume_baza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DEFAULT CHARACTER SET utf8 COLLATE utf8_unicode_ci;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CB7961-7848-4B41-93AD-DFE143858C58}"/>
              </a:ext>
            </a:extLst>
          </p:cNvPr>
          <p:cNvSpPr/>
          <p:nvPr/>
        </p:nvSpPr>
        <p:spPr>
          <a:xfrm>
            <a:off x="621496" y="3087885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C2419-5C84-4A60-B7B3-8B0DF932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887" y="3459702"/>
            <a:ext cx="4535980" cy="100561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6F5576D-28D7-4BE9-A6C1-03E4FC0A542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CREATE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FDF7F3-BC7A-4271-AB3F-5458EADC9AB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7E33C9-6D5A-440B-80F6-B88EA98473C8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22126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16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2DBD7B-56DA-4C87-8C28-46A9D52C1BD3}"/>
              </a:ext>
            </a:extLst>
          </p:cNvPr>
          <p:cNvSpPr/>
          <p:nvPr/>
        </p:nvSpPr>
        <p:spPr>
          <a:xfrm>
            <a:off x="390769" y="921949"/>
            <a:ext cx="85701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</a:rPr>
              <a:t>Pentru crearea unui tabel inițial se selectează baza de date unde se va crea acesta</a:t>
            </a:r>
            <a:endParaRPr lang="ro-MD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AA31B9-DEE0-4253-A97D-9B9A7231CC4D}"/>
              </a:ext>
            </a:extLst>
          </p:cNvPr>
          <p:cNvSpPr/>
          <p:nvPr/>
        </p:nvSpPr>
        <p:spPr>
          <a:xfrm>
            <a:off x="382954" y="1499725"/>
            <a:ext cx="8370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</a:rPr>
              <a:t>Crearea unui tabel cu parametrii impliciți</a:t>
            </a:r>
            <a:endParaRPr lang="ro-MD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7D1898-D119-450A-9471-3B2C3F4F0667}"/>
              </a:ext>
            </a:extLst>
          </p:cNvPr>
          <p:cNvSpPr/>
          <p:nvPr/>
        </p:nvSpPr>
        <p:spPr>
          <a:xfrm>
            <a:off x="692232" y="470046"/>
            <a:ext cx="5229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unui tabel cu parametrii impliciți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BD134-F454-460C-8F2E-6C43B640FF84}"/>
              </a:ext>
            </a:extLst>
          </p:cNvPr>
          <p:cNvSpPr/>
          <p:nvPr/>
        </p:nvSpPr>
        <p:spPr>
          <a:xfrm>
            <a:off x="812696" y="1233289"/>
            <a:ext cx="1576072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nume_baza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63D741-9F8D-411B-B6AB-5E2C5305CC91}"/>
              </a:ext>
            </a:extLst>
          </p:cNvPr>
          <p:cNvSpPr/>
          <p:nvPr/>
        </p:nvSpPr>
        <p:spPr>
          <a:xfrm>
            <a:off x="804881" y="183827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nume_coloana_1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nume_coloana_2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nume_coloana_3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nume_coloana_4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4353C2-D383-4DAB-96ED-59A5783C16B3}"/>
              </a:ext>
            </a:extLst>
          </p:cNvPr>
          <p:cNvSpPr/>
          <p:nvPr/>
        </p:nvSpPr>
        <p:spPr>
          <a:xfrm>
            <a:off x="500374" y="3007830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1BC3E-0DF6-4B96-98FF-DFD26E616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27" y="3292048"/>
            <a:ext cx="4557154" cy="17551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83CA838-5522-477A-A5AF-1B2F7DE0C56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CREATE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0BB703-0C0C-43CD-94C4-2642F8B2425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E5CAE-2FFB-4C90-A12B-2A4C3C195523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6103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17</a:t>
            </a:fld>
            <a:endParaRPr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1B9EEA-DA2E-40B4-9EFB-63E800939225}"/>
              </a:ext>
            </a:extLst>
          </p:cNvPr>
          <p:cNvSpPr/>
          <p:nvPr/>
        </p:nvSpPr>
        <p:spPr>
          <a:xfrm>
            <a:off x="416362" y="885314"/>
            <a:ext cx="85701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unui tabel cu setarea parametrilor coloanelor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C338B-9682-49BA-992F-A70C2EC5C507}"/>
              </a:ext>
            </a:extLst>
          </p:cNvPr>
          <p:cNvSpPr/>
          <p:nvPr/>
        </p:nvSpPr>
        <p:spPr>
          <a:xfrm>
            <a:off x="1274324" y="462931"/>
            <a:ext cx="3531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unui tabel cu setări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A219A6-1ADA-4843-B52E-8F2DF961DCBD}"/>
              </a:ext>
            </a:extLst>
          </p:cNvPr>
          <p:cNvSpPr/>
          <p:nvPr/>
        </p:nvSpPr>
        <p:spPr>
          <a:xfrm>
            <a:off x="842980" y="1194337"/>
            <a:ext cx="57483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nume_coloana_1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 NOT NULL AUTO_INCREMENT,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nume_coloana_2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NOT NULL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nume_coloana_3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NOT NULL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nume_coloana_4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PRIMARY KEY (nume_coloana_1 ));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9B897-51A9-47EE-86DD-472CD7025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036" y="2950856"/>
            <a:ext cx="4252328" cy="199661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F9DEA1-D66A-4AC6-9501-5AD8688D69AE}"/>
              </a:ext>
            </a:extLst>
          </p:cNvPr>
          <p:cNvSpPr/>
          <p:nvPr/>
        </p:nvSpPr>
        <p:spPr>
          <a:xfrm>
            <a:off x="475072" y="2612302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50833-2056-41ED-9755-7672AE3B2F7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CREATE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1AE653-2B13-4AE1-A037-0C8C9D4AE5A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DF6411-3552-4226-A1D1-265D50BA9F3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93323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18</a:t>
            </a:fld>
            <a:endParaRPr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7057C-6AFD-4F01-8F17-A25530412849}"/>
              </a:ext>
            </a:extLst>
          </p:cNvPr>
          <p:cNvSpPr/>
          <p:nvPr/>
        </p:nvSpPr>
        <p:spPr>
          <a:xfrm>
            <a:off x="972486" y="486900"/>
            <a:ext cx="5025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Vizualizarea instrucțiunilor de crearea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87833D-891A-4615-A1BF-4654ACFD657D}"/>
              </a:ext>
            </a:extLst>
          </p:cNvPr>
          <p:cNvSpPr/>
          <p:nvPr/>
        </p:nvSpPr>
        <p:spPr>
          <a:xfrm>
            <a:off x="664306" y="919931"/>
            <a:ext cx="8265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Instrucțiunea SHOW CREATE – reîntoarce script de creare a obiectelor bazei de date</a:t>
            </a:r>
            <a:endParaRPr lang="ro-MD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A28E45-9B3F-4587-9BFA-D114535B3C00}"/>
              </a:ext>
            </a:extLst>
          </p:cNvPr>
          <p:cNvSpPr/>
          <p:nvPr/>
        </p:nvSpPr>
        <p:spPr>
          <a:xfrm>
            <a:off x="1129118" y="1448520"/>
            <a:ext cx="2969083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CREATE DATABASE </a:t>
            </a:r>
            <a:r>
              <a:rPr lang="ro-RO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nume_baza</a:t>
            </a:r>
            <a:endParaRPr lang="ro-M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A07AF-BF31-4F33-BFE4-EAB3665E01B5}"/>
              </a:ext>
            </a:extLst>
          </p:cNvPr>
          <p:cNvSpPr/>
          <p:nvPr/>
        </p:nvSpPr>
        <p:spPr>
          <a:xfrm>
            <a:off x="1129118" y="1660322"/>
            <a:ext cx="43633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ro-M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C2E498-89D7-4E11-BD63-8233A1F0CC13}"/>
              </a:ext>
            </a:extLst>
          </p:cNvPr>
          <p:cNvSpPr/>
          <p:nvPr/>
        </p:nvSpPr>
        <p:spPr>
          <a:xfrm>
            <a:off x="1129118" y="1904576"/>
            <a:ext cx="267893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CREATE TABLE </a:t>
            </a:r>
            <a:r>
              <a:rPr lang="ro-RO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endParaRPr lang="ro-M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AAA127-461D-4ADB-B9E7-0C3D3C253BFE}"/>
              </a:ext>
            </a:extLst>
          </p:cNvPr>
          <p:cNvSpPr/>
          <p:nvPr/>
        </p:nvSpPr>
        <p:spPr>
          <a:xfrm>
            <a:off x="664306" y="2267169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33ACB-51E0-47D3-8B44-297A27C4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52" y="2660462"/>
            <a:ext cx="3711032" cy="2286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73D7C-0125-44A5-AA5F-40F9731C2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9" y="2633246"/>
            <a:ext cx="4029613" cy="22861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57DED3D-AA83-4770-A6C5-3D44BBFE3A49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CREATE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16605A-187D-4983-99D1-2388720AEE0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892EE-3D20-4790-AE79-B32F039D22C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73778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19</a:t>
            </a:fld>
            <a:endParaRPr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9543C6-83E2-44C7-B263-E514FC1B3E73}"/>
              </a:ext>
            </a:extLst>
          </p:cNvPr>
          <p:cNvSpPr/>
          <p:nvPr/>
        </p:nvSpPr>
        <p:spPr>
          <a:xfrm>
            <a:off x="410124" y="1333980"/>
            <a:ext cx="8452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Instrucțiunea ALTER – modifica obiectele bazei de date (nu si datele)</a:t>
            </a:r>
            <a:endParaRPr lang="ro-MD" sz="16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C0045C-8758-4D2C-9E32-FF18CD68CF31}"/>
              </a:ext>
            </a:extLst>
          </p:cNvPr>
          <p:cNvSpPr/>
          <p:nvPr/>
        </p:nvSpPr>
        <p:spPr>
          <a:xfrm>
            <a:off x="410124" y="2949139"/>
            <a:ext cx="83620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Exemplu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3A162-094A-4630-899F-CF4DDE870AFA}"/>
              </a:ext>
            </a:extLst>
          </p:cNvPr>
          <p:cNvSpPr/>
          <p:nvPr/>
        </p:nvSpPr>
        <p:spPr>
          <a:xfrm>
            <a:off x="1817078" y="403229"/>
            <a:ext cx="5285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5. Instrucțiuni de definiție - ALTER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54CF44-BCDA-402F-9B5E-A6E3DDB70A24}"/>
              </a:ext>
            </a:extLst>
          </p:cNvPr>
          <p:cNvSpPr/>
          <p:nvPr/>
        </p:nvSpPr>
        <p:spPr>
          <a:xfrm>
            <a:off x="828686" y="881176"/>
            <a:ext cx="4392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Modificări a setărilor bazei de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5AB422-2D5B-4F62-AFB5-BE1D023D515C}"/>
              </a:ext>
            </a:extLst>
          </p:cNvPr>
          <p:cNvSpPr/>
          <p:nvPr/>
        </p:nvSpPr>
        <p:spPr>
          <a:xfrm>
            <a:off x="410124" y="1807812"/>
            <a:ext cx="7695111" cy="60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600" b="1" dirty="0"/>
              <a:t>Modificarea bazei de date – se modifica setul de caractere si regulile de corelare (nu modifica denumirea)</a:t>
            </a:r>
            <a:endParaRPr lang="ro-MD" sz="1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50C4A7-5AC9-43FB-BB1B-868A09E0DDED}"/>
              </a:ext>
            </a:extLst>
          </p:cNvPr>
          <p:cNvSpPr/>
          <p:nvPr/>
        </p:nvSpPr>
        <p:spPr>
          <a:xfrm>
            <a:off x="795385" y="2513301"/>
            <a:ext cx="8077200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 DATABASE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nume_baza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DEFAULT CHARACTER SET latin1 COLLATE latin1_general_ci;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F95C1-37C1-402D-833D-5A14810F0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50" y="3504483"/>
            <a:ext cx="4201710" cy="102857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E28479D-21E8-43BC-B87A-1BFCC891C5F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ALTER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C9C104-A0BA-4B15-97E9-4D4DAB7CB24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7DC72F-E522-45BE-B5A6-FD906FD1397B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603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CE2F3-67F0-4477-B7C8-48D85867DA0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2EE94-5E29-4E0B-A6FF-368948AA2BD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endParaRPr lang="en-US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568B48-584D-43C6-951E-04DED4E43ECA}"/>
              </a:ext>
            </a:extLst>
          </p:cNvPr>
          <p:cNvSpPr/>
          <p:nvPr/>
        </p:nvSpPr>
        <p:spPr>
          <a:xfrm>
            <a:off x="1083305" y="984680"/>
            <a:ext cx="7321079" cy="389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1. Introducere în SQL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2. Variabile SQL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3. Operatori SQL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4. Instrucțiuni de definiție - CREATE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5. Instrucțiuni de definiție - ALTER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6. Instrucțiuni de definiție - DROP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8C223-935D-412B-AFB6-A6996020ABD7}"/>
              </a:ext>
            </a:extLst>
          </p:cNvPr>
          <p:cNvSpPr/>
          <p:nvPr/>
        </p:nvSpPr>
        <p:spPr>
          <a:xfrm>
            <a:off x="1806227" y="562008"/>
            <a:ext cx="553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chemeClr val="accent1"/>
                </a:solidFill>
                <a:latin typeface="Roboto Slab"/>
                <a:ea typeface="Roboto Slab"/>
              </a:rPr>
              <a:t>Ce ne așteaptă?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6F455-CFCD-4594-A689-B28F4655227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20</a:t>
            </a:fld>
            <a:endParaRPr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7D0A61-CF8A-4F66-93A2-C6AE1A915380}"/>
              </a:ext>
            </a:extLst>
          </p:cNvPr>
          <p:cNvSpPr/>
          <p:nvPr/>
        </p:nvSpPr>
        <p:spPr>
          <a:xfrm>
            <a:off x="883856" y="418208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Modificări a setărilor tabelului (1)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D61E2-0EB6-44DD-81F6-EA2B5E30072C}"/>
              </a:ext>
            </a:extLst>
          </p:cNvPr>
          <p:cNvSpPr/>
          <p:nvPr/>
        </p:nvSpPr>
        <p:spPr>
          <a:xfrm>
            <a:off x="883856" y="856158"/>
            <a:ext cx="3419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Modificarea numelui tabelului </a:t>
            </a:r>
            <a:endParaRPr lang="ro-MD" sz="1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871A3-71DE-4EB4-9348-8E5A34B841CF}"/>
              </a:ext>
            </a:extLst>
          </p:cNvPr>
          <p:cNvSpPr/>
          <p:nvPr/>
        </p:nvSpPr>
        <p:spPr>
          <a:xfrm>
            <a:off x="1113772" y="1249927"/>
            <a:ext cx="4955203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RENAME TO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nume_tabel_nou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5B55BF-6A86-4221-B278-FBB2F60ECCFD}"/>
              </a:ext>
            </a:extLst>
          </p:cNvPr>
          <p:cNvSpPr/>
          <p:nvPr/>
        </p:nvSpPr>
        <p:spPr>
          <a:xfrm>
            <a:off x="883856" y="1617792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7C87A-6CFF-4CAF-85FF-9482C35D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20" y="1843403"/>
            <a:ext cx="3060169" cy="79311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56B97AA-99D4-4BA8-9E59-4ACD91320123}"/>
              </a:ext>
            </a:extLst>
          </p:cNvPr>
          <p:cNvSpPr/>
          <p:nvPr/>
        </p:nvSpPr>
        <p:spPr>
          <a:xfrm>
            <a:off x="908940" y="2848601"/>
            <a:ext cx="4902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Modificarea numelui unei coloane a tabelului </a:t>
            </a:r>
            <a:endParaRPr lang="ro-MD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24B48-2D03-428E-8601-E5339D940360}"/>
              </a:ext>
            </a:extLst>
          </p:cNvPr>
          <p:cNvSpPr/>
          <p:nvPr/>
        </p:nvSpPr>
        <p:spPr>
          <a:xfrm>
            <a:off x="908940" y="3759792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F9600-6579-4237-A555-C4EA26B87F82}"/>
              </a:ext>
            </a:extLst>
          </p:cNvPr>
          <p:cNvSpPr/>
          <p:nvPr/>
        </p:nvSpPr>
        <p:spPr>
          <a:xfrm>
            <a:off x="1032440" y="3167427"/>
            <a:ext cx="7783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CHANGE COLUMN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nume_coloana_nou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optiuni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13996-C0CB-47A3-811D-718414FCC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907" y="4085175"/>
            <a:ext cx="5574533" cy="85535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386C79A-D88A-464A-B2AF-76E3E4FFA7F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ALTER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71C8B2-978B-447B-8AA8-41AF81BC65E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89D32-D6AA-4E14-8EEB-C25B6A709DE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75486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+mj-lt"/>
                <a:ea typeface="Source Sans Pro"/>
                <a:sym typeface="Source Sans Pr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+mj-lt"/>
              <a:ea typeface="Source Sans Pro"/>
              <a:sym typeface="Source Sans Pr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C7379-FF29-4810-869C-864CFEF3C8BB}"/>
              </a:ext>
            </a:extLst>
          </p:cNvPr>
          <p:cNvSpPr/>
          <p:nvPr/>
        </p:nvSpPr>
        <p:spPr>
          <a:xfrm>
            <a:off x="557516" y="850753"/>
            <a:ext cx="802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Modificarea tipului de date a unei coloane a tabelului</a:t>
            </a:r>
            <a:endParaRPr lang="ro-MD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C1A551-147D-4E45-8E74-54AB8E296C3C}"/>
              </a:ext>
            </a:extLst>
          </p:cNvPr>
          <p:cNvSpPr/>
          <p:nvPr/>
        </p:nvSpPr>
        <p:spPr>
          <a:xfrm>
            <a:off x="883856" y="418208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Modificări a setărilor tabelului (2)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4AE44-740E-4666-AFD8-FE09AA940D3B}"/>
              </a:ext>
            </a:extLst>
          </p:cNvPr>
          <p:cNvSpPr/>
          <p:nvPr/>
        </p:nvSpPr>
        <p:spPr>
          <a:xfrm>
            <a:off x="1017634" y="1198280"/>
            <a:ext cx="7006226" cy="541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CHANGE COLUMN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tip_date_nou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optiuni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AD00E-3BE8-45F4-AF15-CF44EE29F278}"/>
              </a:ext>
            </a:extLst>
          </p:cNvPr>
          <p:cNvSpPr/>
          <p:nvPr/>
        </p:nvSpPr>
        <p:spPr>
          <a:xfrm>
            <a:off x="557516" y="1734742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5D5A9-F9CC-4542-B72F-F6908A96E12B}"/>
              </a:ext>
            </a:extLst>
          </p:cNvPr>
          <p:cNvSpPr/>
          <p:nvPr/>
        </p:nvSpPr>
        <p:spPr>
          <a:xfrm>
            <a:off x="557516" y="2968448"/>
            <a:ext cx="3860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Adăugarea unei coloane tabelului </a:t>
            </a:r>
            <a:endParaRPr lang="ro-MD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91416-8939-4B08-86D6-5B928027FE97}"/>
              </a:ext>
            </a:extLst>
          </p:cNvPr>
          <p:cNvSpPr/>
          <p:nvPr/>
        </p:nvSpPr>
        <p:spPr>
          <a:xfrm>
            <a:off x="557516" y="3743394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AF47A-358A-4F3A-9216-E140BB18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24" y="1993415"/>
            <a:ext cx="5149481" cy="97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A1E5DA-F91C-4117-B380-31E944B69794}"/>
              </a:ext>
            </a:extLst>
          </p:cNvPr>
          <p:cNvSpPr/>
          <p:nvPr/>
        </p:nvSpPr>
        <p:spPr>
          <a:xfrm>
            <a:off x="1017634" y="3368873"/>
            <a:ext cx="6637084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ADD COLUMN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tip_date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optiuni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2437C-D94E-42D3-AF20-36DB909E2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69" y="4050814"/>
            <a:ext cx="5577659" cy="95396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DAF1F24-DFD7-4B38-9E16-6E2BA2E2445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ALTER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EED8BA-21DC-4B05-8387-22CA96EF9A6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46AB0-D4D4-4657-895F-6810BF3F005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075948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22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334AB5-D5A6-4957-AA0B-65514ED8E1CB}"/>
              </a:ext>
            </a:extLst>
          </p:cNvPr>
          <p:cNvSpPr/>
          <p:nvPr/>
        </p:nvSpPr>
        <p:spPr>
          <a:xfrm>
            <a:off x="883856" y="418208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Modificări a setărilor tabelului (3)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4D9AF-0904-4651-AB2A-8488C0D67661}"/>
              </a:ext>
            </a:extLst>
          </p:cNvPr>
          <p:cNvSpPr/>
          <p:nvPr/>
        </p:nvSpPr>
        <p:spPr>
          <a:xfrm>
            <a:off x="557516" y="850753"/>
            <a:ext cx="8028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Ștergera</a:t>
            </a:r>
            <a:r>
              <a:rPr lang="ro-RO" sz="1600" b="1" dirty="0"/>
              <a:t> unei coloane a tabelului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071B3A-DF99-4651-930A-CF0D103E25E7}"/>
              </a:ext>
            </a:extLst>
          </p:cNvPr>
          <p:cNvSpPr/>
          <p:nvPr/>
        </p:nvSpPr>
        <p:spPr>
          <a:xfrm>
            <a:off x="557516" y="1642269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9F468-7A41-42B7-94E7-202255895BD7}"/>
              </a:ext>
            </a:extLst>
          </p:cNvPr>
          <p:cNvSpPr/>
          <p:nvPr/>
        </p:nvSpPr>
        <p:spPr>
          <a:xfrm>
            <a:off x="557516" y="2916673"/>
            <a:ext cx="2550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Setarea cheii primare</a:t>
            </a:r>
            <a:endParaRPr lang="ro-MD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8401A1-9820-4F45-8CC1-7CB5C9EEEBA2}"/>
              </a:ext>
            </a:extLst>
          </p:cNvPr>
          <p:cNvSpPr/>
          <p:nvPr/>
        </p:nvSpPr>
        <p:spPr>
          <a:xfrm>
            <a:off x="557516" y="3630051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B640A0-3215-4D80-9FAC-6F7E0FE93C86}"/>
              </a:ext>
            </a:extLst>
          </p:cNvPr>
          <p:cNvSpPr/>
          <p:nvPr/>
        </p:nvSpPr>
        <p:spPr>
          <a:xfrm>
            <a:off x="924922" y="1268382"/>
            <a:ext cx="4955203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DROP COLUMN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FDBBB-52C6-44AC-8CAC-E5E8C072C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826" y="1903062"/>
            <a:ext cx="4344346" cy="915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A004D5-7649-49BD-90A7-A260125095E5}"/>
              </a:ext>
            </a:extLst>
          </p:cNvPr>
          <p:cNvSpPr/>
          <p:nvPr/>
        </p:nvSpPr>
        <p:spPr>
          <a:xfrm>
            <a:off x="1424530" y="3303311"/>
            <a:ext cx="4733988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</a:t>
            </a:r>
            <a:r>
              <a:rPr lang="ro-RO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PRIMARY KEY (</a:t>
            </a:r>
            <a:r>
              <a:rPr lang="ro-RO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nume_coloana</a:t>
            </a: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o-M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7C6C3-DAFA-4E05-9EFC-50B54A39C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72" y="4009640"/>
            <a:ext cx="4031454" cy="8434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5C09AB0-737A-4D16-B482-7F699C19257A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ALTER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A0D1F9-8A3E-436A-8A44-2D8B092BCEE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ED457-A00C-4B4D-936B-F9ADF806A22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1991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23</a:t>
            </a:fld>
            <a:endParaRPr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13C4E-D2EA-4325-BE6F-813B4775B39A}"/>
              </a:ext>
            </a:extLst>
          </p:cNvPr>
          <p:cNvSpPr/>
          <p:nvPr/>
        </p:nvSpPr>
        <p:spPr>
          <a:xfrm>
            <a:off x="554892" y="820685"/>
            <a:ext cx="839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Setarea cheii străine </a:t>
            </a:r>
            <a:r>
              <a:rPr lang="ro-RO" sz="1600" b="1" i="1" dirty="0" err="1"/>
              <a:t>nume_cheie</a:t>
            </a:r>
            <a:r>
              <a:rPr lang="ro-RO" sz="1600" b="1" i="1" dirty="0"/>
              <a:t> </a:t>
            </a:r>
            <a:r>
              <a:rPr lang="ro-RO" sz="1600" b="1" dirty="0"/>
              <a:t>astfel încât in tabelul curent </a:t>
            </a:r>
            <a:r>
              <a:rPr lang="ro-RO" sz="1600" b="1" i="1" dirty="0" err="1"/>
              <a:t>nume_tabe</a:t>
            </a:r>
            <a:r>
              <a:rPr lang="ro-RO" sz="1600" b="1" dirty="0" err="1"/>
              <a:t>l</a:t>
            </a:r>
            <a:r>
              <a:rPr lang="ro-RO" sz="1600" b="1" dirty="0"/>
              <a:t> coloana </a:t>
            </a:r>
            <a:r>
              <a:rPr lang="ro-RO" sz="1600" b="1" i="1" dirty="0"/>
              <a:t>nume_coloana_1 </a:t>
            </a:r>
            <a:r>
              <a:rPr lang="ro-RO" sz="1600" b="1" dirty="0"/>
              <a:t>sa se prezinte datele din tabelul de legătură </a:t>
            </a:r>
            <a:r>
              <a:rPr lang="ro-RO" sz="1600" b="1" i="1" dirty="0" err="1"/>
              <a:t>nume_tabel_legat</a:t>
            </a:r>
            <a:r>
              <a:rPr lang="ro-RO" sz="1600" b="1" i="1" dirty="0"/>
              <a:t> </a:t>
            </a:r>
            <a:r>
              <a:rPr lang="ro-RO" sz="1600" b="1" dirty="0"/>
              <a:t>coloana </a:t>
            </a:r>
            <a:r>
              <a:rPr lang="ro-RO" sz="1600" b="1" i="1" dirty="0"/>
              <a:t>nume_coloana_2 </a:t>
            </a:r>
            <a:r>
              <a:rPr lang="ro-RO" sz="1600" b="1" dirty="0"/>
              <a:t>cu opțiuni de actualizarea și ștergere</a:t>
            </a:r>
            <a:endParaRPr lang="ro-MD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251AA2-CD1C-4557-91AF-9AC91BAE8CCF}"/>
              </a:ext>
            </a:extLst>
          </p:cNvPr>
          <p:cNvSpPr/>
          <p:nvPr/>
        </p:nvSpPr>
        <p:spPr>
          <a:xfrm>
            <a:off x="1410786" y="430887"/>
            <a:ext cx="268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Setarea cheii străine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A692D9-EFDD-4A2C-B2D7-5059A65C4016}"/>
              </a:ext>
            </a:extLst>
          </p:cNvPr>
          <p:cNvSpPr/>
          <p:nvPr/>
        </p:nvSpPr>
        <p:spPr>
          <a:xfrm>
            <a:off x="1038914" y="1648086"/>
            <a:ext cx="5361886" cy="1463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CONSTRAINT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nume_cheie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FOREIGN KEY (nume_coloana_1)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REFERENCES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nume_tabel_legat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nume_coloana_2 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ON DELETE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optiuni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ON UPDATE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optiuni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53EDA-996F-4251-B25C-C4535EBDD7FB}"/>
              </a:ext>
            </a:extLst>
          </p:cNvPr>
          <p:cNvSpPr/>
          <p:nvPr/>
        </p:nvSpPr>
        <p:spPr>
          <a:xfrm>
            <a:off x="486312" y="3097869"/>
            <a:ext cx="8327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Exemplu: setarea cheii străine </a:t>
            </a:r>
            <a:r>
              <a:rPr lang="ro-RO" sz="1600" b="1" i="1" dirty="0" err="1"/>
              <a:t>fk_tara_id</a:t>
            </a:r>
            <a:r>
              <a:rPr lang="ro-RO" sz="1600" b="1" i="1" dirty="0"/>
              <a:t> </a:t>
            </a:r>
            <a:r>
              <a:rPr lang="ro-RO" sz="1600" b="1" dirty="0"/>
              <a:t>ce leagă coloana </a:t>
            </a:r>
            <a:r>
              <a:rPr lang="ro-RO" sz="1600" b="1" i="1" dirty="0"/>
              <a:t>tara</a:t>
            </a:r>
            <a:r>
              <a:rPr lang="ro-RO" sz="1600" b="1" dirty="0"/>
              <a:t> din tabelul </a:t>
            </a:r>
            <a:r>
              <a:rPr lang="ro-RO" sz="1600" b="1" i="1" dirty="0"/>
              <a:t>client</a:t>
            </a:r>
            <a:r>
              <a:rPr lang="ro-RO" sz="1600" b="1" dirty="0"/>
              <a:t> </a:t>
            </a:r>
          </a:p>
          <a:p>
            <a:r>
              <a:rPr lang="ro-RO" sz="1600" b="1" dirty="0"/>
              <a:t>     cu coloana </a:t>
            </a:r>
            <a:r>
              <a:rPr lang="ro-RO" sz="1600" b="1" i="1" dirty="0" err="1"/>
              <a:t>id_tara</a:t>
            </a:r>
            <a:r>
              <a:rPr lang="ro-RO" sz="1600" b="1" i="1" dirty="0"/>
              <a:t> </a:t>
            </a:r>
            <a:r>
              <a:rPr lang="ro-RO" sz="1600" b="1" dirty="0"/>
              <a:t>din tabelul </a:t>
            </a:r>
            <a:r>
              <a:rPr lang="ro-RO" sz="1600" b="1" i="1" dirty="0"/>
              <a:t>tari</a:t>
            </a:r>
            <a:r>
              <a:rPr lang="ro-RO" sz="1600" b="1" dirty="0"/>
              <a:t> </a:t>
            </a:r>
            <a:endParaRPr lang="ro-MD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9892C-867C-446A-A8DA-8984E5CC8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037" y="3682644"/>
            <a:ext cx="3016883" cy="14608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394112B-65F8-43D5-A83D-18DE33BAB5B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ALTER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6E0AEC-9DD2-44D9-93DE-4B6BA2EBE88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8FCC8-A808-4EA4-9AE5-49FF42D87DB5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68524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24</a:t>
            </a:fld>
            <a:endParaRPr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E7EF9A-DB99-45AB-8B7E-29148F4DEAC1}"/>
              </a:ext>
            </a:extLst>
          </p:cNvPr>
          <p:cNvSpPr/>
          <p:nvPr/>
        </p:nvSpPr>
        <p:spPr>
          <a:xfrm>
            <a:off x="1294858" y="1027468"/>
            <a:ext cx="2991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Ștergerea bazei de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A329A-1074-41CE-A118-577CBBE7209F}"/>
              </a:ext>
            </a:extLst>
          </p:cNvPr>
          <p:cNvSpPr/>
          <p:nvPr/>
        </p:nvSpPr>
        <p:spPr>
          <a:xfrm>
            <a:off x="2018255" y="462543"/>
            <a:ext cx="5107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6. Instrucțiuni de definiție - DROP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0D6036-1461-4561-BB65-7B7E48906344}"/>
              </a:ext>
            </a:extLst>
          </p:cNvPr>
          <p:cNvSpPr/>
          <p:nvPr/>
        </p:nvSpPr>
        <p:spPr>
          <a:xfrm>
            <a:off x="777212" y="1618109"/>
            <a:ext cx="7901522" cy="336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600" b="1" dirty="0"/>
              <a:t>Instrucțiunea DROP – se utilizează pentru ștergerea obiectelor date de baze </a:t>
            </a:r>
            <a:endParaRPr lang="ro-MD" sz="1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74C21C-AA79-4125-877C-F45CCF1C8B68}"/>
              </a:ext>
            </a:extLst>
          </p:cNvPr>
          <p:cNvSpPr/>
          <p:nvPr/>
        </p:nvSpPr>
        <p:spPr>
          <a:xfrm>
            <a:off x="1294858" y="2574629"/>
            <a:ext cx="236154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DATABASE </a:t>
            </a:r>
            <a:r>
              <a:rPr lang="ro-RO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nume_baza</a:t>
            </a: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CEEE9-E1CF-457A-9169-32B3DD92F39D}"/>
              </a:ext>
            </a:extLst>
          </p:cNvPr>
          <p:cNvSpPr/>
          <p:nvPr/>
        </p:nvSpPr>
        <p:spPr>
          <a:xfrm>
            <a:off x="777212" y="2141457"/>
            <a:ext cx="2823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Ștergerea bazei de date </a:t>
            </a:r>
            <a:endParaRPr lang="ro-MD" sz="16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C8EA7C-E8C8-4F58-B260-A47BC3F42089}"/>
              </a:ext>
            </a:extLst>
          </p:cNvPr>
          <p:cNvSpPr/>
          <p:nvPr/>
        </p:nvSpPr>
        <p:spPr>
          <a:xfrm>
            <a:off x="777212" y="2981897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AD99C-4A20-4CAE-BB55-BB8B027E5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34" y="3506048"/>
            <a:ext cx="3510277" cy="9202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919CCEB-5E4B-4F32-8C3D-B85CC9E8E5B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DROP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BAA22E-0463-4089-8992-F092BB53D63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F458D-ACFF-42DA-82BA-BB941BA4FE11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56698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+mj-lt"/>
                <a:ea typeface="Source Sans Pro"/>
                <a:sym typeface="Source Sans Pr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+mj-lt"/>
              <a:ea typeface="Source Sans Pro"/>
              <a:sym typeface="Source Sans Pr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31293-366B-417B-BD5D-D05A3A311061}"/>
              </a:ext>
            </a:extLst>
          </p:cNvPr>
          <p:cNvSpPr/>
          <p:nvPr/>
        </p:nvSpPr>
        <p:spPr>
          <a:xfrm>
            <a:off x="857276" y="406552"/>
            <a:ext cx="4572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Ștergerea unui tabel al bazei de date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0E162F-16CF-4B6D-8F63-FB8CC1E7639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Instrucțiuni de definiție - DROP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4B7-03BF-416A-90CC-E94A08526ED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699357-5125-481F-A34E-75F602E069DF}"/>
              </a:ext>
            </a:extLst>
          </p:cNvPr>
          <p:cNvSpPr/>
          <p:nvPr/>
        </p:nvSpPr>
        <p:spPr>
          <a:xfrm>
            <a:off x="608810" y="931759"/>
            <a:ext cx="77955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Ștergerea unui tabel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329839-4DE6-4501-87E8-DE52D917CE6C}"/>
              </a:ext>
            </a:extLst>
          </p:cNvPr>
          <p:cNvSpPr/>
          <p:nvPr/>
        </p:nvSpPr>
        <p:spPr>
          <a:xfrm>
            <a:off x="963075" y="1291150"/>
            <a:ext cx="2071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</a:t>
            </a:r>
            <a:r>
              <a:rPr lang="ro-RO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2079EC-4BBB-4D22-9C21-A6D7D40297C5}"/>
              </a:ext>
            </a:extLst>
          </p:cNvPr>
          <p:cNvSpPr/>
          <p:nvPr/>
        </p:nvSpPr>
        <p:spPr>
          <a:xfrm>
            <a:off x="608810" y="1617444"/>
            <a:ext cx="7217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 (necesită crearea anterioară a unui tabel cu numele tabel_1)</a:t>
            </a:r>
            <a:endParaRPr lang="ro-MD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1A5BDC-4E4C-4BBB-BE58-40730849A46F}"/>
              </a:ext>
            </a:extLst>
          </p:cNvPr>
          <p:cNvSpPr/>
          <p:nvPr/>
        </p:nvSpPr>
        <p:spPr>
          <a:xfrm>
            <a:off x="608810" y="2904850"/>
            <a:ext cx="77955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Ștergerea unui tabel cu verificarea existentei sale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86236-A98D-4F3C-BACD-D829269D1018}"/>
              </a:ext>
            </a:extLst>
          </p:cNvPr>
          <p:cNvSpPr/>
          <p:nvPr/>
        </p:nvSpPr>
        <p:spPr>
          <a:xfrm>
            <a:off x="963075" y="3303304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TABLE IF EXISTS </a:t>
            </a:r>
            <a:r>
              <a:rPr lang="ro-RO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MD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0FD7D0-0165-4C87-AA31-2354D32D8E91}"/>
              </a:ext>
            </a:extLst>
          </p:cNvPr>
          <p:cNvSpPr/>
          <p:nvPr/>
        </p:nvSpPr>
        <p:spPr>
          <a:xfrm>
            <a:off x="671167" y="3604472"/>
            <a:ext cx="1327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Exemplu</a:t>
            </a:r>
            <a:endParaRPr lang="ro-MD" sz="16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85E474E-AEFC-4507-AEB8-E8F5A58AE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730" y="1955998"/>
            <a:ext cx="3765734" cy="8750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658C78-47E0-4391-9678-FAB962712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275" y="3970988"/>
            <a:ext cx="3667447" cy="9891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F0A4FC-0094-450F-8FE9-7FF1EF19DA1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93311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9;p13">
            <a:extLst>
              <a:ext uri="{FF2B5EF4-FFF2-40B4-BE49-F238E27FC236}">
                <a16:creationId xmlns:a16="http://schemas.microsoft.com/office/drawing/2014/main" id="{0F5EC31F-5CD3-47D5-BE86-A561BFA47E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DAFE1-A570-495A-9517-3A918D4AD5D6}"/>
              </a:ext>
            </a:extLst>
          </p:cNvPr>
          <p:cNvSpPr/>
          <p:nvPr/>
        </p:nvSpPr>
        <p:spPr>
          <a:xfrm>
            <a:off x="1102835" y="73753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Ce este SQL?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9AF02-1EF4-4CF4-B6F8-F8C1691D211B}"/>
              </a:ext>
            </a:extLst>
          </p:cNvPr>
          <p:cNvSpPr/>
          <p:nvPr/>
        </p:nvSpPr>
        <p:spPr>
          <a:xfrm>
            <a:off x="320432" y="1118878"/>
            <a:ext cx="8148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SQL (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Stuctured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Query Language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) – singurul limbaj standardizat ce permite stocarea, manipularea și accesarea datelor bazelor de date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98269-DB38-4227-B9DA-9E3C4A9A72E3}"/>
              </a:ext>
            </a:extLst>
          </p:cNvPr>
          <p:cNvSpPr/>
          <p:nvPr/>
        </p:nvSpPr>
        <p:spPr>
          <a:xfrm>
            <a:off x="2959243" y="365520"/>
            <a:ext cx="3223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1. Introducere în SQL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F2CB2-042A-44DE-9087-F8F6FA28E769}"/>
              </a:ext>
            </a:extLst>
          </p:cNvPr>
          <p:cNvSpPr/>
          <p:nvPr/>
        </p:nvSpPr>
        <p:spPr>
          <a:xfrm>
            <a:off x="319655" y="1772548"/>
            <a:ext cx="8503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SQL a fost standardizat în anii 80 dar fiecare producător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implementează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SQL cu 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anumite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abateri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şi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prin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aplicarea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extinderilor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specifice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ceea ce nu îl face în totalitate compatibil între diferite DBMS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A69939-D5DE-4D17-B6C5-F833BB31D45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SQL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02E-7D29-45A4-89D3-0BE4F7F60C9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EC1123-92C8-440D-AD64-9D958E0F023F}"/>
              </a:ext>
            </a:extLst>
          </p:cNvPr>
          <p:cNvSpPr/>
          <p:nvPr/>
        </p:nvSpPr>
        <p:spPr>
          <a:xfrm>
            <a:off x="320432" y="2718649"/>
            <a:ext cx="8312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Acest curs va aborda bazele implementării 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ale standardului 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C30EB1-4486-46E7-8365-6775D8502715}"/>
              </a:ext>
            </a:extLst>
          </p:cNvPr>
          <p:cNvSpPr/>
          <p:nvPr/>
        </p:nvSpPr>
        <p:spPr>
          <a:xfrm>
            <a:off x="320432" y="3095320"/>
            <a:ext cx="7959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SQL permite: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28964-B0B6-4923-9390-C14EC924E6CC}"/>
              </a:ext>
            </a:extLst>
          </p:cNvPr>
          <p:cNvSpPr/>
          <p:nvPr/>
        </p:nvSpPr>
        <p:spPr>
          <a:xfrm>
            <a:off x="789916" y="3423773"/>
            <a:ext cx="7959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Crearea și ștergere bazelor de 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16850-815D-4B85-8EB2-9A24D37E8D46}"/>
              </a:ext>
            </a:extLst>
          </p:cNvPr>
          <p:cNvSpPr/>
          <p:nvPr/>
        </p:nvSpPr>
        <p:spPr>
          <a:xfrm>
            <a:off x="789916" y="3739371"/>
            <a:ext cx="7959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Crearea, modificarea și ștergere tabelelor în baza de date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723225-690C-4406-99C2-DAEF4B59F143}"/>
              </a:ext>
            </a:extLst>
          </p:cNvPr>
          <p:cNvSpPr/>
          <p:nvPr/>
        </p:nvSpPr>
        <p:spPr>
          <a:xfrm>
            <a:off x="789916" y="4025320"/>
            <a:ext cx="7959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Introducerea, actualizarea, accesarea și ștergerea datelor în tabele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9ABFAA-0055-4CD2-A19E-BD266DE6A383}"/>
              </a:ext>
            </a:extLst>
          </p:cNvPr>
          <p:cNvSpPr/>
          <p:nvPr/>
        </p:nvSpPr>
        <p:spPr>
          <a:xfrm>
            <a:off x="789916" y="4336334"/>
            <a:ext cx="7959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Crearea vederilor și a procedurilor stocate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4FF07C-D196-4E4D-8EDB-CEB2759A1146}"/>
              </a:ext>
            </a:extLst>
          </p:cNvPr>
          <p:cNvSpPr/>
          <p:nvPr/>
        </p:nvSpPr>
        <p:spPr>
          <a:xfrm>
            <a:off x="789916" y="4666468"/>
            <a:ext cx="7959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Setarea permisiunii de acces la tabele, vedere, proceduri, etc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34799E-1AFE-4928-90C2-5ACCC8B9BC6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07540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C5125E59-3B30-4470-9663-5C7E21E71A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6AA1CE-08DF-4E49-A500-C9D556486709}"/>
              </a:ext>
            </a:extLst>
          </p:cNvPr>
          <p:cNvSpPr/>
          <p:nvPr/>
        </p:nvSpPr>
        <p:spPr>
          <a:xfrm>
            <a:off x="1202308" y="346436"/>
            <a:ext cx="3696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Caracteristici de sintaxa 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C0F7A-7285-42A6-A2D2-3CA3E090EE02}"/>
              </a:ext>
            </a:extLst>
          </p:cNvPr>
          <p:cNvSpPr/>
          <p:nvPr/>
        </p:nvSpPr>
        <p:spPr>
          <a:xfrm>
            <a:off x="561871" y="718070"/>
            <a:ext cx="821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SQL nu este sensibil la majuscule </a:t>
            </a:r>
            <a:r>
              <a:rPr lang="ro-RO" sz="1800" b="1" dirty="0" err="1">
                <a:latin typeface="arial" panose="020B0604020202020204" pitchFamily="34" charset="0"/>
              </a:rPr>
              <a:t>şi</a:t>
            </a:r>
            <a:r>
              <a:rPr lang="ro-RO" sz="1800" b="1" dirty="0">
                <a:latin typeface="arial" panose="020B0604020202020204" pitchFamily="34" charset="0"/>
              </a:rPr>
              <a:t> minuscule</a:t>
            </a:r>
            <a:r>
              <a:rPr lang="ro-RO" dirty="0"/>
              <a:t>;</a:t>
            </a:r>
            <a:endParaRPr lang="ro-RO" sz="1800" b="1" dirty="0"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CDAEDE-8C15-4D3E-A212-A71342CA3570}"/>
              </a:ext>
            </a:extLst>
          </p:cNvPr>
          <p:cNvSpPr/>
          <p:nvPr/>
        </p:nvSpPr>
        <p:spPr>
          <a:xfrm>
            <a:off x="561871" y="1062012"/>
            <a:ext cx="8391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rial" panose="020B0604020202020204" pitchFamily="34" charset="0"/>
              </a:rPr>
              <a:t>Fiecare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interogare</a:t>
            </a:r>
            <a:r>
              <a:rPr lang="en-US" sz="1800" b="1" dirty="0">
                <a:latin typeface="arial" panose="020B0604020202020204" pitchFamily="34" charset="0"/>
              </a:rPr>
              <a:t> SQL (</a:t>
            </a:r>
            <a:r>
              <a:rPr lang="en-US" sz="1800" b="1" dirty="0" err="1">
                <a:latin typeface="arial" panose="020B0604020202020204" pitchFamily="34" charset="0"/>
              </a:rPr>
              <a:t>în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caz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că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există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mai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multe</a:t>
            </a:r>
            <a:r>
              <a:rPr lang="en-US" sz="1800" b="1" dirty="0">
                <a:latin typeface="arial" panose="020B0604020202020204" pitchFamily="34" charset="0"/>
              </a:rPr>
              <a:t>) </a:t>
            </a:r>
            <a:r>
              <a:rPr lang="en-US" sz="1800" b="1" dirty="0" err="1">
                <a:latin typeface="arial" panose="020B0604020202020204" pitchFamily="34" charset="0"/>
              </a:rPr>
              <a:t>trebuie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să</a:t>
            </a:r>
            <a:r>
              <a:rPr lang="en-US" sz="1800" b="1" dirty="0">
                <a:latin typeface="arial" panose="020B0604020202020204" pitchFamily="34" charset="0"/>
              </a:rPr>
              <a:t> se </a:t>
            </a:r>
            <a:r>
              <a:rPr lang="en-US" sz="1800" b="1" dirty="0" err="1">
                <a:latin typeface="arial" panose="020B0604020202020204" pitchFamily="34" charset="0"/>
              </a:rPr>
              <a:t>termine</a:t>
            </a:r>
            <a:r>
              <a:rPr lang="en-US" sz="1800" b="1" dirty="0">
                <a:latin typeface="arial" panose="020B0604020202020204" pitchFamily="34" charset="0"/>
              </a:rPr>
              <a:t> cu </a:t>
            </a:r>
            <a:r>
              <a:rPr lang="en-US" sz="1800" b="1" dirty="0" err="1">
                <a:latin typeface="arial" panose="020B0604020202020204" pitchFamily="34" charset="0"/>
              </a:rPr>
              <a:t>semnul</a:t>
            </a:r>
            <a:r>
              <a:rPr lang="en-US" sz="1800" b="1" dirty="0">
                <a:latin typeface="arial" panose="020B0604020202020204" pitchFamily="34" charset="0"/>
              </a:rPr>
              <a:t> ; (</a:t>
            </a:r>
            <a:r>
              <a:rPr lang="en-US" sz="1800" b="1" dirty="0" err="1">
                <a:latin typeface="arial" panose="020B0604020202020204" pitchFamily="34" charset="0"/>
              </a:rPr>
              <a:t>punct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şi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virgulă</a:t>
            </a:r>
            <a:r>
              <a:rPr lang="en-US" sz="1800" b="1" dirty="0">
                <a:latin typeface="arial" panose="020B0604020202020204" pitchFamily="34" charset="0"/>
              </a:rPr>
              <a:t>), </a:t>
            </a:r>
            <a:r>
              <a:rPr lang="en-US" sz="1800" b="1" dirty="0" err="1">
                <a:latin typeface="arial" panose="020B0604020202020204" pitchFamily="34" charset="0"/>
              </a:rPr>
              <a:t>iar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acest</a:t>
            </a:r>
            <a:r>
              <a:rPr lang="en-US" sz="1800" b="1" dirty="0">
                <a:latin typeface="arial" panose="020B0604020202020204" pitchFamily="34" charset="0"/>
              </a:rPr>
              <a:t> separator se </a:t>
            </a:r>
            <a:r>
              <a:rPr lang="en-US" sz="1800" b="1" dirty="0" err="1">
                <a:latin typeface="arial" panose="020B0604020202020204" pitchFamily="34" charset="0"/>
              </a:rPr>
              <a:t>poate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ro-RO" sz="1800" b="1" dirty="0">
                <a:latin typeface="arial" panose="020B0604020202020204" pitchFamily="34" charset="0"/>
              </a:rPr>
              <a:t>modifica</a:t>
            </a:r>
            <a:r>
              <a:rPr lang="en-US" sz="1800" b="1" dirty="0">
                <a:latin typeface="arial" panose="020B0604020202020204" pitchFamily="34" charset="0"/>
              </a:rPr>
              <a:t>;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78F85-1FA5-4347-B31B-BF6037DBCF71}"/>
              </a:ext>
            </a:extLst>
          </p:cNvPr>
          <p:cNvSpPr/>
          <p:nvPr/>
        </p:nvSpPr>
        <p:spPr>
          <a:xfrm>
            <a:off x="561871" y="1692944"/>
            <a:ext cx="821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rial" panose="020B0604020202020204" pitchFamily="34" charset="0"/>
              </a:rPr>
              <a:t>Stringurile</a:t>
            </a:r>
            <a:r>
              <a:rPr lang="en-US" sz="1800" b="1" dirty="0">
                <a:latin typeface="arial" panose="020B0604020202020204" pitchFamily="34" charset="0"/>
              </a:rPr>
              <a:t> se </a:t>
            </a:r>
            <a:r>
              <a:rPr lang="en-US" sz="1800" b="1" dirty="0" err="1">
                <a:latin typeface="arial" panose="020B0604020202020204" pitchFamily="34" charset="0"/>
              </a:rPr>
              <a:t>scriu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exclusiv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între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ghilimele</a:t>
            </a:r>
            <a:r>
              <a:rPr lang="en-US" sz="1800" b="1" dirty="0">
                <a:latin typeface="arial" panose="020B0604020202020204" pitchFamily="34" charset="0"/>
              </a:rPr>
              <a:t> simple (‘) </a:t>
            </a:r>
            <a:r>
              <a:rPr lang="ro-RO" sz="1800" b="1" dirty="0">
                <a:latin typeface="arial" panose="020B0604020202020204" pitchFamily="34" charset="0"/>
              </a:rPr>
              <a:t>sau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ro-RO" sz="1800" b="1" dirty="0">
                <a:latin typeface="arial" panose="020B0604020202020204" pitchFamily="34" charset="0"/>
              </a:rPr>
              <a:t>în unele cazuri între </a:t>
            </a:r>
            <a:r>
              <a:rPr lang="en-US" sz="1800" b="1" dirty="0" err="1">
                <a:latin typeface="arial" panose="020B0604020202020204" pitchFamily="34" charset="0"/>
              </a:rPr>
              <a:t>ghilimele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</a:rPr>
              <a:t>duble</a:t>
            </a:r>
            <a:r>
              <a:rPr lang="en-US" sz="1800" b="1" dirty="0">
                <a:latin typeface="arial" panose="020B0604020202020204" pitchFamily="34" charset="0"/>
              </a:rPr>
              <a:t> (");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AD16E2-AC14-4E8C-8CB9-B68153F6A85A}"/>
              </a:ext>
            </a:extLst>
          </p:cNvPr>
          <p:cNvSpPr/>
          <p:nvPr/>
        </p:nvSpPr>
        <p:spPr>
          <a:xfrm>
            <a:off x="561871" y="2961455"/>
            <a:ext cx="8213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Variabilele în SQL încep întotdeauna cu semnul @.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4E9E7C-5BFF-4759-80C6-0F84C73EFA94}"/>
              </a:ext>
            </a:extLst>
          </p:cNvPr>
          <p:cNvSpPr/>
          <p:nvPr/>
        </p:nvSpPr>
        <p:spPr>
          <a:xfrm>
            <a:off x="561871" y="3288724"/>
            <a:ext cx="821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Comentariile uni-linie încep cu unul din simbolurile </a:t>
            </a:r>
            <a:r>
              <a:rPr lang="en-US" sz="1800" b="1" dirty="0">
                <a:latin typeface="arial" panose="020B0604020202020204" pitchFamily="34" charset="0"/>
              </a:rPr>
              <a:t>“</a:t>
            </a:r>
            <a:r>
              <a:rPr lang="ro-RO" sz="1800" b="1" dirty="0">
                <a:latin typeface="arial" panose="020B0604020202020204" pitchFamily="34" charset="0"/>
              </a:rPr>
              <a:t>#</a:t>
            </a:r>
            <a:r>
              <a:rPr lang="en-US" sz="1800" b="1" dirty="0">
                <a:latin typeface="arial" panose="020B0604020202020204" pitchFamily="34" charset="0"/>
              </a:rPr>
              <a:t>” </a:t>
            </a:r>
            <a:r>
              <a:rPr lang="en-US" sz="1800" b="1" dirty="0" err="1">
                <a:latin typeface="arial" panose="020B0604020202020204" pitchFamily="34" charset="0"/>
              </a:rPr>
              <a:t>sau</a:t>
            </a:r>
            <a:r>
              <a:rPr lang="en-US" sz="1800" b="1" dirty="0">
                <a:latin typeface="arial" panose="020B0604020202020204" pitchFamily="34" charset="0"/>
              </a:rPr>
              <a:t> “</a:t>
            </a:r>
            <a:r>
              <a:rPr lang="ro-RO" sz="1800" b="1" dirty="0">
                <a:latin typeface="arial" panose="020B0604020202020204" pitchFamily="34" charset="0"/>
              </a:rPr>
              <a:t>--</a:t>
            </a:r>
            <a:r>
              <a:rPr lang="en-US" sz="1800" b="1" dirty="0">
                <a:latin typeface="arial" panose="020B0604020202020204" pitchFamily="34" charset="0"/>
              </a:rPr>
              <a:t>” </a:t>
            </a:r>
            <a:r>
              <a:rPr lang="ro-RO" sz="1800" b="1" dirty="0">
                <a:latin typeface="arial" panose="020B0604020202020204" pitchFamily="34" charset="0"/>
              </a:rPr>
              <a:t>și continuă până la sfârșitul liniei</a:t>
            </a:r>
            <a:r>
              <a:rPr lang="en-US" sz="1800" b="1" dirty="0">
                <a:latin typeface="arial" panose="020B0604020202020204" pitchFamily="34" charset="0"/>
              </a:rPr>
              <a:t> </a:t>
            </a:r>
            <a:endParaRPr lang="ro-RO" sz="1800" b="1" dirty="0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14C8EF-5A6B-468F-A896-CF2015A5B9F3}"/>
              </a:ext>
            </a:extLst>
          </p:cNvPr>
          <p:cNvSpPr/>
          <p:nvPr/>
        </p:nvSpPr>
        <p:spPr>
          <a:xfrm>
            <a:off x="561871" y="3860029"/>
            <a:ext cx="821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Comentariile </a:t>
            </a:r>
            <a:r>
              <a:rPr lang="ro-RO" sz="1800" b="1" dirty="0" err="1">
                <a:latin typeface="arial" panose="020B0604020202020204" pitchFamily="34" charset="0"/>
              </a:rPr>
              <a:t>multi</a:t>
            </a:r>
            <a:r>
              <a:rPr lang="ro-RO" sz="1800" b="1" dirty="0">
                <a:latin typeface="arial" panose="020B0604020202020204" pitchFamily="34" charset="0"/>
              </a:rPr>
              <a:t>-linie încep cu unul din simbolurile </a:t>
            </a:r>
            <a:r>
              <a:rPr lang="en-US" sz="1800" b="1" dirty="0">
                <a:latin typeface="arial" panose="020B0604020202020204" pitchFamily="34" charset="0"/>
              </a:rPr>
              <a:t>“</a:t>
            </a:r>
            <a:r>
              <a:rPr lang="ro-RO" sz="1800" b="1" dirty="0">
                <a:latin typeface="arial" panose="020B0604020202020204" pitchFamily="34" charset="0"/>
              </a:rPr>
              <a:t>/*</a:t>
            </a:r>
            <a:r>
              <a:rPr lang="en-US" sz="1800" b="1" dirty="0">
                <a:latin typeface="arial" panose="020B0604020202020204" pitchFamily="34" charset="0"/>
              </a:rPr>
              <a:t>” </a:t>
            </a:r>
            <a:r>
              <a:rPr lang="ro-RO" sz="1800" b="1" dirty="0">
                <a:latin typeface="arial" panose="020B0604020202020204" pitchFamily="34" charset="0"/>
              </a:rPr>
              <a:t>și sfârșesc cu simbolul </a:t>
            </a:r>
            <a:r>
              <a:rPr lang="en-US" sz="1800" b="1" dirty="0">
                <a:latin typeface="arial" panose="020B0604020202020204" pitchFamily="34" charset="0"/>
              </a:rPr>
              <a:t>“</a:t>
            </a:r>
            <a:r>
              <a:rPr lang="ro-RO" sz="1800" b="1" dirty="0">
                <a:latin typeface="arial" panose="020B0604020202020204" pitchFamily="34" charset="0"/>
              </a:rPr>
              <a:t>*/</a:t>
            </a:r>
            <a:r>
              <a:rPr lang="en-US" sz="1800" b="1" dirty="0">
                <a:latin typeface="arial" panose="020B0604020202020204" pitchFamily="34" charset="0"/>
              </a:rPr>
              <a:t>” </a:t>
            </a:r>
            <a:endParaRPr lang="ro-RO" sz="1800" b="1" dirty="0"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AF8495-69C7-45FC-BE12-AF499918B9DD}"/>
              </a:ext>
            </a:extLst>
          </p:cNvPr>
          <p:cNvSpPr/>
          <p:nvPr/>
        </p:nvSpPr>
        <p:spPr>
          <a:xfrm>
            <a:off x="561871" y="4439454"/>
            <a:ext cx="821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Comentariile condiționate încep cu unul din simbolurile </a:t>
            </a:r>
            <a:r>
              <a:rPr lang="en-US" sz="1800" b="1" dirty="0">
                <a:latin typeface="arial" panose="020B0604020202020204" pitchFamily="34" charset="0"/>
              </a:rPr>
              <a:t>“</a:t>
            </a:r>
            <a:r>
              <a:rPr lang="ro-RO" sz="1800" b="1" dirty="0">
                <a:latin typeface="arial" panose="020B0604020202020204" pitchFamily="34" charset="0"/>
              </a:rPr>
              <a:t>/*!</a:t>
            </a:r>
            <a:r>
              <a:rPr lang="en-US" sz="1800" b="1" dirty="0">
                <a:latin typeface="arial" panose="020B0604020202020204" pitchFamily="34" charset="0"/>
              </a:rPr>
              <a:t>”</a:t>
            </a:r>
            <a:r>
              <a:rPr lang="ro-RO" sz="1800" b="1" dirty="0">
                <a:latin typeface="arial" panose="020B0604020202020204" pitchFamily="34" charset="0"/>
              </a:rPr>
              <a:t>, sfârșesc cu simbolul </a:t>
            </a:r>
            <a:r>
              <a:rPr lang="en-US" sz="1800" b="1" dirty="0">
                <a:latin typeface="arial" panose="020B0604020202020204" pitchFamily="34" charset="0"/>
              </a:rPr>
              <a:t>“</a:t>
            </a:r>
            <a:r>
              <a:rPr lang="ro-RO" sz="1800" b="1" dirty="0">
                <a:latin typeface="arial" panose="020B0604020202020204" pitchFamily="34" charset="0"/>
              </a:rPr>
              <a:t>*/</a:t>
            </a:r>
            <a:r>
              <a:rPr lang="en-US" sz="1800" b="1" dirty="0">
                <a:latin typeface="arial" panose="020B0604020202020204" pitchFamily="34" charset="0"/>
              </a:rPr>
              <a:t>”</a:t>
            </a:r>
            <a:r>
              <a:rPr lang="ro-RO" sz="1800" b="1" dirty="0">
                <a:latin typeface="arial" panose="020B0604020202020204" pitchFamily="34" charset="0"/>
              </a:rPr>
              <a:t>, iar serverul </a:t>
            </a:r>
            <a:r>
              <a:rPr lang="ro-RO" sz="1800" b="1" dirty="0" err="1">
                <a:latin typeface="arial" panose="020B0604020202020204" pitchFamily="34" charset="0"/>
              </a:rPr>
              <a:t>MySQL</a:t>
            </a:r>
            <a:r>
              <a:rPr lang="ro-RO" sz="1800" b="1" dirty="0">
                <a:latin typeface="arial" panose="020B0604020202020204" pitchFamily="34" charset="0"/>
              </a:rPr>
              <a:t> le consideră parte a interogării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688480-58CF-45C8-96D2-BB0ED49E8E27}"/>
              </a:ext>
            </a:extLst>
          </p:cNvPr>
          <p:cNvSpPr/>
          <p:nvPr/>
        </p:nvSpPr>
        <p:spPr>
          <a:xfrm>
            <a:off x="561871" y="2339275"/>
            <a:ext cx="821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În </a:t>
            </a:r>
            <a:r>
              <a:rPr lang="ro-RO" sz="1800" b="1" dirty="0" err="1">
                <a:latin typeface="arial" panose="020B0604020202020204" pitchFamily="34" charset="0"/>
              </a:rPr>
              <a:t>MySQL</a:t>
            </a:r>
            <a:r>
              <a:rPr lang="ro-RO" sz="1800" b="1" dirty="0">
                <a:latin typeface="arial" panose="020B0604020202020204" pitchFamily="34" charset="0"/>
              </a:rPr>
              <a:t> se utilizează ghilimele </a:t>
            </a:r>
            <a:r>
              <a:rPr lang="en-US" sz="1800" b="1" dirty="0">
                <a:latin typeface="arial" panose="020B0604020202020204" pitchFamily="34" charset="0"/>
              </a:rPr>
              <a:t>backtick</a:t>
            </a:r>
            <a:r>
              <a:rPr lang="ro-RO" sz="1800" b="1" dirty="0">
                <a:latin typeface="arial" panose="020B0604020202020204" pitchFamily="34" charset="0"/>
              </a:rPr>
              <a:t> pentru denumiri de tabele și coloane daca acestea sunt din mai multe cuvinte sau un cuvânt cheie</a:t>
            </a:r>
            <a:r>
              <a:rPr lang="en-US" sz="1800" b="1" dirty="0">
                <a:latin typeface="arial" panose="020B0604020202020204" pitchFamily="34" charset="0"/>
              </a:rPr>
              <a:t>;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182E27-BCC0-4F87-A33A-22108246432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SQL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CE63E-E51A-4CEC-B323-413365175C3B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0778E6-E28A-4FD2-9FE8-F74261CB341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9761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4183D-C087-4318-A21C-33346F04CA87}"/>
              </a:ext>
            </a:extLst>
          </p:cNvPr>
          <p:cNvSpPr/>
          <p:nvPr/>
        </p:nvSpPr>
        <p:spPr>
          <a:xfrm>
            <a:off x="786829" y="442522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Tipuri de instrucțiuni 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0E83CF-49F5-43D6-8956-0E106D0E228F}"/>
              </a:ext>
            </a:extLst>
          </p:cNvPr>
          <p:cNvSpPr/>
          <p:nvPr/>
        </p:nvSpPr>
        <p:spPr>
          <a:xfrm>
            <a:off x="316285" y="856501"/>
            <a:ext cx="85776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Instrucțiuni de definiție (DDL – Data </a:t>
            </a:r>
            <a:r>
              <a:rPr lang="ro-RO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Definition</a:t>
            </a: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Language</a:t>
            </a: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ro-RO" sz="1800" b="1" dirty="0">
                <a:latin typeface="arial" panose="020B0604020202020204" pitchFamily="34" charset="0"/>
              </a:rPr>
              <a:t>– se folosesc pentru gestionarea obiectelor pe server, adică pentru crearea, modificarea și ștergerea bazei, tabelelor, vederilor, procedurilor stocate etc. 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1AA8FB-61AD-4E76-957F-0F750800CFF7}"/>
              </a:ext>
            </a:extLst>
          </p:cNvPr>
          <p:cNvSpPr/>
          <p:nvPr/>
        </p:nvSpPr>
        <p:spPr>
          <a:xfrm>
            <a:off x="316285" y="1793700"/>
            <a:ext cx="8463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Instrucțiunile DDL sunt CREATE, ALTER și DROP și de obicei sunt accesibile doar administratorilor bazei de date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FB0996-8365-4E01-ACD7-B8C0399E7A53}"/>
              </a:ext>
            </a:extLst>
          </p:cNvPr>
          <p:cNvSpPr/>
          <p:nvPr/>
        </p:nvSpPr>
        <p:spPr>
          <a:xfrm>
            <a:off x="316284" y="2453900"/>
            <a:ext cx="874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Instrucțiuni de manipularea (DML – Data </a:t>
            </a:r>
            <a:r>
              <a:rPr lang="ro-RO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Manipulation</a:t>
            </a: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o-RO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Language</a:t>
            </a: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ro-RO" sz="1800" b="1" dirty="0">
                <a:latin typeface="arial" panose="020B0604020202020204" pitchFamily="34" charset="0"/>
              </a:rPr>
              <a:t>– se folosesc pentru introducerea, accesarea, actualizarea și ștergerea datelor din baza. 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70AA7-E182-4817-B8F1-C1FB848FB338}"/>
              </a:ext>
            </a:extLst>
          </p:cNvPr>
          <p:cNvSpPr/>
          <p:nvPr/>
        </p:nvSpPr>
        <p:spPr>
          <a:xfrm>
            <a:off x="316284" y="3364230"/>
            <a:ext cx="8463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Instrucțiunile DML sunt SELECT, INSERT, UPDATE și DELETE și se mai numesc instrucțiuni CRUD (Create, </a:t>
            </a:r>
            <a:r>
              <a:rPr lang="ro-RO" sz="1800" b="1" dirty="0" err="1">
                <a:latin typeface="arial" panose="020B0604020202020204" pitchFamily="34" charset="0"/>
              </a:rPr>
              <a:t>Read</a:t>
            </a:r>
            <a:r>
              <a:rPr lang="ro-RO" sz="1800" b="1" dirty="0">
                <a:latin typeface="arial" panose="020B0604020202020204" pitchFamily="34" charset="0"/>
              </a:rPr>
              <a:t>, Update, </a:t>
            </a:r>
            <a:r>
              <a:rPr lang="ro-RO" sz="1800" b="1" dirty="0" err="1">
                <a:latin typeface="arial" panose="020B0604020202020204" pitchFamily="34" charset="0"/>
              </a:rPr>
              <a:t>Delete</a:t>
            </a:r>
            <a:r>
              <a:rPr lang="ro-RO" sz="1800" b="1" dirty="0">
                <a:latin typeface="arial" panose="020B0604020202020204" pitchFamily="34" charset="0"/>
              </a:rPr>
              <a:t>)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623CB5-2226-44EE-8E3E-4A3405DCE81B}"/>
              </a:ext>
            </a:extLst>
          </p:cNvPr>
          <p:cNvSpPr/>
          <p:nvPr/>
        </p:nvSpPr>
        <p:spPr>
          <a:xfrm>
            <a:off x="316284" y="3993858"/>
            <a:ext cx="8741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Instrucțiuni de control (DCL – Data Control </a:t>
            </a:r>
            <a:r>
              <a:rPr lang="ro-RO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Language</a:t>
            </a:r>
            <a:r>
              <a:rPr lang="ro-RO" sz="1800" b="1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ro-RO" sz="1800" b="1" dirty="0">
                <a:latin typeface="arial" panose="020B0604020202020204" pitchFamily="34" charset="0"/>
              </a:rPr>
              <a:t>– se folosesc pentru manipularea drepturilor utilizatorilor pe server. 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B298B-EA34-41CE-B7D5-4F115B1BF749}"/>
              </a:ext>
            </a:extLst>
          </p:cNvPr>
          <p:cNvSpPr/>
          <p:nvPr/>
        </p:nvSpPr>
        <p:spPr>
          <a:xfrm>
            <a:off x="316284" y="4684860"/>
            <a:ext cx="846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latin typeface="arial" panose="020B0604020202020204" pitchFamily="34" charset="0"/>
              </a:rPr>
              <a:t>Instrucțiunile DCL sunt GRANT și REVOKE</a:t>
            </a:r>
            <a:endParaRPr lang="ro-MD" sz="1800" b="1" dirty="0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A30151-0036-4139-A01C-212FBDD6D9C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SQL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C02AA2-97E3-4DF0-BD22-20CA6FEB4ED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37B19B-5E99-434A-BA52-ABEC4D751F7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611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2;p14">
            <a:extLst>
              <a:ext uri="{FF2B5EF4-FFF2-40B4-BE49-F238E27FC236}">
                <a16:creationId xmlns:a16="http://schemas.microsoft.com/office/drawing/2014/main" id="{291FA07B-BA7A-4CF4-9555-F0DF0B863D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384FA9-F887-4C1E-9DEA-8E1028FBB4D8}"/>
              </a:ext>
            </a:extLst>
          </p:cNvPr>
          <p:cNvSpPr/>
          <p:nvPr/>
        </p:nvSpPr>
        <p:spPr>
          <a:xfrm>
            <a:off x="965256" y="434707"/>
            <a:ext cx="4924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Instrucțiuni SQL în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Workbench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82AF41-3C49-4373-93B7-A2D564ED4E96}"/>
              </a:ext>
            </a:extLst>
          </p:cNvPr>
          <p:cNvSpPr/>
          <p:nvPr/>
        </p:nvSpPr>
        <p:spPr>
          <a:xfrm>
            <a:off x="316285" y="856501"/>
            <a:ext cx="8577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Instrucțiunile SQL se introduc în câmpul Interogări (</a:t>
            </a:r>
            <a:r>
              <a:rPr 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Query</a:t>
            </a:r>
            <a:r>
              <a:rPr 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ro-MD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89974-7C2D-4E80-B71F-16B4CC5F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115" y="1259466"/>
            <a:ext cx="6252308" cy="222414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A279CF3-F76E-40DB-9A84-7D2EE1D9E64D}"/>
              </a:ext>
            </a:extLst>
          </p:cNvPr>
          <p:cNvSpPr/>
          <p:nvPr/>
        </p:nvSpPr>
        <p:spPr>
          <a:xfrm>
            <a:off x="375461" y="3506291"/>
            <a:ext cx="8577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Pentru execuția întregului script sau a porțiunii selectate a acestuia se selectează butonul 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B6497-816F-4718-981F-9ED91C968311}"/>
              </a:ext>
            </a:extLst>
          </p:cNvPr>
          <p:cNvSpPr/>
          <p:nvPr/>
        </p:nvSpPr>
        <p:spPr>
          <a:xfrm>
            <a:off x="375458" y="4053977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Pentru execuția linie script unde este plasat cursorul se selectează butonul 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2395F1-EA59-448A-B4EB-ED7C8A5E38F4}"/>
              </a:ext>
            </a:extLst>
          </p:cNvPr>
          <p:cNvSpPr/>
          <p:nvPr/>
        </p:nvSpPr>
        <p:spPr>
          <a:xfrm>
            <a:off x="375460" y="4392531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Pentru salvarea scriptului în fișier .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sql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se selectează butonul 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45E435-328D-446A-840C-74DF0D069C24}"/>
              </a:ext>
            </a:extLst>
          </p:cNvPr>
          <p:cNvSpPr/>
          <p:nvPr/>
        </p:nvSpPr>
        <p:spPr>
          <a:xfrm>
            <a:off x="375459" y="4716687"/>
            <a:ext cx="8577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Pentru încărcarea unui script în fișier .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sql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se selectează butonul 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C0C55-4F94-4FC6-978A-CC22A7760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22" y="3795815"/>
            <a:ext cx="242784" cy="23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C0E27-E62A-45FC-AB5E-90D5F9906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331" y="4094391"/>
            <a:ext cx="208614" cy="233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77F51-0F2E-46D0-987D-E4531E478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694" y="4466950"/>
            <a:ext cx="212545" cy="204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55098B-6105-4698-8EBA-F769426D8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5387" y="4795577"/>
            <a:ext cx="202177" cy="18773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80E8322-59B7-4B3C-BB06-BE4B538D7CEB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Introducere în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14E17C-EEF9-448C-8BB3-CA7260947D1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FB05E0-ACF1-4F51-8F80-2A10A7C6AFF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45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2;p17">
            <a:extLst>
              <a:ext uri="{FF2B5EF4-FFF2-40B4-BE49-F238E27FC236}">
                <a16:creationId xmlns:a16="http://schemas.microsoft.com/office/drawing/2014/main" id="{590E4474-74AA-4570-806D-7607399A23AE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7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9E8871-E984-45DC-920A-09234532DCB9}"/>
              </a:ext>
            </a:extLst>
          </p:cNvPr>
          <p:cNvSpPr/>
          <p:nvPr/>
        </p:nvSpPr>
        <p:spPr>
          <a:xfrm>
            <a:off x="1195232" y="870839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Sintaxa variabilelor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4987C-C102-4207-99CB-B4079918F988}"/>
              </a:ext>
            </a:extLst>
          </p:cNvPr>
          <p:cNvSpPr/>
          <p:nvPr/>
        </p:nvSpPr>
        <p:spPr>
          <a:xfrm>
            <a:off x="495181" y="1329747"/>
            <a:ext cx="8153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Variabila - obiect în memorie prin intermediul cărui se apelează valoarea ce i-a fost atribuită.</a:t>
            </a:r>
            <a:endParaRPr lang="ro-MD" sz="1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80458F-E038-47E1-911A-FFE712C621C9}"/>
              </a:ext>
            </a:extLst>
          </p:cNvPr>
          <p:cNvSpPr/>
          <p:nvPr/>
        </p:nvSpPr>
        <p:spPr>
          <a:xfrm>
            <a:off x="466054" y="1982913"/>
            <a:ext cx="8211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/>
              <a:t>Reguli de sintaxă a variabilelor în SQL</a:t>
            </a:r>
            <a:endParaRPr lang="ro-MD" sz="1800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05D94F-5902-4917-9254-964AAB8EAD5B}"/>
              </a:ext>
            </a:extLst>
          </p:cNvPr>
          <p:cNvSpPr/>
          <p:nvPr/>
        </p:nvSpPr>
        <p:spPr>
          <a:xfrm>
            <a:off x="861777" y="2459147"/>
            <a:ext cx="7787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În </a:t>
            </a:r>
            <a:r>
              <a:rPr lang="ro-RO" sz="1800" b="1" dirty="0" err="1"/>
              <a:t>faţa</a:t>
            </a:r>
            <a:r>
              <a:rPr lang="ro-RO" sz="1800" b="1" dirty="0"/>
              <a:t> fiecărei variabile, trebuie să se găsească semnul @ (pentru diferențiere de denumirile coloanelor);</a:t>
            </a:r>
            <a:endParaRPr lang="ro-MD" sz="18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351052-EDF7-4C40-82E7-10BC0C6461B7}"/>
              </a:ext>
            </a:extLst>
          </p:cNvPr>
          <p:cNvSpPr/>
          <p:nvPr/>
        </p:nvSpPr>
        <p:spPr>
          <a:xfrm>
            <a:off x="3324698" y="339622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2. Variabile SQL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AFF00B-525A-4383-A680-B28BB605018E}"/>
              </a:ext>
            </a:extLst>
          </p:cNvPr>
          <p:cNvSpPr/>
          <p:nvPr/>
        </p:nvSpPr>
        <p:spPr>
          <a:xfrm>
            <a:off x="890903" y="3169247"/>
            <a:ext cx="7787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Nu este permis ca variabila să conțină un caracter special</a:t>
            </a:r>
            <a:endParaRPr lang="ro-MD" sz="18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E67439-071E-4197-A9A3-D71EC53C5AFF}"/>
              </a:ext>
            </a:extLst>
          </p:cNvPr>
          <p:cNvSpPr/>
          <p:nvPr/>
        </p:nvSpPr>
        <p:spPr>
          <a:xfrm>
            <a:off x="910653" y="3616061"/>
            <a:ext cx="7787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Variabila din SQL se poate începe </a:t>
            </a:r>
            <a:r>
              <a:rPr lang="ro-RO" sz="1800" b="1" dirty="0" err="1"/>
              <a:t>şi</a:t>
            </a:r>
            <a:r>
              <a:rPr lang="ro-RO" sz="1800" b="1" dirty="0"/>
              <a:t> cu un număr</a:t>
            </a:r>
            <a:endParaRPr lang="ro-MD" sz="18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37E923-97CE-49B9-9328-F28381497336}"/>
              </a:ext>
            </a:extLst>
          </p:cNvPr>
          <p:cNvSpPr/>
          <p:nvPr/>
        </p:nvSpPr>
        <p:spPr>
          <a:xfrm>
            <a:off x="910653" y="4112926"/>
            <a:ext cx="7787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800" b="1" dirty="0"/>
              <a:t>Variabila trebuie să aibă o denumire intuitivă</a:t>
            </a:r>
            <a:endParaRPr lang="ro-MD" sz="18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2D621-2CC2-4F26-AEE1-DD86C566654F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Variabile SQL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D7F8FA-0227-4F2A-A107-506F4BE9941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AEE76-6EF1-4F7B-A11B-A13A6CFAC64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6911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03D213DE-EEA7-426E-9984-642EB52EEC14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8</a:t>
            </a:fld>
            <a:endParaRPr lang="en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8170F7-93FE-4A89-B5AE-E7608766AA37}"/>
              </a:ext>
            </a:extLst>
          </p:cNvPr>
          <p:cNvSpPr/>
          <p:nvPr/>
        </p:nvSpPr>
        <p:spPr>
          <a:xfrm>
            <a:off x="833475" y="459657"/>
            <a:ext cx="3738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Definirea variabilelor MYSQL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1BB4E1-505E-4E3B-9057-0AD3B71D01C2}"/>
              </a:ext>
            </a:extLst>
          </p:cNvPr>
          <p:cNvSpPr/>
          <p:nvPr/>
        </p:nvSpPr>
        <p:spPr>
          <a:xfrm>
            <a:off x="536225" y="992055"/>
            <a:ext cx="8349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Pentru definirea variabilelor în SQL se folosește cuvântul-cheie SET </a:t>
            </a:r>
            <a:r>
              <a:rPr lang="ro-RO" sz="1800" b="1" dirty="0" err="1">
                <a:solidFill>
                  <a:schemeClr val="tx1"/>
                </a:solidFill>
              </a:rPr>
              <a:t>şi</a:t>
            </a:r>
            <a:r>
              <a:rPr lang="ro-RO" sz="1800" b="1" dirty="0">
                <a:solidFill>
                  <a:schemeClr val="tx1"/>
                </a:solidFill>
              </a:rPr>
              <a:t> operatorul de atribuire = sau :=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9DCE7D-593C-4356-8FCD-94B04F9C2E36}"/>
              </a:ext>
            </a:extLst>
          </p:cNvPr>
          <p:cNvSpPr/>
          <p:nvPr/>
        </p:nvSpPr>
        <p:spPr>
          <a:xfrm>
            <a:off x="1308701" y="1638386"/>
            <a:ext cx="1774845" cy="312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tabLst>
                <a:tab pos="31877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@a=</a:t>
            </a:r>
            <a:r>
              <a:rPr lang="ro-RO" dirty="0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ro-RO" dirty="0" err="1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ro-RO" dirty="0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!'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529E06-59FE-4665-84B5-0D934CE0588A}"/>
              </a:ext>
            </a:extLst>
          </p:cNvPr>
          <p:cNvSpPr/>
          <p:nvPr/>
        </p:nvSpPr>
        <p:spPr>
          <a:xfrm>
            <a:off x="3569776" y="1651689"/>
            <a:ext cx="1973617" cy="312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@a:= </a:t>
            </a:r>
            <a:r>
              <a:rPr lang="ro-RO" dirty="0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ro-RO" dirty="0" err="1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ro-RO" dirty="0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!'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7EACF8-FA9C-48E6-A6F3-63DC98747E87}"/>
              </a:ext>
            </a:extLst>
          </p:cNvPr>
          <p:cNvSpPr/>
          <p:nvPr/>
        </p:nvSpPr>
        <p:spPr>
          <a:xfrm>
            <a:off x="536223" y="2692589"/>
            <a:ext cx="8349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Variabilele pot fi de tip numeric sau de tip </a:t>
            </a:r>
            <a:r>
              <a:rPr lang="ro-RO" sz="1800" b="1" dirty="0" err="1">
                <a:solidFill>
                  <a:schemeClr val="tx1"/>
                </a:solidFill>
              </a:rPr>
              <a:t>string</a:t>
            </a:r>
            <a:r>
              <a:rPr lang="ro-RO" sz="1800" b="1" dirty="0">
                <a:solidFill>
                  <a:schemeClr val="tx1"/>
                </a:solidFill>
              </a:rPr>
              <a:t>, iar tipul acestora este determinat automat de </a:t>
            </a:r>
            <a:r>
              <a:rPr lang="ro-RO" sz="1800" b="1" dirty="0" err="1">
                <a:solidFill>
                  <a:schemeClr val="tx1"/>
                </a:solidFill>
              </a:rPr>
              <a:t>MySQL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311E2D-1415-494D-8FA9-B0CF31FBEF42}"/>
              </a:ext>
            </a:extLst>
          </p:cNvPr>
          <p:cNvSpPr/>
          <p:nvPr/>
        </p:nvSpPr>
        <p:spPr>
          <a:xfrm>
            <a:off x="536224" y="3333461"/>
            <a:ext cx="8349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Pentru afișarea valorii variabilei se utilizează instrucțiunea SELECT 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0D0BA9-020B-431B-8655-5F3B90782E58}"/>
              </a:ext>
            </a:extLst>
          </p:cNvPr>
          <p:cNvSpPr/>
          <p:nvPr/>
        </p:nvSpPr>
        <p:spPr>
          <a:xfrm>
            <a:off x="1179562" y="3702793"/>
            <a:ext cx="4572000" cy="5429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@a=10;</a:t>
            </a:r>
            <a:endParaRPr lang="ro-M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@a;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96A538-6DA7-43B5-B1EB-32C28FE0AFE2}"/>
              </a:ext>
            </a:extLst>
          </p:cNvPr>
          <p:cNvSpPr/>
          <p:nvPr/>
        </p:nvSpPr>
        <p:spPr>
          <a:xfrm>
            <a:off x="2977947" y="1643319"/>
            <a:ext cx="591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chemeClr val="tx1"/>
                </a:solidFill>
              </a:rPr>
              <a:t> sau </a:t>
            </a:r>
            <a:endParaRPr lang="ro-MD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072B0A-5A50-4262-9BC4-AFA8C835AEEC}"/>
              </a:ext>
            </a:extLst>
          </p:cNvPr>
          <p:cNvSpPr/>
          <p:nvPr/>
        </p:nvSpPr>
        <p:spPr>
          <a:xfrm>
            <a:off x="536225" y="1952884"/>
            <a:ext cx="8349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Se pot defini mai multe variabile pe o singură linie cu un singur SET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5E082C-7CED-428D-9A5F-37D228C34911}"/>
              </a:ext>
            </a:extLst>
          </p:cNvPr>
          <p:cNvSpPr/>
          <p:nvPr/>
        </p:nvSpPr>
        <p:spPr>
          <a:xfrm>
            <a:off x="1308701" y="2347956"/>
            <a:ext cx="2371162" cy="312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@a=10,@b=20,@c=30;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089AEB-71AA-42BC-A8BD-905FE4D18101}"/>
              </a:ext>
            </a:extLst>
          </p:cNvPr>
          <p:cNvSpPr/>
          <p:nvPr/>
        </p:nvSpPr>
        <p:spPr>
          <a:xfrm>
            <a:off x="603217" y="4273940"/>
            <a:ext cx="8349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Definirea și afișarea poate fi realizată pe o singură linie cu utilizarea </a:t>
            </a:r>
            <a:r>
              <a:rPr lang="en-US" sz="1800" b="1" dirty="0">
                <a:solidFill>
                  <a:schemeClr val="tx1"/>
                </a:solidFill>
              </a:rPr>
              <a:t>;</a:t>
            </a:r>
            <a:r>
              <a:rPr lang="ro-RO" sz="1800" b="1" dirty="0">
                <a:solidFill>
                  <a:schemeClr val="tx1"/>
                </a:solidFill>
              </a:rPr>
              <a:t> 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279EF4-CBBB-4939-B5EC-ECE10F73062B}"/>
              </a:ext>
            </a:extLst>
          </p:cNvPr>
          <p:cNvSpPr/>
          <p:nvPr/>
        </p:nvSpPr>
        <p:spPr>
          <a:xfrm>
            <a:off x="1193786" y="4625203"/>
            <a:ext cx="2271776" cy="312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@a=10; </a:t>
            </a: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@a;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434336-543E-4172-B7AB-637F09B0717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Variabile SQL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9A4E8F-02F0-4DC8-BEF0-E5A22006AEA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29011D-6A6A-4D0E-B748-87F0A08F1C4B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12;p17">
            <a:extLst>
              <a:ext uri="{FF2B5EF4-FFF2-40B4-BE49-F238E27FC236}">
                <a16:creationId xmlns:a16="http://schemas.microsoft.com/office/drawing/2014/main" id="{A0AF35AC-3690-4FC0-A3E1-005D94EB0A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9</a:t>
            </a:fld>
            <a:endParaRPr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BBF67F-785B-4519-BB19-D852C198AE46}"/>
              </a:ext>
            </a:extLst>
          </p:cNvPr>
          <p:cNvSpPr/>
          <p:nvPr/>
        </p:nvSpPr>
        <p:spPr>
          <a:xfrm>
            <a:off x="915182" y="435177"/>
            <a:ext cx="3276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Exemple de variabile SQL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43756D-537C-4E7C-AA68-0A80A8758788}"/>
              </a:ext>
            </a:extLst>
          </p:cNvPr>
          <p:cNvSpPr/>
          <p:nvPr/>
        </p:nvSpPr>
        <p:spPr>
          <a:xfrm>
            <a:off x="487367" y="827799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Definirea și afișarea variabilei</a:t>
            </a:r>
            <a:endParaRPr lang="ro-MD" sz="18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11FA90-163E-44CD-B5B5-73FDB7BE6C0B}"/>
              </a:ext>
            </a:extLst>
          </p:cNvPr>
          <p:cNvSpPr/>
          <p:nvPr/>
        </p:nvSpPr>
        <p:spPr>
          <a:xfrm>
            <a:off x="487366" y="1717153"/>
            <a:ext cx="815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Valoarea variabilei se poate modifica sau atribui unei alte variabile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1F4CA8-23B2-4851-8750-87F6288D5F0C}"/>
              </a:ext>
            </a:extLst>
          </p:cNvPr>
          <p:cNvSpPr/>
          <p:nvPr/>
        </p:nvSpPr>
        <p:spPr>
          <a:xfrm>
            <a:off x="915182" y="1143064"/>
            <a:ext cx="1413803" cy="54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@a=10;</a:t>
            </a:r>
            <a:endParaRPr lang="ro-M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@a;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A36C779-DA0C-408C-A93F-E2DC3094D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28431"/>
              </p:ext>
            </p:extLst>
          </p:nvPr>
        </p:nvGraphicFramePr>
        <p:xfrm>
          <a:off x="3665784" y="1186673"/>
          <a:ext cx="565638" cy="461264"/>
        </p:xfrm>
        <a:graphic>
          <a:graphicData uri="http://schemas.openxmlformats.org/drawingml/2006/table">
            <a:tbl>
              <a:tblPr firstRow="1" firstCol="1" bandRow="1">
                <a:tableStyleId>{83ECFCF9-EB90-4EA4-BA1D-B0166F391BF1}</a:tableStyleId>
              </a:tblPr>
              <a:tblGrid>
                <a:gridCol w="565638">
                  <a:extLst>
                    <a:ext uri="{9D8B030D-6E8A-4147-A177-3AD203B41FA5}">
                      <a16:colId xmlns:a16="http://schemas.microsoft.com/office/drawing/2014/main" val="113502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393142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1189793419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FC53C386-4340-4E4F-9B96-286004B4DDF1}"/>
              </a:ext>
            </a:extLst>
          </p:cNvPr>
          <p:cNvSpPr/>
          <p:nvPr/>
        </p:nvSpPr>
        <p:spPr>
          <a:xfrm>
            <a:off x="915182" y="1963532"/>
            <a:ext cx="1695156" cy="10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@a=10; </a:t>
            </a:r>
            <a:endParaRPr lang="ro-M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@b=@a; </a:t>
            </a:r>
            <a:endParaRPr lang="ro-M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@a=15; </a:t>
            </a:r>
            <a:endParaRPr lang="ro-M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</a:t>
            </a:r>
            <a:r>
              <a:rPr lang="ro-RO" dirty="0" err="1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a,@b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C2B2F88-754A-4AB6-A5B2-422180140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12535"/>
              </p:ext>
            </p:extLst>
          </p:nvPr>
        </p:nvGraphicFramePr>
        <p:xfrm>
          <a:off x="3412340" y="2094185"/>
          <a:ext cx="1055012" cy="461264"/>
        </p:xfrm>
        <a:graphic>
          <a:graphicData uri="http://schemas.openxmlformats.org/drawingml/2006/table">
            <a:tbl>
              <a:tblPr firstRow="1" firstCol="1" bandRow="1">
                <a:tableStyleId>{83ECFCF9-EB90-4EA4-BA1D-B0166F391BF1}</a:tableStyleId>
              </a:tblPr>
              <a:tblGrid>
                <a:gridCol w="527506">
                  <a:extLst>
                    <a:ext uri="{9D8B030D-6E8A-4147-A177-3AD203B41FA5}">
                      <a16:colId xmlns:a16="http://schemas.microsoft.com/office/drawing/2014/main" val="4232680805"/>
                    </a:ext>
                  </a:extLst>
                </a:gridCol>
                <a:gridCol w="527506">
                  <a:extLst>
                    <a:ext uri="{9D8B030D-6E8A-4147-A177-3AD203B41FA5}">
                      <a16:colId xmlns:a16="http://schemas.microsoft.com/office/drawing/2014/main" val="803663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@b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2900476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2568724771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C092EC7F-138B-456C-888F-45B8C90D9AF5}"/>
              </a:ext>
            </a:extLst>
          </p:cNvPr>
          <p:cNvSpPr/>
          <p:nvPr/>
        </p:nvSpPr>
        <p:spPr>
          <a:xfrm>
            <a:off x="495183" y="2958544"/>
            <a:ext cx="7944338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Atribuirea variabilei a unei valori care este rezultatul unei interogări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D67C4E-EFC9-453B-89BE-C350F8B1869D}"/>
              </a:ext>
            </a:extLst>
          </p:cNvPr>
          <p:cNvSpPr/>
          <p:nvPr/>
        </p:nvSpPr>
        <p:spPr>
          <a:xfrm>
            <a:off x="915182" y="3286128"/>
            <a:ext cx="2371162" cy="542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 = (SELECT 2+2);</a:t>
            </a:r>
          </a:p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</a:t>
            </a:r>
            <a:endParaRPr lang="ro-M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69C7A7E-780B-4A56-887E-5EEFBAF9A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29635"/>
              </p:ext>
            </p:extLst>
          </p:nvPr>
        </p:nvGraphicFramePr>
        <p:xfrm>
          <a:off x="3706343" y="3326949"/>
          <a:ext cx="565638" cy="461264"/>
        </p:xfrm>
        <a:graphic>
          <a:graphicData uri="http://schemas.openxmlformats.org/drawingml/2006/table">
            <a:tbl>
              <a:tblPr firstRow="1" firstCol="1" bandRow="1">
                <a:tableStyleId>{83ECFCF9-EB90-4EA4-BA1D-B0166F391BF1}</a:tableStyleId>
              </a:tblPr>
              <a:tblGrid>
                <a:gridCol w="565638">
                  <a:extLst>
                    <a:ext uri="{9D8B030D-6E8A-4147-A177-3AD203B41FA5}">
                      <a16:colId xmlns:a16="http://schemas.microsoft.com/office/drawing/2014/main" val="113502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393142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1189793419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B222A0E-8732-4793-A363-4CB4069AF449}"/>
              </a:ext>
            </a:extLst>
          </p:cNvPr>
          <p:cNvSpPr/>
          <p:nvPr/>
        </p:nvSpPr>
        <p:spPr>
          <a:xfrm>
            <a:off x="399990" y="3854197"/>
            <a:ext cx="8344017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</a:rPr>
              <a:t>Ordinea afișării depinde de ordinea în SELECT și nu de ordinea definirii</a:t>
            </a:r>
            <a:endParaRPr lang="ro-MD" sz="18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85A1A19-C947-455C-BD9B-DB0AA7293617}"/>
              </a:ext>
            </a:extLst>
          </p:cNvPr>
          <p:cNvSpPr/>
          <p:nvPr/>
        </p:nvSpPr>
        <p:spPr>
          <a:xfrm>
            <a:off x="915182" y="4247933"/>
            <a:ext cx="2371162" cy="542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@a=10,@b=</a:t>
            </a:r>
            <a:r>
              <a:rPr lang="ro-RO" dirty="0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ro-RO" dirty="0" err="1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ro-RO" dirty="0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!’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</a:t>
            </a:r>
            <a:r>
              <a:rPr lang="ro-RO" dirty="0" err="1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a,@b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o-M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73E25E2-FCE4-4F48-A725-D6D5C18C4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02401"/>
              </p:ext>
            </p:extLst>
          </p:nvPr>
        </p:nvGraphicFramePr>
        <p:xfrm>
          <a:off x="3366347" y="4282287"/>
          <a:ext cx="1245630" cy="461264"/>
        </p:xfrm>
        <a:graphic>
          <a:graphicData uri="http://schemas.openxmlformats.org/drawingml/2006/table">
            <a:tbl>
              <a:tblPr firstRow="1" firstCol="1" bandRow="1">
                <a:tableStyleId>{83ECFCF9-EB90-4EA4-BA1D-B0166F391BF1}</a:tableStyleId>
              </a:tblPr>
              <a:tblGrid>
                <a:gridCol w="622815">
                  <a:extLst>
                    <a:ext uri="{9D8B030D-6E8A-4147-A177-3AD203B41FA5}">
                      <a16:colId xmlns:a16="http://schemas.microsoft.com/office/drawing/2014/main" val="4232680805"/>
                    </a:ext>
                  </a:extLst>
                </a:gridCol>
                <a:gridCol w="622815">
                  <a:extLst>
                    <a:ext uri="{9D8B030D-6E8A-4147-A177-3AD203B41FA5}">
                      <a16:colId xmlns:a16="http://schemas.microsoft.com/office/drawing/2014/main" val="803663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@b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2900476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o-RO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Arial"/>
                        </a:rPr>
                        <a:t>MySQL</a:t>
                      </a:r>
                      <a:r>
                        <a:rPr lang="ro-RO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Arial"/>
                        </a:rPr>
                        <a:t>!</a:t>
                      </a:r>
                      <a:endParaRPr lang="ro-M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256872477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547A5B8E-D86D-4D8A-A4CD-933C10B8CCF5}"/>
              </a:ext>
            </a:extLst>
          </p:cNvPr>
          <p:cNvSpPr/>
          <p:nvPr/>
        </p:nvSpPr>
        <p:spPr>
          <a:xfrm>
            <a:off x="4811151" y="4250755"/>
            <a:ext cx="2371162" cy="542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@a=10,@b=</a:t>
            </a:r>
            <a:r>
              <a:rPr lang="ro-RO" dirty="0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ro-RO" dirty="0" err="1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ro-RO" dirty="0">
                <a:solidFill>
                  <a:srgbClr val="00DD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!’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just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77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</a:t>
            </a:r>
            <a:r>
              <a:rPr lang="ro-RO" dirty="0" err="1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b,@a</a:t>
            </a:r>
            <a:r>
              <a:rPr lang="ro-RO" dirty="0">
                <a:solidFill>
                  <a:srgbClr val="2A2C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o-M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045C648-78EF-4D26-A2BA-CA8674C9F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8894"/>
              </p:ext>
            </p:extLst>
          </p:nvPr>
        </p:nvGraphicFramePr>
        <p:xfrm>
          <a:off x="7385928" y="4299922"/>
          <a:ext cx="1311758" cy="461264"/>
        </p:xfrm>
        <a:graphic>
          <a:graphicData uri="http://schemas.openxmlformats.org/drawingml/2006/table">
            <a:tbl>
              <a:tblPr firstRow="1" firstCol="1" bandRow="1">
                <a:tableStyleId>{83ECFCF9-EB90-4EA4-BA1D-B0166F391BF1}</a:tableStyleId>
              </a:tblPr>
              <a:tblGrid>
                <a:gridCol w="655879">
                  <a:extLst>
                    <a:ext uri="{9D8B030D-6E8A-4147-A177-3AD203B41FA5}">
                      <a16:colId xmlns:a16="http://schemas.microsoft.com/office/drawing/2014/main" val="803663899"/>
                    </a:ext>
                  </a:extLst>
                </a:gridCol>
                <a:gridCol w="655879">
                  <a:extLst>
                    <a:ext uri="{9D8B030D-6E8A-4147-A177-3AD203B41FA5}">
                      <a16:colId xmlns:a16="http://schemas.microsoft.com/office/drawing/2014/main" val="685156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@b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2900476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o-RO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Arial"/>
                        </a:rPr>
                        <a:t>MySQL</a:t>
                      </a:r>
                      <a:r>
                        <a:rPr lang="ro-RO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  <a:sym typeface="Arial"/>
                        </a:rPr>
                        <a:t>!</a:t>
                      </a:r>
                      <a:endParaRPr lang="ro-M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38100" marR="19050" marT="19050" marB="1905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ro-MD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38100" marR="19050" marT="19050" marB="19050"/>
                </a:tc>
                <a:extLst>
                  <a:ext uri="{0D108BD9-81ED-4DB2-BD59-A6C34878D82A}">
                    <a16:rowId xmlns:a16="http://schemas.microsoft.com/office/drawing/2014/main" val="2568724771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9703317D-E86B-4038-946F-98EA87CA4D3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Variabile SQL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F4649D-F540-477E-AB21-ECFF1189456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D650E7-99BC-475F-8251-9196EFA5296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Limbajul SQL (I)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14038224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42825</TotalTime>
  <Words>2256</Words>
  <Application>Microsoft Office PowerPoint</Application>
  <PresentationFormat>On-screen Show (16:9)</PresentationFormat>
  <Paragraphs>369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Courier New</vt:lpstr>
      <vt:lpstr>Calibri</vt:lpstr>
      <vt:lpstr>Arial</vt:lpstr>
      <vt:lpstr>Arial Rounded MT Bold</vt:lpstr>
      <vt:lpstr>Source Sans Pro</vt:lpstr>
      <vt:lpstr>Consolas</vt:lpstr>
      <vt:lpstr>Roboto Slab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Nicolaev Pavel</dc:creator>
  <cp:lastModifiedBy>Nicolaev Pavel</cp:lastModifiedBy>
  <cp:revision>346</cp:revision>
  <dcterms:modified xsi:type="dcterms:W3CDTF">2022-07-10T16:07:19Z</dcterms:modified>
</cp:coreProperties>
</file>