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40"/>
  </p:notesMasterIdLst>
  <p:sldIdLst>
    <p:sldId id="256" r:id="rId2"/>
    <p:sldId id="257" r:id="rId3"/>
    <p:sldId id="309" r:id="rId4"/>
    <p:sldId id="308" r:id="rId5"/>
    <p:sldId id="311" r:id="rId6"/>
    <p:sldId id="331" r:id="rId7"/>
    <p:sldId id="332" r:id="rId8"/>
    <p:sldId id="261" r:id="rId9"/>
    <p:sldId id="296" r:id="rId10"/>
    <p:sldId id="297" r:id="rId11"/>
    <p:sldId id="259" r:id="rId12"/>
    <p:sldId id="306" r:id="rId13"/>
    <p:sldId id="307" r:id="rId14"/>
    <p:sldId id="312" r:id="rId15"/>
    <p:sldId id="313" r:id="rId16"/>
    <p:sldId id="314" r:id="rId17"/>
    <p:sldId id="315" r:id="rId18"/>
    <p:sldId id="298" r:id="rId19"/>
    <p:sldId id="301" r:id="rId20"/>
    <p:sldId id="300" r:id="rId21"/>
    <p:sldId id="299" r:id="rId22"/>
    <p:sldId id="302" r:id="rId23"/>
    <p:sldId id="303" r:id="rId24"/>
    <p:sldId id="304" r:id="rId25"/>
    <p:sldId id="305" r:id="rId26"/>
    <p:sldId id="346" r:id="rId27"/>
    <p:sldId id="333" r:id="rId28"/>
    <p:sldId id="334" r:id="rId29"/>
    <p:sldId id="335" r:id="rId30"/>
    <p:sldId id="336" r:id="rId31"/>
    <p:sldId id="337" r:id="rId32"/>
    <p:sldId id="338" r:id="rId33"/>
    <p:sldId id="339" r:id="rId34"/>
    <p:sldId id="340" r:id="rId35"/>
    <p:sldId id="341" r:id="rId36"/>
    <p:sldId id="342" r:id="rId37"/>
    <p:sldId id="343" r:id="rId38"/>
    <p:sldId id="344" r:id="rId39"/>
  </p:sldIdLst>
  <p:sldSz cx="9144000" cy="5143500" type="screen16x9"/>
  <p:notesSz cx="6858000" cy="9144000"/>
  <p:embeddedFontLst>
    <p:embeddedFont>
      <p:font typeface="Arial Rounded MT Bold" panose="020F0704030504030204" pitchFamily="34" charset="0"/>
      <p:regular r:id="rId41"/>
    </p:embeddedFont>
    <p:embeddedFont>
      <p:font typeface="Calibri" panose="020F0502020204030204" pitchFamily="34" charset="0"/>
      <p:regular r:id="rId42"/>
      <p:bold r:id="rId43"/>
      <p:italic r:id="rId44"/>
      <p:boldItalic r:id="rId45"/>
    </p:embeddedFont>
    <p:embeddedFont>
      <p:font typeface="Consolas" panose="020B0609020204030204" pitchFamily="49" charset="0"/>
      <p:regular r:id="rId46"/>
      <p:bold r:id="rId47"/>
      <p:italic r:id="rId48"/>
      <p:boldItalic r:id="rId49"/>
    </p:embeddedFont>
    <p:embeddedFont>
      <p:font typeface="Roboto Slab" pitchFamily="2" charset="0"/>
      <p:regular r:id="rId50"/>
      <p:bold r:id="rId51"/>
    </p:embeddedFont>
    <p:embeddedFont>
      <p:font typeface="Source Sans Pro" panose="020B0503030403020204" pitchFamily="34" charset="0"/>
      <p:regular r:id="rId52"/>
      <p:bold r:id="rId53"/>
      <p:italic r:id="rId54"/>
      <p:boldItalic r:id="rId5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  <a:srgbClr val="FF66FF"/>
    <a:srgbClr val="FF9966"/>
    <a:srgbClr val="FFCCFF"/>
    <a:srgbClr val="66FFFF"/>
    <a:srgbClr val="00CC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3ECFCF9-EB90-4EA4-BA1D-B0166F391BF1}">
  <a:tblStyle styleId="{83ECFCF9-EB90-4EA4-BA1D-B0166F391BF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E74B0BC-8218-4BC4-B384-D648047DA53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93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font" Target="fonts/font7.fntdata"/><Relationship Id="rId50" Type="http://schemas.openxmlformats.org/officeDocument/2006/relationships/font" Target="fonts/font10.fntdata"/><Relationship Id="rId55" Type="http://schemas.openxmlformats.org/officeDocument/2006/relationships/font" Target="fonts/font15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5.fntdata"/><Relationship Id="rId53" Type="http://schemas.openxmlformats.org/officeDocument/2006/relationships/font" Target="fonts/font13.fntdata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font" Target="fonts/font8.fntdata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font" Target="fonts/font11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6.fntdata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1.fntdata"/><Relationship Id="rId54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9.fntdata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52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279435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210810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40617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68607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255472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726262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854036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897099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50675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034970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245629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9120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25599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93206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671318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182615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465298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6175881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936042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1669852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5546235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9365995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5244206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26234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6332001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24242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0712966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4926505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054774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58674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286554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492553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806057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35059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1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2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8E0F186-3AB8-486B-84EE-CE0DAD2EEE61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F11068-B08A-4D05-85A3-8D824D9F176F}"/>
              </a:ext>
            </a:extLst>
          </p:cNvPr>
          <p:cNvSpPr/>
          <p:nvPr/>
        </p:nvSpPr>
        <p:spPr>
          <a:xfrm>
            <a:off x="0" y="660948"/>
            <a:ext cx="914400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ro-RO" sz="5400" b="1" dirty="0" err="1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MySQL</a:t>
            </a:r>
            <a:endParaRPr lang="ro-RO" sz="54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  <a:p>
            <a:pPr algn="ctr" fontAlgn="base"/>
            <a:endParaRPr lang="ro-RO" sz="48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  <a:p>
            <a:pPr algn="ctr" fontAlgn="base"/>
            <a:r>
              <a:rPr lang="ro-RO" sz="48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Partea</a:t>
            </a:r>
            <a:r>
              <a:rPr lang="en-US" sz="48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 I</a:t>
            </a:r>
            <a:r>
              <a:rPr lang="ro-RO" sz="48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V. </a:t>
            </a:r>
            <a:r>
              <a:rPr lang="en-US" sz="4800" b="1" dirty="0" err="1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Limbajul</a:t>
            </a:r>
            <a:r>
              <a:rPr lang="en-US" sz="48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 SQL </a:t>
            </a:r>
            <a:r>
              <a:rPr lang="ro-RO" sz="48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(</a:t>
            </a:r>
            <a:r>
              <a:rPr lang="en-US" sz="48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I</a:t>
            </a:r>
            <a:r>
              <a:rPr lang="ro-RO" sz="48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I)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99;p15">
            <a:extLst>
              <a:ext uri="{FF2B5EF4-FFF2-40B4-BE49-F238E27FC236}">
                <a16:creationId xmlns:a16="http://schemas.microsoft.com/office/drawing/2014/main" id="{DBCF03E3-FB87-491D-BC82-C543D423F1D3}"/>
              </a:ext>
            </a:extLst>
          </p:cNvPr>
          <p:cNvSpPr txBox="1">
            <a:spLocks/>
          </p:cNvSpPr>
          <p:nvPr/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00000000-1234-1234-1234-123412341234}" type="slidenum">
              <a:rPr lang="en" smtClean="0">
                <a:latin typeface="+mj-lt"/>
              </a:rPr>
              <a:pPr/>
              <a:t>10</a:t>
            </a:fld>
            <a:endParaRPr lang="en" dirty="0">
              <a:latin typeface="+mj-lt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3CB477A-C394-4962-ABC8-72FE7BC3BB3E}"/>
              </a:ext>
            </a:extLst>
          </p:cNvPr>
          <p:cNvSpPr/>
          <p:nvPr/>
        </p:nvSpPr>
        <p:spPr>
          <a:xfrm>
            <a:off x="375456" y="1009124"/>
            <a:ext cx="732269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Limitarea numărului de rezultate prezentate la valorile dintre m si </a:t>
            </a:r>
            <a:r>
              <a:rPr lang="ro-RO" sz="1600" b="1" dirty="0" err="1"/>
              <a:t>m+n</a:t>
            </a:r>
            <a:endParaRPr lang="ro-MD" sz="1600" b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FF4AEE5-6900-40C3-989F-FA5455E4C12B}"/>
              </a:ext>
            </a:extLst>
          </p:cNvPr>
          <p:cNvSpPr/>
          <p:nvPr/>
        </p:nvSpPr>
        <p:spPr>
          <a:xfrm>
            <a:off x="375455" y="1798760"/>
            <a:ext cx="857762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>
                <a:solidFill>
                  <a:schemeClr val="tx1"/>
                </a:solidFill>
                <a:latin typeface="arial" panose="020B0604020202020204" pitchFamily="34" charset="0"/>
              </a:rPr>
              <a:t>Exemplu</a:t>
            </a:r>
            <a:endParaRPr lang="ro-MD" sz="1600" b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55ECC25-F35C-4C3F-8984-FF677A719FD6}"/>
              </a:ext>
            </a:extLst>
          </p:cNvPr>
          <p:cNvSpPr/>
          <p:nvPr/>
        </p:nvSpPr>
        <p:spPr>
          <a:xfrm>
            <a:off x="653940" y="483882"/>
            <a:ext cx="47500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Citirea doar a unui interval de date (1)</a:t>
            </a:r>
            <a:endParaRPr lang="en-US" sz="20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96C0BC0-2149-4BDE-AE7C-55AB3BD410EE}"/>
              </a:ext>
            </a:extLst>
          </p:cNvPr>
          <p:cNvSpPr/>
          <p:nvPr/>
        </p:nvSpPr>
        <p:spPr>
          <a:xfrm>
            <a:off x="830269" y="1416894"/>
            <a:ext cx="6346609" cy="311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 nume_coloana1, nume_coloana2 FROM </a:t>
            </a: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nume_tabel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LIMIT </a:t>
            </a: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m,n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o-MD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4F1EA38-6A6E-4FD8-AC58-07C55590D7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9231" y="2080324"/>
            <a:ext cx="5257647" cy="2823865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A8E360EC-E9DE-4F48-9D85-38271B484A9F}"/>
              </a:ext>
            </a:extLst>
          </p:cNvPr>
          <p:cNvSpPr/>
          <p:nvPr/>
        </p:nvSpPr>
        <p:spPr>
          <a:xfrm>
            <a:off x="-1" y="0"/>
            <a:ext cx="457200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Limbajul SQL (II)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Roboto Slab"/>
              <a:ea typeface="Roboto Slab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08ACEBC-21FC-4069-8C3C-7CBC6CEA11AF}"/>
              </a:ext>
            </a:extLst>
          </p:cNvPr>
          <p:cNvSpPr/>
          <p:nvPr/>
        </p:nvSpPr>
        <p:spPr>
          <a:xfrm>
            <a:off x="4571999" y="-2338"/>
            <a:ext cx="4572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ro-RO" b="1" dirty="0"/>
              <a:t>Instrucțiunea SELECT + FROM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CADEBA0-7604-46E6-A13B-D5973AD3B78E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037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99;p15">
            <a:extLst>
              <a:ext uri="{FF2B5EF4-FFF2-40B4-BE49-F238E27FC236}">
                <a16:creationId xmlns:a16="http://schemas.microsoft.com/office/drawing/2014/main" id="{B5507BAA-06AF-4031-A961-9549695A7440}"/>
              </a:ext>
            </a:extLst>
          </p:cNvPr>
          <p:cNvSpPr txBox="1">
            <a:spLocks/>
          </p:cNvSpPr>
          <p:nvPr/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00000000-1234-1234-1234-123412341234}" type="slidenum">
              <a:rPr lang="en" smtClean="0">
                <a:latin typeface="+mj-lt"/>
              </a:rPr>
              <a:pPr/>
              <a:t>11</a:t>
            </a:fld>
            <a:endParaRPr lang="en" dirty="0">
              <a:latin typeface="+mj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8C8136C-E3F6-4A96-AE0E-3DF14B7B3522}"/>
              </a:ext>
            </a:extLst>
          </p:cNvPr>
          <p:cNvSpPr/>
          <p:nvPr/>
        </p:nvSpPr>
        <p:spPr>
          <a:xfrm>
            <a:off x="375455" y="811449"/>
            <a:ext cx="82605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Prezentarea numărului total de valori se realizează în două etape: calcularea numărului de valori cu ajutorul SQL_CALC_FOUND_ROWS și prezentarea cu ajutorul FOUND_ROWS()  </a:t>
            </a:r>
            <a:endParaRPr lang="ro-MD" sz="1600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057C805-5C79-484F-8A72-F8E7E24BC34E}"/>
              </a:ext>
            </a:extLst>
          </p:cNvPr>
          <p:cNvSpPr/>
          <p:nvPr/>
        </p:nvSpPr>
        <p:spPr>
          <a:xfrm>
            <a:off x="375462" y="2252121"/>
            <a:ext cx="73617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>
                <a:solidFill>
                  <a:schemeClr val="tx1"/>
                </a:solidFill>
                <a:latin typeface="arial" panose="020B0604020202020204" pitchFamily="34" charset="0"/>
              </a:rPr>
              <a:t>Exemplu</a:t>
            </a:r>
            <a:endParaRPr lang="ro-MD" sz="1600" b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D53075C-C8B6-4259-8408-6F80AEBB5CC1}"/>
              </a:ext>
            </a:extLst>
          </p:cNvPr>
          <p:cNvSpPr/>
          <p:nvPr/>
        </p:nvSpPr>
        <p:spPr>
          <a:xfrm>
            <a:off x="663983" y="391566"/>
            <a:ext cx="51363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Citirea numărului de înscrieri în tabel (1)</a:t>
            </a:r>
            <a:endParaRPr lang="en-US" sz="20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86B493F-CCF3-4CC0-BF4E-9DD48F6559CB}"/>
              </a:ext>
            </a:extLst>
          </p:cNvPr>
          <p:cNvSpPr/>
          <p:nvPr/>
        </p:nvSpPr>
        <p:spPr>
          <a:xfrm>
            <a:off x="783377" y="1681992"/>
            <a:ext cx="4657044" cy="541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</a:pP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 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SQL_CALC_FOUND_ROWS * 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 </a:t>
            </a: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nume_tabel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07000"/>
              </a:lnSpc>
            </a:pP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SELECT FOUND_ROWS(); </a:t>
            </a:r>
            <a:endParaRPr lang="ro-MD" dirty="0">
              <a:solidFill>
                <a:srgbClr val="0000FF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E1041E3-D6EE-41C0-9DCF-E15EB1E4B1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6710" y="2618861"/>
            <a:ext cx="4835385" cy="2227859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79446ECA-C26D-47CB-8401-125FBB3FD1A2}"/>
              </a:ext>
            </a:extLst>
          </p:cNvPr>
          <p:cNvSpPr/>
          <p:nvPr/>
        </p:nvSpPr>
        <p:spPr>
          <a:xfrm>
            <a:off x="-1" y="0"/>
            <a:ext cx="457200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Limbajul SQL (II)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Roboto Slab"/>
              <a:ea typeface="Roboto Slab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25B8138-2E64-4E4A-A85D-ACE144E924DF}"/>
              </a:ext>
            </a:extLst>
          </p:cNvPr>
          <p:cNvSpPr/>
          <p:nvPr/>
        </p:nvSpPr>
        <p:spPr>
          <a:xfrm>
            <a:off x="4571999" y="-2338"/>
            <a:ext cx="4572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ro-RO" b="1" dirty="0"/>
              <a:t>Instrucțiunea SELECT + FROM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2D7DC45-BE2C-4ABC-96DE-1A9DD8762ED7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+mj-lt"/>
              </a:rPr>
              <a:t>12</a:t>
            </a:fld>
            <a:endParaRPr dirty="0">
              <a:latin typeface="+mj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ADD61E2-0EB6-44DD-81F6-EA2B5E30072C}"/>
              </a:ext>
            </a:extLst>
          </p:cNvPr>
          <p:cNvSpPr/>
          <p:nvPr/>
        </p:nvSpPr>
        <p:spPr>
          <a:xfrm>
            <a:off x="604377" y="1473483"/>
            <a:ext cx="834870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Prezentarea numărului de înregistrări într-un tabel cu ajutorul funcției COUNT()</a:t>
            </a:r>
            <a:endParaRPr lang="ro-MD" sz="1600" b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05B55BF-6A86-4221-B278-FBB2F60ECCFD}"/>
              </a:ext>
            </a:extLst>
          </p:cNvPr>
          <p:cNvSpPr/>
          <p:nvPr/>
        </p:nvSpPr>
        <p:spPr>
          <a:xfrm>
            <a:off x="625949" y="2233196"/>
            <a:ext cx="13276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Exemplu</a:t>
            </a:r>
            <a:endParaRPr lang="ro-MD" sz="1600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5F5B8EF-31DE-4B39-9B65-7F873F7A7DFC}"/>
              </a:ext>
            </a:extLst>
          </p:cNvPr>
          <p:cNvSpPr/>
          <p:nvPr/>
        </p:nvSpPr>
        <p:spPr>
          <a:xfrm>
            <a:off x="877003" y="423216"/>
            <a:ext cx="51635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Citirea numărului de înscrieri în tabel (2)</a:t>
            </a:r>
            <a:endParaRPr lang="en-US" sz="20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2945C9-5120-4FD0-8531-6417979C3F1B}"/>
              </a:ext>
            </a:extLst>
          </p:cNvPr>
          <p:cNvSpPr/>
          <p:nvPr/>
        </p:nvSpPr>
        <p:spPr>
          <a:xfrm>
            <a:off x="1409155" y="1907269"/>
            <a:ext cx="5849678" cy="311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 COUNT(</a:t>
            </a: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nume_coloana_chei_primara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FROM </a:t>
            </a: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nume_tabel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endParaRPr lang="ro-MD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74034F6-5B7D-4A79-939D-79764B1315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2861" y="2747719"/>
            <a:ext cx="4464584" cy="2300811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C8D529F5-B0F8-4AAC-857F-39D2512CF3D9}"/>
              </a:ext>
            </a:extLst>
          </p:cNvPr>
          <p:cNvSpPr/>
          <p:nvPr/>
        </p:nvSpPr>
        <p:spPr>
          <a:xfrm>
            <a:off x="604376" y="977960"/>
            <a:ext cx="834870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Funcția COUNT() – determină numărul de valori într-o coloana</a:t>
            </a:r>
            <a:endParaRPr lang="ro-MD" sz="1600" b="1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B8284C3-FC10-4C3B-AF04-A636D3D06D11}"/>
              </a:ext>
            </a:extLst>
          </p:cNvPr>
          <p:cNvSpPr/>
          <p:nvPr/>
        </p:nvSpPr>
        <p:spPr>
          <a:xfrm>
            <a:off x="-1" y="0"/>
            <a:ext cx="457200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Limbajul SQL (II)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Roboto Slab"/>
              <a:ea typeface="Roboto Slab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DC45AFE-AEB6-411A-9491-46A06A5E3A17}"/>
              </a:ext>
            </a:extLst>
          </p:cNvPr>
          <p:cNvSpPr/>
          <p:nvPr/>
        </p:nvSpPr>
        <p:spPr>
          <a:xfrm>
            <a:off x="4571999" y="-2338"/>
            <a:ext cx="4572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ro-RO" b="1" dirty="0"/>
              <a:t>Instrucțiunea SELECT + FROM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DEA576C-214D-45EF-B300-81A8135915E3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5646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99;p15">
            <a:extLst>
              <a:ext uri="{FF2B5EF4-FFF2-40B4-BE49-F238E27FC236}">
                <a16:creationId xmlns:a16="http://schemas.microsoft.com/office/drawing/2014/main" id="{55A47164-181C-4BED-B634-33052153C5ED}"/>
              </a:ext>
            </a:extLst>
          </p:cNvPr>
          <p:cNvSpPr txBox="1">
            <a:spLocks/>
          </p:cNvSpPr>
          <p:nvPr/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>
              <a:defRPr/>
            </a:pPr>
            <a:fld id="{00000000-1234-1234-1234-123412341234}" type="slidenum">
              <a:rPr lang="en" smtClean="0">
                <a:solidFill>
                  <a:srgbClr val="0091EA"/>
                </a:solidFill>
                <a:latin typeface="+mj-lt"/>
              </a:rPr>
              <a:pPr>
                <a:defRPr/>
              </a:pPr>
              <a:t>13</a:t>
            </a:fld>
            <a:endParaRPr lang="en" dirty="0">
              <a:solidFill>
                <a:srgbClr val="0091EA"/>
              </a:solidFill>
              <a:latin typeface="+mj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71F032-C05A-4E12-8E4D-76614D3723F9}"/>
              </a:ext>
            </a:extLst>
          </p:cNvPr>
          <p:cNvSpPr/>
          <p:nvPr/>
        </p:nvSpPr>
        <p:spPr>
          <a:xfrm>
            <a:off x="498608" y="1414516"/>
            <a:ext cx="802896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Prezentarea valorilor unice într-o coloana a tabelului</a:t>
            </a:r>
            <a:endParaRPr lang="ro-MD" sz="1600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0A45F9-E3E5-4372-A110-7BFCBA4B0479}"/>
              </a:ext>
            </a:extLst>
          </p:cNvPr>
          <p:cNvSpPr/>
          <p:nvPr/>
        </p:nvSpPr>
        <p:spPr>
          <a:xfrm>
            <a:off x="955232" y="477581"/>
            <a:ext cx="48590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Prezentarea valorilor unice pe coloana</a:t>
            </a:r>
            <a:endParaRPr lang="en-US" sz="20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D450D31-C56F-421C-96A6-80717B56D841}"/>
              </a:ext>
            </a:extLst>
          </p:cNvPr>
          <p:cNvSpPr/>
          <p:nvPr/>
        </p:nvSpPr>
        <p:spPr>
          <a:xfrm>
            <a:off x="498608" y="2057046"/>
            <a:ext cx="814678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Exemplu (pentru explicitatea trebuie să existe mai mulți clienți cu un prenume)</a:t>
            </a:r>
            <a:endParaRPr lang="ro-MD" sz="16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73D5978-3C5D-4C32-8CDF-0B96ED3D4037}"/>
              </a:ext>
            </a:extLst>
          </p:cNvPr>
          <p:cNvSpPr/>
          <p:nvPr/>
        </p:nvSpPr>
        <p:spPr>
          <a:xfrm>
            <a:off x="1157210" y="1735219"/>
            <a:ext cx="4657044" cy="311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 DISTINCT </a:t>
            </a: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nume_coloana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FROM </a:t>
            </a: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nume_tabel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o-MD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E1B8DC8-3757-40B7-B56C-408D997AAD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7754" y="2454808"/>
            <a:ext cx="3957323" cy="2629827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F823F09-B07C-49E2-B377-1A0D5BFE6BBA}"/>
              </a:ext>
            </a:extLst>
          </p:cNvPr>
          <p:cNvSpPr/>
          <p:nvPr/>
        </p:nvSpPr>
        <p:spPr>
          <a:xfrm>
            <a:off x="498608" y="971217"/>
            <a:ext cx="802896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DISTINCT – permite detectarea valorilor unice într-o coloana</a:t>
            </a:r>
            <a:endParaRPr lang="ro-MD" sz="1600" b="1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D794160-B5C7-4F46-BD0B-BEA30A0D4F30}"/>
              </a:ext>
            </a:extLst>
          </p:cNvPr>
          <p:cNvSpPr/>
          <p:nvPr/>
        </p:nvSpPr>
        <p:spPr>
          <a:xfrm>
            <a:off x="-1" y="0"/>
            <a:ext cx="457200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Limbajul SQL (II)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Roboto Slab"/>
              <a:ea typeface="Roboto Slab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60448A5-CFEB-4469-AAEB-2E76461EEE8A}"/>
              </a:ext>
            </a:extLst>
          </p:cNvPr>
          <p:cNvSpPr/>
          <p:nvPr/>
        </p:nvSpPr>
        <p:spPr>
          <a:xfrm>
            <a:off x="4571999" y="-2338"/>
            <a:ext cx="4572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ro-RO" b="1" dirty="0"/>
              <a:t>Instrucțiunea SELECT + FROM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278CC7B-03E5-4E7E-A762-14F691029E0E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2237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12;p17">
            <a:extLst>
              <a:ext uri="{FF2B5EF4-FFF2-40B4-BE49-F238E27FC236}">
                <a16:creationId xmlns:a16="http://schemas.microsoft.com/office/drawing/2014/main" id="{4130489C-5144-4F0C-9CFD-4423A06DBAB8}"/>
              </a:ext>
            </a:extLst>
          </p:cNvPr>
          <p:cNvSpPr txBox="1">
            <a:spLocks/>
          </p:cNvSpPr>
          <p:nvPr/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" sz="1300" b="1" smtClean="0">
                <a:solidFill>
                  <a:srgbClr val="0091EA"/>
                </a:solidFill>
                <a:latin typeface="+mj-lt"/>
                <a:ea typeface="Source Sans Pro"/>
                <a:sym typeface="Source Sans Pro"/>
              </a:rPr>
              <a:pPr algn="r"/>
              <a:t>14</a:t>
            </a:fld>
            <a:endParaRPr lang="en" sz="1300" b="1" dirty="0">
              <a:solidFill>
                <a:srgbClr val="0091EA"/>
              </a:solidFill>
              <a:latin typeface="+mj-lt"/>
              <a:ea typeface="Source Sans Pro"/>
              <a:sym typeface="Source Sans Pro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507252C-D735-49F9-A49D-9BA4BB6BBB80}"/>
              </a:ext>
            </a:extLst>
          </p:cNvPr>
          <p:cNvSpPr/>
          <p:nvPr/>
        </p:nvSpPr>
        <p:spPr>
          <a:xfrm>
            <a:off x="892352" y="462818"/>
            <a:ext cx="62360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Prezentarea numărului de valori unice pe coloană</a:t>
            </a:r>
            <a:endParaRPr lang="en-US" sz="20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5DE2072-1F60-423D-8809-C406B677D925}"/>
              </a:ext>
            </a:extLst>
          </p:cNvPr>
          <p:cNvSpPr/>
          <p:nvPr/>
        </p:nvSpPr>
        <p:spPr>
          <a:xfrm>
            <a:off x="546563" y="991065"/>
            <a:ext cx="802896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Prezentarea </a:t>
            </a:r>
            <a:r>
              <a:rPr lang="ro-RO" sz="1600" b="1" dirty="0" err="1"/>
              <a:t>numarului</a:t>
            </a:r>
            <a:r>
              <a:rPr lang="ro-RO" sz="1600" b="1" dirty="0"/>
              <a:t> de valori unice într-o coloana a tabelului </a:t>
            </a:r>
            <a:endParaRPr lang="ro-MD" sz="16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02963AB-1217-4FC2-85E8-F7963E8CF5FB}"/>
              </a:ext>
            </a:extLst>
          </p:cNvPr>
          <p:cNvSpPr/>
          <p:nvPr/>
        </p:nvSpPr>
        <p:spPr>
          <a:xfrm>
            <a:off x="546563" y="1953839"/>
            <a:ext cx="13276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Exemplu</a:t>
            </a:r>
            <a:endParaRPr lang="ro-MD" sz="1600" b="1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37650943-E12C-4AB2-A221-7EBA4211D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2756" y="2227384"/>
            <a:ext cx="5898486" cy="2742713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67594ADC-EB6D-4D26-A81C-30AB0678BEB8}"/>
              </a:ext>
            </a:extLst>
          </p:cNvPr>
          <p:cNvSpPr/>
          <p:nvPr/>
        </p:nvSpPr>
        <p:spPr>
          <a:xfrm>
            <a:off x="1210367" y="1502095"/>
            <a:ext cx="5452134" cy="311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 COUNT(DISTINCT </a:t>
            </a: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nume_coloana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FROM </a:t>
            </a: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nume_tabel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o-MD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EA773C7-550C-480B-8500-AF7E5D7E8F8D}"/>
              </a:ext>
            </a:extLst>
          </p:cNvPr>
          <p:cNvSpPr/>
          <p:nvPr/>
        </p:nvSpPr>
        <p:spPr>
          <a:xfrm>
            <a:off x="-1" y="0"/>
            <a:ext cx="457200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Limbajul SQL (II)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Roboto Slab"/>
              <a:ea typeface="Roboto Slab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AE0FCF8-D941-4A29-B33B-DD59E4D1C3F1}"/>
              </a:ext>
            </a:extLst>
          </p:cNvPr>
          <p:cNvSpPr/>
          <p:nvPr/>
        </p:nvSpPr>
        <p:spPr>
          <a:xfrm>
            <a:off x="4571999" y="-2338"/>
            <a:ext cx="4572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ro-RO" b="1" dirty="0"/>
              <a:t>Instrucțiunea SELECT + FROM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CC9D20E-F9D9-4AF0-A3B0-9982DDCD8152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5524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99;p15">
            <a:extLst>
              <a:ext uri="{FF2B5EF4-FFF2-40B4-BE49-F238E27FC236}">
                <a16:creationId xmlns:a16="http://schemas.microsoft.com/office/drawing/2014/main" id="{01BDA775-84DB-4BF0-8CA0-AAB2A30A82A9}"/>
              </a:ext>
            </a:extLst>
          </p:cNvPr>
          <p:cNvSpPr txBox="1">
            <a:spLocks/>
          </p:cNvSpPr>
          <p:nvPr/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00000000-1234-1234-1234-123412341234}" type="slidenum">
              <a:rPr lang="en" smtClean="0">
                <a:latin typeface="+mj-lt"/>
              </a:rPr>
              <a:pPr/>
              <a:t>15</a:t>
            </a:fld>
            <a:endParaRPr lang="en" dirty="0">
              <a:latin typeface="+mj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D8EF2AF-5089-42E2-B61E-AC2B1E383936}"/>
              </a:ext>
            </a:extLst>
          </p:cNvPr>
          <p:cNvSpPr/>
          <p:nvPr/>
        </p:nvSpPr>
        <p:spPr>
          <a:xfrm>
            <a:off x="554892" y="759530"/>
            <a:ext cx="83981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GROUP BY – permite gruparea datelor după valorile unei coloane</a:t>
            </a:r>
            <a:endParaRPr lang="ro-MD" sz="1600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2111C15-EB32-4102-AE0D-BE95EA944C06}"/>
              </a:ext>
            </a:extLst>
          </p:cNvPr>
          <p:cNvSpPr/>
          <p:nvPr/>
        </p:nvSpPr>
        <p:spPr>
          <a:xfrm>
            <a:off x="840153" y="347146"/>
            <a:ext cx="55579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Gruparea datelor după valorile unei coloane </a:t>
            </a:r>
            <a:endParaRPr lang="en-US" sz="20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B25FE14-7F64-49B1-B701-B7285E9CB75D}"/>
              </a:ext>
            </a:extLst>
          </p:cNvPr>
          <p:cNvSpPr/>
          <p:nvPr/>
        </p:nvSpPr>
        <p:spPr>
          <a:xfrm>
            <a:off x="590027" y="2315502"/>
            <a:ext cx="836305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Exemplu: afișarea tuturor grupurilor din coloana </a:t>
            </a:r>
            <a:r>
              <a:rPr lang="ro-RO" sz="1600" b="1" dirty="0" err="1"/>
              <a:t>nume_client</a:t>
            </a:r>
            <a:r>
              <a:rPr lang="ro-RO" sz="1600" b="1" dirty="0"/>
              <a:t> a tabelului client și  a numărului de date in fiecare grup</a:t>
            </a:r>
            <a:endParaRPr lang="ro-MD" sz="1600" b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A97E53E-5861-4DB6-BF0A-96C252436088}"/>
              </a:ext>
            </a:extLst>
          </p:cNvPr>
          <p:cNvSpPr/>
          <p:nvPr/>
        </p:nvSpPr>
        <p:spPr>
          <a:xfrm>
            <a:off x="554892" y="1077519"/>
            <a:ext cx="83981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Pentru a se diferenția de DISTINCT, GROUP BY utilizează și funcții de agregare (COUNT(), MAX(), MIN(), SUM(), AVR(), etc)</a:t>
            </a:r>
            <a:endParaRPr lang="ro-MD" sz="16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4F33442-DBDE-4901-B09A-EE92B38D6026}"/>
              </a:ext>
            </a:extLst>
          </p:cNvPr>
          <p:cNvSpPr/>
          <p:nvPr/>
        </p:nvSpPr>
        <p:spPr>
          <a:xfrm>
            <a:off x="554892" y="1698522"/>
            <a:ext cx="83981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Gruparea datelor după valoarea unei coloane si afișarea numărului fiecărui grup</a:t>
            </a:r>
            <a:endParaRPr lang="ro-MD" sz="1600" b="1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CCA34B2-5424-43E8-BEED-E628CB17E8CC}"/>
              </a:ext>
            </a:extLst>
          </p:cNvPr>
          <p:cNvSpPr/>
          <p:nvPr/>
        </p:nvSpPr>
        <p:spPr>
          <a:xfrm>
            <a:off x="840153" y="1976948"/>
            <a:ext cx="79740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SELECT </a:t>
            </a:r>
            <a:r>
              <a:rPr lang="ro-MD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nume_coloana</a:t>
            </a:r>
            <a:r>
              <a:rPr 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, COUNT(</a:t>
            </a:r>
            <a:r>
              <a:rPr lang="ro-MD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nume_coloana</a:t>
            </a:r>
            <a:r>
              <a:rPr 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) FROM </a:t>
            </a:r>
            <a:r>
              <a:rPr lang="ro-MD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nume_tabel</a:t>
            </a:r>
            <a:r>
              <a:rPr 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GROUP BY </a:t>
            </a:r>
            <a:r>
              <a:rPr lang="ro-MD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nume_coloana</a:t>
            </a:r>
            <a:endParaRPr lang="ro-MD" dirty="0">
              <a:solidFill>
                <a:srgbClr val="0000FF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8BF71503-2A2E-44D7-86F9-F9A91B9436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998" y="2908853"/>
            <a:ext cx="4496119" cy="2234598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04F22441-8001-43BB-BFF1-4CBEF2336135}"/>
              </a:ext>
            </a:extLst>
          </p:cNvPr>
          <p:cNvSpPr/>
          <p:nvPr/>
        </p:nvSpPr>
        <p:spPr>
          <a:xfrm>
            <a:off x="-1" y="0"/>
            <a:ext cx="457200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Limbajul SQL (II)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Roboto Slab"/>
              <a:ea typeface="Roboto Slab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D8D7F86-71DA-47D9-A9EB-0086C848DB53}"/>
              </a:ext>
            </a:extLst>
          </p:cNvPr>
          <p:cNvSpPr/>
          <p:nvPr/>
        </p:nvSpPr>
        <p:spPr>
          <a:xfrm>
            <a:off x="4571999" y="-2338"/>
            <a:ext cx="4572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ro-RO" b="1" dirty="0"/>
              <a:t>Instrucțiunea SELECT + FROM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320F5B1-8204-46E7-9DD0-E11CC3895F87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2767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12;p17">
            <a:extLst>
              <a:ext uri="{FF2B5EF4-FFF2-40B4-BE49-F238E27FC236}">
                <a16:creationId xmlns:a16="http://schemas.microsoft.com/office/drawing/2014/main" id="{CB7BE253-3484-4796-BDE0-4697459C1E0C}"/>
              </a:ext>
            </a:extLst>
          </p:cNvPr>
          <p:cNvSpPr txBox="1">
            <a:spLocks/>
          </p:cNvSpPr>
          <p:nvPr/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" sz="1300" b="1" smtClean="0">
                <a:solidFill>
                  <a:srgbClr val="0091EA"/>
                </a:solidFill>
                <a:latin typeface="+mj-lt"/>
                <a:ea typeface="Source Sans Pro"/>
              </a:rPr>
              <a:pPr algn="r"/>
              <a:t>16</a:t>
            </a:fld>
            <a:endParaRPr lang="en" sz="1300" b="1" dirty="0">
              <a:solidFill>
                <a:srgbClr val="0091EA"/>
              </a:solidFill>
              <a:latin typeface="+mj-lt"/>
              <a:ea typeface="Source Sans Pro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B3FFFC2-B179-4291-976E-4592A2D4CB02}"/>
              </a:ext>
            </a:extLst>
          </p:cNvPr>
          <p:cNvSpPr/>
          <p:nvPr/>
        </p:nvSpPr>
        <p:spPr>
          <a:xfrm>
            <a:off x="554892" y="759530"/>
            <a:ext cx="83981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HAVING – permite introducerea unei condiții la prezentarea rezultatelor grupării datelor după valorile unei coloane</a:t>
            </a:r>
            <a:endParaRPr lang="ro-MD" sz="1600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DE79199-1D19-476A-9B53-45F54BBA8CDF}"/>
              </a:ext>
            </a:extLst>
          </p:cNvPr>
          <p:cNvSpPr/>
          <p:nvPr/>
        </p:nvSpPr>
        <p:spPr>
          <a:xfrm>
            <a:off x="1061952" y="347394"/>
            <a:ext cx="36920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Filtrarea grupurilor de date </a:t>
            </a:r>
            <a:endParaRPr lang="en-US" sz="20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E42A12F-ABD0-4790-B574-977ECDD78634}"/>
              </a:ext>
            </a:extLst>
          </p:cNvPr>
          <p:cNvSpPr/>
          <p:nvPr/>
        </p:nvSpPr>
        <p:spPr>
          <a:xfrm>
            <a:off x="590027" y="2315502"/>
            <a:ext cx="849926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Exemplu: afișarea datelor grupurilor formate conform coloanei </a:t>
            </a:r>
            <a:r>
              <a:rPr lang="ro-RO" sz="1600" b="1" dirty="0" err="1"/>
              <a:t>nume_client</a:t>
            </a:r>
            <a:r>
              <a:rPr lang="ro-RO" sz="1600" b="1" dirty="0"/>
              <a:t>  care a un secvența an in interior și a numărului de date in fiecare grup</a:t>
            </a:r>
            <a:endParaRPr lang="ro-MD" sz="1600" b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1565F2E-BA92-4B1A-94EC-C34CFBF145BA}"/>
              </a:ext>
            </a:extLst>
          </p:cNvPr>
          <p:cNvSpPr/>
          <p:nvPr/>
        </p:nvSpPr>
        <p:spPr>
          <a:xfrm>
            <a:off x="554892" y="1330777"/>
            <a:ext cx="83981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Gruparea datelor după valoarea unei coloane si afișarea doar a grupurilor ce respectă o condiție</a:t>
            </a:r>
            <a:endParaRPr lang="ro-MD" sz="16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D783FBE-620B-4B94-AB6C-7370D2DBED3D}"/>
              </a:ext>
            </a:extLst>
          </p:cNvPr>
          <p:cNvSpPr/>
          <p:nvPr/>
        </p:nvSpPr>
        <p:spPr>
          <a:xfrm>
            <a:off x="979004" y="1924128"/>
            <a:ext cx="79740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SELECT </a:t>
            </a:r>
            <a:r>
              <a:rPr lang="ro-MD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nume_coloane</a:t>
            </a:r>
            <a:r>
              <a:rPr 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FROM </a:t>
            </a:r>
            <a:r>
              <a:rPr lang="ro-MD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nume_tabel</a:t>
            </a:r>
            <a:r>
              <a:rPr 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GROUP BY </a:t>
            </a:r>
            <a:r>
              <a:rPr lang="ro-MD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nume_coloana</a:t>
            </a:r>
            <a:r>
              <a:rPr 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HAVING </a:t>
            </a:r>
            <a:r>
              <a:rPr lang="ro-MD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conditie</a:t>
            </a:r>
            <a:endParaRPr lang="ro-MD" dirty="0">
              <a:solidFill>
                <a:srgbClr val="0000FF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A2E37C52-1D44-4947-8695-449D791FF8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154" y="2900277"/>
            <a:ext cx="6175247" cy="2171705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823B1183-BA59-4667-8EFA-7A42CE82A382}"/>
              </a:ext>
            </a:extLst>
          </p:cNvPr>
          <p:cNvSpPr/>
          <p:nvPr/>
        </p:nvSpPr>
        <p:spPr>
          <a:xfrm>
            <a:off x="-1" y="0"/>
            <a:ext cx="457200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Limbajul SQL (II)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Roboto Slab"/>
              <a:ea typeface="Roboto Slab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049DE46-F8F9-4B4D-A0DF-1DA977BEEEEE}"/>
              </a:ext>
            </a:extLst>
          </p:cNvPr>
          <p:cNvSpPr/>
          <p:nvPr/>
        </p:nvSpPr>
        <p:spPr>
          <a:xfrm>
            <a:off x="4571999" y="-2338"/>
            <a:ext cx="4572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ro-RO" b="1" dirty="0"/>
              <a:t>Instrucțiunea SELECT + FROM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8BF8DEB-570F-4676-B629-572DAEF49242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68563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99;p15">
            <a:extLst>
              <a:ext uri="{FF2B5EF4-FFF2-40B4-BE49-F238E27FC236}">
                <a16:creationId xmlns:a16="http://schemas.microsoft.com/office/drawing/2014/main" id="{B4A8D115-14BF-46F9-984B-399B506CD74C}"/>
              </a:ext>
            </a:extLst>
          </p:cNvPr>
          <p:cNvSpPr txBox="1">
            <a:spLocks/>
          </p:cNvSpPr>
          <p:nvPr/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00000000-1234-1234-1234-123412341234}" type="slidenum">
              <a:rPr lang="en" smtClean="0">
                <a:latin typeface="+mj-lt"/>
              </a:rPr>
              <a:pPr/>
              <a:t>17</a:t>
            </a:fld>
            <a:endParaRPr lang="en" dirty="0">
              <a:latin typeface="+mj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F6D3064-D176-4DBF-9305-3C25B3601F9C}"/>
              </a:ext>
            </a:extLst>
          </p:cNvPr>
          <p:cNvSpPr/>
          <p:nvPr/>
        </p:nvSpPr>
        <p:spPr>
          <a:xfrm>
            <a:off x="719070" y="689482"/>
            <a:ext cx="40174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Aranjarea în ordine crescătoare</a:t>
            </a:r>
            <a:endParaRPr lang="en-US" sz="20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0EF5AFC-70CB-479B-9082-2FDEB2F1396F}"/>
              </a:ext>
            </a:extLst>
          </p:cNvPr>
          <p:cNvSpPr/>
          <p:nvPr/>
        </p:nvSpPr>
        <p:spPr>
          <a:xfrm>
            <a:off x="1669602" y="342761"/>
            <a:ext cx="58047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sz="2400" b="1" dirty="0">
                <a:solidFill>
                  <a:schemeClr val="accent1"/>
                </a:solidFill>
                <a:latin typeface="Roboto Slab"/>
                <a:ea typeface="Roboto Slab"/>
              </a:rPr>
              <a:t>3. Instrucțiunea SELECT + ORDER BY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0A40EEE-19A6-4169-A932-47618F2BE88F}"/>
              </a:ext>
            </a:extLst>
          </p:cNvPr>
          <p:cNvSpPr/>
          <p:nvPr/>
        </p:nvSpPr>
        <p:spPr>
          <a:xfrm>
            <a:off x="525856" y="1704374"/>
            <a:ext cx="732269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Prezentarea datelor ordonate crescător după valorile unei coloane</a:t>
            </a:r>
            <a:endParaRPr lang="ro-MD" sz="1600" b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D5F4495-ABE4-411F-B594-13026E9C3619}"/>
              </a:ext>
            </a:extLst>
          </p:cNvPr>
          <p:cNvSpPr/>
          <p:nvPr/>
        </p:nvSpPr>
        <p:spPr>
          <a:xfrm>
            <a:off x="566377" y="2351756"/>
            <a:ext cx="857762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>
                <a:solidFill>
                  <a:schemeClr val="tx1"/>
                </a:solidFill>
                <a:latin typeface="arial" panose="020B0604020202020204" pitchFamily="34" charset="0"/>
              </a:rPr>
              <a:t>Exemplu</a:t>
            </a:r>
            <a:endParaRPr lang="ro-MD" sz="1600" b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F1E8352-6009-4C35-8569-58966AF4D56A}"/>
              </a:ext>
            </a:extLst>
          </p:cNvPr>
          <p:cNvSpPr/>
          <p:nvPr/>
        </p:nvSpPr>
        <p:spPr>
          <a:xfrm>
            <a:off x="1072324" y="2002889"/>
            <a:ext cx="4855816" cy="311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 * FROM </a:t>
            </a: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nume_tabel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ORDER BY </a:t>
            </a: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nume_coloana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o-MD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1170247-4A01-4AB9-B11E-57562C5825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1389" y="2692084"/>
            <a:ext cx="3932232" cy="2360442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775DA02B-CCD3-4042-9871-E2E2B056F242}"/>
              </a:ext>
            </a:extLst>
          </p:cNvPr>
          <p:cNvSpPr/>
          <p:nvPr/>
        </p:nvSpPr>
        <p:spPr>
          <a:xfrm>
            <a:off x="525858" y="1082277"/>
            <a:ext cx="82898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ORDER BY – asigură ordonarea datelor in ordine crescătoare (ASC - implicit) sau descrescătoare (DESC)</a:t>
            </a:r>
            <a:endParaRPr lang="ro-MD" sz="1600" b="1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27B8430-E750-47F4-BCAB-9BFD19BE8161}"/>
              </a:ext>
            </a:extLst>
          </p:cNvPr>
          <p:cNvSpPr/>
          <p:nvPr/>
        </p:nvSpPr>
        <p:spPr>
          <a:xfrm>
            <a:off x="-1" y="0"/>
            <a:ext cx="457200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Limbajul SQL (II)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Roboto Slab"/>
              <a:ea typeface="Roboto Slab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1643BE7-9D9F-4761-B5CE-5F10FA736618}"/>
              </a:ext>
            </a:extLst>
          </p:cNvPr>
          <p:cNvSpPr/>
          <p:nvPr/>
        </p:nvSpPr>
        <p:spPr>
          <a:xfrm>
            <a:off x="4571999" y="-2338"/>
            <a:ext cx="4572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ro-RO" b="1" dirty="0"/>
              <a:t>Instrucțiunea SELECT + ORDER BY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2FC6EFF-D5A3-46AE-A07C-6481712A57C1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95994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12;p17">
            <a:extLst>
              <a:ext uri="{FF2B5EF4-FFF2-40B4-BE49-F238E27FC236}">
                <a16:creationId xmlns:a16="http://schemas.microsoft.com/office/drawing/2014/main" id="{212EA204-9590-447C-95CF-75A9E195DC00}"/>
              </a:ext>
            </a:extLst>
          </p:cNvPr>
          <p:cNvSpPr txBox="1">
            <a:spLocks/>
          </p:cNvSpPr>
          <p:nvPr/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" sz="1300" b="1" smtClean="0">
                <a:solidFill>
                  <a:schemeClr val="accent1"/>
                </a:solidFill>
                <a:latin typeface="+mj-lt"/>
                <a:ea typeface="Source Sans Pro"/>
              </a:rPr>
              <a:pPr algn="r"/>
              <a:t>18</a:t>
            </a:fld>
            <a:endParaRPr lang="en" sz="1300" b="1" dirty="0">
              <a:solidFill>
                <a:schemeClr val="accent1"/>
              </a:solidFill>
              <a:latin typeface="+mj-lt"/>
              <a:ea typeface="Source Sans Pro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FE68EAF-B337-4136-903D-F650C9C41135}"/>
              </a:ext>
            </a:extLst>
          </p:cNvPr>
          <p:cNvSpPr/>
          <p:nvPr/>
        </p:nvSpPr>
        <p:spPr>
          <a:xfrm>
            <a:off x="774607" y="450680"/>
            <a:ext cx="45784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Aranjarea în ordine descrescătoarea</a:t>
            </a:r>
            <a:endParaRPr lang="en-US" sz="20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1AD9C67-936D-44E2-BE80-5EAB1A22A5CA}"/>
              </a:ext>
            </a:extLst>
          </p:cNvPr>
          <p:cNvSpPr/>
          <p:nvPr/>
        </p:nvSpPr>
        <p:spPr>
          <a:xfrm>
            <a:off x="385182" y="962167"/>
            <a:ext cx="732269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Prezentarea datelor ordonate </a:t>
            </a:r>
            <a:r>
              <a:rPr lang="ro-RO" sz="1600" b="1" dirty="0" err="1"/>
              <a:t>decrescător</a:t>
            </a:r>
            <a:r>
              <a:rPr lang="ro-RO" sz="1600" b="1" dirty="0"/>
              <a:t> după valorile unei coloane</a:t>
            </a:r>
            <a:endParaRPr lang="ro-MD" sz="1600" b="1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BE57E8F-DA73-4764-B478-40935CE1F8F4}"/>
              </a:ext>
            </a:extLst>
          </p:cNvPr>
          <p:cNvSpPr/>
          <p:nvPr/>
        </p:nvSpPr>
        <p:spPr>
          <a:xfrm>
            <a:off x="947280" y="1300721"/>
            <a:ext cx="5352747" cy="311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 * FROM </a:t>
            </a: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nume_tabel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ORDER BY </a:t>
            </a: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nume_coloana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DESC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o-MD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6305AFE2-EC18-4CA6-B053-3D23F10AE1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4614" y="2041135"/>
            <a:ext cx="4454770" cy="2940818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E7BF6DD5-9210-4427-A166-30E058305933}"/>
              </a:ext>
            </a:extLst>
          </p:cNvPr>
          <p:cNvSpPr/>
          <p:nvPr/>
        </p:nvSpPr>
        <p:spPr>
          <a:xfrm>
            <a:off x="385182" y="1702581"/>
            <a:ext cx="857762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>
                <a:solidFill>
                  <a:schemeClr val="tx1"/>
                </a:solidFill>
                <a:latin typeface="arial" panose="020B0604020202020204" pitchFamily="34" charset="0"/>
              </a:rPr>
              <a:t>Exemplu</a:t>
            </a:r>
            <a:endParaRPr lang="ro-MD" sz="1600" b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16342F6-E120-49A9-B7A8-DAD993BABA74}"/>
              </a:ext>
            </a:extLst>
          </p:cNvPr>
          <p:cNvSpPr/>
          <p:nvPr/>
        </p:nvSpPr>
        <p:spPr>
          <a:xfrm>
            <a:off x="-1" y="0"/>
            <a:ext cx="457200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Limbajul SQL (II)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Roboto Slab"/>
              <a:ea typeface="Roboto Slab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8A31E0A-5102-44FD-880A-3C40BEE738B4}"/>
              </a:ext>
            </a:extLst>
          </p:cNvPr>
          <p:cNvSpPr/>
          <p:nvPr/>
        </p:nvSpPr>
        <p:spPr>
          <a:xfrm>
            <a:off x="4571999" y="-2338"/>
            <a:ext cx="4572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ro-RO" b="1" dirty="0"/>
              <a:t>Instrucțiunea SELECT + ORDER BY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B629A4-2A22-4A8E-A834-1BE5869668AC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0291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99;p15">
            <a:extLst>
              <a:ext uri="{FF2B5EF4-FFF2-40B4-BE49-F238E27FC236}">
                <a16:creationId xmlns:a16="http://schemas.microsoft.com/office/drawing/2014/main" id="{81FCD690-406B-49A4-9812-03213F5959E7}"/>
              </a:ext>
            </a:extLst>
          </p:cNvPr>
          <p:cNvSpPr txBox="1">
            <a:spLocks/>
          </p:cNvSpPr>
          <p:nvPr/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00000000-1234-1234-1234-123412341234}" type="slidenum">
              <a:rPr lang="en" smtClean="0">
                <a:latin typeface="+mj-lt"/>
              </a:rPr>
              <a:pPr/>
              <a:t>19</a:t>
            </a:fld>
            <a:endParaRPr lang="en" dirty="0">
              <a:latin typeface="+mj-lt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98FB3BF-2F03-4D65-A5BB-C89CE8585867}"/>
              </a:ext>
            </a:extLst>
          </p:cNvPr>
          <p:cNvSpPr/>
          <p:nvPr/>
        </p:nvSpPr>
        <p:spPr>
          <a:xfrm>
            <a:off x="473117" y="1570502"/>
            <a:ext cx="851504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Prezentarea tuturor datelor care au o anumita valoarea într-o anumita coloana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A1A238E-2172-4300-B6F5-749D70CFA6E1}"/>
              </a:ext>
            </a:extLst>
          </p:cNvPr>
          <p:cNvSpPr/>
          <p:nvPr/>
        </p:nvSpPr>
        <p:spPr>
          <a:xfrm>
            <a:off x="473117" y="2193538"/>
            <a:ext cx="845271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MD" sz="1600" b="1" dirty="0"/>
              <a:t>Exemplu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7FB3AEC-9332-4454-88A7-41B72E22916C}"/>
              </a:ext>
            </a:extLst>
          </p:cNvPr>
          <p:cNvSpPr/>
          <p:nvPr/>
        </p:nvSpPr>
        <p:spPr>
          <a:xfrm>
            <a:off x="1967760" y="320575"/>
            <a:ext cx="52084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sz="2400" b="1" dirty="0">
                <a:solidFill>
                  <a:schemeClr val="accent1"/>
                </a:solidFill>
                <a:latin typeface="Roboto Slab"/>
                <a:ea typeface="Roboto Slab"/>
              </a:rPr>
              <a:t>4. Instrucțiunea SELECT + WHERE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A9BC572-2DB5-478D-ABBD-6DA4B1AA21E8}"/>
              </a:ext>
            </a:extLst>
          </p:cNvPr>
          <p:cNvSpPr/>
          <p:nvPr/>
        </p:nvSpPr>
        <p:spPr>
          <a:xfrm>
            <a:off x="771899" y="712080"/>
            <a:ext cx="56797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Citirea datelor conform unei valori a coloanei</a:t>
            </a:r>
            <a:endParaRPr lang="en-US" sz="20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810C5F8-8FEA-494E-AB22-4AFC5592A563}"/>
              </a:ext>
            </a:extLst>
          </p:cNvPr>
          <p:cNvSpPr/>
          <p:nvPr/>
        </p:nvSpPr>
        <p:spPr>
          <a:xfrm>
            <a:off x="1137138" y="1909056"/>
            <a:ext cx="6279662" cy="311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 *FROM </a:t>
            </a: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nume_tabel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WHERE </a:t>
            </a: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nume_coloana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=valoare coloana;</a:t>
            </a:r>
            <a:endParaRPr lang="ro-MD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576EDC9E-0F9E-4D87-80F4-12653426B5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140" y="2447517"/>
            <a:ext cx="4970939" cy="2649640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9A47A44E-052D-4667-A715-114EA4AD6159}"/>
              </a:ext>
            </a:extLst>
          </p:cNvPr>
          <p:cNvSpPr/>
          <p:nvPr/>
        </p:nvSpPr>
        <p:spPr>
          <a:xfrm>
            <a:off x="473117" y="1169227"/>
            <a:ext cx="71859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WHERE – permite introducerea unei condiții de selecție a datelor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A58157B-C82F-4163-A562-6D0BFFB8C871}"/>
              </a:ext>
            </a:extLst>
          </p:cNvPr>
          <p:cNvSpPr/>
          <p:nvPr/>
        </p:nvSpPr>
        <p:spPr>
          <a:xfrm>
            <a:off x="-1" y="0"/>
            <a:ext cx="457200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Limbajul SQL (II)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Roboto Slab"/>
              <a:ea typeface="Roboto Slab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8E4B93B-4EE4-47BB-A37F-0868B27CB21E}"/>
              </a:ext>
            </a:extLst>
          </p:cNvPr>
          <p:cNvSpPr/>
          <p:nvPr/>
        </p:nvSpPr>
        <p:spPr>
          <a:xfrm>
            <a:off x="4571999" y="-2338"/>
            <a:ext cx="4572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ro-RO" b="1" dirty="0"/>
              <a:t>Instrucțiunea SELECT + WHERE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3DD7764-6DA1-461C-87BF-F783348585E8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8780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+mj-lt"/>
              </a:rPr>
              <a:t>2</a:t>
            </a:fld>
            <a:endParaRPr dirty="0">
              <a:latin typeface="+mj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D6CE2F3-67F0-4477-B7C8-48D85867DA06}"/>
              </a:ext>
            </a:extLst>
          </p:cNvPr>
          <p:cNvSpPr/>
          <p:nvPr/>
        </p:nvSpPr>
        <p:spPr>
          <a:xfrm>
            <a:off x="-1" y="0"/>
            <a:ext cx="457200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Limbajul SQL (II)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Roboto Slab"/>
              <a:ea typeface="Roboto Slab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62EE94-5E29-4E0B-A6FF-368948AA2BD6}"/>
              </a:ext>
            </a:extLst>
          </p:cNvPr>
          <p:cNvSpPr/>
          <p:nvPr/>
        </p:nvSpPr>
        <p:spPr>
          <a:xfrm>
            <a:off x="4571999" y="0"/>
            <a:ext cx="4572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endParaRPr lang="en-US" b="1" dirty="0">
              <a:solidFill>
                <a:schemeClr val="accent1"/>
              </a:solidFill>
              <a:latin typeface="Roboto Slab"/>
              <a:ea typeface="Roboto Slab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9568B48-584D-43C6-951E-04DED4E43ECA}"/>
              </a:ext>
            </a:extLst>
          </p:cNvPr>
          <p:cNvSpPr/>
          <p:nvPr/>
        </p:nvSpPr>
        <p:spPr>
          <a:xfrm>
            <a:off x="1020782" y="804224"/>
            <a:ext cx="7321079" cy="4225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o-RO" sz="2600" b="1" dirty="0">
                <a:solidFill>
                  <a:schemeClr val="accent1"/>
                </a:solidFill>
                <a:latin typeface="Roboto Slab"/>
                <a:ea typeface="Roboto Slab"/>
              </a:rPr>
              <a:t>1. Instrucțiunea INSERT INTO</a:t>
            </a:r>
          </a:p>
          <a:p>
            <a:pPr>
              <a:lnSpc>
                <a:spcPct val="150000"/>
              </a:lnSpc>
            </a:pPr>
            <a:r>
              <a:rPr lang="ro-RO" sz="2600" b="1" dirty="0">
                <a:solidFill>
                  <a:schemeClr val="accent1"/>
                </a:solidFill>
                <a:latin typeface="Roboto Slab"/>
                <a:ea typeface="Roboto Slab"/>
              </a:rPr>
              <a:t>2. Instrucțiunea SELECT + FROM</a:t>
            </a:r>
          </a:p>
          <a:p>
            <a:pPr>
              <a:lnSpc>
                <a:spcPct val="150000"/>
              </a:lnSpc>
            </a:pPr>
            <a:r>
              <a:rPr lang="ro-RO" sz="2600" b="1" dirty="0">
                <a:solidFill>
                  <a:schemeClr val="accent1"/>
                </a:solidFill>
                <a:latin typeface="Roboto Slab"/>
                <a:ea typeface="Roboto Slab"/>
              </a:rPr>
              <a:t>3. Instrucțiunea SELECT + ORDER BY</a:t>
            </a:r>
          </a:p>
          <a:p>
            <a:pPr>
              <a:lnSpc>
                <a:spcPct val="150000"/>
              </a:lnSpc>
            </a:pPr>
            <a:r>
              <a:rPr lang="ro-RO" sz="2600" b="1" dirty="0">
                <a:solidFill>
                  <a:schemeClr val="accent1"/>
                </a:solidFill>
                <a:latin typeface="Roboto Slab"/>
                <a:ea typeface="Roboto Slab"/>
              </a:rPr>
              <a:t>4. Instrucțiunea SELECT + WHERE</a:t>
            </a:r>
          </a:p>
          <a:p>
            <a:pPr>
              <a:lnSpc>
                <a:spcPct val="150000"/>
              </a:lnSpc>
            </a:pPr>
            <a:r>
              <a:rPr lang="ro-RO" sz="2600" b="1" dirty="0">
                <a:solidFill>
                  <a:schemeClr val="accent1"/>
                </a:solidFill>
                <a:latin typeface="Roboto Slab"/>
                <a:ea typeface="Roboto Slab"/>
              </a:rPr>
              <a:t>5. Instrucțiunea SELECT + JOIN</a:t>
            </a:r>
          </a:p>
          <a:p>
            <a:pPr>
              <a:lnSpc>
                <a:spcPct val="150000"/>
              </a:lnSpc>
            </a:pPr>
            <a:r>
              <a:rPr lang="ro-RO" sz="2600" b="1" dirty="0">
                <a:solidFill>
                  <a:schemeClr val="accent1"/>
                </a:solidFill>
                <a:latin typeface="Roboto Slab"/>
                <a:ea typeface="Roboto Slab"/>
              </a:rPr>
              <a:t>6. Instrucțiunea UPDATE</a:t>
            </a:r>
          </a:p>
          <a:p>
            <a:pPr>
              <a:lnSpc>
                <a:spcPct val="150000"/>
              </a:lnSpc>
            </a:pPr>
            <a:r>
              <a:rPr lang="ro-RO" sz="2600" b="1" dirty="0">
                <a:solidFill>
                  <a:schemeClr val="accent1"/>
                </a:solidFill>
                <a:latin typeface="Roboto Slab"/>
                <a:ea typeface="Roboto Slab"/>
              </a:rPr>
              <a:t>7. Instrucțiunea DELETE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48C223-935D-412B-AFB6-A6996020ABD7}"/>
              </a:ext>
            </a:extLst>
          </p:cNvPr>
          <p:cNvSpPr/>
          <p:nvPr/>
        </p:nvSpPr>
        <p:spPr>
          <a:xfrm>
            <a:off x="1806227" y="434892"/>
            <a:ext cx="55315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1800" b="1" dirty="0">
                <a:solidFill>
                  <a:schemeClr val="accent1"/>
                </a:solidFill>
                <a:latin typeface="Roboto Slab"/>
                <a:ea typeface="Roboto Slab"/>
              </a:rPr>
              <a:t>Ce ne așteaptă?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586F455-CFCD-4594-A689-B28F46552275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99;p15">
            <a:extLst>
              <a:ext uri="{FF2B5EF4-FFF2-40B4-BE49-F238E27FC236}">
                <a16:creationId xmlns:a16="http://schemas.microsoft.com/office/drawing/2014/main" id="{32B2263F-CABD-4CEC-A1D2-B22AAE40B99A}"/>
              </a:ext>
            </a:extLst>
          </p:cNvPr>
          <p:cNvSpPr txBox="1">
            <a:spLocks/>
          </p:cNvSpPr>
          <p:nvPr/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00000000-1234-1234-1234-123412341234}" type="slidenum">
              <a:rPr lang="en" smtClean="0">
                <a:latin typeface="+mj-lt"/>
              </a:rPr>
              <a:pPr/>
              <a:t>20</a:t>
            </a:fld>
            <a:endParaRPr lang="en" dirty="0">
              <a:latin typeface="+mj-lt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7036A65-8AB3-4C4D-B5F5-849797A20EC2}"/>
              </a:ext>
            </a:extLst>
          </p:cNvPr>
          <p:cNvSpPr/>
          <p:nvPr/>
        </p:nvSpPr>
        <p:spPr>
          <a:xfrm>
            <a:off x="410785" y="957010"/>
            <a:ext cx="851504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Prezentarea tuturor datelor pentru care valoarea dintr-o anumita coloana îndeplinește o condiție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90F3CFD-421C-4130-9FA7-2C389A69E46E}"/>
              </a:ext>
            </a:extLst>
          </p:cNvPr>
          <p:cNvSpPr/>
          <p:nvPr/>
        </p:nvSpPr>
        <p:spPr>
          <a:xfrm>
            <a:off x="473117" y="1942656"/>
            <a:ext cx="845271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MD" sz="1600" b="1" dirty="0"/>
              <a:t>Exemplu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2678DFA-DD01-429E-A4F0-ABEDAAFD792A}"/>
              </a:ext>
            </a:extLst>
          </p:cNvPr>
          <p:cNvSpPr/>
          <p:nvPr/>
        </p:nvSpPr>
        <p:spPr>
          <a:xfrm>
            <a:off x="700172" y="480027"/>
            <a:ext cx="59170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Citirea datelor conform unei condiții a coloanei</a:t>
            </a:r>
            <a:endParaRPr lang="en-US" sz="20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DE2AA84-9A4A-4BE7-A801-8AC428D11746}"/>
              </a:ext>
            </a:extLst>
          </p:cNvPr>
          <p:cNvSpPr/>
          <p:nvPr/>
        </p:nvSpPr>
        <p:spPr>
          <a:xfrm>
            <a:off x="1020446" y="1560678"/>
            <a:ext cx="5857632" cy="312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 *FROM </a:t>
            </a: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nume_tabel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WHERE </a:t>
            </a: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nume_coloana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valoare;</a:t>
            </a:r>
            <a:endParaRPr lang="ro-MD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1670EAC6-1A9E-49DD-A5D6-67DAB18276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2949" y="2193356"/>
            <a:ext cx="5183082" cy="2659739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1082C17B-476E-42D7-A800-898F5D1D5080}"/>
              </a:ext>
            </a:extLst>
          </p:cNvPr>
          <p:cNvSpPr/>
          <p:nvPr/>
        </p:nvSpPr>
        <p:spPr>
          <a:xfrm>
            <a:off x="-1" y="0"/>
            <a:ext cx="457200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Limbajul SQL (II)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Roboto Slab"/>
              <a:ea typeface="Roboto Slab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7A4D860-AF5A-4335-B8F2-613E5D31C4F1}"/>
              </a:ext>
            </a:extLst>
          </p:cNvPr>
          <p:cNvSpPr/>
          <p:nvPr/>
        </p:nvSpPr>
        <p:spPr>
          <a:xfrm>
            <a:off x="4571999" y="-2338"/>
            <a:ext cx="4572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ro-RO" b="1" dirty="0"/>
              <a:t>Instrucțiunea SELECT + WHERE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A68CB35-594B-433D-AEDE-73BC855BF6DD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4599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99;p15">
            <a:extLst>
              <a:ext uri="{FF2B5EF4-FFF2-40B4-BE49-F238E27FC236}">
                <a16:creationId xmlns:a16="http://schemas.microsoft.com/office/drawing/2014/main" id="{F17B85A9-0E60-4FE7-9216-534BDCC85B0C}"/>
              </a:ext>
            </a:extLst>
          </p:cNvPr>
          <p:cNvSpPr txBox="1">
            <a:spLocks/>
          </p:cNvSpPr>
          <p:nvPr/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00000000-1234-1234-1234-123412341234}" type="slidenum">
              <a:rPr lang="en" smtClean="0">
                <a:latin typeface="+mj-lt"/>
              </a:rPr>
              <a:pPr/>
              <a:t>21</a:t>
            </a:fld>
            <a:endParaRPr lang="en" dirty="0">
              <a:latin typeface="+mj-lt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115513F-C647-4E93-9ED1-470EB87A61D6}"/>
              </a:ext>
            </a:extLst>
          </p:cNvPr>
          <p:cNvSpPr/>
          <p:nvPr/>
        </p:nvSpPr>
        <p:spPr>
          <a:xfrm>
            <a:off x="314478" y="1153314"/>
            <a:ext cx="851504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Prezentarea tuturor datelor pentru care valoarea dintr-o anumita coloana începe cu o anumita secvență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B294572-9820-4656-A5A6-D1A550E86FF5}"/>
              </a:ext>
            </a:extLst>
          </p:cNvPr>
          <p:cNvSpPr/>
          <p:nvPr/>
        </p:nvSpPr>
        <p:spPr>
          <a:xfrm>
            <a:off x="345644" y="1934478"/>
            <a:ext cx="845271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MD" sz="1600" b="1" dirty="0"/>
              <a:t>Exemplu: Prezentarea tuturor rezultatelor din tabelul tari pentru care capitala începe cu litera B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44A2489-C8FF-44F1-BAF7-D75425AC1ED6}"/>
              </a:ext>
            </a:extLst>
          </p:cNvPr>
          <p:cNvSpPr/>
          <p:nvPr/>
        </p:nvSpPr>
        <p:spPr>
          <a:xfrm>
            <a:off x="728820" y="351033"/>
            <a:ext cx="56877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Citirea datelor conform începutului unei date</a:t>
            </a:r>
            <a:endParaRPr lang="en-US" sz="20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D866B39-9029-4F1C-B433-544216CCA21F}"/>
              </a:ext>
            </a:extLst>
          </p:cNvPr>
          <p:cNvSpPr/>
          <p:nvPr/>
        </p:nvSpPr>
        <p:spPr>
          <a:xfrm>
            <a:off x="1008182" y="1667135"/>
            <a:ext cx="6408618" cy="311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 *FROM </a:t>
            </a: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nume_tabel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WHERE </a:t>
            </a: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nume_</a:t>
            </a: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coloana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LIKE ‘</a:t>
            </a: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secventa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%';</a:t>
            </a:r>
            <a:endParaRPr lang="ro-MD" dirty="0">
              <a:solidFill>
                <a:srgbClr val="0000FF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8B138EEC-17D1-4117-A234-46A1D3338C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3311" y="2492438"/>
            <a:ext cx="5287090" cy="2651013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61A66E12-0317-41FE-9C8A-FD7EFD4AE079}"/>
              </a:ext>
            </a:extLst>
          </p:cNvPr>
          <p:cNvSpPr/>
          <p:nvPr/>
        </p:nvSpPr>
        <p:spPr>
          <a:xfrm>
            <a:off x="314478" y="786156"/>
            <a:ext cx="851504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LIKE – permite detecția </a:t>
            </a:r>
            <a:r>
              <a:rPr lang="ro-RO" sz="1600" b="1" dirty="0" err="1"/>
              <a:t>prezeinței</a:t>
            </a:r>
            <a:r>
              <a:rPr lang="ro-RO" sz="1600" b="1" dirty="0"/>
              <a:t> unor secvențe în datele unei coloane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B6FE206-D00C-4735-AD73-D273C9DAD0C5}"/>
              </a:ext>
            </a:extLst>
          </p:cNvPr>
          <p:cNvSpPr/>
          <p:nvPr/>
        </p:nvSpPr>
        <p:spPr>
          <a:xfrm>
            <a:off x="-1" y="0"/>
            <a:ext cx="457200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Limbajul SQL (II)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Roboto Slab"/>
              <a:ea typeface="Roboto Slab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CAD629A-1D11-4731-ADB5-F8A2837CEDC8}"/>
              </a:ext>
            </a:extLst>
          </p:cNvPr>
          <p:cNvSpPr/>
          <p:nvPr/>
        </p:nvSpPr>
        <p:spPr>
          <a:xfrm>
            <a:off x="4571999" y="-2338"/>
            <a:ext cx="4572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ro-RO" b="1" dirty="0"/>
              <a:t>Instrucțiunea SELECT + WHERE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D25D61-1A23-4947-ABBC-61ED218A7FBA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2613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99;p15">
            <a:extLst>
              <a:ext uri="{FF2B5EF4-FFF2-40B4-BE49-F238E27FC236}">
                <a16:creationId xmlns:a16="http://schemas.microsoft.com/office/drawing/2014/main" id="{4B1CAF95-D078-41D7-966A-53E7D72FD99F}"/>
              </a:ext>
            </a:extLst>
          </p:cNvPr>
          <p:cNvSpPr txBox="1">
            <a:spLocks/>
          </p:cNvSpPr>
          <p:nvPr/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00000000-1234-1234-1234-123412341234}" type="slidenum">
              <a:rPr lang="en" smtClean="0">
                <a:latin typeface="+mj-lt"/>
              </a:rPr>
              <a:pPr/>
              <a:t>22</a:t>
            </a:fld>
            <a:endParaRPr lang="en" dirty="0">
              <a:latin typeface="+mj-lt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D74AF3A-9399-40B2-B345-64146EE3684A}"/>
              </a:ext>
            </a:extLst>
          </p:cNvPr>
          <p:cNvSpPr/>
          <p:nvPr/>
        </p:nvSpPr>
        <p:spPr>
          <a:xfrm>
            <a:off x="410785" y="957010"/>
            <a:ext cx="851504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Prezentarea tuturor datelor pentru care valoarea dintr-o anumita coloana se termină cu o anumita secvență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8B3506B-5FBD-4579-9EEE-90DA563FF868}"/>
              </a:ext>
            </a:extLst>
          </p:cNvPr>
          <p:cNvSpPr/>
          <p:nvPr/>
        </p:nvSpPr>
        <p:spPr>
          <a:xfrm>
            <a:off x="410785" y="1873328"/>
            <a:ext cx="845271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MD" sz="1600" b="1" dirty="0"/>
              <a:t>Exemplu: Prezentarea tuturor rezultatelor din tabelul tari pentru care capitala se termină cu litera d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36A7374-45AF-4787-B58F-B690388C5447}"/>
              </a:ext>
            </a:extLst>
          </p:cNvPr>
          <p:cNvSpPr/>
          <p:nvPr/>
        </p:nvSpPr>
        <p:spPr>
          <a:xfrm>
            <a:off x="770496" y="431550"/>
            <a:ext cx="55419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Citirea datelor conform sfârșitului unei date</a:t>
            </a:r>
            <a:endParaRPr lang="en-US" sz="20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8B7BAC5-93C7-457A-BA6C-3C33AA7163FE}"/>
              </a:ext>
            </a:extLst>
          </p:cNvPr>
          <p:cNvSpPr/>
          <p:nvPr/>
        </p:nvSpPr>
        <p:spPr>
          <a:xfrm>
            <a:off x="1000367" y="1541785"/>
            <a:ext cx="6408618" cy="311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 *FROM </a:t>
            </a: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nume_tabel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WHERE </a:t>
            </a: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nume_</a:t>
            </a: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coloana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LIKE ‘%</a:t>
            </a: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secventa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';</a:t>
            </a:r>
            <a:endParaRPr lang="ro-MD" dirty="0">
              <a:solidFill>
                <a:srgbClr val="0000FF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F4C8E8CC-D79B-44D1-AB79-73C18C39A3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8482" y="2458103"/>
            <a:ext cx="4939517" cy="2589869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00FD1178-3AD4-413C-85F6-0674DF470BA7}"/>
              </a:ext>
            </a:extLst>
          </p:cNvPr>
          <p:cNvSpPr/>
          <p:nvPr/>
        </p:nvSpPr>
        <p:spPr>
          <a:xfrm>
            <a:off x="-1" y="0"/>
            <a:ext cx="457200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Limbajul SQL (II)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Roboto Slab"/>
              <a:ea typeface="Roboto Slab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3D09A3E-F910-4ABD-A654-4230AB91A90A}"/>
              </a:ext>
            </a:extLst>
          </p:cNvPr>
          <p:cNvSpPr/>
          <p:nvPr/>
        </p:nvSpPr>
        <p:spPr>
          <a:xfrm>
            <a:off x="4571999" y="-2338"/>
            <a:ext cx="4572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ro-RO" b="1" dirty="0"/>
              <a:t>Instrucțiunea SELECT + WHERE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107E93A-53F9-4EB9-BE17-A8255A8A25EC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10356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99;p15">
            <a:extLst>
              <a:ext uri="{FF2B5EF4-FFF2-40B4-BE49-F238E27FC236}">
                <a16:creationId xmlns:a16="http://schemas.microsoft.com/office/drawing/2014/main" id="{80F64758-B7ED-452B-97C9-DE2BF1CE3691}"/>
              </a:ext>
            </a:extLst>
          </p:cNvPr>
          <p:cNvSpPr txBox="1">
            <a:spLocks/>
          </p:cNvSpPr>
          <p:nvPr/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00000000-1234-1234-1234-123412341234}" type="slidenum">
              <a:rPr lang="en" smtClean="0">
                <a:latin typeface="+mj-lt"/>
              </a:rPr>
              <a:pPr/>
              <a:t>23</a:t>
            </a:fld>
            <a:endParaRPr lang="en" dirty="0">
              <a:latin typeface="+mj-lt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5F9A317-BE73-4B38-BC6F-9AEE149FDB10}"/>
              </a:ext>
            </a:extLst>
          </p:cNvPr>
          <p:cNvSpPr/>
          <p:nvPr/>
        </p:nvSpPr>
        <p:spPr>
          <a:xfrm>
            <a:off x="410785" y="957010"/>
            <a:ext cx="851504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Prezentarea tuturor datelor pentru care valoarea dintr-o anumita coloana conține o anumita secvență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EB9CEE1-82FD-4EF6-942A-D0853A29E686}"/>
              </a:ext>
            </a:extLst>
          </p:cNvPr>
          <p:cNvSpPr/>
          <p:nvPr/>
        </p:nvSpPr>
        <p:spPr>
          <a:xfrm>
            <a:off x="410785" y="1873328"/>
            <a:ext cx="845271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MD" sz="1600" b="1" dirty="0"/>
              <a:t>Exemplu: Prezentarea tuturor rezultatelor din tabelul tari pentru care numele țării conține secvența an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5E931B6-A5A3-4774-8C1C-1CFB5B3785FA}"/>
              </a:ext>
            </a:extLst>
          </p:cNvPr>
          <p:cNvSpPr/>
          <p:nvPr/>
        </p:nvSpPr>
        <p:spPr>
          <a:xfrm>
            <a:off x="768105" y="436927"/>
            <a:ext cx="57967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Citirea datelor conform conținutului unei date</a:t>
            </a:r>
            <a:endParaRPr lang="en-US" sz="20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C4D9D67-E409-4EB7-9D1B-E1F22BA2B800}"/>
              </a:ext>
            </a:extLst>
          </p:cNvPr>
          <p:cNvSpPr/>
          <p:nvPr/>
        </p:nvSpPr>
        <p:spPr>
          <a:xfrm>
            <a:off x="1000366" y="1541785"/>
            <a:ext cx="6697787" cy="311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 *FROM </a:t>
            </a: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nume_tabel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WHERE </a:t>
            </a: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nume_</a:t>
            </a: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coloana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LIKE ‘%</a:t>
            </a: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secventa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%';</a:t>
            </a:r>
            <a:endParaRPr lang="ro-MD" dirty="0">
              <a:solidFill>
                <a:srgbClr val="0000FF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FC8DABE8-C816-4184-9EA8-FD04AA5C06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4393" y="2476996"/>
            <a:ext cx="4485577" cy="2474362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4DD95C8C-24E2-4AB5-99BF-4322662ECEFC}"/>
              </a:ext>
            </a:extLst>
          </p:cNvPr>
          <p:cNvSpPr/>
          <p:nvPr/>
        </p:nvSpPr>
        <p:spPr>
          <a:xfrm>
            <a:off x="-1" y="0"/>
            <a:ext cx="457200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Limbajul SQL (II)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Roboto Slab"/>
              <a:ea typeface="Roboto Slab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49186D1-B4BE-4A77-AF7A-B5D59DBB6431}"/>
              </a:ext>
            </a:extLst>
          </p:cNvPr>
          <p:cNvSpPr/>
          <p:nvPr/>
        </p:nvSpPr>
        <p:spPr>
          <a:xfrm>
            <a:off x="4571999" y="-2338"/>
            <a:ext cx="4572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ro-RO" b="1" dirty="0"/>
              <a:t>Instrucțiunea SELECT + WHERE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D35FA8D-1547-4448-AAF9-27D65C54289B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32395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99;p15">
            <a:extLst>
              <a:ext uri="{FF2B5EF4-FFF2-40B4-BE49-F238E27FC236}">
                <a16:creationId xmlns:a16="http://schemas.microsoft.com/office/drawing/2014/main" id="{49A14C6C-14C3-4927-A4E3-09A28123FC8A}"/>
              </a:ext>
            </a:extLst>
          </p:cNvPr>
          <p:cNvSpPr txBox="1">
            <a:spLocks/>
          </p:cNvSpPr>
          <p:nvPr/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00000000-1234-1234-1234-123412341234}" type="slidenum">
              <a:rPr lang="en" smtClean="0">
                <a:latin typeface="+mj-lt"/>
              </a:rPr>
              <a:pPr/>
              <a:t>24</a:t>
            </a:fld>
            <a:endParaRPr lang="en" dirty="0">
              <a:latin typeface="+mj-lt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37E5F72-7845-45E8-9AE7-5AC074478612}"/>
              </a:ext>
            </a:extLst>
          </p:cNvPr>
          <p:cNvSpPr/>
          <p:nvPr/>
        </p:nvSpPr>
        <p:spPr>
          <a:xfrm>
            <a:off x="410785" y="957010"/>
            <a:ext cx="851504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Prezentarea tuturor datelor pentru care se respecta </a:t>
            </a:r>
            <a:r>
              <a:rPr lang="ro-RO" sz="1600" b="1" dirty="0" err="1"/>
              <a:t>conditii</a:t>
            </a:r>
            <a:r>
              <a:rPr lang="ro-RO" sz="1600" b="1" dirty="0"/>
              <a:t> pe mai multe coloane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D60DB89-4F87-4B36-95E8-9D3BC51CF03B}"/>
              </a:ext>
            </a:extLst>
          </p:cNvPr>
          <p:cNvSpPr/>
          <p:nvPr/>
        </p:nvSpPr>
        <p:spPr>
          <a:xfrm>
            <a:off x="410785" y="1786580"/>
            <a:ext cx="845271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MD" sz="1600" b="1" dirty="0"/>
              <a:t>Exemplu: Prezentarea tuturor rezultatelor din tabelul tari pentru care numele țării conține secvența an iar populație este mai marea de 50 milioane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20C1FD1-1DFF-49FC-A4C7-D1339B6BC61C}"/>
              </a:ext>
            </a:extLst>
          </p:cNvPr>
          <p:cNvSpPr/>
          <p:nvPr/>
        </p:nvSpPr>
        <p:spPr>
          <a:xfrm>
            <a:off x="1000367" y="444305"/>
            <a:ext cx="54457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Citirea datelor conform condițiilor multiple</a:t>
            </a:r>
            <a:endParaRPr lang="en-US" sz="20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16F5495-8526-4A58-A46F-9F4902709C4A}"/>
              </a:ext>
            </a:extLst>
          </p:cNvPr>
          <p:cNvSpPr/>
          <p:nvPr/>
        </p:nvSpPr>
        <p:spPr>
          <a:xfrm>
            <a:off x="1000367" y="1394907"/>
            <a:ext cx="7251004" cy="311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 *FROM </a:t>
            </a: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nume_tabel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WHERE conditie_colona1 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AND conditie_coloana2;</a:t>
            </a:r>
            <a:endParaRPr lang="ro-MD" dirty="0">
              <a:solidFill>
                <a:srgbClr val="0000FF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3C255FA5-3E0F-467E-8C64-814573EA3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7352" y="2530117"/>
            <a:ext cx="5694377" cy="2463914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F68DB164-00D5-422B-BE7F-A011E57DDA8A}"/>
              </a:ext>
            </a:extLst>
          </p:cNvPr>
          <p:cNvSpPr/>
          <p:nvPr/>
        </p:nvSpPr>
        <p:spPr>
          <a:xfrm>
            <a:off x="-1" y="0"/>
            <a:ext cx="457200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Limbajul SQL (II)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Roboto Slab"/>
              <a:ea typeface="Roboto Slab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551670C-6B68-468A-8778-7B98ADCC9CD0}"/>
              </a:ext>
            </a:extLst>
          </p:cNvPr>
          <p:cNvSpPr/>
          <p:nvPr/>
        </p:nvSpPr>
        <p:spPr>
          <a:xfrm>
            <a:off x="4571999" y="-2338"/>
            <a:ext cx="4572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ro-RO" b="1" dirty="0"/>
              <a:t>Instrucțiunea SELECT + WHERE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125FDD6-EA0F-473B-B848-91A703011790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77873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99;p15">
            <a:extLst>
              <a:ext uri="{FF2B5EF4-FFF2-40B4-BE49-F238E27FC236}">
                <a16:creationId xmlns:a16="http://schemas.microsoft.com/office/drawing/2014/main" id="{955DE08B-DC31-4ADC-B1AF-CA180E0675BD}"/>
              </a:ext>
            </a:extLst>
          </p:cNvPr>
          <p:cNvSpPr txBox="1">
            <a:spLocks/>
          </p:cNvSpPr>
          <p:nvPr/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00000000-1234-1234-1234-123412341234}" type="slidenum">
              <a:rPr lang="en" smtClean="0">
                <a:latin typeface="+mj-lt"/>
              </a:rPr>
              <a:pPr/>
              <a:t>25</a:t>
            </a:fld>
            <a:endParaRPr lang="en" dirty="0">
              <a:latin typeface="+mj-lt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A225E50-9DF8-489F-B69A-9A66F83A07DE}"/>
              </a:ext>
            </a:extLst>
          </p:cNvPr>
          <p:cNvSpPr/>
          <p:nvPr/>
        </p:nvSpPr>
        <p:spPr>
          <a:xfrm>
            <a:off x="345644" y="1345020"/>
            <a:ext cx="851504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Prezentarea tuturor datelor o anumită coloana ia valori într-un interval specificat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EC038EF-DBA3-4F9E-8C22-F9F33478428F}"/>
              </a:ext>
            </a:extLst>
          </p:cNvPr>
          <p:cNvSpPr/>
          <p:nvPr/>
        </p:nvSpPr>
        <p:spPr>
          <a:xfrm>
            <a:off x="345644" y="2189091"/>
            <a:ext cx="845271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MD" sz="1600" b="1" dirty="0"/>
              <a:t>Exemplu: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CF2D180-7D04-49B6-8AA9-E5B173B65B16}"/>
              </a:ext>
            </a:extLst>
          </p:cNvPr>
          <p:cNvSpPr/>
          <p:nvPr/>
        </p:nvSpPr>
        <p:spPr>
          <a:xfrm>
            <a:off x="744969" y="1755673"/>
            <a:ext cx="7952717" cy="311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 *FROM </a:t>
            </a: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nume_tabel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WHERE </a:t>
            </a: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nume_col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BETWEEN </a:t>
            </a: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val_initial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val_final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;</a:t>
            </a:r>
            <a:endParaRPr lang="ro-MD" dirty="0">
              <a:solidFill>
                <a:srgbClr val="0000FF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03C7FF6-D0EF-45BF-87FA-5BDB0C2BCC54}"/>
              </a:ext>
            </a:extLst>
          </p:cNvPr>
          <p:cNvSpPr/>
          <p:nvPr/>
        </p:nvSpPr>
        <p:spPr>
          <a:xfrm>
            <a:off x="653940" y="483882"/>
            <a:ext cx="47500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Citirea doar a unui interval de date (2)</a:t>
            </a:r>
            <a:endParaRPr lang="en-US" sz="20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E83843-51C3-4E24-ACE0-0BFF036FBC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7108" y="2671843"/>
            <a:ext cx="5024461" cy="2333018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70EC376B-0880-4547-9AB3-7F7F8A67A473}"/>
              </a:ext>
            </a:extLst>
          </p:cNvPr>
          <p:cNvSpPr/>
          <p:nvPr/>
        </p:nvSpPr>
        <p:spPr>
          <a:xfrm>
            <a:off x="345644" y="926616"/>
            <a:ext cx="851504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BETWEEN – permite specificarea intervalului de valori a uni coloane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F333E94-239F-48F8-86FF-BE83CA650485}"/>
              </a:ext>
            </a:extLst>
          </p:cNvPr>
          <p:cNvSpPr/>
          <p:nvPr/>
        </p:nvSpPr>
        <p:spPr>
          <a:xfrm>
            <a:off x="-1" y="0"/>
            <a:ext cx="457200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Limbajul SQL (II)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Roboto Slab"/>
              <a:ea typeface="Roboto Slab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E1150CF-64BC-4FD7-BC0B-252DD4C61867}"/>
              </a:ext>
            </a:extLst>
          </p:cNvPr>
          <p:cNvSpPr/>
          <p:nvPr/>
        </p:nvSpPr>
        <p:spPr>
          <a:xfrm>
            <a:off x="4571999" y="-2338"/>
            <a:ext cx="4572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ro-RO" b="1" dirty="0"/>
              <a:t>Instrucțiunea SELECT + WHERE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3B956EC-BFFA-479C-99A8-E57594DF93DE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3537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99;p15">
            <a:extLst>
              <a:ext uri="{FF2B5EF4-FFF2-40B4-BE49-F238E27FC236}">
                <a16:creationId xmlns:a16="http://schemas.microsoft.com/office/drawing/2014/main" id="{183EDF08-45E2-41C1-A44F-3FCE1A1ADEBC}"/>
              </a:ext>
            </a:extLst>
          </p:cNvPr>
          <p:cNvSpPr txBox="1">
            <a:spLocks/>
          </p:cNvSpPr>
          <p:nvPr/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>
              <a:defRPr/>
            </a:pPr>
            <a:fld id="{00000000-1234-1234-1234-123412341234}" type="slidenum">
              <a:rPr lang="en" smtClean="0">
                <a:solidFill>
                  <a:srgbClr val="0091EA"/>
                </a:solidFill>
                <a:latin typeface="+mj-lt"/>
              </a:rPr>
              <a:pPr>
                <a:defRPr/>
              </a:pPr>
              <a:t>26</a:t>
            </a:fld>
            <a:endParaRPr lang="en" dirty="0">
              <a:solidFill>
                <a:srgbClr val="0091EA"/>
              </a:solidFill>
              <a:latin typeface="+mj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3E9A6A-780D-48FC-B057-E04EC36D8641}"/>
              </a:ext>
            </a:extLst>
          </p:cNvPr>
          <p:cNvSpPr/>
          <p:nvPr/>
        </p:nvSpPr>
        <p:spPr>
          <a:xfrm>
            <a:off x="936911" y="828304"/>
            <a:ext cx="26981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Cuvântul cheie JOIN</a:t>
            </a:r>
            <a:endParaRPr lang="en-US" sz="20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0FE1078-71E8-4352-A368-41FA0E7A9DD5}"/>
              </a:ext>
            </a:extLst>
          </p:cNvPr>
          <p:cNvSpPr/>
          <p:nvPr/>
        </p:nvSpPr>
        <p:spPr>
          <a:xfrm>
            <a:off x="608811" y="1249767"/>
            <a:ext cx="834427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JOIN – permite asocierea datelor din mai multe coloane a diferitor tabele relaționale</a:t>
            </a:r>
            <a:endParaRPr lang="ro-MD" sz="1600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08B89E2-F349-401F-B5CC-A70A77B0EFCC}"/>
              </a:ext>
            </a:extLst>
          </p:cNvPr>
          <p:cNvSpPr/>
          <p:nvPr/>
        </p:nvSpPr>
        <p:spPr>
          <a:xfrm>
            <a:off x="671166" y="2360845"/>
            <a:ext cx="804298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>
                <a:solidFill>
                  <a:schemeClr val="tx1"/>
                </a:solidFill>
                <a:latin typeface="arial" panose="020B0604020202020204" pitchFamily="34" charset="0"/>
              </a:rPr>
              <a:t>Pentru excluderea posibilelor erori de coincidența, dar și pentru o vizibilitatea mai buna, numele coloanelor vor avea ca prefix numele tabelului</a:t>
            </a:r>
            <a:endParaRPr lang="ro-MD" sz="1600" b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B0AA41B-D868-4280-8F53-D68A385DAEDC}"/>
              </a:ext>
            </a:extLst>
          </p:cNvPr>
          <p:cNvSpPr/>
          <p:nvPr/>
        </p:nvSpPr>
        <p:spPr>
          <a:xfrm>
            <a:off x="671165" y="2922964"/>
            <a:ext cx="80217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În funcție de mecanismul includerii ce nu respecta criteriul de asociere pot fi:</a:t>
            </a:r>
            <a:endParaRPr lang="ro-MD" sz="16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BBCF5B8-300F-496A-83CB-0F3D422464D2}"/>
              </a:ext>
            </a:extLst>
          </p:cNvPr>
          <p:cNvSpPr/>
          <p:nvPr/>
        </p:nvSpPr>
        <p:spPr>
          <a:xfrm>
            <a:off x="2168136" y="349086"/>
            <a:ext cx="48077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sz="2400" b="1" dirty="0">
                <a:solidFill>
                  <a:schemeClr val="accent1"/>
                </a:solidFill>
                <a:latin typeface="Roboto Slab"/>
                <a:ea typeface="Roboto Slab"/>
              </a:rPr>
              <a:t>5. Instrucțiunea SELECT + JOIN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F841208-BBCB-461A-8AE6-ADEB3A5F1C68}"/>
              </a:ext>
            </a:extLst>
          </p:cNvPr>
          <p:cNvSpPr/>
          <p:nvPr/>
        </p:nvSpPr>
        <p:spPr>
          <a:xfrm>
            <a:off x="671167" y="1811886"/>
            <a:ext cx="834427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ON – stabilește criteriul de asociere prin compararea datelor unei coloane a unui tabel cu datele unei coloane a altui tabel</a:t>
            </a:r>
            <a:endParaRPr lang="ro-MD" sz="1600" b="1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F42CF6A-AF56-4093-83F0-4F0C577916C8}"/>
              </a:ext>
            </a:extLst>
          </p:cNvPr>
          <p:cNvSpPr/>
          <p:nvPr/>
        </p:nvSpPr>
        <p:spPr>
          <a:xfrm>
            <a:off x="1036840" y="3230857"/>
            <a:ext cx="753663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ro-RO" sz="1600" b="1" dirty="0"/>
              <a:t>INNER JOIN – include doar datele din ambele tabele ce respectă criteriul de asociere</a:t>
            </a:r>
            <a:endParaRPr lang="ro-MD" sz="1600" b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32D5743-41AF-4508-A4B8-2A600C0C7D90}"/>
              </a:ext>
            </a:extLst>
          </p:cNvPr>
          <p:cNvSpPr/>
          <p:nvPr/>
        </p:nvSpPr>
        <p:spPr>
          <a:xfrm>
            <a:off x="1036840" y="3787821"/>
            <a:ext cx="753663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ro-RO" sz="1600" b="1" dirty="0"/>
              <a:t>LEFT JOIN – include toate datele din tabelul stâng iar din cel drept doar datele ce respectă criteriu</a:t>
            </a:r>
            <a:endParaRPr lang="ro-MD" sz="1600" b="1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0356C95-F4D0-4523-891D-299B4C2E99F9}"/>
              </a:ext>
            </a:extLst>
          </p:cNvPr>
          <p:cNvSpPr/>
          <p:nvPr/>
        </p:nvSpPr>
        <p:spPr>
          <a:xfrm>
            <a:off x="1036839" y="4372596"/>
            <a:ext cx="753663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ro-RO" sz="1600" b="1" dirty="0"/>
              <a:t>RIGHT JOIN – include toate datele din tabelul drept și iar din cel stâng doar datele ce respectă criteriul</a:t>
            </a:r>
            <a:endParaRPr lang="ro-MD" sz="1600" b="1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A22C978-1BE0-40E2-929C-180796C3354A}"/>
              </a:ext>
            </a:extLst>
          </p:cNvPr>
          <p:cNvSpPr/>
          <p:nvPr/>
        </p:nvSpPr>
        <p:spPr>
          <a:xfrm>
            <a:off x="-1" y="0"/>
            <a:ext cx="457200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Limbajul SQL (II)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Roboto Slab"/>
              <a:ea typeface="Roboto Slab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54FD117-D6BC-4566-BEF7-8DE718F1BF7D}"/>
              </a:ext>
            </a:extLst>
          </p:cNvPr>
          <p:cNvSpPr/>
          <p:nvPr/>
        </p:nvSpPr>
        <p:spPr>
          <a:xfrm>
            <a:off x="4571999" y="-2338"/>
            <a:ext cx="4572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ro-RO" b="1" dirty="0"/>
              <a:t>Instrucțiunea SELECT + JOIN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251107E-8409-47E8-8279-75E4075FB5C9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3645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99;p15">
            <a:extLst>
              <a:ext uri="{FF2B5EF4-FFF2-40B4-BE49-F238E27FC236}">
                <a16:creationId xmlns:a16="http://schemas.microsoft.com/office/drawing/2014/main" id="{9BF930C0-04ED-4056-8E8D-7B005AF9B1DF}"/>
              </a:ext>
            </a:extLst>
          </p:cNvPr>
          <p:cNvSpPr txBox="1">
            <a:spLocks/>
          </p:cNvSpPr>
          <p:nvPr/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>
              <a:defRPr/>
            </a:pPr>
            <a:fld id="{00000000-1234-1234-1234-123412341234}" type="slidenum">
              <a:rPr lang="en" smtClean="0">
                <a:solidFill>
                  <a:srgbClr val="0091EA"/>
                </a:solidFill>
                <a:latin typeface="+mj-lt"/>
              </a:rPr>
              <a:pPr>
                <a:defRPr/>
              </a:pPr>
              <a:t>27</a:t>
            </a:fld>
            <a:endParaRPr lang="en" dirty="0">
              <a:solidFill>
                <a:srgbClr val="0091EA"/>
              </a:solidFill>
              <a:latin typeface="+mj-lt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7860CF0-1C45-4E3F-97A1-DEAB033C77F1}"/>
              </a:ext>
            </a:extLst>
          </p:cNvPr>
          <p:cNvSpPr/>
          <p:nvPr/>
        </p:nvSpPr>
        <p:spPr>
          <a:xfrm>
            <a:off x="983900" y="378187"/>
            <a:ext cx="48798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Crearea tabelelor pentru exemplificare</a:t>
            </a:r>
            <a:endParaRPr lang="en-US" sz="20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B4EF2D4-0730-4403-8DA5-74D1D0B3627E}"/>
              </a:ext>
            </a:extLst>
          </p:cNvPr>
          <p:cNvSpPr/>
          <p:nvPr/>
        </p:nvSpPr>
        <p:spPr>
          <a:xfrm>
            <a:off x="375418" y="818212"/>
            <a:ext cx="802896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Se creează un tabel a cu setările și datele</a:t>
            </a:r>
            <a:endParaRPr lang="ro-MD" sz="1600" b="1" dirty="0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2954A051-DB9B-431B-B619-5BD8543140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369" y="1218651"/>
            <a:ext cx="4266877" cy="1393811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2A63D129-F840-4040-9063-244D93ABDA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1963" y="1052806"/>
            <a:ext cx="2024344" cy="1900502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79058836-D160-4DA6-89D5-BE45E9AB9EE6}"/>
              </a:ext>
            </a:extLst>
          </p:cNvPr>
          <p:cNvSpPr/>
          <p:nvPr/>
        </p:nvSpPr>
        <p:spPr>
          <a:xfrm>
            <a:off x="301172" y="2953308"/>
            <a:ext cx="802896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Se creează un tabel b cu setările și datele</a:t>
            </a:r>
            <a:endParaRPr lang="ro-MD" sz="1600" b="1" dirty="0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124EFA26-AA9E-40E1-ACAD-399257D148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052" y="3423828"/>
            <a:ext cx="4211509" cy="1389252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36130F4C-DEEF-4571-8FCB-CA0C2FEEAD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51963" y="3291862"/>
            <a:ext cx="2024344" cy="1770724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3A204B01-1505-4886-81BC-A4FA3E35BCDD}"/>
              </a:ext>
            </a:extLst>
          </p:cNvPr>
          <p:cNvSpPr/>
          <p:nvPr/>
        </p:nvSpPr>
        <p:spPr>
          <a:xfrm>
            <a:off x="-1" y="0"/>
            <a:ext cx="457200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Limbajul SQL (II)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Roboto Slab"/>
              <a:ea typeface="Roboto Slab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D89B501-C02B-45FB-998D-1EB57F6CA264}"/>
              </a:ext>
            </a:extLst>
          </p:cNvPr>
          <p:cNvSpPr/>
          <p:nvPr/>
        </p:nvSpPr>
        <p:spPr>
          <a:xfrm>
            <a:off x="4571999" y="-2338"/>
            <a:ext cx="4572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ro-RO" b="1" dirty="0"/>
              <a:t>Instrucțiunea SELECT + JOIN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F97F213-F96D-470B-BB3D-1D8AD89032AE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60478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99;p15">
            <a:extLst>
              <a:ext uri="{FF2B5EF4-FFF2-40B4-BE49-F238E27FC236}">
                <a16:creationId xmlns:a16="http://schemas.microsoft.com/office/drawing/2014/main" id="{D9495DBB-2729-47DA-8050-30701E0B0637}"/>
              </a:ext>
            </a:extLst>
          </p:cNvPr>
          <p:cNvSpPr txBox="1">
            <a:spLocks/>
          </p:cNvSpPr>
          <p:nvPr/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>
              <a:defRPr/>
            </a:pPr>
            <a:fld id="{00000000-1234-1234-1234-123412341234}" type="slidenum">
              <a:rPr lang="en" smtClean="0">
                <a:solidFill>
                  <a:srgbClr val="0091EA"/>
                </a:solidFill>
                <a:latin typeface="+mj-lt"/>
              </a:rPr>
              <a:pPr>
                <a:defRPr/>
              </a:pPr>
              <a:t>28</a:t>
            </a:fld>
            <a:endParaRPr lang="en" dirty="0">
              <a:solidFill>
                <a:srgbClr val="0091EA"/>
              </a:solidFill>
              <a:latin typeface="+mj-lt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5CF76AF-CE40-4212-A138-73F3365BB176}"/>
              </a:ext>
            </a:extLst>
          </p:cNvPr>
          <p:cNvSpPr/>
          <p:nvPr/>
        </p:nvSpPr>
        <p:spPr>
          <a:xfrm>
            <a:off x="1258807" y="378187"/>
            <a:ext cx="43300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Prezentarea asocierii INNER JOIN</a:t>
            </a:r>
            <a:endParaRPr lang="en-US" sz="20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C07300D-2732-480A-A36E-A4063260537D}"/>
              </a:ext>
            </a:extLst>
          </p:cNvPr>
          <p:cNvSpPr/>
          <p:nvPr/>
        </p:nvSpPr>
        <p:spPr>
          <a:xfrm>
            <a:off x="318855" y="2493021"/>
            <a:ext cx="62872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Exemplu Asocierea tabelului a cu b după criteriul </a:t>
            </a:r>
            <a:r>
              <a:rPr lang="ro-RO" sz="1600" b="1" dirty="0" err="1"/>
              <a:t>id_a</a:t>
            </a:r>
            <a:r>
              <a:rPr lang="ro-RO" sz="1600" b="1" dirty="0"/>
              <a:t>=</a:t>
            </a:r>
            <a:r>
              <a:rPr lang="ro-RO" sz="1600" b="1" dirty="0" err="1"/>
              <a:t>id_b</a:t>
            </a:r>
            <a:endParaRPr lang="ro-MD" sz="1600" b="1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36BF70A-E0BD-4D03-A481-FC625554A582}"/>
              </a:ext>
            </a:extLst>
          </p:cNvPr>
          <p:cNvSpPr/>
          <p:nvPr/>
        </p:nvSpPr>
        <p:spPr>
          <a:xfrm>
            <a:off x="318855" y="722324"/>
            <a:ext cx="802896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Prezentarea datelor din 2 tabele asociate după egalitatea valorile a două coloane si excluderea datelor ce nu respectă criteriul de asociere</a:t>
            </a:r>
            <a:endParaRPr lang="ro-MD" sz="1600" b="1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BCFFCDF-1EFB-4896-875B-1599888E3550}"/>
              </a:ext>
            </a:extLst>
          </p:cNvPr>
          <p:cNvSpPr/>
          <p:nvPr/>
        </p:nvSpPr>
        <p:spPr>
          <a:xfrm>
            <a:off x="746218" y="1247724"/>
            <a:ext cx="7932516" cy="1233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 </a:t>
            </a: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nume_tabel_stânga.nume_coloane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nume_tabel_dreapta.nume_coloane</a:t>
            </a:r>
            <a:endParaRPr lang="ro-MD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 </a:t>
            </a: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nume_tabel_stânga</a:t>
            </a:r>
            <a:endParaRPr lang="ro-MD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 </a:t>
            </a: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nume_tabel_dreapta</a:t>
            </a:r>
            <a:endParaRPr lang="ro-MD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 </a:t>
            </a: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nume_tabel_dreapta.nume_coloana_asociere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nume_tabel_stânga.nume_coloana_asociere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endParaRPr lang="ro-MD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F1D4EAE2-C6AE-4864-8067-7AE64B3AC9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2565" y="2933295"/>
            <a:ext cx="3959650" cy="2210205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50518882-55E5-453C-9B33-9414721E79E1}"/>
              </a:ext>
            </a:extLst>
          </p:cNvPr>
          <p:cNvSpPr/>
          <p:nvPr/>
        </p:nvSpPr>
        <p:spPr>
          <a:xfrm>
            <a:off x="-1" y="0"/>
            <a:ext cx="457200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Limbajul SQL (II)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Roboto Slab"/>
              <a:ea typeface="Roboto Slab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0996016-D7F6-4A90-83B0-D29BC9FDD106}"/>
              </a:ext>
            </a:extLst>
          </p:cNvPr>
          <p:cNvSpPr/>
          <p:nvPr/>
        </p:nvSpPr>
        <p:spPr>
          <a:xfrm>
            <a:off x="4571999" y="-2338"/>
            <a:ext cx="4572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ro-RO" b="1" dirty="0"/>
              <a:t>Instrucțiunea SELECT + JOIN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6491A21-52AC-46AE-AB45-37400F192365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29198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99;p15">
            <a:extLst>
              <a:ext uri="{FF2B5EF4-FFF2-40B4-BE49-F238E27FC236}">
                <a16:creationId xmlns:a16="http://schemas.microsoft.com/office/drawing/2014/main" id="{668943A5-464F-4AF7-823C-7C46F14E1974}"/>
              </a:ext>
            </a:extLst>
          </p:cNvPr>
          <p:cNvSpPr txBox="1">
            <a:spLocks/>
          </p:cNvSpPr>
          <p:nvPr/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>
              <a:defRPr/>
            </a:pPr>
            <a:fld id="{00000000-1234-1234-1234-123412341234}" type="slidenum">
              <a:rPr lang="en" smtClean="0">
                <a:solidFill>
                  <a:srgbClr val="0091EA"/>
                </a:solidFill>
                <a:latin typeface="+mj-lt"/>
              </a:rPr>
              <a:pPr>
                <a:defRPr/>
              </a:pPr>
              <a:t>29</a:t>
            </a:fld>
            <a:endParaRPr lang="en" dirty="0">
              <a:solidFill>
                <a:srgbClr val="0091EA"/>
              </a:solidFill>
              <a:latin typeface="+mj-lt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1F0FAF5-C548-40E2-A99A-305545F3CB3D}"/>
              </a:ext>
            </a:extLst>
          </p:cNvPr>
          <p:cNvSpPr/>
          <p:nvPr/>
        </p:nvSpPr>
        <p:spPr>
          <a:xfrm>
            <a:off x="1388059" y="319876"/>
            <a:ext cx="41488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Prezentarea asocierii LEFT JOIN</a:t>
            </a:r>
            <a:endParaRPr lang="en-US" sz="20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AFCCD7B-8C07-45D1-AC64-1D65457143A8}"/>
              </a:ext>
            </a:extLst>
          </p:cNvPr>
          <p:cNvSpPr/>
          <p:nvPr/>
        </p:nvSpPr>
        <p:spPr>
          <a:xfrm>
            <a:off x="318855" y="2493021"/>
            <a:ext cx="62872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Exemplu Asocierea tabelului a cu b după criteriul </a:t>
            </a:r>
            <a:r>
              <a:rPr lang="ro-RO" sz="1600" b="1" dirty="0" err="1"/>
              <a:t>id_a</a:t>
            </a:r>
            <a:r>
              <a:rPr lang="ro-RO" sz="1600" b="1" dirty="0"/>
              <a:t>=</a:t>
            </a:r>
            <a:r>
              <a:rPr lang="ro-RO" sz="1600" b="1" dirty="0" err="1"/>
              <a:t>id_b</a:t>
            </a:r>
            <a:endParaRPr lang="ro-MD" sz="1600" b="1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BBFE1EE-D446-4869-8C7B-52F002294B06}"/>
              </a:ext>
            </a:extLst>
          </p:cNvPr>
          <p:cNvSpPr/>
          <p:nvPr/>
        </p:nvSpPr>
        <p:spPr>
          <a:xfrm>
            <a:off x="233672" y="687470"/>
            <a:ext cx="867665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Prezentarea datelor din 2 tabele asociate după egalitatea valorile a două coloane si excluderea datelor ce nu respectă criteriul de asociere în tabelul drept (fața de JOIN)</a:t>
            </a:r>
            <a:endParaRPr lang="ro-MD" sz="1600" b="1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B011F0A-6709-4F71-94F3-14E78C84531E}"/>
              </a:ext>
            </a:extLst>
          </p:cNvPr>
          <p:cNvSpPr/>
          <p:nvPr/>
        </p:nvSpPr>
        <p:spPr>
          <a:xfrm>
            <a:off x="746218" y="1247724"/>
            <a:ext cx="7932516" cy="1233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 </a:t>
            </a: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nume_tabel_stânga.nume_coloane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nume_tabel_dreapta.nume_coloane</a:t>
            </a:r>
            <a:endParaRPr lang="ro-MD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 </a:t>
            </a: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nume_tabel_stânga</a:t>
            </a:r>
            <a:endParaRPr lang="ro-MD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LEFT JOIN </a:t>
            </a: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nume_tabel_dreapta</a:t>
            </a:r>
            <a:endParaRPr lang="ro-MD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 </a:t>
            </a: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nume_tabel_dreapta.nume_coloana_asociere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nume_tabel_stânga.nume_coloana_asociere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endParaRPr lang="ro-MD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1A14726A-32CA-448F-B080-A6DD59C52A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0243" y="2843393"/>
            <a:ext cx="3938033" cy="2185013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A1571380-A8AE-4BCF-88AC-5C70F250D7CE}"/>
              </a:ext>
            </a:extLst>
          </p:cNvPr>
          <p:cNvSpPr/>
          <p:nvPr/>
        </p:nvSpPr>
        <p:spPr>
          <a:xfrm>
            <a:off x="-1" y="0"/>
            <a:ext cx="457200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Limbajul SQL (II)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Roboto Slab"/>
              <a:ea typeface="Roboto Slab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509D127-1526-4868-91AD-8C8C2C85C1F2}"/>
              </a:ext>
            </a:extLst>
          </p:cNvPr>
          <p:cNvSpPr/>
          <p:nvPr/>
        </p:nvSpPr>
        <p:spPr>
          <a:xfrm>
            <a:off x="4571999" y="-2338"/>
            <a:ext cx="4572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ro-RO" b="1" dirty="0"/>
              <a:t>Instrucțiunea SELECT + JOIN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6426E1A-796F-4E04-AEE2-CB0D9500DE8C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100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79;p13">
            <a:extLst>
              <a:ext uri="{FF2B5EF4-FFF2-40B4-BE49-F238E27FC236}">
                <a16:creationId xmlns:a16="http://schemas.microsoft.com/office/drawing/2014/main" id="{0F5EC31F-5CD3-47D5-BE86-A561BFA47E6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+mj-lt"/>
              </a:rPr>
              <a:t>3</a:t>
            </a:fld>
            <a:endParaRPr dirty="0">
              <a:latin typeface="+mj-lt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F4DAFE1-A570-495A-9517-3A918D4AD5D6}"/>
              </a:ext>
            </a:extLst>
          </p:cNvPr>
          <p:cNvSpPr/>
          <p:nvPr/>
        </p:nvSpPr>
        <p:spPr>
          <a:xfrm>
            <a:off x="918435" y="849980"/>
            <a:ext cx="36535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Introducerea datelor în tabel</a:t>
            </a:r>
            <a:endParaRPr lang="en-US" sz="20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6A98269-DB38-4227-B9DA-9E3C4A9A72E3}"/>
              </a:ext>
            </a:extLst>
          </p:cNvPr>
          <p:cNvSpPr/>
          <p:nvPr/>
        </p:nvSpPr>
        <p:spPr>
          <a:xfrm>
            <a:off x="2303589" y="365873"/>
            <a:ext cx="45368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sz="2400" b="1" dirty="0">
                <a:solidFill>
                  <a:schemeClr val="accent1"/>
                </a:solidFill>
                <a:latin typeface="Roboto Slab"/>
                <a:ea typeface="Roboto Slab"/>
              </a:rPr>
              <a:t>1. Instrucțiunea INSERT INTO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C6F2CB2-042A-44DE-9087-F8F6FA28E769}"/>
              </a:ext>
            </a:extLst>
          </p:cNvPr>
          <p:cNvSpPr/>
          <p:nvPr/>
        </p:nvSpPr>
        <p:spPr>
          <a:xfrm>
            <a:off x="436911" y="1294974"/>
            <a:ext cx="85031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 err="1">
                <a:solidFill>
                  <a:schemeClr val="tx1"/>
                </a:solidFill>
                <a:latin typeface="arial" panose="020B0604020202020204" pitchFamily="34" charset="0"/>
              </a:rPr>
              <a:t>Instructiunea</a:t>
            </a:r>
            <a:r>
              <a:rPr lang="ro-RO" sz="1600" b="1" dirty="0">
                <a:solidFill>
                  <a:schemeClr val="tx1"/>
                </a:solidFill>
                <a:latin typeface="arial" panose="020B0604020202020204" pitchFamily="34" charset="0"/>
              </a:rPr>
              <a:t> INSERT INTO – </a:t>
            </a:r>
            <a:r>
              <a:rPr lang="ro-RO" sz="1600" b="1" dirty="0" err="1">
                <a:solidFill>
                  <a:schemeClr val="tx1"/>
                </a:solidFill>
                <a:latin typeface="arial" panose="020B0604020202020204" pitchFamily="34" charset="0"/>
              </a:rPr>
              <a:t>inscrierea</a:t>
            </a:r>
            <a:r>
              <a:rPr lang="ro-RO" sz="1600" b="1" dirty="0">
                <a:solidFill>
                  <a:schemeClr val="tx1"/>
                </a:solidFill>
                <a:latin typeface="arial" panose="020B0604020202020204" pitchFamily="34" charset="0"/>
              </a:rPr>
              <a:t> datelor in tabele</a:t>
            </a:r>
            <a:endParaRPr lang="ro-MD" sz="1600" b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A69939-D5DE-4D17-B6C5-F833BB31D450}"/>
              </a:ext>
            </a:extLst>
          </p:cNvPr>
          <p:cNvSpPr/>
          <p:nvPr/>
        </p:nvSpPr>
        <p:spPr>
          <a:xfrm>
            <a:off x="4571999" y="-2338"/>
            <a:ext cx="4572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ro-RO" b="1" dirty="0"/>
              <a:t>Instrucțiunea INSERT INTO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9C3A02E-7D29-45A4-89D3-0BE4F7F60C99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EC1123-92C8-440D-AD64-9D958E0F023F}"/>
              </a:ext>
            </a:extLst>
          </p:cNvPr>
          <p:cNvSpPr/>
          <p:nvPr/>
        </p:nvSpPr>
        <p:spPr>
          <a:xfrm>
            <a:off x="436911" y="1694323"/>
            <a:ext cx="831297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 err="1">
                <a:solidFill>
                  <a:schemeClr val="tx1"/>
                </a:solidFill>
                <a:latin typeface="arial" panose="020B0604020202020204" pitchFamily="34" charset="0"/>
              </a:rPr>
              <a:t>Inscrierea</a:t>
            </a:r>
            <a:r>
              <a:rPr lang="ro-RO" sz="1600" b="1" dirty="0">
                <a:solidFill>
                  <a:schemeClr val="tx1"/>
                </a:solidFill>
                <a:latin typeface="arial" panose="020B0604020202020204" pitchFamily="34" charset="0"/>
              </a:rPr>
              <a:t> datelor in tabel </a:t>
            </a:r>
            <a:endParaRPr lang="ro-MD" sz="1600" b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8C30EB1-4486-46E7-8365-6775D8502715}"/>
              </a:ext>
            </a:extLst>
          </p:cNvPr>
          <p:cNvSpPr/>
          <p:nvPr/>
        </p:nvSpPr>
        <p:spPr>
          <a:xfrm>
            <a:off x="436911" y="2600435"/>
            <a:ext cx="83129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>
                <a:solidFill>
                  <a:schemeClr val="tx1"/>
                </a:solidFill>
                <a:latin typeface="arial" panose="020B0604020202020204" pitchFamily="34" charset="0"/>
              </a:rPr>
              <a:t>În mod obligatoriu se vor specifica valorile pentru coloanele ce nu acceptă valori nule (</a:t>
            </a:r>
            <a:r>
              <a:rPr lang="ro-RO" sz="1600" b="1" dirty="0" err="1">
                <a:solidFill>
                  <a:schemeClr val="tx1"/>
                </a:solidFill>
                <a:latin typeface="arial" panose="020B0604020202020204" pitchFamily="34" charset="0"/>
              </a:rPr>
              <a:t>Not</a:t>
            </a:r>
            <a:r>
              <a:rPr lang="ro-RO" sz="1600" b="1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ro-RO" sz="1600" b="1" dirty="0" err="1">
                <a:solidFill>
                  <a:schemeClr val="tx1"/>
                </a:solidFill>
                <a:latin typeface="arial" panose="020B0604020202020204" pitchFamily="34" charset="0"/>
              </a:rPr>
              <a:t>Null</a:t>
            </a:r>
            <a:r>
              <a:rPr lang="ro-RO" sz="1600" b="1" dirty="0">
                <a:solidFill>
                  <a:schemeClr val="tx1"/>
                </a:solidFill>
                <a:latin typeface="arial" panose="020B0604020202020204" pitchFamily="34" charset="0"/>
              </a:rPr>
              <a:t>) și nu au alt mecanism de generare a acestora (Auto Increment, </a:t>
            </a:r>
            <a:r>
              <a:rPr lang="ro-RO" sz="1600" b="1" dirty="0" err="1">
                <a:solidFill>
                  <a:schemeClr val="tx1"/>
                </a:solidFill>
                <a:latin typeface="arial" panose="020B0604020202020204" pitchFamily="34" charset="0"/>
              </a:rPr>
              <a:t>Defaul</a:t>
            </a:r>
            <a:r>
              <a:rPr lang="ro-RO" sz="1600" b="1" dirty="0">
                <a:solidFill>
                  <a:schemeClr val="tx1"/>
                </a:solidFill>
                <a:latin typeface="arial" panose="020B0604020202020204" pitchFamily="34" charset="0"/>
              </a:rPr>
              <a:t>/</a:t>
            </a:r>
            <a:r>
              <a:rPr lang="ro-RO" sz="1600" b="1" dirty="0" err="1">
                <a:solidFill>
                  <a:schemeClr val="tx1"/>
                </a:solidFill>
                <a:latin typeface="arial" panose="020B0604020202020204" pitchFamily="34" charset="0"/>
              </a:rPr>
              <a:t>Expression</a:t>
            </a:r>
            <a:r>
              <a:rPr lang="ro-RO" sz="1600" b="1" dirty="0">
                <a:solidFill>
                  <a:schemeClr val="tx1"/>
                </a:solidFill>
                <a:latin typeface="arial" panose="020B0604020202020204" pitchFamily="34" charset="0"/>
              </a:rPr>
              <a:t>, etc)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DC28964-B0B6-4923-9390-C14EC924E6CC}"/>
              </a:ext>
            </a:extLst>
          </p:cNvPr>
          <p:cNvSpPr/>
          <p:nvPr/>
        </p:nvSpPr>
        <p:spPr>
          <a:xfrm>
            <a:off x="444413" y="3444390"/>
            <a:ext cx="795997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>
                <a:solidFill>
                  <a:schemeClr val="tx1"/>
                </a:solidFill>
                <a:latin typeface="arial" panose="020B0604020202020204" pitchFamily="34" charset="0"/>
              </a:rPr>
              <a:t>Exemplu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461171-02B7-46D4-B6C3-02846126E2C9}"/>
              </a:ext>
            </a:extLst>
          </p:cNvPr>
          <p:cNvSpPr/>
          <p:nvPr/>
        </p:nvSpPr>
        <p:spPr>
          <a:xfrm>
            <a:off x="882301" y="2049188"/>
            <a:ext cx="7815385" cy="538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INSERT INTO </a:t>
            </a: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nume_tabel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nume_col_1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nume_col_2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nume_col_3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nume_col_4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endParaRPr lang="ro-MD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VALUES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valoarea_col_1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valoarea_col_2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valoare_col_3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valoarea_col_4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ro-MD" dirty="0"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09A9FD-4A8F-4179-A854-0754456513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3410" y="3718095"/>
            <a:ext cx="5904560" cy="1158434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7ABABED3-598C-4388-86B3-870718363A8E}"/>
              </a:ext>
            </a:extLst>
          </p:cNvPr>
          <p:cNvSpPr/>
          <p:nvPr/>
        </p:nvSpPr>
        <p:spPr>
          <a:xfrm>
            <a:off x="-1" y="0"/>
            <a:ext cx="457200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Limbajul SQL (II)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Roboto Slab"/>
              <a:ea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40754066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112;p17">
            <a:extLst>
              <a:ext uri="{FF2B5EF4-FFF2-40B4-BE49-F238E27FC236}">
                <a16:creationId xmlns:a16="http://schemas.microsoft.com/office/drawing/2014/main" id="{7D71EB0C-FF67-4C4C-A280-315F6A0CDA0F}"/>
              </a:ext>
            </a:extLst>
          </p:cNvPr>
          <p:cNvSpPr txBox="1">
            <a:spLocks/>
          </p:cNvSpPr>
          <p:nvPr/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" sz="1300" b="1" smtClean="0">
                <a:solidFill>
                  <a:srgbClr val="0091EA"/>
                </a:solidFill>
                <a:latin typeface="+mj-lt"/>
                <a:ea typeface="Source Sans Pro"/>
              </a:rPr>
              <a:pPr algn="r"/>
              <a:t>30</a:t>
            </a:fld>
            <a:endParaRPr lang="en" sz="1300" b="1" dirty="0">
              <a:solidFill>
                <a:srgbClr val="0091EA"/>
              </a:solidFill>
              <a:latin typeface="+mj-lt"/>
              <a:ea typeface="Source Sans Pro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AEF5381-2D15-49EC-90F8-4E3311972950}"/>
              </a:ext>
            </a:extLst>
          </p:cNvPr>
          <p:cNvSpPr/>
          <p:nvPr/>
        </p:nvSpPr>
        <p:spPr>
          <a:xfrm>
            <a:off x="1315123" y="319876"/>
            <a:ext cx="42947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Prezentarea asocierii RIGHT JOIN</a:t>
            </a:r>
            <a:endParaRPr lang="en-US" sz="20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127E80B-3100-405D-9539-2F5EDB137DF7}"/>
              </a:ext>
            </a:extLst>
          </p:cNvPr>
          <p:cNvSpPr/>
          <p:nvPr/>
        </p:nvSpPr>
        <p:spPr>
          <a:xfrm>
            <a:off x="318855" y="2493021"/>
            <a:ext cx="62872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Exemplu Asocierea tabelului a cu b după criteriul </a:t>
            </a:r>
            <a:r>
              <a:rPr lang="ro-RO" sz="1600" b="1" dirty="0" err="1"/>
              <a:t>id_a</a:t>
            </a:r>
            <a:r>
              <a:rPr lang="ro-RO" sz="1600" b="1" dirty="0"/>
              <a:t>=</a:t>
            </a:r>
            <a:r>
              <a:rPr lang="ro-RO" sz="1600" b="1" dirty="0" err="1"/>
              <a:t>id_b</a:t>
            </a:r>
            <a:endParaRPr lang="ro-MD" sz="1600" b="1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DCEC6E2-BE78-461C-9B3F-BE01FFEDE2A1}"/>
              </a:ext>
            </a:extLst>
          </p:cNvPr>
          <p:cNvSpPr/>
          <p:nvPr/>
        </p:nvSpPr>
        <p:spPr>
          <a:xfrm>
            <a:off x="233672" y="687470"/>
            <a:ext cx="867665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Prezentarea datelor din 2 tabele asociate după egalitatea valorile a două coloane și excluderea datelor ce nu respectă criteriul de asociere în tabelul stâng (fața de JOIN)</a:t>
            </a:r>
            <a:endParaRPr lang="ro-MD" sz="1600" b="1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B675954-269E-4F42-9A29-6FC29B149C88}"/>
              </a:ext>
            </a:extLst>
          </p:cNvPr>
          <p:cNvSpPr/>
          <p:nvPr/>
        </p:nvSpPr>
        <p:spPr>
          <a:xfrm>
            <a:off x="746218" y="1247724"/>
            <a:ext cx="7932516" cy="1233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 </a:t>
            </a: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nume_tabel_stânga.nume_coloane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nume_tabel_dreapta.nume_coloane</a:t>
            </a:r>
            <a:endParaRPr lang="ro-MD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 </a:t>
            </a: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nume_tabel_stânga</a:t>
            </a:r>
            <a:endParaRPr lang="ro-MD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RIGHT JOIN </a:t>
            </a: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nume_tabel_dreapta</a:t>
            </a:r>
            <a:endParaRPr lang="ro-MD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 </a:t>
            </a: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nume_tabel_dreapta.nume_coloana_asociere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nume_tabel_stânga.nume_coloana_asociere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endParaRPr lang="ro-MD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D6F799AF-9138-4526-B7F0-447E5FD39E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5698" y="2868100"/>
            <a:ext cx="4709164" cy="2109124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6CC68C4B-2617-43B6-B19D-467D644C1E92}"/>
              </a:ext>
            </a:extLst>
          </p:cNvPr>
          <p:cNvSpPr/>
          <p:nvPr/>
        </p:nvSpPr>
        <p:spPr>
          <a:xfrm>
            <a:off x="-1" y="0"/>
            <a:ext cx="457200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Limbajul SQL (II)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Roboto Slab"/>
              <a:ea typeface="Roboto Slab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2874903-DA67-4CCC-B3FA-D0CF44CD21B7}"/>
              </a:ext>
            </a:extLst>
          </p:cNvPr>
          <p:cNvSpPr/>
          <p:nvPr/>
        </p:nvSpPr>
        <p:spPr>
          <a:xfrm>
            <a:off x="4571999" y="-2338"/>
            <a:ext cx="4572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ro-RO" b="1" dirty="0"/>
              <a:t>Instrucțiunea SELECT + JOIN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D15C39C-2847-4AE5-A8DF-B8E2C29D7F1F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31858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99;p15">
            <a:extLst>
              <a:ext uri="{FF2B5EF4-FFF2-40B4-BE49-F238E27FC236}">
                <a16:creationId xmlns:a16="http://schemas.microsoft.com/office/drawing/2014/main" id="{B7775709-B5E9-4E2C-A0B0-EEAA7D33BEFB}"/>
              </a:ext>
            </a:extLst>
          </p:cNvPr>
          <p:cNvSpPr txBox="1">
            <a:spLocks/>
          </p:cNvSpPr>
          <p:nvPr/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>
              <a:defRPr/>
            </a:pPr>
            <a:fld id="{00000000-1234-1234-1234-123412341234}" type="slidenum">
              <a:rPr lang="en" smtClean="0">
                <a:solidFill>
                  <a:srgbClr val="0091EA"/>
                </a:solidFill>
                <a:latin typeface="+mj-lt"/>
              </a:rPr>
              <a:pPr>
                <a:defRPr/>
              </a:pPr>
              <a:t>31</a:t>
            </a:fld>
            <a:endParaRPr lang="en" dirty="0">
              <a:solidFill>
                <a:srgbClr val="0091EA"/>
              </a:solidFill>
              <a:latin typeface="+mj-lt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30B145E-6FF0-4E70-8DD2-7F51F58F05C1}"/>
              </a:ext>
            </a:extLst>
          </p:cNvPr>
          <p:cNvSpPr/>
          <p:nvPr/>
        </p:nvSpPr>
        <p:spPr>
          <a:xfrm>
            <a:off x="1352791" y="458399"/>
            <a:ext cx="41569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Prezentarea asocierii FULL JOIN</a:t>
            </a:r>
            <a:endParaRPr lang="en-US" sz="20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0A712B5-47B2-4A46-9607-BD40F09F7988}"/>
              </a:ext>
            </a:extLst>
          </p:cNvPr>
          <p:cNvSpPr/>
          <p:nvPr/>
        </p:nvSpPr>
        <p:spPr>
          <a:xfrm>
            <a:off x="233672" y="1013807"/>
            <a:ext cx="867665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Prezentarea datelor din 2 tabele asociate după egalitatea valorile a două coloane cu includerea tuturor datelor din ambele tabele</a:t>
            </a:r>
            <a:endParaRPr lang="ro-MD" sz="1600" b="1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C705506-1828-4203-8FF9-C9495E6DE2F9}"/>
              </a:ext>
            </a:extLst>
          </p:cNvPr>
          <p:cNvSpPr/>
          <p:nvPr/>
        </p:nvSpPr>
        <p:spPr>
          <a:xfrm>
            <a:off x="746218" y="1839480"/>
            <a:ext cx="7932516" cy="261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 </a:t>
            </a: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nume_tabel_stânga.nume_coloane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nume_tabel_dreapta.nume_coloane</a:t>
            </a:r>
            <a:endParaRPr lang="ro-MD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 </a:t>
            </a: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nume_tabel_stânga</a:t>
            </a:r>
            <a:endParaRPr lang="ro-MD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LEFT JOIN </a:t>
            </a: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nume_tabel_dreapta</a:t>
            </a:r>
            <a:endParaRPr lang="ro-MD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 </a:t>
            </a: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nume_tabel_dreapta.nume_coloana_asociere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nume_tabel_stânga.nume_coloana_asociere</a:t>
            </a:r>
            <a:endParaRPr lang="ro-RO" dirty="0">
              <a:solidFill>
                <a:srgbClr val="0000FF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UNION</a:t>
            </a:r>
          </a:p>
          <a:p>
            <a:pPr>
              <a:lnSpc>
                <a:spcPct val="107000"/>
              </a:lnSpc>
            </a:pP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 </a:t>
            </a: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nume_tabel_stânga.nume_coloane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nume_tabel_dreapta.nume_coloane</a:t>
            </a:r>
            <a:endParaRPr lang="ro-MD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 </a:t>
            </a: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nume_tabel_stânga</a:t>
            </a:r>
            <a:endParaRPr lang="ro-MD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RIGHT JOIN </a:t>
            </a: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nume_tabel_dreapta</a:t>
            </a:r>
            <a:endParaRPr lang="ro-MD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 </a:t>
            </a: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nume_tabel_dreapta.nume_coloana_asociere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nume_tabel_stânga.nume_coloana_asociere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endParaRPr lang="ro-MD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EF8AC03-31EA-47C5-881D-83FFAEE55240}"/>
              </a:ext>
            </a:extLst>
          </p:cNvPr>
          <p:cNvSpPr/>
          <p:nvPr/>
        </p:nvSpPr>
        <p:spPr>
          <a:xfrm>
            <a:off x="-1" y="0"/>
            <a:ext cx="457200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Limbajul SQL (II)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Roboto Slab"/>
              <a:ea typeface="Roboto Slab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EB41DAB-48A0-4533-A866-B612D056FF72}"/>
              </a:ext>
            </a:extLst>
          </p:cNvPr>
          <p:cNvSpPr/>
          <p:nvPr/>
        </p:nvSpPr>
        <p:spPr>
          <a:xfrm>
            <a:off x="4571999" y="-2338"/>
            <a:ext cx="4572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ro-RO" b="1" dirty="0"/>
              <a:t>Instrucțiunea SELECT + JOIN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415CD8A-49FE-4251-95B3-F156ADE17BD4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05242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112;p17">
            <a:extLst>
              <a:ext uri="{FF2B5EF4-FFF2-40B4-BE49-F238E27FC236}">
                <a16:creationId xmlns:a16="http://schemas.microsoft.com/office/drawing/2014/main" id="{621FE162-1933-4DA6-BDD2-B07A59CF7D52}"/>
              </a:ext>
            </a:extLst>
          </p:cNvPr>
          <p:cNvSpPr txBox="1">
            <a:spLocks/>
          </p:cNvSpPr>
          <p:nvPr/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" sz="1300" b="1" smtClean="0">
                <a:solidFill>
                  <a:srgbClr val="0091EA"/>
                </a:solidFill>
                <a:latin typeface="+mj-lt"/>
                <a:ea typeface="Source Sans Pro"/>
              </a:rPr>
              <a:pPr algn="r"/>
              <a:t>32</a:t>
            </a:fld>
            <a:endParaRPr lang="en" sz="1300" b="1" dirty="0">
              <a:solidFill>
                <a:srgbClr val="0091EA"/>
              </a:solidFill>
              <a:latin typeface="+mj-lt"/>
              <a:ea typeface="Source Sans Pro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051CC36-09A0-4242-B955-01C23A1DD265}"/>
              </a:ext>
            </a:extLst>
          </p:cNvPr>
          <p:cNvSpPr/>
          <p:nvPr/>
        </p:nvSpPr>
        <p:spPr>
          <a:xfrm>
            <a:off x="1368393" y="460480"/>
            <a:ext cx="40959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Exemplu de asociere FULL JOIN</a:t>
            </a:r>
            <a:endParaRPr lang="en-US" sz="20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4B4F3FB-6D40-407B-863E-81EF87C96658}"/>
              </a:ext>
            </a:extLst>
          </p:cNvPr>
          <p:cNvSpPr/>
          <p:nvPr/>
        </p:nvSpPr>
        <p:spPr>
          <a:xfrm>
            <a:off x="4571999" y="-2338"/>
            <a:ext cx="4572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ro-RO" b="1" dirty="0"/>
              <a:t>Instrucțiuni de definiție - ALTER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24FE3C84-5DC3-4352-9A30-F634A56CFF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347" y="1017969"/>
            <a:ext cx="6665303" cy="398495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F64E624B-0700-42AF-AC8A-1C117B8D8C66}"/>
              </a:ext>
            </a:extLst>
          </p:cNvPr>
          <p:cNvSpPr/>
          <p:nvPr/>
        </p:nvSpPr>
        <p:spPr>
          <a:xfrm>
            <a:off x="-1" y="0"/>
            <a:ext cx="457200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Limbajul SQL (II)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Roboto Slab"/>
              <a:ea typeface="Roboto Slab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B35EF94-BC81-4BEE-BC2D-B8E4A759E351}"/>
              </a:ext>
            </a:extLst>
          </p:cNvPr>
          <p:cNvSpPr/>
          <p:nvPr/>
        </p:nvSpPr>
        <p:spPr>
          <a:xfrm>
            <a:off x="4571999" y="-2338"/>
            <a:ext cx="4572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ro-RO" b="1" dirty="0"/>
              <a:t>Instrucțiunea SELECT + JOIN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4661352-9D14-4CE0-A800-BAFCECAE6A18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8536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99;p15">
            <a:extLst>
              <a:ext uri="{FF2B5EF4-FFF2-40B4-BE49-F238E27FC236}">
                <a16:creationId xmlns:a16="http://schemas.microsoft.com/office/drawing/2014/main" id="{F68462E0-D2BC-4ECB-8AD0-D30C37912BC3}"/>
              </a:ext>
            </a:extLst>
          </p:cNvPr>
          <p:cNvSpPr txBox="1">
            <a:spLocks/>
          </p:cNvSpPr>
          <p:nvPr/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>
              <a:defRPr/>
            </a:pPr>
            <a:fld id="{00000000-1234-1234-1234-123412341234}" type="slidenum">
              <a:rPr lang="en" smtClean="0">
                <a:solidFill>
                  <a:srgbClr val="0091EA"/>
                </a:solidFill>
                <a:latin typeface="+mj-lt"/>
              </a:rPr>
              <a:pPr>
                <a:defRPr/>
              </a:pPr>
              <a:t>33</a:t>
            </a:fld>
            <a:endParaRPr lang="en" dirty="0">
              <a:solidFill>
                <a:srgbClr val="0091EA"/>
              </a:solidFill>
              <a:latin typeface="+mj-lt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A2DDD1C-7DCD-4004-9072-5E8FD9A4521C}"/>
              </a:ext>
            </a:extLst>
          </p:cNvPr>
          <p:cNvSpPr/>
          <p:nvPr/>
        </p:nvSpPr>
        <p:spPr>
          <a:xfrm>
            <a:off x="925042" y="440714"/>
            <a:ext cx="60917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Prezentarea tuturor datelor a 2 tabele relaționale</a:t>
            </a:r>
            <a:endParaRPr lang="en-US" sz="20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1DEA1D8-9731-4589-A740-5B873A640F33}"/>
              </a:ext>
            </a:extLst>
          </p:cNvPr>
          <p:cNvSpPr/>
          <p:nvPr/>
        </p:nvSpPr>
        <p:spPr>
          <a:xfrm>
            <a:off x="465266" y="2481203"/>
            <a:ext cx="13276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Exemplu</a:t>
            </a:r>
            <a:endParaRPr lang="ro-MD" sz="1600" b="1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664FC9F-C138-49F9-A592-9B1194EECB75}"/>
              </a:ext>
            </a:extLst>
          </p:cNvPr>
          <p:cNvSpPr/>
          <p:nvPr/>
        </p:nvSpPr>
        <p:spPr>
          <a:xfrm>
            <a:off x="493406" y="796634"/>
            <a:ext cx="802896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Prezentarea tuturor datelor a 2 tabele relaționale prin asocierea cheii străine cu cheia primară</a:t>
            </a:r>
            <a:endParaRPr lang="ro-MD" sz="1600" b="1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9F1AD66F-1402-4D28-AC48-D34B6248DC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4094" y="2571750"/>
            <a:ext cx="4532092" cy="2533504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417D19CF-B990-4EC3-809C-78F0A9F7A20D}"/>
              </a:ext>
            </a:extLst>
          </p:cNvPr>
          <p:cNvSpPr/>
          <p:nvPr/>
        </p:nvSpPr>
        <p:spPr>
          <a:xfrm>
            <a:off x="1196044" y="1245386"/>
            <a:ext cx="6623690" cy="1233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 *</a:t>
            </a:r>
            <a:endParaRPr lang="ro-MD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 </a:t>
            </a: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nume_tabel_stânga</a:t>
            </a:r>
            <a:endParaRPr lang="ro-MD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 </a:t>
            </a: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nume_tabel_dreapta</a:t>
            </a:r>
            <a:endParaRPr lang="ro-MD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 </a:t>
            </a: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nume_tabel_dreapta.nume_coloana_cheie_straina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nume_tabel_stânga.nume_coloana_cheie_primara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endParaRPr lang="ro-MD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616151E-99A6-469D-83A5-57789C9A9A5D}"/>
              </a:ext>
            </a:extLst>
          </p:cNvPr>
          <p:cNvSpPr/>
          <p:nvPr/>
        </p:nvSpPr>
        <p:spPr>
          <a:xfrm>
            <a:off x="-1" y="0"/>
            <a:ext cx="457200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Limbajul SQL (II)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Roboto Slab"/>
              <a:ea typeface="Roboto Slab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E830375-6375-4185-A832-2EF08279E872}"/>
              </a:ext>
            </a:extLst>
          </p:cNvPr>
          <p:cNvSpPr/>
          <p:nvPr/>
        </p:nvSpPr>
        <p:spPr>
          <a:xfrm>
            <a:off x="4571999" y="-2338"/>
            <a:ext cx="4572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ro-RO" b="1" dirty="0"/>
              <a:t>Instrucțiunea SELECT + JOIN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BCE9E37-232D-4E15-8931-BA2D6177AB30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30016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112;p17">
            <a:extLst>
              <a:ext uri="{FF2B5EF4-FFF2-40B4-BE49-F238E27FC236}">
                <a16:creationId xmlns:a16="http://schemas.microsoft.com/office/drawing/2014/main" id="{F40E1A52-2447-4D2C-963B-F258E6C5AFF6}"/>
              </a:ext>
            </a:extLst>
          </p:cNvPr>
          <p:cNvSpPr txBox="1">
            <a:spLocks/>
          </p:cNvSpPr>
          <p:nvPr/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" sz="1300" b="1" smtClean="0">
                <a:solidFill>
                  <a:srgbClr val="0091EA"/>
                </a:solidFill>
                <a:latin typeface="+mj-lt"/>
                <a:ea typeface="Source Sans Pro"/>
              </a:rPr>
              <a:pPr algn="r"/>
              <a:t>34</a:t>
            </a:fld>
            <a:endParaRPr lang="en" sz="1300" b="1" dirty="0">
              <a:solidFill>
                <a:srgbClr val="0091EA"/>
              </a:solidFill>
              <a:latin typeface="+mj-lt"/>
              <a:ea typeface="Source Sans Pro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8A8BEE7-475A-4A8D-98A9-8370C7B7B8DA}"/>
              </a:ext>
            </a:extLst>
          </p:cNvPr>
          <p:cNvSpPr/>
          <p:nvPr/>
        </p:nvSpPr>
        <p:spPr>
          <a:xfrm>
            <a:off x="2193592" y="540273"/>
            <a:ext cx="36022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Asocierea mai multor tabele</a:t>
            </a:r>
            <a:endParaRPr lang="en-US" sz="20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07D1D24-BD96-4254-8121-56F1CDA95986}"/>
              </a:ext>
            </a:extLst>
          </p:cNvPr>
          <p:cNvSpPr/>
          <p:nvPr/>
        </p:nvSpPr>
        <p:spPr>
          <a:xfrm>
            <a:off x="557516" y="1220188"/>
            <a:ext cx="802896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Pentru asocierea mai multor tabele se utilizează mai multe perechi de cuvinte cheie JOIN și ON iar criteriul de asociere se poare realiza pe coloanele oricărui tabel</a:t>
            </a:r>
            <a:endParaRPr lang="ro-MD" sz="1600" b="1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E884974-144A-4EC4-88B2-345E0FE6E105}"/>
              </a:ext>
            </a:extLst>
          </p:cNvPr>
          <p:cNvSpPr/>
          <p:nvPr/>
        </p:nvSpPr>
        <p:spPr>
          <a:xfrm>
            <a:off x="933786" y="2360320"/>
            <a:ext cx="7932516" cy="1463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 nume_tabel_1.nume_col, nume_tabel_2.nume_col, nume_tabel_3.nume_col</a:t>
            </a:r>
          </a:p>
          <a:p>
            <a:pPr>
              <a:lnSpc>
                <a:spcPct val="107000"/>
              </a:lnSpc>
            </a:pP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 nume_tabel_1</a:t>
            </a:r>
            <a:endParaRPr lang="ro-MD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 nume_tabel_2</a:t>
            </a:r>
            <a:endParaRPr lang="ro-MD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 nume_tabel_1.nume_col_asociere= nume_tabel_2.nume_col_asociere </a:t>
            </a:r>
          </a:p>
          <a:p>
            <a:pPr>
              <a:lnSpc>
                <a:spcPct val="107000"/>
              </a:lnSpc>
            </a:pP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 nume_tabel_3</a:t>
            </a:r>
            <a:endParaRPr lang="ro-MD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 nume_tabel_1.nume_col_asociere= nume_tabel_3.nume_col_asociere; </a:t>
            </a:r>
            <a:endParaRPr lang="ro-MD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4B8FA12-8288-4B65-BA1D-3DA323DD6448}"/>
              </a:ext>
            </a:extLst>
          </p:cNvPr>
          <p:cNvSpPr/>
          <p:nvPr/>
        </p:nvSpPr>
        <p:spPr>
          <a:xfrm>
            <a:off x="-1" y="0"/>
            <a:ext cx="457200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Limbajul SQL (II)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Roboto Slab"/>
              <a:ea typeface="Roboto Slab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8625BB3-0969-4DB6-A0C6-41B5906B6C56}"/>
              </a:ext>
            </a:extLst>
          </p:cNvPr>
          <p:cNvSpPr/>
          <p:nvPr/>
        </p:nvSpPr>
        <p:spPr>
          <a:xfrm>
            <a:off x="4571999" y="-2338"/>
            <a:ext cx="4572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ro-RO" b="1" dirty="0"/>
              <a:t>Instrucțiunea SELECT + JOIN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E126104-1330-4F4B-960B-A1C3EAB27826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4537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99;p15">
            <a:extLst>
              <a:ext uri="{FF2B5EF4-FFF2-40B4-BE49-F238E27FC236}">
                <a16:creationId xmlns:a16="http://schemas.microsoft.com/office/drawing/2014/main" id="{19B4D130-BC04-413C-B54E-6C2BE3780A07}"/>
              </a:ext>
            </a:extLst>
          </p:cNvPr>
          <p:cNvSpPr txBox="1">
            <a:spLocks/>
          </p:cNvSpPr>
          <p:nvPr/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00000000-1234-1234-1234-123412341234}" type="slidenum">
              <a:rPr lang="en" smtClean="0">
                <a:latin typeface="+mj-lt"/>
              </a:rPr>
              <a:pPr/>
              <a:t>35</a:t>
            </a:fld>
            <a:endParaRPr lang="en" dirty="0">
              <a:latin typeface="+mj-lt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6B7B02C-4793-450E-B3BA-946870938442}"/>
              </a:ext>
            </a:extLst>
          </p:cNvPr>
          <p:cNvSpPr/>
          <p:nvPr/>
        </p:nvSpPr>
        <p:spPr>
          <a:xfrm>
            <a:off x="393769" y="1309559"/>
            <a:ext cx="851504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Instrucțiunea UPDATE – permite actualizarea datelor in baza de date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8773419-8DFB-4ECE-8A89-DF51B4809AC0}"/>
              </a:ext>
            </a:extLst>
          </p:cNvPr>
          <p:cNvSpPr/>
          <p:nvPr/>
        </p:nvSpPr>
        <p:spPr>
          <a:xfrm>
            <a:off x="456101" y="3195973"/>
            <a:ext cx="845271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MD" sz="1600" b="1" dirty="0"/>
              <a:t>Exemplu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1225FE8-C9A5-47B6-8633-6AF904A61CC7}"/>
              </a:ext>
            </a:extLst>
          </p:cNvPr>
          <p:cNvSpPr/>
          <p:nvPr/>
        </p:nvSpPr>
        <p:spPr>
          <a:xfrm>
            <a:off x="660682" y="845581"/>
            <a:ext cx="55114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Actualizarea datelor conform cheii primare</a:t>
            </a:r>
            <a:endParaRPr lang="en-US" sz="20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45E1791-8B00-447D-9715-8D08E006EE6F}"/>
              </a:ext>
            </a:extLst>
          </p:cNvPr>
          <p:cNvSpPr/>
          <p:nvPr/>
        </p:nvSpPr>
        <p:spPr>
          <a:xfrm>
            <a:off x="2611685" y="375208"/>
            <a:ext cx="38491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sz="2400" b="1" dirty="0">
                <a:solidFill>
                  <a:schemeClr val="accent1"/>
                </a:solidFill>
                <a:latin typeface="Roboto Slab"/>
                <a:ea typeface="Roboto Slab"/>
              </a:rPr>
              <a:t>6. Instrucțiunea UPDATE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2B674D1-330D-46F9-9355-2A2349435271}"/>
              </a:ext>
            </a:extLst>
          </p:cNvPr>
          <p:cNvSpPr/>
          <p:nvPr/>
        </p:nvSpPr>
        <p:spPr>
          <a:xfrm>
            <a:off x="393769" y="2152839"/>
            <a:ext cx="8284965" cy="3366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o-RO" sz="1600" b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Modificarea datelor unei coloane precizându-se valoarea cheii primare a liniei</a:t>
            </a:r>
            <a:endParaRPr lang="ro-MD" sz="1600" b="1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9904894-FE0D-40E8-8B1A-31D6182FC524}"/>
              </a:ext>
            </a:extLst>
          </p:cNvPr>
          <p:cNvSpPr/>
          <p:nvPr/>
        </p:nvSpPr>
        <p:spPr>
          <a:xfrm>
            <a:off x="1007981" y="2571750"/>
            <a:ext cx="5750292" cy="541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</a:pP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UPDATE </a:t>
            </a: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nume_tabel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SET </a:t>
            </a: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nume_coloana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valoarea_nouă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7000"/>
              </a:lnSpc>
            </a:pP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 </a:t>
            </a: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nume_coloana_cheie_primara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valoarea_cheie_primara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o-MD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E3E7647-3628-4BF1-A568-D7393E8FF302}"/>
              </a:ext>
            </a:extLst>
          </p:cNvPr>
          <p:cNvSpPr/>
          <p:nvPr/>
        </p:nvSpPr>
        <p:spPr>
          <a:xfrm>
            <a:off x="393769" y="1752165"/>
            <a:ext cx="851504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SET – permite specificarea valorii actualizate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5E93B015-F0AB-4ABF-A8EB-1594506A07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0385" y="3835129"/>
            <a:ext cx="4863615" cy="571569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CAC2C806-4F2C-4FDF-85AC-079864A419A2}"/>
              </a:ext>
            </a:extLst>
          </p:cNvPr>
          <p:cNvSpPr/>
          <p:nvPr/>
        </p:nvSpPr>
        <p:spPr>
          <a:xfrm>
            <a:off x="-1" y="0"/>
            <a:ext cx="457200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Limbajul SQL (II)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Roboto Slab"/>
              <a:ea typeface="Roboto Slab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A751843-5A4B-4380-AD7D-575E960CC483}"/>
              </a:ext>
            </a:extLst>
          </p:cNvPr>
          <p:cNvSpPr/>
          <p:nvPr/>
        </p:nvSpPr>
        <p:spPr>
          <a:xfrm>
            <a:off x="4571999" y="-2338"/>
            <a:ext cx="4572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ro-RO" b="1" dirty="0"/>
              <a:t>Instrucțiunea UPDATE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37D83E5-0A2E-4C23-90C9-2FC6FB180FDF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0908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99;p15">
            <a:extLst>
              <a:ext uri="{FF2B5EF4-FFF2-40B4-BE49-F238E27FC236}">
                <a16:creationId xmlns:a16="http://schemas.microsoft.com/office/drawing/2014/main" id="{A9AF56FD-D5A8-4F2B-B6BF-B037A6D6E2CC}"/>
              </a:ext>
            </a:extLst>
          </p:cNvPr>
          <p:cNvSpPr txBox="1">
            <a:spLocks/>
          </p:cNvSpPr>
          <p:nvPr/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00000000-1234-1234-1234-123412341234}" type="slidenum">
              <a:rPr lang="en" smtClean="0">
                <a:latin typeface="+mj-lt"/>
              </a:rPr>
              <a:pPr/>
              <a:t>36</a:t>
            </a:fld>
            <a:endParaRPr lang="en" dirty="0">
              <a:latin typeface="+mj-lt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1E508E7-72F3-4173-B0C9-865DB6D6A3EA}"/>
              </a:ext>
            </a:extLst>
          </p:cNvPr>
          <p:cNvSpPr/>
          <p:nvPr/>
        </p:nvSpPr>
        <p:spPr>
          <a:xfrm>
            <a:off x="252146" y="1650482"/>
            <a:ext cx="851504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Modificarea datelor pe mai multe  coloane precizându-se valorile datelor unor coloane pe linia respectiva (necesita modificarea variabilei SQL_SAFE_UPDATES)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62D4985-22E0-4006-AAD9-0078BF2AA97D}"/>
              </a:ext>
            </a:extLst>
          </p:cNvPr>
          <p:cNvSpPr/>
          <p:nvPr/>
        </p:nvSpPr>
        <p:spPr>
          <a:xfrm>
            <a:off x="252146" y="1006039"/>
            <a:ext cx="851504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SQL_SAFE_UPDATES – variabilă ce interzice actualizarea sau ștergerea datelor daca nu se specifică cheia primară (implicit SQL_SAFE_</a:t>
            </a:r>
            <a:r>
              <a:rPr lang="ro-RO" sz="1600" b="1"/>
              <a:t>UPDATES=1)</a:t>
            </a:r>
            <a:endParaRPr lang="ro-RO" sz="1600" b="1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B66C7AB-A021-4C98-98A7-9BC4BCC19BEB}"/>
              </a:ext>
            </a:extLst>
          </p:cNvPr>
          <p:cNvSpPr/>
          <p:nvPr/>
        </p:nvSpPr>
        <p:spPr>
          <a:xfrm>
            <a:off x="685152" y="491629"/>
            <a:ext cx="59314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Actualizarea datelor conform valorilor coloanei</a:t>
            </a:r>
            <a:endParaRPr lang="en-US" sz="20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1C5B458-4D32-4987-95B0-D7CDDCFCCBE1}"/>
              </a:ext>
            </a:extLst>
          </p:cNvPr>
          <p:cNvSpPr/>
          <p:nvPr/>
        </p:nvSpPr>
        <p:spPr>
          <a:xfrm>
            <a:off x="553830" y="2291414"/>
            <a:ext cx="8399254" cy="1002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SET SQL_SAFE_UPDATES = 0;</a:t>
            </a:r>
            <a:endParaRPr lang="ro-MD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UPDATE </a:t>
            </a: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nume_tabel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SET nume_col_1=valoare_col_1_nou, nume_col_2=valoare_col_2_nou  </a:t>
            </a:r>
            <a:endParaRPr lang="ro-MD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 nume_col_1=valoare_col_1_vechi AND nume_col_2=valoare_col_2_vechi;</a:t>
            </a:r>
            <a:endParaRPr lang="ro-MD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SET SQL_SAFE_UPDATES = 1;</a:t>
            </a:r>
            <a:endParaRPr lang="ro-MD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102927B8-BFA0-492E-AB57-4422E1BFA8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3568" y="3857917"/>
            <a:ext cx="5819777" cy="1062742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99257889-7742-4C65-9610-CB9321F46F70}"/>
              </a:ext>
            </a:extLst>
          </p:cNvPr>
          <p:cNvSpPr/>
          <p:nvPr/>
        </p:nvSpPr>
        <p:spPr>
          <a:xfrm>
            <a:off x="314478" y="3408681"/>
            <a:ext cx="845271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MD" sz="1600" b="1" dirty="0"/>
              <a:t>Exemplu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373A2F3-B5C2-4DEA-8EE9-6F016F88BA9A}"/>
              </a:ext>
            </a:extLst>
          </p:cNvPr>
          <p:cNvSpPr/>
          <p:nvPr/>
        </p:nvSpPr>
        <p:spPr>
          <a:xfrm>
            <a:off x="-1" y="0"/>
            <a:ext cx="457200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Limbajul SQL (II)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Roboto Slab"/>
              <a:ea typeface="Roboto Slab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71DD4FF-00A1-4EC9-8239-1780E3BA2C15}"/>
              </a:ext>
            </a:extLst>
          </p:cNvPr>
          <p:cNvSpPr/>
          <p:nvPr/>
        </p:nvSpPr>
        <p:spPr>
          <a:xfrm>
            <a:off x="4571999" y="-2338"/>
            <a:ext cx="4572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ro-RO" b="1" dirty="0"/>
              <a:t>Instrucțiunea UPDATE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761F246-AAC0-4B0F-8CDF-C2C9B257C221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34322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99;p15">
            <a:extLst>
              <a:ext uri="{FF2B5EF4-FFF2-40B4-BE49-F238E27FC236}">
                <a16:creationId xmlns:a16="http://schemas.microsoft.com/office/drawing/2014/main" id="{056F6351-AC74-4E20-9A5C-97A5C6310C7D}"/>
              </a:ext>
            </a:extLst>
          </p:cNvPr>
          <p:cNvSpPr txBox="1">
            <a:spLocks/>
          </p:cNvSpPr>
          <p:nvPr/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00000000-1234-1234-1234-123412341234}" type="slidenum">
              <a:rPr lang="en" smtClean="0">
                <a:latin typeface="+mj-lt"/>
              </a:rPr>
              <a:pPr/>
              <a:t>37</a:t>
            </a:fld>
            <a:endParaRPr lang="en" dirty="0">
              <a:latin typeface="+mj-lt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FF22078-3347-4787-8629-9A0B20926572}"/>
              </a:ext>
            </a:extLst>
          </p:cNvPr>
          <p:cNvSpPr/>
          <p:nvPr/>
        </p:nvSpPr>
        <p:spPr>
          <a:xfrm>
            <a:off x="393769" y="1309559"/>
            <a:ext cx="851504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Instrucțiunea DELETE – permite ștergerea datelor in baza de date</a:t>
            </a:r>
            <a:endParaRPr lang="ro-MD" sz="1600" b="1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7527211-337E-4E3A-BC75-99C40F750BDA}"/>
              </a:ext>
            </a:extLst>
          </p:cNvPr>
          <p:cNvSpPr/>
          <p:nvPr/>
        </p:nvSpPr>
        <p:spPr>
          <a:xfrm>
            <a:off x="393769" y="2340159"/>
            <a:ext cx="742943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MD" sz="1600" b="1" dirty="0"/>
              <a:t>Exemplu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710F50D-CD1E-4C90-8DB8-E482082D5371}"/>
              </a:ext>
            </a:extLst>
          </p:cNvPr>
          <p:cNvSpPr/>
          <p:nvPr/>
        </p:nvSpPr>
        <p:spPr>
          <a:xfrm>
            <a:off x="959670" y="837010"/>
            <a:ext cx="40254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Ștergerea datelor dintr-un tabel</a:t>
            </a:r>
            <a:endParaRPr lang="en-US" sz="20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A09EC0D-D8C4-45F0-A3B7-0506FF888302}"/>
              </a:ext>
            </a:extLst>
          </p:cNvPr>
          <p:cNvSpPr/>
          <p:nvPr/>
        </p:nvSpPr>
        <p:spPr>
          <a:xfrm>
            <a:off x="2611685" y="375208"/>
            <a:ext cx="37673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sz="2400" b="1" dirty="0">
                <a:solidFill>
                  <a:schemeClr val="accent1"/>
                </a:solidFill>
                <a:latin typeface="Roboto Slab"/>
                <a:ea typeface="Roboto Slab"/>
              </a:rPr>
              <a:t>7. Instrucțiunea DELETE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B79A3EA-25C7-40F2-9178-2666BDC1967F}"/>
              </a:ext>
            </a:extLst>
          </p:cNvPr>
          <p:cNvSpPr/>
          <p:nvPr/>
        </p:nvSpPr>
        <p:spPr>
          <a:xfrm>
            <a:off x="393769" y="1656340"/>
            <a:ext cx="8284965" cy="3366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o-RO" sz="1600" b="1" dirty="0"/>
              <a:t>Ștergerea înscrieri precizându-se valoarea unei coloane a acesteia</a:t>
            </a:r>
            <a:endParaRPr lang="ro-MD" sz="1600" b="1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EC1366F-FCC4-4304-87A1-474B66EB21CF}"/>
              </a:ext>
            </a:extLst>
          </p:cNvPr>
          <p:cNvSpPr/>
          <p:nvPr/>
        </p:nvSpPr>
        <p:spPr>
          <a:xfrm>
            <a:off x="940718" y="2037081"/>
            <a:ext cx="5253361" cy="311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DELETE FROM </a:t>
            </a: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nume_tabel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WHERE </a:t>
            </a: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nume_col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valoarea_col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o-MD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085C1CC-D42B-41FC-BBF8-61D4531E4F5E}"/>
              </a:ext>
            </a:extLst>
          </p:cNvPr>
          <p:cNvSpPr/>
          <p:nvPr/>
        </p:nvSpPr>
        <p:spPr>
          <a:xfrm>
            <a:off x="456101" y="4000304"/>
            <a:ext cx="845271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MD" sz="1600" b="1" dirty="0"/>
              <a:t>Exemplu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FD04922-BB9B-4BDF-946E-43976ACAC104}"/>
              </a:ext>
            </a:extLst>
          </p:cNvPr>
          <p:cNvSpPr/>
          <p:nvPr/>
        </p:nvSpPr>
        <p:spPr>
          <a:xfrm>
            <a:off x="393769" y="3370759"/>
            <a:ext cx="8284965" cy="3366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o-RO" sz="1600" b="1" dirty="0"/>
              <a:t>Ștergerea tuturor datelor unui tabel</a:t>
            </a:r>
            <a:endParaRPr lang="ro-MD" sz="1600" b="1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1339666-B8AF-4986-BD25-5CAC92DB683C}"/>
              </a:ext>
            </a:extLst>
          </p:cNvPr>
          <p:cNvSpPr/>
          <p:nvPr/>
        </p:nvSpPr>
        <p:spPr>
          <a:xfrm>
            <a:off x="940718" y="3688872"/>
            <a:ext cx="2371162" cy="311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DELETE FROM </a:t>
            </a: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nume_tabel</a:t>
            </a:r>
            <a:endParaRPr lang="ro-MD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76FDE0D6-6A4E-4AF4-809B-7CF6D36F6E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5726" y="4136859"/>
            <a:ext cx="3192546" cy="896537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B944255D-64C2-4681-BCCF-D84875C305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7503" y="2559157"/>
            <a:ext cx="3628992" cy="861976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8852D0FC-22ED-4D59-89E8-693A28FD1671}"/>
              </a:ext>
            </a:extLst>
          </p:cNvPr>
          <p:cNvSpPr/>
          <p:nvPr/>
        </p:nvSpPr>
        <p:spPr>
          <a:xfrm>
            <a:off x="-1" y="0"/>
            <a:ext cx="457200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Limbajul SQL (II)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Roboto Slab"/>
              <a:ea typeface="Roboto Slab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AF5368C-C311-4404-AAED-59E37135D554}"/>
              </a:ext>
            </a:extLst>
          </p:cNvPr>
          <p:cNvSpPr/>
          <p:nvPr/>
        </p:nvSpPr>
        <p:spPr>
          <a:xfrm>
            <a:off x="4571999" y="-2338"/>
            <a:ext cx="4572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ro-RO" b="1" dirty="0"/>
              <a:t>Instrucțiunea DELETE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23B3C8F-BC73-4797-8CD3-65D2440E2DF9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16834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99;p15">
            <a:extLst>
              <a:ext uri="{FF2B5EF4-FFF2-40B4-BE49-F238E27FC236}">
                <a16:creationId xmlns:a16="http://schemas.microsoft.com/office/drawing/2014/main" id="{95AF630E-2058-4648-A497-26B40D59F225}"/>
              </a:ext>
            </a:extLst>
          </p:cNvPr>
          <p:cNvSpPr txBox="1">
            <a:spLocks/>
          </p:cNvSpPr>
          <p:nvPr/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00000000-1234-1234-1234-123412341234}" type="slidenum">
              <a:rPr lang="en" smtClean="0">
                <a:latin typeface="+mj-lt"/>
              </a:rPr>
              <a:pPr/>
              <a:t>38</a:t>
            </a:fld>
            <a:endParaRPr lang="en" dirty="0">
              <a:latin typeface="+mj-lt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22F7C9C-C645-4F73-9EF2-3F4CACF0EBFD}"/>
              </a:ext>
            </a:extLst>
          </p:cNvPr>
          <p:cNvSpPr/>
          <p:nvPr/>
        </p:nvSpPr>
        <p:spPr>
          <a:xfrm>
            <a:off x="345644" y="985481"/>
            <a:ext cx="835287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Ștergerea unei înscrieri dintr-un tabel cu cheie străină prin ștergerea și a datelor din tabelul cu cheie primara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DD9EEE2-83F9-4D64-8343-BBF18893037D}"/>
              </a:ext>
            </a:extLst>
          </p:cNvPr>
          <p:cNvSpPr/>
          <p:nvPr/>
        </p:nvSpPr>
        <p:spPr>
          <a:xfrm>
            <a:off x="1271860" y="436432"/>
            <a:ext cx="47580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Ștergerea datelor în tabele relaționale</a:t>
            </a:r>
            <a:endParaRPr lang="en-US" sz="20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028787A-98BA-418F-ADBC-B7D8FB6DE63E}"/>
              </a:ext>
            </a:extLst>
          </p:cNvPr>
          <p:cNvSpPr/>
          <p:nvPr/>
        </p:nvSpPr>
        <p:spPr>
          <a:xfrm>
            <a:off x="345644" y="2904862"/>
            <a:ext cx="845271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MD" sz="1600" b="1" dirty="0"/>
              <a:t>Exemplu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9DA2281-7305-41A1-BD3F-301A862BB0E1}"/>
              </a:ext>
            </a:extLst>
          </p:cNvPr>
          <p:cNvSpPr/>
          <p:nvPr/>
        </p:nvSpPr>
        <p:spPr>
          <a:xfrm>
            <a:off x="697708" y="1750156"/>
            <a:ext cx="8100646" cy="1002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DELETE nume_tabel_1, nume_tabel_2</a:t>
            </a:r>
            <a:endParaRPr lang="ro-MD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 nume_tabel_1, nume_tabel_2</a:t>
            </a:r>
            <a:endParaRPr lang="ro-MD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 nume_tabel_1.nume_col_cheie_strain = nume_tabel_2.nume_col_cheie_primar</a:t>
            </a:r>
          </a:p>
          <a:p>
            <a:pPr>
              <a:lnSpc>
                <a:spcPct val="107000"/>
              </a:lnSpc>
            </a:pP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AND nume_tabel_1. </a:t>
            </a: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nume_col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valoarea_col</a:t>
            </a:r>
            <a:endParaRPr lang="ro-MD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405F862F-03BD-4C2C-A6D5-42ACFE2283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573" y="3395155"/>
            <a:ext cx="3989227" cy="893531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68A2F77C-2E10-4864-A18C-036E264DD27A}"/>
              </a:ext>
            </a:extLst>
          </p:cNvPr>
          <p:cNvSpPr/>
          <p:nvPr/>
        </p:nvSpPr>
        <p:spPr>
          <a:xfrm>
            <a:off x="-1" y="0"/>
            <a:ext cx="457200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Limbajul SQL (II)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Roboto Slab"/>
              <a:ea typeface="Roboto Slab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0C364EF-B80E-4AAA-96A4-D36C86947F18}"/>
              </a:ext>
            </a:extLst>
          </p:cNvPr>
          <p:cNvSpPr/>
          <p:nvPr/>
        </p:nvSpPr>
        <p:spPr>
          <a:xfrm>
            <a:off x="4571999" y="-2338"/>
            <a:ext cx="4572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ro-RO" b="1" dirty="0"/>
              <a:t>Instrucțiunea DELETE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8EDE9A2-2577-4D06-9102-F611FA1A64AF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4552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92;p14">
            <a:extLst>
              <a:ext uri="{FF2B5EF4-FFF2-40B4-BE49-F238E27FC236}">
                <a16:creationId xmlns:a16="http://schemas.microsoft.com/office/drawing/2014/main" id="{C5125E59-3B30-4470-9663-5C7E21E71AE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+mj-lt"/>
              </a:rPr>
              <a:t>4</a:t>
            </a:fld>
            <a:endParaRPr dirty="0">
              <a:latin typeface="+mj-lt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AB78F85-1FA5-4347-B31B-BF6037DBCF71}"/>
              </a:ext>
            </a:extLst>
          </p:cNvPr>
          <p:cNvSpPr/>
          <p:nvPr/>
        </p:nvSpPr>
        <p:spPr>
          <a:xfrm>
            <a:off x="561871" y="1135555"/>
            <a:ext cx="82139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>
                <a:latin typeface="arial" panose="020B0604020202020204" pitchFamily="34" charset="0"/>
              </a:rPr>
              <a:t>Pentru a introduce date într-un tabel cu cheie străină este necesară cunoașterea valorii în coloana de legătură</a:t>
            </a:r>
            <a:endParaRPr lang="ro-MD" sz="1600" b="1" dirty="0">
              <a:latin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3AD16E2-AC14-4E8C-8CB9-B68153F6A85A}"/>
              </a:ext>
            </a:extLst>
          </p:cNvPr>
          <p:cNvSpPr/>
          <p:nvPr/>
        </p:nvSpPr>
        <p:spPr>
          <a:xfrm>
            <a:off x="561871" y="2392524"/>
            <a:ext cx="82139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o-RO" sz="1600" b="1" dirty="0">
                <a:latin typeface="arial" panose="020B0604020202020204" pitchFamily="34" charset="0"/>
              </a:rPr>
              <a:t>Introducerea datelor în tabel cu cheie străină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B14C8EF-5A6B-468F-A896-CF2015A5B9F3}"/>
              </a:ext>
            </a:extLst>
          </p:cNvPr>
          <p:cNvSpPr/>
          <p:nvPr/>
        </p:nvSpPr>
        <p:spPr>
          <a:xfrm>
            <a:off x="561871" y="3353324"/>
            <a:ext cx="82139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o-RO" sz="1600" b="1" dirty="0">
                <a:latin typeface="arial" panose="020B0604020202020204" pitchFamily="34" charset="0"/>
              </a:rPr>
              <a:t>Exemplu (inițial se setează coloana </a:t>
            </a:r>
            <a:r>
              <a:rPr lang="ro-RO" sz="1600" b="1" dirty="0" err="1">
                <a:latin typeface="arial" panose="020B0604020202020204" pitchFamily="34" charset="0"/>
              </a:rPr>
              <a:t>id</a:t>
            </a:r>
            <a:r>
              <a:rPr lang="ro-RO" sz="1600" b="1" dirty="0">
                <a:latin typeface="arial" panose="020B0604020202020204" pitchFamily="34" charset="0"/>
              </a:rPr>
              <a:t> să fie cu Auto Increment 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8BDCDCD-33BE-4902-852A-29CBFC02BF9A}"/>
              </a:ext>
            </a:extLst>
          </p:cNvPr>
          <p:cNvSpPr/>
          <p:nvPr/>
        </p:nvSpPr>
        <p:spPr>
          <a:xfrm>
            <a:off x="770235" y="645501"/>
            <a:ext cx="55130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Introducerea datelor în tabel cu chei străine</a:t>
            </a:r>
            <a:endParaRPr lang="en-US" sz="20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EF8AD77-37D3-40DE-8316-24DD7DAF5260}"/>
              </a:ext>
            </a:extLst>
          </p:cNvPr>
          <p:cNvSpPr/>
          <p:nvPr/>
        </p:nvSpPr>
        <p:spPr>
          <a:xfrm>
            <a:off x="561871" y="1769117"/>
            <a:ext cx="82139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>
                <a:latin typeface="arial" panose="020B0604020202020204" pitchFamily="34" charset="0"/>
              </a:rPr>
              <a:t>Pentru determinarea valorii cheii primare a ultimei introduceri se utilizează funcția </a:t>
            </a:r>
            <a:r>
              <a:rPr lang="en-US" sz="1600" b="1" dirty="0">
                <a:latin typeface="arial" panose="020B0604020202020204" pitchFamily="34" charset="0"/>
              </a:rPr>
              <a:t>LAST_INSERT_ID()</a:t>
            </a:r>
            <a:endParaRPr lang="ro-MD" sz="1600" b="1" dirty="0"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0E977AE-CD9A-4B51-86A3-59428767791A}"/>
              </a:ext>
            </a:extLst>
          </p:cNvPr>
          <p:cNvSpPr/>
          <p:nvPr/>
        </p:nvSpPr>
        <p:spPr>
          <a:xfrm>
            <a:off x="933937" y="2744567"/>
            <a:ext cx="7936524" cy="538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ro-RO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INSERT INTO </a:t>
            </a:r>
            <a:r>
              <a:rPr lang="ro-RO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nume_tabel</a:t>
            </a:r>
            <a:r>
              <a:rPr lang="ro-RO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nume_col_1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nume_col_2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nume_col_3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cheie_str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endParaRPr lang="ro-MD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VALUES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valoarea_col_1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valoarea_col_2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LAST_INSERT_ID());</a:t>
            </a:r>
            <a:endParaRPr lang="ro-MD" dirty="0">
              <a:latin typeface="Consolas" panose="020B06090202040302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E27D50-B724-459A-B3C6-D3D7A52507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3874" y="3691878"/>
            <a:ext cx="5840632" cy="132225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5166060-B557-4347-B170-392A13B860BF}"/>
              </a:ext>
            </a:extLst>
          </p:cNvPr>
          <p:cNvSpPr/>
          <p:nvPr/>
        </p:nvSpPr>
        <p:spPr>
          <a:xfrm>
            <a:off x="-1" y="0"/>
            <a:ext cx="457200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Limbajul SQL (II)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Roboto Slab"/>
              <a:ea typeface="Roboto Slab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CE4510D-6710-4813-AD43-B8A413C3EA6E}"/>
              </a:ext>
            </a:extLst>
          </p:cNvPr>
          <p:cNvSpPr/>
          <p:nvPr/>
        </p:nvSpPr>
        <p:spPr>
          <a:xfrm>
            <a:off x="4571999" y="-2338"/>
            <a:ext cx="4572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ro-RO" b="1" dirty="0"/>
              <a:t>Instrucțiunea INSERT INTO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0913D6-3D77-4704-973C-DCC39EE1DDE2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6113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+mj-lt"/>
              </a:rPr>
              <a:t>5</a:t>
            </a:fld>
            <a:endParaRPr dirty="0">
              <a:latin typeface="+mj-lt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464183D-C087-4318-A21C-33346F04CA87}"/>
              </a:ext>
            </a:extLst>
          </p:cNvPr>
          <p:cNvSpPr/>
          <p:nvPr/>
        </p:nvSpPr>
        <p:spPr>
          <a:xfrm>
            <a:off x="922676" y="976552"/>
            <a:ext cx="28841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Instrucțiunea SELECT</a:t>
            </a:r>
            <a:endParaRPr lang="en-US" sz="20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51AA8FB-61AD-4E76-957F-0F750800CFF7}"/>
              </a:ext>
            </a:extLst>
          </p:cNvPr>
          <p:cNvSpPr/>
          <p:nvPr/>
        </p:nvSpPr>
        <p:spPr>
          <a:xfrm>
            <a:off x="340129" y="1541772"/>
            <a:ext cx="87179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>
                <a:latin typeface="arial" panose="020B0604020202020204" pitchFamily="34" charset="0"/>
              </a:rPr>
              <a:t>Instrucțiunea SELECT – selectarea si prezentarea variabilelor, rezultatelor operațiilor si a datelor din baza de date</a:t>
            </a:r>
            <a:endParaRPr lang="ro-MD" sz="1600" b="1" dirty="0">
              <a:latin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2FB0996-8365-4E01-ACD7-B8C0399E7A53}"/>
              </a:ext>
            </a:extLst>
          </p:cNvPr>
          <p:cNvSpPr/>
          <p:nvPr/>
        </p:nvSpPr>
        <p:spPr>
          <a:xfrm>
            <a:off x="340129" y="2191538"/>
            <a:ext cx="874174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>
                <a:solidFill>
                  <a:schemeClr val="tx1"/>
                </a:solidFill>
                <a:latin typeface="arial" panose="020B0604020202020204" pitchFamily="34" charset="0"/>
              </a:rPr>
              <a:t>În cazul utilizării instrucțiunii SELECT pentru prezentarea datelor din bază, aceasta se utilizează cu alte cuvinte cheie și anume:</a:t>
            </a:r>
            <a:endParaRPr lang="ro-MD" sz="1600" b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0BF0A7A-9844-4173-A6A5-2CE99CB27CB0}"/>
              </a:ext>
            </a:extLst>
          </p:cNvPr>
          <p:cNvSpPr/>
          <p:nvPr/>
        </p:nvSpPr>
        <p:spPr>
          <a:xfrm>
            <a:off x="2085581" y="441813"/>
            <a:ext cx="49728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sz="2400" b="1" dirty="0">
                <a:solidFill>
                  <a:schemeClr val="accent1"/>
                </a:solidFill>
                <a:latin typeface="Roboto Slab"/>
                <a:ea typeface="Roboto Slab"/>
              </a:rPr>
              <a:t>2. Instrucțiunea SELECT + FROM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4298E63-0F97-4152-B8BD-C255E020FD66}"/>
              </a:ext>
            </a:extLst>
          </p:cNvPr>
          <p:cNvSpPr/>
          <p:nvPr/>
        </p:nvSpPr>
        <p:spPr>
          <a:xfrm>
            <a:off x="777630" y="2841601"/>
            <a:ext cx="7326923" cy="3366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ro-RO" sz="1600" b="1" dirty="0">
                <a:solidFill>
                  <a:schemeClr val="tx1"/>
                </a:solidFill>
                <a:latin typeface="arial" panose="020B0604020202020204" pitchFamily="34" charset="0"/>
              </a:rPr>
              <a:t>FROM – specifica tabelul asupra căruia se aplica SELECT</a:t>
            </a:r>
            <a:endParaRPr lang="ro-MD" sz="1600" b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A0DF7B-6C40-4849-8C0C-ADF92C28F386}"/>
              </a:ext>
            </a:extLst>
          </p:cNvPr>
          <p:cNvSpPr/>
          <p:nvPr/>
        </p:nvSpPr>
        <p:spPr>
          <a:xfrm>
            <a:off x="777629" y="3243520"/>
            <a:ext cx="641915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ro-RO" sz="1600" b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ORDER BY – permite ordonarea rezultatelor lui SELECT</a:t>
            </a:r>
            <a:endParaRPr lang="ro-MD" sz="1600" dirty="0">
              <a:latin typeface="+mj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44C305-DEF4-4767-A3BD-B9599A130184}"/>
              </a:ext>
            </a:extLst>
          </p:cNvPr>
          <p:cNvSpPr/>
          <p:nvPr/>
        </p:nvSpPr>
        <p:spPr>
          <a:xfrm>
            <a:off x="781537" y="3645439"/>
            <a:ext cx="7323016" cy="3366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ro-RO" sz="1600" b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WHERE – permite aplicarea unor condiții de selectare cu SELECT</a:t>
            </a:r>
            <a:endParaRPr lang="ro-MD" sz="16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DE6E50-E684-4E04-8056-6EAF59CDAA5B}"/>
              </a:ext>
            </a:extLst>
          </p:cNvPr>
          <p:cNvSpPr/>
          <p:nvPr/>
        </p:nvSpPr>
        <p:spPr>
          <a:xfrm>
            <a:off x="832418" y="4045435"/>
            <a:ext cx="77333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ro-RO" sz="1600" b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(INNER, LEFT, RIGHT)  JOIN– permite interacțiunea dintre 2 tabele SELECT</a:t>
            </a:r>
            <a:endParaRPr lang="ro-MD" sz="1600" dirty="0">
              <a:latin typeface="+mj-lt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9FE2B9A-8116-4A15-ABBA-7E15337F4316}"/>
              </a:ext>
            </a:extLst>
          </p:cNvPr>
          <p:cNvSpPr/>
          <p:nvPr/>
        </p:nvSpPr>
        <p:spPr>
          <a:xfrm>
            <a:off x="-1" y="0"/>
            <a:ext cx="457200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Limbajul SQL (II)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Roboto Slab"/>
              <a:ea typeface="Roboto Slab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65AFB10-A9DB-4B0F-AD9A-6B208D5F10E4}"/>
              </a:ext>
            </a:extLst>
          </p:cNvPr>
          <p:cNvSpPr/>
          <p:nvPr/>
        </p:nvSpPr>
        <p:spPr>
          <a:xfrm>
            <a:off x="4571999" y="-2338"/>
            <a:ext cx="4572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ro-RO" b="1" dirty="0"/>
              <a:t>Instrucțiunea SELECT + FROM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EFC1FD6-FECA-4324-8B33-04AFAF21683D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1640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92;p14">
            <a:extLst>
              <a:ext uri="{FF2B5EF4-FFF2-40B4-BE49-F238E27FC236}">
                <a16:creationId xmlns:a16="http://schemas.microsoft.com/office/drawing/2014/main" id="{291FA07B-BA7A-4CF4-9555-F0DF0B863D3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+mj-lt"/>
              </a:rPr>
              <a:t>6</a:t>
            </a:fld>
            <a:endParaRPr dirty="0">
              <a:latin typeface="+mj-lt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4384FA9-F887-4C1E-9DEA-8E1028FBB4D8}"/>
              </a:ext>
            </a:extLst>
          </p:cNvPr>
          <p:cNvSpPr/>
          <p:nvPr/>
        </p:nvSpPr>
        <p:spPr>
          <a:xfrm>
            <a:off x="1231008" y="402501"/>
            <a:ext cx="32159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Citirea datelor unui tabel</a:t>
            </a:r>
            <a:endParaRPr lang="en-US" sz="20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B82AF41-3C49-4373-93B7-A2D564ED4E96}"/>
              </a:ext>
            </a:extLst>
          </p:cNvPr>
          <p:cNvSpPr/>
          <p:nvPr/>
        </p:nvSpPr>
        <p:spPr>
          <a:xfrm>
            <a:off x="375455" y="1197862"/>
            <a:ext cx="857762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Prezentarea tuturor datelor unui tabel din baza de date</a:t>
            </a:r>
            <a:endParaRPr lang="ro-MD" sz="1600" b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A279CF3-F76E-40DB-9A84-7D2EE1D9E64D}"/>
              </a:ext>
            </a:extLst>
          </p:cNvPr>
          <p:cNvSpPr/>
          <p:nvPr/>
        </p:nvSpPr>
        <p:spPr>
          <a:xfrm>
            <a:off x="375455" y="1798760"/>
            <a:ext cx="857762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>
                <a:solidFill>
                  <a:schemeClr val="tx1"/>
                </a:solidFill>
                <a:latin typeface="arial" panose="020B0604020202020204" pitchFamily="34" charset="0"/>
              </a:rPr>
              <a:t>Exemplu (se mai introduc preventiv mai multe date în tabele)</a:t>
            </a:r>
            <a:endParaRPr lang="ro-MD" sz="1600" b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274FA44-D676-4FD8-9540-2BFFE5407F4B}"/>
              </a:ext>
            </a:extLst>
          </p:cNvPr>
          <p:cNvSpPr/>
          <p:nvPr/>
        </p:nvSpPr>
        <p:spPr>
          <a:xfrm>
            <a:off x="1231008" y="1541715"/>
            <a:ext cx="2669320" cy="311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 * FROM </a:t>
            </a: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nume_tabel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o-MD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23F12D-2842-41DC-BE1F-4C5F933985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9105" y="2275892"/>
            <a:ext cx="5033387" cy="2772846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CB326062-BFEF-4B54-B99F-A2796AC66E3F}"/>
              </a:ext>
            </a:extLst>
          </p:cNvPr>
          <p:cNvSpPr/>
          <p:nvPr/>
        </p:nvSpPr>
        <p:spPr>
          <a:xfrm>
            <a:off x="375454" y="819505"/>
            <a:ext cx="857762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FROM – permite specificarea tabelului bazei de date</a:t>
            </a:r>
            <a:endParaRPr lang="ro-MD" sz="1600" b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EF22994-E54B-4DA1-96DE-84E03630C8C6}"/>
              </a:ext>
            </a:extLst>
          </p:cNvPr>
          <p:cNvSpPr/>
          <p:nvPr/>
        </p:nvSpPr>
        <p:spPr>
          <a:xfrm>
            <a:off x="-1" y="0"/>
            <a:ext cx="457200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Limbajul SQL (II)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Roboto Slab"/>
              <a:ea typeface="Roboto Slab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CCDEAB6-6EDA-4B0E-922F-25F84D559A42}"/>
              </a:ext>
            </a:extLst>
          </p:cNvPr>
          <p:cNvSpPr/>
          <p:nvPr/>
        </p:nvSpPr>
        <p:spPr>
          <a:xfrm>
            <a:off x="4571999" y="-2338"/>
            <a:ext cx="4572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ro-RO" b="1" dirty="0"/>
              <a:t>Instrucțiunea SELECT + FROM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5BD7156-90B2-43B2-B55C-29C2208F81FB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683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112;p17">
            <a:extLst>
              <a:ext uri="{FF2B5EF4-FFF2-40B4-BE49-F238E27FC236}">
                <a16:creationId xmlns:a16="http://schemas.microsoft.com/office/drawing/2014/main" id="{590E4474-74AA-4570-806D-7607399A23AE}"/>
              </a:ext>
            </a:extLst>
          </p:cNvPr>
          <p:cNvSpPr txBox="1">
            <a:spLocks/>
          </p:cNvSpPr>
          <p:nvPr/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" sz="1300" b="1" smtClean="0">
                <a:solidFill>
                  <a:schemeClr val="accent1"/>
                </a:solidFill>
                <a:latin typeface="+mj-lt"/>
                <a:ea typeface="Source Sans Pro"/>
                <a:sym typeface="Source Sans Pro"/>
              </a:rPr>
              <a:pPr algn="r"/>
              <a:t>7</a:t>
            </a:fld>
            <a:endParaRPr lang="en" sz="1300" b="1" dirty="0">
              <a:solidFill>
                <a:schemeClr val="accent1"/>
              </a:solidFill>
              <a:latin typeface="+mj-lt"/>
              <a:ea typeface="Source Sans Pro"/>
              <a:sym typeface="Source Sans Pro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779A62-D357-43E7-A572-CEF98760FAEF}"/>
              </a:ext>
            </a:extLst>
          </p:cNvPr>
          <p:cNvSpPr/>
          <p:nvPr/>
        </p:nvSpPr>
        <p:spPr>
          <a:xfrm>
            <a:off x="839718" y="450765"/>
            <a:ext cx="48894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Citirea datelor unei coloane a tabelului</a:t>
            </a:r>
            <a:endParaRPr lang="en-US" sz="20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36C4861-4D00-47D4-9042-8FBACF946F2F}"/>
              </a:ext>
            </a:extLst>
          </p:cNvPr>
          <p:cNvSpPr/>
          <p:nvPr/>
        </p:nvSpPr>
        <p:spPr>
          <a:xfrm>
            <a:off x="375456" y="1009124"/>
            <a:ext cx="732269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Prezentarea datelor unei coloane a unui tabel din baza de date</a:t>
            </a:r>
            <a:endParaRPr lang="ro-MD" sz="1600" b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AE3E3D-91F2-4C5A-8F81-6EB3C265167B}"/>
              </a:ext>
            </a:extLst>
          </p:cNvPr>
          <p:cNvSpPr/>
          <p:nvPr/>
        </p:nvSpPr>
        <p:spPr>
          <a:xfrm>
            <a:off x="375455" y="1798760"/>
            <a:ext cx="857762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>
                <a:solidFill>
                  <a:schemeClr val="tx1"/>
                </a:solidFill>
                <a:latin typeface="arial" panose="020B0604020202020204" pitchFamily="34" charset="0"/>
              </a:rPr>
              <a:t>Exemplu</a:t>
            </a:r>
            <a:endParaRPr lang="ro-MD" sz="1600" b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D51CAC0-D243-4AA2-B2FD-CAE8AB9F79B8}"/>
              </a:ext>
            </a:extLst>
          </p:cNvPr>
          <p:cNvSpPr/>
          <p:nvPr/>
        </p:nvSpPr>
        <p:spPr>
          <a:xfrm>
            <a:off x="1091229" y="1416894"/>
            <a:ext cx="3762568" cy="311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 </a:t>
            </a: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nume_coloana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FROM </a:t>
            </a: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nume_tabel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o-MD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EE2A21-2C0C-4964-97E8-08E1D591AD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1231" y="2137314"/>
            <a:ext cx="5116768" cy="2888828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5D5B69ED-88C8-4844-91F2-DF2389E5DE61}"/>
              </a:ext>
            </a:extLst>
          </p:cNvPr>
          <p:cNvSpPr/>
          <p:nvPr/>
        </p:nvSpPr>
        <p:spPr>
          <a:xfrm>
            <a:off x="-1" y="0"/>
            <a:ext cx="457200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Limbajul SQL (II)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Roboto Slab"/>
              <a:ea typeface="Roboto Slab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A3739F8-13F4-4C84-9B4E-862B567AD5D3}"/>
              </a:ext>
            </a:extLst>
          </p:cNvPr>
          <p:cNvSpPr/>
          <p:nvPr/>
        </p:nvSpPr>
        <p:spPr>
          <a:xfrm>
            <a:off x="4571999" y="-2338"/>
            <a:ext cx="4572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ro-RO" b="1" dirty="0"/>
              <a:t>Instrucțiunea SELECT + FROM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92EA0D5-98DF-444D-8FD9-44A43E17FBBB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1171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99;p15">
            <a:extLst>
              <a:ext uri="{FF2B5EF4-FFF2-40B4-BE49-F238E27FC236}">
                <a16:creationId xmlns:a16="http://schemas.microsoft.com/office/drawing/2014/main" id="{03D213DE-EEA7-426E-9984-642EB52EEC14}"/>
              </a:ext>
            </a:extLst>
          </p:cNvPr>
          <p:cNvSpPr txBox="1">
            <a:spLocks/>
          </p:cNvSpPr>
          <p:nvPr/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00000000-1234-1234-1234-123412341234}" type="slidenum">
              <a:rPr lang="en" smtClean="0">
                <a:latin typeface="+mj-lt"/>
              </a:rPr>
              <a:pPr/>
              <a:t>8</a:t>
            </a:fld>
            <a:endParaRPr lang="en" dirty="0">
              <a:latin typeface="+mj-lt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6B7B304-EB71-41EC-807F-26A4D83BBC93}"/>
              </a:ext>
            </a:extLst>
          </p:cNvPr>
          <p:cNvSpPr/>
          <p:nvPr/>
        </p:nvSpPr>
        <p:spPr>
          <a:xfrm>
            <a:off x="699883" y="470179"/>
            <a:ext cx="57006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Citirea datelor mai multor coloane a tabelului</a:t>
            </a:r>
            <a:endParaRPr lang="en-US" sz="20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7F9A6BF-F6B7-459F-B185-7BF9ACA30E29}"/>
              </a:ext>
            </a:extLst>
          </p:cNvPr>
          <p:cNvSpPr/>
          <p:nvPr/>
        </p:nvSpPr>
        <p:spPr>
          <a:xfrm>
            <a:off x="375456" y="1009124"/>
            <a:ext cx="732269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Prezentarea datelor câtorva coloane a unui tabel din baza de date</a:t>
            </a:r>
            <a:endParaRPr lang="ro-MD" sz="1600" b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27098A4-40F6-4F74-8A10-FCC73E417A0E}"/>
              </a:ext>
            </a:extLst>
          </p:cNvPr>
          <p:cNvSpPr/>
          <p:nvPr/>
        </p:nvSpPr>
        <p:spPr>
          <a:xfrm>
            <a:off x="375455" y="1798760"/>
            <a:ext cx="857762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>
                <a:solidFill>
                  <a:schemeClr val="tx1"/>
                </a:solidFill>
                <a:latin typeface="arial" panose="020B0604020202020204" pitchFamily="34" charset="0"/>
              </a:rPr>
              <a:t>Exemplu</a:t>
            </a:r>
            <a:endParaRPr lang="ro-MD" sz="1600" b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8C67345-6FAE-4EFD-B04F-DAD535341C91}"/>
              </a:ext>
            </a:extLst>
          </p:cNvPr>
          <p:cNvSpPr/>
          <p:nvPr/>
        </p:nvSpPr>
        <p:spPr>
          <a:xfrm>
            <a:off x="1091229" y="1416894"/>
            <a:ext cx="5352747" cy="311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 nume_coloana1, nume_coloana1 FROM </a:t>
            </a: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nume_tabel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o-MD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DE46BC6-4271-4297-8F03-D08653828F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3115" y="2049025"/>
            <a:ext cx="4650632" cy="3068685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6A1891DB-4072-4D28-ACC4-ED326397AE21}"/>
              </a:ext>
            </a:extLst>
          </p:cNvPr>
          <p:cNvSpPr/>
          <p:nvPr/>
        </p:nvSpPr>
        <p:spPr>
          <a:xfrm>
            <a:off x="-1" y="0"/>
            <a:ext cx="457200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Limbajul SQL (II)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Roboto Slab"/>
              <a:ea typeface="Roboto Slab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4F6E125-9582-49FA-AEB2-7C8BA4471A41}"/>
              </a:ext>
            </a:extLst>
          </p:cNvPr>
          <p:cNvSpPr/>
          <p:nvPr/>
        </p:nvSpPr>
        <p:spPr>
          <a:xfrm>
            <a:off x="4571999" y="-2338"/>
            <a:ext cx="4572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ro-RO" b="1" dirty="0"/>
              <a:t>Instrucțiunea SELECT + FROM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0C3D543-38E4-4EA8-A5B4-2F172F367881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99;p15">
            <a:extLst>
              <a:ext uri="{FF2B5EF4-FFF2-40B4-BE49-F238E27FC236}">
                <a16:creationId xmlns:a16="http://schemas.microsoft.com/office/drawing/2014/main" id="{0396FA37-4547-4275-B148-9C11D2158E0A}"/>
              </a:ext>
            </a:extLst>
          </p:cNvPr>
          <p:cNvSpPr txBox="1">
            <a:spLocks/>
          </p:cNvSpPr>
          <p:nvPr/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00000000-1234-1234-1234-123412341234}" type="slidenum">
              <a:rPr lang="en" smtClean="0">
                <a:latin typeface="+mj-lt"/>
              </a:rPr>
              <a:pPr/>
              <a:t>9</a:t>
            </a:fld>
            <a:endParaRPr lang="en" dirty="0">
              <a:latin typeface="+mj-lt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85ED0D5-4C67-432D-9BCB-F2C238107DE7}"/>
              </a:ext>
            </a:extLst>
          </p:cNvPr>
          <p:cNvSpPr/>
          <p:nvPr/>
        </p:nvSpPr>
        <p:spPr>
          <a:xfrm>
            <a:off x="375455" y="1197246"/>
            <a:ext cx="732269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Limitarea numărului de rezultate prezentate la primele n</a:t>
            </a:r>
            <a:endParaRPr lang="ro-MD" sz="1600" b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91B3159-44C3-4C54-9DBD-CEB77F210AA4}"/>
              </a:ext>
            </a:extLst>
          </p:cNvPr>
          <p:cNvSpPr/>
          <p:nvPr/>
        </p:nvSpPr>
        <p:spPr>
          <a:xfrm>
            <a:off x="375455" y="1798760"/>
            <a:ext cx="857762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>
                <a:solidFill>
                  <a:schemeClr val="tx1"/>
                </a:solidFill>
                <a:latin typeface="arial" panose="020B0604020202020204" pitchFamily="34" charset="0"/>
              </a:rPr>
              <a:t>Exemplu</a:t>
            </a:r>
            <a:endParaRPr lang="ro-MD" sz="1600" b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9C2F948-FD09-422C-A141-CE835A0CAE81}"/>
              </a:ext>
            </a:extLst>
          </p:cNvPr>
          <p:cNvSpPr/>
          <p:nvPr/>
        </p:nvSpPr>
        <p:spPr>
          <a:xfrm>
            <a:off x="830269" y="398099"/>
            <a:ext cx="37417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Citirea doar a primelor n date</a:t>
            </a:r>
            <a:endParaRPr lang="en-US" sz="20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993E57C-7419-4442-BC1E-8CE6313A1E95}"/>
              </a:ext>
            </a:extLst>
          </p:cNvPr>
          <p:cNvSpPr/>
          <p:nvPr/>
        </p:nvSpPr>
        <p:spPr>
          <a:xfrm>
            <a:off x="830269" y="1490213"/>
            <a:ext cx="6147837" cy="311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 nume_coloana1, nume_coloana2 FROM </a:t>
            </a: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nume_tabel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LIMIT n;</a:t>
            </a:r>
            <a:endParaRPr lang="ro-MD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335ACC-02BB-4C86-8909-F9B947E106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6713" y="2049025"/>
            <a:ext cx="5081482" cy="3080701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E4C8334B-6108-4131-A247-E469FC5EFCA1}"/>
              </a:ext>
            </a:extLst>
          </p:cNvPr>
          <p:cNvSpPr/>
          <p:nvPr/>
        </p:nvSpPr>
        <p:spPr>
          <a:xfrm>
            <a:off x="375454" y="818370"/>
            <a:ext cx="846374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LIMIT - permite introducerea unor limitări a numărului de rezultate afișate</a:t>
            </a:r>
            <a:endParaRPr lang="ro-MD" sz="1600" b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165D0C2-DD1D-4C42-B128-C388BC959DEF}"/>
              </a:ext>
            </a:extLst>
          </p:cNvPr>
          <p:cNvSpPr/>
          <p:nvPr/>
        </p:nvSpPr>
        <p:spPr>
          <a:xfrm>
            <a:off x="-1" y="0"/>
            <a:ext cx="457200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Limbajul SQL (II)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Roboto Slab"/>
              <a:ea typeface="Roboto Slab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755304A-E17D-4A52-A735-3D90DBAA4305}"/>
              </a:ext>
            </a:extLst>
          </p:cNvPr>
          <p:cNvSpPr/>
          <p:nvPr/>
        </p:nvSpPr>
        <p:spPr>
          <a:xfrm>
            <a:off x="4571999" y="-2338"/>
            <a:ext cx="4572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ro-RO" b="1" dirty="0"/>
              <a:t>Instrucțiunea SELECT + FROM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BCFEC37-9FB6-4EE3-8C5F-8AB5C9368EFF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0382245"/>
      </p:ext>
    </p:extLst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48068</TotalTime>
  <Words>2866</Words>
  <Application>Microsoft Office PowerPoint</Application>
  <PresentationFormat>On-screen Show (16:9)</PresentationFormat>
  <Paragraphs>369</Paragraphs>
  <Slides>38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7" baseType="lpstr">
      <vt:lpstr>Arial Rounded MT Bold</vt:lpstr>
      <vt:lpstr>Consolas</vt:lpstr>
      <vt:lpstr>Arial</vt:lpstr>
      <vt:lpstr>Source Sans Pro</vt:lpstr>
      <vt:lpstr>Courier New</vt:lpstr>
      <vt:lpstr>Arial</vt:lpstr>
      <vt:lpstr>Roboto Slab</vt:lpstr>
      <vt:lpstr>Calibri</vt:lpstr>
      <vt:lpstr>Cordelia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Nicolaev Pavel</dc:creator>
  <cp:lastModifiedBy>Nicolaev Pavel</cp:lastModifiedBy>
  <cp:revision>392</cp:revision>
  <dcterms:modified xsi:type="dcterms:W3CDTF">2022-07-17T07:48:51Z</dcterms:modified>
</cp:coreProperties>
</file>