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347" r:id="rId11"/>
    <p:sldId id="259" r:id="rId12"/>
    <p:sldId id="306" r:id="rId13"/>
    <p:sldId id="307" r:id="rId14"/>
    <p:sldId id="312" r:id="rId15"/>
    <p:sldId id="313" r:id="rId16"/>
    <p:sldId id="314" r:id="rId17"/>
    <p:sldId id="315" r:id="rId18"/>
    <p:sldId id="298" r:id="rId19"/>
    <p:sldId id="301" r:id="rId20"/>
    <p:sldId id="300" r:id="rId21"/>
    <p:sldId id="299" r:id="rId22"/>
    <p:sldId id="302" r:id="rId23"/>
    <p:sldId id="303" r:id="rId24"/>
    <p:sldId id="304" r:id="rId25"/>
    <p:sldId id="305" r:id="rId26"/>
    <p:sldId id="346" r:id="rId27"/>
    <p:sldId id="333" r:id="rId28"/>
    <p:sldId id="334" r:id="rId29"/>
    <p:sldId id="335" r:id="rId30"/>
    <p:sldId id="336" r:id="rId31"/>
    <p:sldId id="337" r:id="rId32"/>
    <p:sldId id="338" r:id="rId33"/>
    <p:sldId id="348" r:id="rId34"/>
    <p:sldId id="349" r:id="rId35"/>
    <p:sldId id="339" r:id="rId36"/>
    <p:sldId id="340" r:id="rId37"/>
    <p:sldId id="341" r:id="rId38"/>
    <p:sldId id="342" r:id="rId39"/>
    <p:sldId id="343" r:id="rId40"/>
    <p:sldId id="344" r:id="rId4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Roboto Slab" pitchFamily="2" charset="0"/>
      <p:regular r:id="rId48"/>
      <p:bold r:id="rId49"/>
    </p:embeddedFont>
    <p:embeddedFont>
      <p:font typeface="Segoe UI" panose="020B0502040204020203" pitchFamily="34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366FF"/>
    <a:srgbClr val="FF66FF"/>
    <a:srgbClr val="FF9966"/>
    <a:srgbClr val="FFCCFF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34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08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06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54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2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40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261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52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75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60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462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65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442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62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887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623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320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24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129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6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47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V. Funcționalități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SQL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(I)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17BCEDF5-CFAE-430C-8072-3D7D745C94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10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5B73F8-54E0-4429-B229-F0CA8C25000D}"/>
              </a:ext>
            </a:extLst>
          </p:cNvPr>
          <p:cNvSpPr/>
          <p:nvPr/>
        </p:nvSpPr>
        <p:spPr>
          <a:xfrm>
            <a:off x="327330" y="2146420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3D3F8B-8684-4CA5-924E-4CC120DB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06" y="2459050"/>
            <a:ext cx="4761377" cy="14352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36FBFFE-DCAD-49AC-923D-54C8880BA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26" y="3875554"/>
            <a:ext cx="6037180" cy="114993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B551A6-7405-44A2-9FD9-A0770A271BB1}"/>
              </a:ext>
            </a:extLst>
          </p:cNvPr>
          <p:cNvSpPr/>
          <p:nvPr/>
        </p:nvSpPr>
        <p:spPr>
          <a:xfrm>
            <a:off x="327330" y="837756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indexului odată cu crearea tabelului</a:t>
            </a:r>
            <a:endParaRPr lang="ro-MD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EFF3F-2FA6-4E05-9999-CB05F0753919}"/>
              </a:ext>
            </a:extLst>
          </p:cNvPr>
          <p:cNvSpPr/>
          <p:nvPr/>
        </p:nvSpPr>
        <p:spPr>
          <a:xfrm>
            <a:off x="640550" y="390384"/>
            <a:ext cx="5622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indexului la crearea tabelului în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6AB5A7-9EF0-4653-94C3-FB7EBAF718D9}"/>
              </a:ext>
            </a:extLst>
          </p:cNvPr>
          <p:cNvSpPr/>
          <p:nvPr/>
        </p:nvSpPr>
        <p:spPr>
          <a:xfrm>
            <a:off x="841332" y="1151865"/>
            <a:ext cx="7837402" cy="1002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Nume_col_1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Nume_col_2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INDEX/ FULLTEXT / UNIQUE INDEX (nume_col1_index, nume_col2_index  ASC/DESC));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83F24-3042-44A4-B78A-2D7B336DD7F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8228F-04F9-4394-87C1-32B8196ED19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62DFE-0662-440A-9CF7-30E9903B089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2;p17">
            <a:extLst>
              <a:ext uri="{FF2B5EF4-FFF2-40B4-BE49-F238E27FC236}">
                <a16:creationId xmlns:a16="http://schemas.microsoft.com/office/drawing/2014/main" id="{96105100-B294-4EE9-BD49-CB3601F70F2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11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E0D41-B914-4DC8-9669-DCB7320C7BDE}"/>
              </a:ext>
            </a:extLst>
          </p:cNvPr>
          <p:cNvSpPr/>
          <p:nvPr/>
        </p:nvSpPr>
        <p:spPr>
          <a:xfrm>
            <a:off x="337533" y="1058789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directă a indexului într-un tabel existent</a:t>
            </a:r>
            <a:endParaRPr lang="ro-MD" sz="16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A966A7-BC79-4626-8B5E-5407B8F81DC6}"/>
              </a:ext>
            </a:extLst>
          </p:cNvPr>
          <p:cNvSpPr/>
          <p:nvPr/>
        </p:nvSpPr>
        <p:spPr>
          <a:xfrm>
            <a:off x="480762" y="507095"/>
            <a:ext cx="6231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indexului într-un tabel existent în SQL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9513E7-6575-4BA1-B848-FC81D8D325CC}"/>
              </a:ext>
            </a:extLst>
          </p:cNvPr>
          <p:cNvSpPr/>
          <p:nvPr/>
        </p:nvSpPr>
        <p:spPr>
          <a:xfrm>
            <a:off x="337533" y="2247257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553F7-F18F-476F-871E-F6A03C9F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23" y="3756535"/>
            <a:ext cx="5078277" cy="119011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5B81F4C-BDFF-40DD-A8D7-51D19898D6E0}"/>
              </a:ext>
            </a:extLst>
          </p:cNvPr>
          <p:cNvSpPr/>
          <p:nvPr/>
        </p:nvSpPr>
        <p:spPr>
          <a:xfrm>
            <a:off x="710162" y="1548927"/>
            <a:ext cx="6147837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INDEX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nume_index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(nume_col1_index, nume_col2_index  ASC/DESC));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6184E-D052-41CB-89F5-1AF98BF2F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2774189"/>
            <a:ext cx="6548163" cy="739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1F72E3-705E-4628-8970-F4F53C7D7FD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CEC11-F220-40C5-B7C6-B54C6666515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E6163-B0BD-446C-B695-8BDEA0C820F4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12;p17">
            <a:extLst>
              <a:ext uri="{FF2B5EF4-FFF2-40B4-BE49-F238E27FC236}">
                <a16:creationId xmlns:a16="http://schemas.microsoft.com/office/drawing/2014/main" id="{C4BD6790-B660-4747-8CC9-8EC1F95A406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2BD7AD-1440-49CF-8457-832E8308711B}"/>
              </a:ext>
            </a:extLst>
          </p:cNvPr>
          <p:cNvSpPr/>
          <p:nvPr/>
        </p:nvSpPr>
        <p:spPr>
          <a:xfrm>
            <a:off x="337533" y="1058789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prin modificarea tabel existent</a:t>
            </a:r>
            <a:endParaRPr lang="ro-MD" sz="16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6BE8B-A235-46AB-A26E-CBB2BF46AA91}"/>
              </a:ext>
            </a:extLst>
          </p:cNvPr>
          <p:cNvSpPr/>
          <p:nvPr/>
        </p:nvSpPr>
        <p:spPr>
          <a:xfrm>
            <a:off x="599554" y="502292"/>
            <a:ext cx="6258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indexului într-un tabel existent în SQL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89A310-F49D-4907-A339-4F29E5D961A0}"/>
              </a:ext>
            </a:extLst>
          </p:cNvPr>
          <p:cNvSpPr/>
          <p:nvPr/>
        </p:nvSpPr>
        <p:spPr>
          <a:xfrm>
            <a:off x="337533" y="2247257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DCC42D-F983-4C62-BFA5-4C68DA803998}"/>
              </a:ext>
            </a:extLst>
          </p:cNvPr>
          <p:cNvSpPr/>
          <p:nvPr/>
        </p:nvSpPr>
        <p:spPr>
          <a:xfrm>
            <a:off x="1281662" y="1578087"/>
            <a:ext cx="6843540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INDEX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nume_index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(nume_col1_index, nume_col2_index  ASC/DESC));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A784-AF8F-43AD-BC72-D7282828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02" y="2780907"/>
            <a:ext cx="5297594" cy="669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4BD3A-DBC2-4504-9BEF-B5D9769A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42" y="3581273"/>
            <a:ext cx="5975314" cy="12679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134EEB-8404-43B0-BF5E-31D4B205FD0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49CED-4799-41CD-A24D-3F3729DB6A9A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645FE-C274-4DDC-A351-1CFC4E1CC79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2;p17">
            <a:extLst>
              <a:ext uri="{FF2B5EF4-FFF2-40B4-BE49-F238E27FC236}">
                <a16:creationId xmlns:a16="http://schemas.microsoft.com/office/drawing/2014/main" id="{02FAD9DE-2A74-4148-BE8C-98DACE021B7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13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D317AA-F54B-4258-AEBA-CBC366C01187}"/>
              </a:ext>
            </a:extLst>
          </p:cNvPr>
          <p:cNvSpPr/>
          <p:nvPr/>
        </p:nvSpPr>
        <p:spPr>
          <a:xfrm>
            <a:off x="406113" y="925937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Vizualizarea indexurilor unui tabel</a:t>
            </a:r>
            <a:endParaRPr lang="ro-MD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34A65C-07C1-4583-960B-D1752924EFE9}"/>
              </a:ext>
            </a:extLst>
          </p:cNvPr>
          <p:cNvSpPr/>
          <p:nvPr/>
        </p:nvSpPr>
        <p:spPr>
          <a:xfrm>
            <a:off x="822918" y="451501"/>
            <a:ext cx="5303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indexurilor unui tabel în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686BBB-8B87-4B43-93B4-6E37D7D875FA}"/>
              </a:ext>
            </a:extLst>
          </p:cNvPr>
          <p:cNvSpPr/>
          <p:nvPr/>
        </p:nvSpPr>
        <p:spPr>
          <a:xfrm>
            <a:off x="1545764" y="1338481"/>
            <a:ext cx="3066865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 INDEXES FROM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2BC9E6-679B-42C6-8A85-E52A2FB3F8BB}"/>
              </a:ext>
            </a:extLst>
          </p:cNvPr>
          <p:cNvSpPr/>
          <p:nvPr/>
        </p:nvSpPr>
        <p:spPr>
          <a:xfrm>
            <a:off x="406113" y="1797894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CCAD4F-1DB0-46C7-AE51-B50F042C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99" y="2268407"/>
            <a:ext cx="7049200" cy="26782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76A9B4-EA64-4080-A9D2-1055C2F2620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317CE-77C6-4DB2-9F1C-44C3ACB324A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94EE0-0E79-4C52-8663-C21078C28E0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4130489C-5144-4F0C-9CFD-4423A06DBAB8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  <a:sym typeface="Source Sans Pro"/>
              </a:rPr>
              <a:pPr algn="r"/>
              <a:t>14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A856F3-5C78-4967-966D-4CC946D99AD3}"/>
              </a:ext>
            </a:extLst>
          </p:cNvPr>
          <p:cNvSpPr/>
          <p:nvPr/>
        </p:nvSpPr>
        <p:spPr>
          <a:xfrm>
            <a:off x="406113" y="960995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Ștergerea directă a unui index al tabelului</a:t>
            </a:r>
            <a:endParaRPr lang="ro-MD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899D0C-0440-47BB-BD58-DD838A7C4D1D}"/>
              </a:ext>
            </a:extLst>
          </p:cNvPr>
          <p:cNvSpPr/>
          <p:nvPr/>
        </p:nvSpPr>
        <p:spPr>
          <a:xfrm>
            <a:off x="1225749" y="431140"/>
            <a:ext cx="4695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unui index din tabel în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698EF5-0478-4AD5-8DD2-2D2F8F44C159}"/>
              </a:ext>
            </a:extLst>
          </p:cNvPr>
          <p:cNvSpPr/>
          <p:nvPr/>
        </p:nvSpPr>
        <p:spPr>
          <a:xfrm>
            <a:off x="1604520" y="1446775"/>
            <a:ext cx="3762568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DROP INDEX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nume_index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ON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E062B4-4967-486D-8D03-AA53003A73D6}"/>
              </a:ext>
            </a:extLst>
          </p:cNvPr>
          <p:cNvSpPr/>
          <p:nvPr/>
        </p:nvSpPr>
        <p:spPr>
          <a:xfrm>
            <a:off x="406113" y="1822572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DE743-639C-459D-9D7C-E0BFCC21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05" y="2087513"/>
            <a:ext cx="3429984" cy="56895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5B45B28-5E2A-48E6-869C-DB7F7F285D77}"/>
              </a:ext>
            </a:extLst>
          </p:cNvPr>
          <p:cNvSpPr/>
          <p:nvPr/>
        </p:nvSpPr>
        <p:spPr>
          <a:xfrm>
            <a:off x="406113" y="2902533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Ștergerea indexului prin modificarea tabelului</a:t>
            </a:r>
            <a:endParaRPr lang="ro-MD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FF144-7DEF-4880-B075-722AE2F81DF0}"/>
              </a:ext>
            </a:extLst>
          </p:cNvPr>
          <p:cNvSpPr/>
          <p:nvPr/>
        </p:nvSpPr>
        <p:spPr>
          <a:xfrm>
            <a:off x="1604520" y="3366788"/>
            <a:ext cx="4756430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ALTER TABLE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DROP INDEX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nume_index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C63FD4-3B54-4615-B3CE-BE2A33097933}"/>
              </a:ext>
            </a:extLst>
          </p:cNvPr>
          <p:cNvSpPr/>
          <p:nvPr/>
        </p:nvSpPr>
        <p:spPr>
          <a:xfrm>
            <a:off x="406113" y="3769432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074C3-CCEB-4D89-BCAC-1ECEC4CB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27" y="4290411"/>
            <a:ext cx="4406634" cy="684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87250D-3CE1-4D9A-98BD-DE79EB9AFF5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2CA7B-CF60-4A53-AA72-1A4654A0F19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C2F2AE-8EB3-42DD-AC7E-B4BAE368986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1BDA775-84DB-4BF0-8CA0-AAB2A30A82A9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BCB997-4ADB-4922-8138-3F130F3085C4}"/>
              </a:ext>
            </a:extLst>
          </p:cNvPr>
          <p:cNvSpPr/>
          <p:nvPr/>
        </p:nvSpPr>
        <p:spPr>
          <a:xfrm>
            <a:off x="1377302" y="816543"/>
            <a:ext cx="25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Noțiunea de vedere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52427C-CA38-46DC-AC35-8301DB681EDA}"/>
              </a:ext>
            </a:extLst>
          </p:cNvPr>
          <p:cNvSpPr/>
          <p:nvPr/>
        </p:nvSpPr>
        <p:spPr>
          <a:xfrm>
            <a:off x="732450" y="1291240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FF0000"/>
                </a:solidFill>
              </a:rPr>
              <a:t>Vederea</a:t>
            </a:r>
            <a:r>
              <a:rPr lang="ro-RO" sz="1600" b="1" dirty="0"/>
              <a:t> – reprezintă un tabel virtual ce conține o combinație de coloane ce aparțin mai multor tabele reale</a:t>
            </a:r>
            <a:endParaRPr lang="ro-MD" sz="16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7DC7BB-8DC7-4447-8EF1-FC2C20AF2B29}"/>
              </a:ext>
            </a:extLst>
          </p:cNvPr>
          <p:cNvSpPr/>
          <p:nvPr/>
        </p:nvSpPr>
        <p:spPr>
          <a:xfrm>
            <a:off x="713499" y="1972501"/>
            <a:ext cx="7965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Asupra vederilor se pot efectua interogările SELECT, iar în funcție de dreptul utilizatorului și interogările INSERT, UPDATE și DELETE</a:t>
            </a:r>
            <a:endParaRPr lang="ro-MD" sz="1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D7BB5D-185D-4684-8EB2-02B17E0C9B47}"/>
              </a:ext>
            </a:extLst>
          </p:cNvPr>
          <p:cNvSpPr/>
          <p:nvPr/>
        </p:nvSpPr>
        <p:spPr>
          <a:xfrm>
            <a:off x="3707018" y="424361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Vederile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14A05F-5102-4649-9215-5075D1383E15}"/>
              </a:ext>
            </a:extLst>
          </p:cNvPr>
          <p:cNvSpPr/>
          <p:nvPr/>
        </p:nvSpPr>
        <p:spPr>
          <a:xfrm>
            <a:off x="732450" y="2695743"/>
            <a:ext cx="79652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Necesitatea interogărilor reiese din:</a:t>
            </a:r>
            <a:endParaRPr lang="ro-MD" sz="16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62DF81-75EC-45A1-90A1-3471AEAD13A2}"/>
              </a:ext>
            </a:extLst>
          </p:cNvPr>
          <p:cNvSpPr/>
          <p:nvPr/>
        </p:nvSpPr>
        <p:spPr>
          <a:xfrm>
            <a:off x="1178764" y="3047800"/>
            <a:ext cx="7072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Securitatea datelor – prin intermediul vederilor se poate face acces doar la unele coloane a le tabelelor, celelalte rămânând securizate</a:t>
            </a:r>
            <a:endParaRPr lang="ro-MD" sz="16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021285-66E7-40EC-A7D0-AF55D59CD26B}"/>
              </a:ext>
            </a:extLst>
          </p:cNvPr>
          <p:cNvSpPr/>
          <p:nvPr/>
        </p:nvSpPr>
        <p:spPr>
          <a:xfrm>
            <a:off x="1178764" y="3732397"/>
            <a:ext cx="707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Confortul – pentru a vizualiza datele complete nu mai este necesară accesarea mai multor tabele, ci pot fi setate spre vizualizarea într-o singură vedere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392FC9-59E1-41FE-B57F-4B26CF43574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D7C546-1DF0-4457-BDE2-328ACA356CD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Vederile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44E78-5E37-4704-8B03-92BDCF24C75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CB7BE253-3484-4796-BDE0-4697459C1E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FFFC2-B179-4291-976E-4592A2D4CB02}"/>
              </a:ext>
            </a:extLst>
          </p:cNvPr>
          <p:cNvSpPr/>
          <p:nvPr/>
        </p:nvSpPr>
        <p:spPr>
          <a:xfrm>
            <a:off x="554892" y="1010990"/>
            <a:ext cx="839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unei vedere se realizează cu interogarea 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79199-1D19-476A-9B53-45F54BBA8CDF}"/>
              </a:ext>
            </a:extLst>
          </p:cNvPr>
          <p:cNvSpPr/>
          <p:nvPr/>
        </p:nvSpPr>
        <p:spPr>
          <a:xfrm>
            <a:off x="1497677" y="517149"/>
            <a:ext cx="2028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vederii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2A12F-ABD0-4790-B574-977ECDD78634}"/>
              </a:ext>
            </a:extLst>
          </p:cNvPr>
          <p:cNvSpPr/>
          <p:nvPr/>
        </p:nvSpPr>
        <p:spPr>
          <a:xfrm>
            <a:off x="590027" y="2566962"/>
            <a:ext cx="8499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Interogarea de selecție reprezintă o interogarea SELECT cu condiții WHERE sau  cu JOIN în cazul coloanelor din mai multe tabele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565F2E-BA92-4B1A-94EC-C34CFBF145BA}"/>
              </a:ext>
            </a:extLst>
          </p:cNvPr>
          <p:cNvSpPr/>
          <p:nvPr/>
        </p:nvSpPr>
        <p:spPr>
          <a:xfrm>
            <a:off x="554892" y="1726023"/>
            <a:ext cx="839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evita erorile in cazul existentei unei vedere cu acest nume se va utiliza</a:t>
            </a:r>
            <a:endParaRPr lang="ro-MD" sz="1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D3E97B-3DA8-4106-9907-89113B24D368}"/>
              </a:ext>
            </a:extLst>
          </p:cNvPr>
          <p:cNvSpPr/>
          <p:nvPr/>
        </p:nvSpPr>
        <p:spPr>
          <a:xfrm>
            <a:off x="979004" y="1376447"/>
            <a:ext cx="7974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VIEW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nume_vedere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AS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interogare_selectie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738831-ED14-48C5-8763-B024510C3C9F}"/>
              </a:ext>
            </a:extLst>
          </p:cNvPr>
          <p:cNvSpPr/>
          <p:nvPr/>
        </p:nvSpPr>
        <p:spPr>
          <a:xfrm>
            <a:off x="979004" y="2180819"/>
            <a:ext cx="7974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OR REPLACE VIEW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nume_vedere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AS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interogare_selectie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3891E4-762C-4F30-AD7E-C688CF14D6C5}"/>
              </a:ext>
            </a:extLst>
          </p:cNvPr>
          <p:cNvSpPr/>
          <p:nvPr/>
        </p:nvSpPr>
        <p:spPr>
          <a:xfrm>
            <a:off x="883920" y="3219343"/>
            <a:ext cx="8205372" cy="1462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nume_tabel_1.nume_col, nume_tabel_2.nume_col, nume_tabel_3.nume_col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nume_tabel_1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nume_tabel_2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nume_tabel_1.nume_col_cheie_strain= nume_tabel_2.nume_col_cheie_primar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nume_tabel_3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nume_tabel_2.nume_col_cheie_strin= nume_tabel_3.nume_col_cheie_primar;</a:t>
            </a:r>
            <a:endParaRPr lang="ro-M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A1E3B-7181-486B-9592-E9D7BC1CC19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49398-66B5-4BD9-986E-77513D34C86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Vederile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E4C00B-F0D5-4037-87CC-1548437A112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5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B4A8D115-14BF-46F9-984B-399B506CD74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17</a:t>
            </a:fld>
            <a:endParaRPr lang="en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D3064-D176-4DBF-9305-3C25B3601F9C}"/>
              </a:ext>
            </a:extLst>
          </p:cNvPr>
          <p:cNvSpPr/>
          <p:nvPr/>
        </p:nvSpPr>
        <p:spPr>
          <a:xfrm>
            <a:off x="1171979" y="613780"/>
            <a:ext cx="3698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vederii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DA02B-CCD3-4042-9871-E2E2B056F242}"/>
              </a:ext>
            </a:extLst>
          </p:cNvPr>
          <p:cNvSpPr/>
          <p:nvPr/>
        </p:nvSpPr>
        <p:spPr>
          <a:xfrm>
            <a:off x="502997" y="1208219"/>
            <a:ext cx="828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Elaborarea vederii de vizualizarea a datelor despre numele clienților, prenumele, țara de origine, capitala, suprafața și populația țării în baza magazinului online</a:t>
            </a:r>
            <a:endParaRPr lang="ro-MD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F2056-802A-4051-9E9C-436BCA09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93" y="2101335"/>
            <a:ext cx="6402267" cy="17558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35EE10-1AA4-4827-A5AE-F45E3CD0D31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06D7-43DF-4BB1-9965-A56BD71D84B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Vederile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BE8CD-541A-42B3-A6B8-5526E490B8F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212EA204-9590-447C-95CF-75A9E195DC0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18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68EAF-B337-4136-903D-F650C9C41135}"/>
              </a:ext>
            </a:extLst>
          </p:cNvPr>
          <p:cNvSpPr/>
          <p:nvPr/>
        </p:nvSpPr>
        <p:spPr>
          <a:xfrm>
            <a:off x="1753244" y="450680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vederii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AD9C67-936D-44E2-BE80-5EAB1A22A5CA}"/>
              </a:ext>
            </a:extLst>
          </p:cNvPr>
          <p:cNvSpPr/>
          <p:nvPr/>
        </p:nvSpPr>
        <p:spPr>
          <a:xfrm>
            <a:off x="385182" y="962167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vizualizarea tuturor datelor vederii se va scrie interogarea</a:t>
            </a:r>
            <a:endParaRPr lang="ro-MD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E57E8F-DA73-4764-B478-40935CE1F8F4}"/>
              </a:ext>
            </a:extLst>
          </p:cNvPr>
          <p:cNvSpPr/>
          <p:nvPr/>
        </p:nvSpPr>
        <p:spPr>
          <a:xfrm>
            <a:off x="901645" y="1349464"/>
            <a:ext cx="276870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nume_vedere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2C926-8613-4E83-8DC7-509585C784A7}"/>
              </a:ext>
            </a:extLst>
          </p:cNvPr>
          <p:cNvSpPr/>
          <p:nvPr/>
        </p:nvSpPr>
        <p:spPr>
          <a:xfrm>
            <a:off x="385182" y="1769127"/>
            <a:ext cx="8289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Workbench</a:t>
            </a:r>
            <a:r>
              <a:rPr lang="ro-RO" sz="1600" b="1" dirty="0"/>
              <a:t> pentru vizualizarea vederii se va aplica clic drept numele vederii în secțiunea </a:t>
            </a:r>
            <a:r>
              <a:rPr lang="ro-RO" sz="1600" b="1" dirty="0" err="1"/>
              <a:t>Views</a:t>
            </a:r>
            <a:r>
              <a:rPr lang="ro-RO" sz="1600" b="1" dirty="0"/>
              <a:t> a câmpului de navigarea și apoi se selectează Select </a:t>
            </a:r>
            <a:r>
              <a:rPr lang="ro-RO" sz="1600" b="1" dirty="0" err="1"/>
              <a:t>Rows</a:t>
            </a:r>
            <a:r>
              <a:rPr lang="ro-RO" sz="1600" b="1" dirty="0"/>
              <a:t> – </a:t>
            </a:r>
            <a:r>
              <a:rPr lang="ro-RO" sz="1600" b="1" dirty="0" err="1"/>
              <a:t>Limit</a:t>
            </a:r>
            <a:r>
              <a:rPr lang="ro-RO" sz="1600" b="1" dirty="0"/>
              <a:t> 100</a:t>
            </a:r>
            <a:endParaRPr lang="ro-MD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E4548-8FFA-4A12-8DAB-0DA0DE9A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88" y="2634557"/>
            <a:ext cx="2583971" cy="23140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1973A0-62A6-498B-8258-E3E4D42199D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D15FD2-FB6A-4803-B4AE-900DABE090E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Vederile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47482-369F-47EE-B702-B4015A42C4B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5">
            <a:extLst>
              <a:ext uri="{FF2B5EF4-FFF2-40B4-BE49-F238E27FC236}">
                <a16:creationId xmlns:a16="http://schemas.microsoft.com/office/drawing/2014/main" id="{81FCD690-406B-49A4-9812-03213F5959E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19</a:t>
            </a:fld>
            <a:endParaRPr lang="en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9BC572-2DB5-478D-ABBD-6DA4B1AA21E8}"/>
              </a:ext>
            </a:extLst>
          </p:cNvPr>
          <p:cNvSpPr/>
          <p:nvPr/>
        </p:nvSpPr>
        <p:spPr>
          <a:xfrm>
            <a:off x="1050112" y="484635"/>
            <a:ext cx="4285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vizualizarea a vederii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47A44E-052D-4667-A715-114EA4AD6159}"/>
              </a:ext>
            </a:extLst>
          </p:cNvPr>
          <p:cNvSpPr/>
          <p:nvPr/>
        </p:nvSpPr>
        <p:spPr>
          <a:xfrm>
            <a:off x="473117" y="1062671"/>
            <a:ext cx="7185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Vizualizarea vederii create </a:t>
            </a:r>
            <a:r>
              <a:rPr lang="ro-RO" sz="1600" b="1" dirty="0" err="1"/>
              <a:t>date_clienti</a:t>
            </a:r>
            <a:endParaRPr lang="ro-RO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2353-BCBB-4A39-887A-2E9C8E09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99" y="1649375"/>
            <a:ext cx="5931701" cy="3100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0AA08-FF74-4931-8E3C-A9E5048BA7A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66F20D-D32C-4F32-BEB6-842DB40BA49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Vederile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289D3-E876-40F0-ACC4-81390EAF1A9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1020782" y="1406009"/>
            <a:ext cx="7321079" cy="260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Indexurile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Vederile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3. Procedurile stocate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Controlul fluxului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735888" y="76353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32B2263F-CABD-4CEC-A1D2-B22AAE40B99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20</a:t>
            </a:fld>
            <a:endParaRPr lang="en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36A65-8AB3-4C4D-B5F5-849797A20EC2}"/>
              </a:ext>
            </a:extLst>
          </p:cNvPr>
          <p:cNvSpPr/>
          <p:nvPr/>
        </p:nvSpPr>
        <p:spPr>
          <a:xfrm>
            <a:off x="527631" y="1173205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modificarea unei vederi se va actualiza interogarea de selecție prin intermediul </a:t>
            </a:r>
            <a:r>
              <a:rPr lang="ro-RO" sz="1600" b="1" dirty="0" err="1"/>
              <a:t>interogarii</a:t>
            </a:r>
            <a:r>
              <a:rPr lang="ro-RO" sz="1600" b="1" dirty="0"/>
              <a:t> ALTER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F3CFD-421C-4130-9FA7-2C389A69E46E}"/>
              </a:ext>
            </a:extLst>
          </p:cNvPr>
          <p:cNvSpPr/>
          <p:nvPr/>
        </p:nvSpPr>
        <p:spPr>
          <a:xfrm>
            <a:off x="527631" y="2457584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Pentru ștergerea vederii se va executa interogarea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78DFA-DD01-429E-A4F0-ABEDAAFD792A}"/>
              </a:ext>
            </a:extLst>
          </p:cNvPr>
          <p:cNvSpPr/>
          <p:nvPr/>
        </p:nvSpPr>
        <p:spPr>
          <a:xfrm>
            <a:off x="1190052" y="638649"/>
            <a:ext cx="4281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Modificarea și ștergerea vederilor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E2AA84-9A4A-4BE7-A801-8AC428D11746}"/>
              </a:ext>
            </a:extLst>
          </p:cNvPr>
          <p:cNvSpPr/>
          <p:nvPr/>
        </p:nvSpPr>
        <p:spPr>
          <a:xfrm>
            <a:off x="1080963" y="1935073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VIEW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nume_vedere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interogare_selectie_noua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F15477-F5C0-497A-AA0C-5FBC2D532EDE}"/>
              </a:ext>
            </a:extLst>
          </p:cNvPr>
          <p:cNvSpPr/>
          <p:nvPr/>
        </p:nvSpPr>
        <p:spPr>
          <a:xfrm>
            <a:off x="1080963" y="2937916"/>
            <a:ext cx="5857632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VIEW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nume_vedere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791A7-81CC-48F6-A3A7-3B6D2677477D}"/>
              </a:ext>
            </a:extLst>
          </p:cNvPr>
          <p:cNvSpPr/>
          <p:nvPr/>
        </p:nvSpPr>
        <p:spPr>
          <a:xfrm>
            <a:off x="574244" y="3550609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 de ștergere: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ABB9E-D948-44D9-8A17-E9347B45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05" y="4120905"/>
            <a:ext cx="3175788" cy="628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D895B6-9F46-4204-87BD-3195D2FA741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93D1A-AE07-47AA-B522-BD27533BD95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Vederile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498AD-6417-4AEF-AC2C-48BD37831EA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9;p15">
            <a:extLst>
              <a:ext uri="{FF2B5EF4-FFF2-40B4-BE49-F238E27FC236}">
                <a16:creationId xmlns:a16="http://schemas.microsoft.com/office/drawing/2014/main" id="{F17B85A9-0E60-4FE7-9216-534BDCC85B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21</a:t>
            </a:fld>
            <a:endParaRPr lang="en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15513F-C647-4E93-9ED1-470EB87A61D6}"/>
              </a:ext>
            </a:extLst>
          </p:cNvPr>
          <p:cNvSpPr/>
          <p:nvPr/>
        </p:nvSpPr>
        <p:spPr>
          <a:xfrm>
            <a:off x="839001" y="2855499"/>
            <a:ext cx="8038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Reducerea traficului  - mai multe interogări SQL sunt încapsulate în procedură și în locul interogărilor multiple se transmite doar numele procedurii și parametrii ei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294572-9820-4656-A5A6-D1A550E86FF5}"/>
              </a:ext>
            </a:extLst>
          </p:cNvPr>
          <p:cNvSpPr/>
          <p:nvPr/>
        </p:nvSpPr>
        <p:spPr>
          <a:xfrm>
            <a:off x="839001" y="3640384"/>
            <a:ext cx="8156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S</a:t>
            </a:r>
            <a:r>
              <a:rPr lang="ro-MD" sz="1600" b="1" dirty="0" err="1"/>
              <a:t>implitatea</a:t>
            </a:r>
            <a:r>
              <a:rPr lang="ro-MD" sz="1600" b="1" dirty="0"/>
              <a:t> mentenanței – procedurile stocate sunt reutilizabile. Diferite aplicații pot utiliza aceste proceduri iar dacă sunt necesare unele modificări acestea se realizează doar în proceduri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A2489-C8FF-44F1-BAF7-D75425AC1ED6}"/>
              </a:ext>
            </a:extLst>
          </p:cNvPr>
          <p:cNvSpPr/>
          <p:nvPr/>
        </p:nvSpPr>
        <p:spPr>
          <a:xfrm>
            <a:off x="1090965" y="716097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 de procedură stocată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A66E12-0317-41FE-9C8A-FD7EFD4AE079}"/>
              </a:ext>
            </a:extLst>
          </p:cNvPr>
          <p:cNvSpPr/>
          <p:nvPr/>
        </p:nvSpPr>
        <p:spPr>
          <a:xfrm>
            <a:off x="574244" y="2535704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Avantajele procedurilor stocate: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17F4F2-4B41-4F9B-B15A-1077AF0C36E0}"/>
              </a:ext>
            </a:extLst>
          </p:cNvPr>
          <p:cNvSpPr/>
          <p:nvPr/>
        </p:nvSpPr>
        <p:spPr>
          <a:xfrm>
            <a:off x="2907120" y="341597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Procedurile stocate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9E2B3-D84E-46C8-93E8-AA5E11D49C45}"/>
              </a:ext>
            </a:extLst>
          </p:cNvPr>
          <p:cNvSpPr/>
          <p:nvPr/>
        </p:nvSpPr>
        <p:spPr>
          <a:xfrm>
            <a:off x="574244" y="1069014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FF0000"/>
                </a:solidFill>
              </a:rPr>
              <a:t>Procedurile stocate </a:t>
            </a:r>
            <a:r>
              <a:rPr lang="ro-RO" sz="1600" b="1" dirty="0"/>
              <a:t>sunt blocuri de cod SQL stocate pe server ce pot efectua diferite activități pe server</a:t>
            </a:r>
            <a:r>
              <a:rPr lang="ro-RO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endParaRPr lang="ro-RO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556D25-7093-4B9D-BAC8-D42CA9420BAA}"/>
              </a:ext>
            </a:extLst>
          </p:cNvPr>
          <p:cNvSpPr/>
          <p:nvPr/>
        </p:nvSpPr>
        <p:spPr>
          <a:xfrm>
            <a:off x="543078" y="1625145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Procedurile stocate acceptă parametri de intrarea și de ieșire, pot returna mai multe valori și pot fi apelate de mai multe ori în diferite situații</a:t>
            </a:r>
            <a:r>
              <a:rPr lang="ro-RO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ro-RO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0F94E-07F5-4686-8925-703A0BC9F423}"/>
              </a:ext>
            </a:extLst>
          </p:cNvPr>
          <p:cNvSpPr/>
          <p:nvPr/>
        </p:nvSpPr>
        <p:spPr>
          <a:xfrm>
            <a:off x="574244" y="2187771"/>
            <a:ext cx="7830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O procedură stocată poate apela alte proceduri stocate sau funcții</a:t>
            </a:r>
            <a:endParaRPr lang="ro-RO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9E410B-4121-4BA1-93A0-E20B494EFE6E}"/>
              </a:ext>
            </a:extLst>
          </p:cNvPr>
          <p:cNvSpPr/>
          <p:nvPr/>
        </p:nvSpPr>
        <p:spPr>
          <a:xfrm>
            <a:off x="839001" y="4455924"/>
            <a:ext cx="8156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Securitatea </a:t>
            </a:r>
            <a:r>
              <a:rPr lang="ro-MD" sz="1600" b="1" dirty="0"/>
              <a:t>– procedurile stocate sunt mai securizate decât interogările multiple deoarece se poate defini utilizatorul ce va avea acces la acestea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206F8-18D1-4F15-A033-90B5BBED2F9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E97A1B-C38B-466C-B305-80EC2C7957B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C85CEC-09AB-496C-9CDC-EFA03EAFAEC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B1CAF95-D078-41D7-966A-53E7D72FD99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22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74AF3A-9399-40B2-B345-64146EE3684A}"/>
              </a:ext>
            </a:extLst>
          </p:cNvPr>
          <p:cNvSpPr/>
          <p:nvPr/>
        </p:nvSpPr>
        <p:spPr>
          <a:xfrm>
            <a:off x="509845" y="851582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crearea unei proceduri se va utiliza sintaxa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3506B-5FBD-4579-9EEE-90DA563FF868}"/>
              </a:ext>
            </a:extLst>
          </p:cNvPr>
          <p:cNvSpPr/>
          <p:nvPr/>
        </p:nvSpPr>
        <p:spPr>
          <a:xfrm>
            <a:off x="572177" y="2919644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Corpul procedurii conține mai multe interogări separate prin 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6A7374-45AF-4787-B58F-B690388C5447}"/>
              </a:ext>
            </a:extLst>
          </p:cNvPr>
          <p:cNvSpPr/>
          <p:nvPr/>
        </p:nvSpPr>
        <p:spPr>
          <a:xfrm>
            <a:off x="1000367" y="430000"/>
            <a:ext cx="4078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și apelarea procedurilor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96DFF-5159-4ADA-94F6-0880D4748093}"/>
              </a:ext>
            </a:extLst>
          </p:cNvPr>
          <p:cNvSpPr/>
          <p:nvPr/>
        </p:nvSpPr>
        <p:spPr>
          <a:xfrm>
            <a:off x="1000367" y="1196095"/>
            <a:ext cx="6086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PROCEDURE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nume_procedura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(param1, param2, param3)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BEGIN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corp_procedura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END//</a:t>
            </a:r>
          </a:p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DELIMITER 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3DAB9B-3035-498A-B083-E5BF9A527C9B}"/>
              </a:ext>
            </a:extLst>
          </p:cNvPr>
          <p:cNvSpPr/>
          <p:nvPr/>
        </p:nvSpPr>
        <p:spPr>
          <a:xfrm>
            <a:off x="572177" y="2581090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Parametrii procedurii sunt opționali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A67BF0-FE9E-4A95-AF29-F07D930F587B}"/>
              </a:ext>
            </a:extLst>
          </p:cNvPr>
          <p:cNvSpPr/>
          <p:nvPr/>
        </p:nvSpPr>
        <p:spPr>
          <a:xfrm>
            <a:off x="572177" y="3258198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Pentru a delimita procedura stocat în cadrul SQL se modifică delimitatorul dintre interogări din ; în // iar apoi se revine la delimitatorul implicit 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B7C87A-11BB-4AF5-BD15-C5AC44073FE7}"/>
              </a:ext>
            </a:extLst>
          </p:cNvPr>
          <p:cNvSpPr/>
          <p:nvPr/>
        </p:nvSpPr>
        <p:spPr>
          <a:xfrm>
            <a:off x="572177" y="3882931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apelarea unei proceduri se va utiliza sintaxa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FB309-801B-4C85-BBBD-149B64BA089E}"/>
              </a:ext>
            </a:extLst>
          </p:cNvPr>
          <p:cNvSpPr/>
          <p:nvPr/>
        </p:nvSpPr>
        <p:spPr>
          <a:xfrm>
            <a:off x="924166" y="4261443"/>
            <a:ext cx="6086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nume_procedura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(param1, param2, param3)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5D2542-F0E0-48D9-8DB8-0B60123ABCC6}"/>
              </a:ext>
            </a:extLst>
          </p:cNvPr>
          <p:cNvSpPr/>
          <p:nvPr/>
        </p:nvSpPr>
        <p:spPr>
          <a:xfrm>
            <a:off x="601292" y="4596420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Parametrii la apelarea procedurii sunt necesari daca au fot definiți în procedură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21CE4-50F8-42B0-A398-A8539EEA849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1004F-2C00-4D6D-BCA9-F9F90D817B8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6F3AE-5C5B-44F8-B90A-FF84DDE0624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80F64758-B7ED-452B-97C9-DE2BF1CE369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23</a:t>
            </a:fld>
            <a:endParaRPr lang="en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9A317-BE73-4B38-BC6F-9AEE149FDB10}"/>
              </a:ext>
            </a:extLst>
          </p:cNvPr>
          <p:cNvSpPr/>
          <p:nvPr/>
        </p:nvSpPr>
        <p:spPr>
          <a:xfrm>
            <a:off x="314477" y="758162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procedurii </a:t>
            </a:r>
            <a:r>
              <a:rPr lang="ro-RO" sz="1600" b="1" dirty="0" err="1"/>
              <a:t>populatie_tari</a:t>
            </a:r>
            <a:r>
              <a:rPr lang="ro-RO" sz="1600" b="1" dirty="0"/>
              <a:t> de accesare a numelui țării și populației acesteia conform datelor tabelului tari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931B6-A5A3-4774-8C1C-1CFB5B3785FA}"/>
              </a:ext>
            </a:extLst>
          </p:cNvPr>
          <p:cNvSpPr/>
          <p:nvPr/>
        </p:nvSpPr>
        <p:spPr>
          <a:xfrm>
            <a:off x="1098694" y="384656"/>
            <a:ext cx="3977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 a procedurii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4B52C-6F31-423B-BD8C-E9735F16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82" y="1387447"/>
            <a:ext cx="3472234" cy="127889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80C4CD3-6C56-4B1B-BA79-36BA2875E2A0}"/>
              </a:ext>
            </a:extLst>
          </p:cNvPr>
          <p:cNvSpPr/>
          <p:nvPr/>
        </p:nvSpPr>
        <p:spPr>
          <a:xfrm>
            <a:off x="438042" y="2674620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Apelarea procedurii </a:t>
            </a:r>
            <a:r>
              <a:rPr lang="ro-RO" sz="1600" b="1" dirty="0" err="1"/>
              <a:t>populatie_tari</a:t>
            </a:r>
            <a:endParaRPr lang="ro-RO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3B065-D04F-444E-9749-B282011EA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98" y="3021451"/>
            <a:ext cx="3775801" cy="2022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404AED-3611-4AFB-9C72-7AB91BE7E17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85B4E-5702-4099-A4EB-FADED02E9DA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8E362-7416-4B16-9F94-5D4777B474A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9A14C6C-14C3-4927-A4E3-09A28123FC8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24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7E5F72-7845-45E8-9AE7-5AC074478612}"/>
              </a:ext>
            </a:extLst>
          </p:cNvPr>
          <p:cNvSpPr/>
          <p:nvPr/>
        </p:nvSpPr>
        <p:spPr>
          <a:xfrm>
            <a:off x="438042" y="756919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Procedurile stocate pot avea 3 moduri de parametri: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60DB89-4F87-4B36-95E8-9D3BC51CF03B}"/>
              </a:ext>
            </a:extLst>
          </p:cNvPr>
          <p:cNvSpPr/>
          <p:nvPr/>
        </p:nvSpPr>
        <p:spPr>
          <a:xfrm>
            <a:off x="839016" y="1119765"/>
            <a:ext cx="7713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600" b="1" dirty="0"/>
              <a:t>IN – parametru de intrare, se utilizează atunci când procedura accepta parametri de intrarea dar nu returnează nimic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0C1FD1-1DFF-49FC-A4C7-D1339B6BC61C}"/>
              </a:ext>
            </a:extLst>
          </p:cNvPr>
          <p:cNvSpPr/>
          <p:nvPr/>
        </p:nvSpPr>
        <p:spPr>
          <a:xfrm>
            <a:off x="1180862" y="381849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Parametrii procedurilor stocate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0BDFF0-1CD5-4A2A-B605-370BBFEE860A}"/>
              </a:ext>
            </a:extLst>
          </p:cNvPr>
          <p:cNvSpPr/>
          <p:nvPr/>
        </p:nvSpPr>
        <p:spPr>
          <a:xfrm>
            <a:off x="839016" y="1678610"/>
            <a:ext cx="7713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600" b="1" dirty="0"/>
              <a:t>OUT – parametru de ieșire, se utilizează atunci când procedura nu are parametri de intrare dar returnează rezultate generate de interogările SQL din corpul acesteia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07E9E4-CAA7-4E19-94D3-7E7694623CCF}"/>
              </a:ext>
            </a:extLst>
          </p:cNvPr>
          <p:cNvSpPr/>
          <p:nvPr/>
        </p:nvSpPr>
        <p:spPr>
          <a:xfrm>
            <a:off x="839016" y="2507163"/>
            <a:ext cx="7713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MD" sz="1600" b="1" dirty="0"/>
              <a:t>INOUT – parametru de ieșire-ieșire, este însoțit și de un parametru de intrare și se utilizează atunci când procedura are parametri de intrare și returnează rezultate bazate pe acest parametru.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D36742-4A9D-49D3-BB5A-9EE398797108}"/>
              </a:ext>
            </a:extLst>
          </p:cNvPr>
          <p:cNvSpPr/>
          <p:nvPr/>
        </p:nvSpPr>
        <p:spPr>
          <a:xfrm>
            <a:off x="381638" y="3411023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definirii parametrilor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3CAAFD-7357-4C26-9BFE-8EBA2D19356B}"/>
              </a:ext>
            </a:extLst>
          </p:cNvPr>
          <p:cNvSpPr/>
          <p:nvPr/>
        </p:nvSpPr>
        <p:spPr>
          <a:xfrm>
            <a:off x="839016" y="3777100"/>
            <a:ext cx="80576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PROCEDURE </a:t>
            </a: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nume_procedura</a:t>
            </a: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(IN/OUT/INOUT nume_param_1 tip_param_1, IN/OUT/INOUT nume_param_2 tip_param_2)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BEGIN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corp_procedura</a:t>
            </a:r>
            <a:b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ro-MD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77B1C-3744-4EAD-9070-76D174536D3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13F5C-0063-42F9-9EFA-B38B027FB6E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33B96-342D-421B-A574-19A6C986788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955DE08B-DC31-4ADC-B1AF-CA180E0675B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25</a:t>
            </a:fld>
            <a:endParaRPr lang="en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C7FF6-D0EF-45BF-87FA-5BDB0C2BCC54}"/>
              </a:ext>
            </a:extLst>
          </p:cNvPr>
          <p:cNvSpPr/>
          <p:nvPr/>
        </p:nvSpPr>
        <p:spPr>
          <a:xfrm>
            <a:off x="761458" y="413184"/>
            <a:ext cx="6096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procedurii cu parametri IN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B33353-2A01-4345-9469-41076F399268}"/>
              </a:ext>
            </a:extLst>
          </p:cNvPr>
          <p:cNvSpPr/>
          <p:nvPr/>
        </p:nvSpPr>
        <p:spPr>
          <a:xfrm>
            <a:off x="314477" y="758162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procedurii </a:t>
            </a:r>
            <a:r>
              <a:rPr lang="ro-RO" sz="1600" b="1" dirty="0" err="1"/>
              <a:t>populatie_tari</a:t>
            </a:r>
            <a:r>
              <a:rPr lang="ro-RO" sz="1600" b="1" dirty="0"/>
              <a:t> de accesare a numelui țării și populației acesteia dacă populația este mai mare de un anumit număr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851761-FDDE-4E05-B6D6-D82D0E55D239}"/>
              </a:ext>
            </a:extLst>
          </p:cNvPr>
          <p:cNvSpPr/>
          <p:nvPr/>
        </p:nvSpPr>
        <p:spPr>
          <a:xfrm>
            <a:off x="438042" y="2674620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Apelarea procedurii </a:t>
            </a:r>
            <a:r>
              <a:rPr lang="ro-RO" sz="1600" b="1" dirty="0" err="1"/>
              <a:t>populatie_tari</a:t>
            </a:r>
            <a:r>
              <a:rPr lang="ro-RO" sz="1600" b="1" dirty="0"/>
              <a:t> cu parametrul </a:t>
            </a:r>
            <a:r>
              <a:rPr lang="ro-RO" sz="1600" b="1" dirty="0" err="1"/>
              <a:t>numar</a:t>
            </a:r>
            <a:r>
              <a:rPr lang="ro-RO" sz="1600" b="1" dirty="0"/>
              <a:t> = 20000000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E1230-69CA-4C4D-BF91-F92E85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717" y="1294528"/>
            <a:ext cx="4774561" cy="1380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B941A-98D4-4A3B-800E-8B910BD1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85" y="3021168"/>
            <a:ext cx="4491029" cy="2031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859976-A520-4DC0-9C89-4AC83005B79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8DA16-46CE-4948-8874-44F9B3B5C7B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685D2-8909-439A-9B72-1B01BED063C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9;p15">
            <a:extLst>
              <a:ext uri="{FF2B5EF4-FFF2-40B4-BE49-F238E27FC236}">
                <a16:creationId xmlns:a16="http://schemas.microsoft.com/office/drawing/2014/main" id="{183EDF08-45E2-41C1-A44F-3FCE1A1ADEB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26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BD8FAC-643F-4536-9241-E2F39841187A}"/>
              </a:ext>
            </a:extLst>
          </p:cNvPr>
          <p:cNvSpPr/>
          <p:nvPr/>
        </p:nvSpPr>
        <p:spPr>
          <a:xfrm>
            <a:off x="631615" y="413184"/>
            <a:ext cx="6356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procedurii cu parametri OUT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598C8-9582-47EB-B531-7BBA6F9A32AC}"/>
              </a:ext>
            </a:extLst>
          </p:cNvPr>
          <p:cNvSpPr/>
          <p:nvPr/>
        </p:nvSpPr>
        <p:spPr>
          <a:xfrm>
            <a:off x="314477" y="758162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procedurii </a:t>
            </a:r>
            <a:r>
              <a:rPr lang="ro-RO" sz="1600" b="1" dirty="0" err="1"/>
              <a:t>numar_tari</a:t>
            </a:r>
            <a:r>
              <a:rPr lang="ro-RO" sz="1600" b="1" dirty="0"/>
              <a:t> care returnează numărul de țări ce au în componența numelui secvența an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2BC5D2-EC71-4FAC-8A13-8068AA9C279B}"/>
              </a:ext>
            </a:extLst>
          </p:cNvPr>
          <p:cNvSpPr/>
          <p:nvPr/>
        </p:nvSpPr>
        <p:spPr>
          <a:xfrm>
            <a:off x="438042" y="2674620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Apelarea procedurii </a:t>
            </a:r>
            <a:r>
              <a:rPr lang="ro-RO" sz="1600" b="1" dirty="0" err="1"/>
              <a:t>numar_tari</a:t>
            </a:r>
            <a:r>
              <a:rPr lang="ro-RO" sz="1600" b="1" dirty="0"/>
              <a:t> prin trecerea unei variabilei ca parametru al procedurii, variabilă căreia i se va atribui rezultatul returnat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9516F-FF32-4190-8644-EC63A2BD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63" y="1406391"/>
            <a:ext cx="5148906" cy="1326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3B49C9-23CA-4513-9904-3BCB69FB9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923" y="3301178"/>
            <a:ext cx="3400540" cy="18010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53F3A7-CA24-4F71-9727-2A4353750FA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8248A-C1D8-439A-AFDA-99CCDCCE2B1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0B9A1-1B9F-412A-93CD-4363BD0A276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9BF930C0-04ED-4056-8E8D-7B005AF9B1D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27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F7B140-2415-48B6-8FEA-00F552642EE8}"/>
              </a:ext>
            </a:extLst>
          </p:cNvPr>
          <p:cNvSpPr/>
          <p:nvPr/>
        </p:nvSpPr>
        <p:spPr>
          <a:xfrm>
            <a:off x="534237" y="372167"/>
            <a:ext cx="6644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procedurii cu parametri INOUT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E240AA-8703-4C7F-8053-104D0C4CF13E}"/>
              </a:ext>
            </a:extLst>
          </p:cNvPr>
          <p:cNvSpPr/>
          <p:nvPr/>
        </p:nvSpPr>
        <p:spPr>
          <a:xfrm>
            <a:off x="438042" y="2674620"/>
            <a:ext cx="8515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Apelarea procedurii </a:t>
            </a:r>
            <a:r>
              <a:rPr lang="ro-RO" sz="1600" b="1" dirty="0" err="1"/>
              <a:t>num_pop_tari</a:t>
            </a:r>
            <a:endParaRPr lang="ro-RO" sz="16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D81A5-B4CA-4CAF-8B48-0AE893C4C35D}"/>
              </a:ext>
            </a:extLst>
          </p:cNvPr>
          <p:cNvSpPr/>
          <p:nvPr/>
        </p:nvSpPr>
        <p:spPr>
          <a:xfrm>
            <a:off x="314477" y="758162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procedurii </a:t>
            </a:r>
            <a:r>
              <a:rPr lang="ro-RO" sz="1600" b="1" dirty="0" err="1"/>
              <a:t>num_pop_tari</a:t>
            </a:r>
            <a:r>
              <a:rPr lang="ro-RO" sz="1600" b="1" dirty="0"/>
              <a:t> de afișarea a numărului de țări pentru care populația este mai mare de un anumit număr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038F7-FB5B-4B6D-897F-D0462293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968" y="1285180"/>
            <a:ext cx="5065190" cy="14471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45BE7E8-00E3-4DDF-A4C5-BC480AFA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944" y="3028308"/>
            <a:ext cx="3890109" cy="19694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45B689-97EA-4C40-A5C2-A66AA993F15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9E49E-6D9C-4F2F-B9BA-4AB16CE81AC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DFC98-9BB8-40E5-A571-C869A3209E1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4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99;p15">
            <a:extLst>
              <a:ext uri="{FF2B5EF4-FFF2-40B4-BE49-F238E27FC236}">
                <a16:creationId xmlns:a16="http://schemas.microsoft.com/office/drawing/2014/main" id="{D9495DBB-2729-47DA-8050-30701E0B063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28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07300D-2732-480A-A36E-A4063260537D}"/>
              </a:ext>
            </a:extLst>
          </p:cNvPr>
          <p:cNvSpPr/>
          <p:nvPr/>
        </p:nvSpPr>
        <p:spPr>
          <a:xfrm>
            <a:off x="318855" y="2218309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6BF70A-E0BD-4D03-A481-FC625554A582}"/>
              </a:ext>
            </a:extLst>
          </p:cNvPr>
          <p:cNvSpPr/>
          <p:nvPr/>
        </p:nvSpPr>
        <p:spPr>
          <a:xfrm>
            <a:off x="375418" y="858740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vizualizarea listei procedurilor și a informațiilor despre acestea se utilizează sintaxa:</a:t>
            </a:r>
            <a:endParaRPr lang="ro-MD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CFFCDF-1EFB-4896-875B-1599888E3550}"/>
              </a:ext>
            </a:extLst>
          </p:cNvPr>
          <p:cNvSpPr/>
          <p:nvPr/>
        </p:nvSpPr>
        <p:spPr>
          <a:xfrm>
            <a:off x="536778" y="1445853"/>
            <a:ext cx="8489991" cy="77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routine_name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routine_type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definer,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created,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security_type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SQL_Data_Access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information_schema.routines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routine_type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='PROCEDURE' AND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routine_schema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nume_baza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3789B6-F1E1-4121-A12C-6BA86DC8D1E2}"/>
              </a:ext>
            </a:extLst>
          </p:cNvPr>
          <p:cNvSpPr/>
          <p:nvPr/>
        </p:nvSpPr>
        <p:spPr>
          <a:xfrm>
            <a:off x="627433" y="428856"/>
            <a:ext cx="6692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informației despre procedurile unei baze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801EB-117C-4FDB-A3BA-C79DC1B6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66" y="2695608"/>
            <a:ext cx="5691065" cy="22510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4BB24E-26AB-4ED8-9CC6-773BBCD947D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BE472-4E4B-4433-9635-72EE2A72C2D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0ED9-CA11-4CD4-BB5F-E145D57A7D5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9;p15">
            <a:extLst>
              <a:ext uri="{FF2B5EF4-FFF2-40B4-BE49-F238E27FC236}">
                <a16:creationId xmlns:a16="http://schemas.microsoft.com/office/drawing/2014/main" id="{668943A5-464F-4AF7-823C-7C46F14E197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29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F0FAF5-C548-40E2-A99A-305545F3CB3D}"/>
              </a:ext>
            </a:extLst>
          </p:cNvPr>
          <p:cNvSpPr/>
          <p:nvPr/>
        </p:nvSpPr>
        <p:spPr>
          <a:xfrm>
            <a:off x="1277695" y="378536"/>
            <a:ext cx="5041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și ștergerea unei proceduri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FCCD7B-8C07-45D1-AC64-1D65457143A8}"/>
              </a:ext>
            </a:extLst>
          </p:cNvPr>
          <p:cNvSpPr/>
          <p:nvPr/>
        </p:nvSpPr>
        <p:spPr>
          <a:xfrm>
            <a:off x="504101" y="3981829"/>
            <a:ext cx="3563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Ștergerea unei proceduri create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BFE1EE-D446-4869-8C7B-52F002294B06}"/>
              </a:ext>
            </a:extLst>
          </p:cNvPr>
          <p:cNvSpPr/>
          <p:nvPr/>
        </p:nvSpPr>
        <p:spPr>
          <a:xfrm>
            <a:off x="276430" y="846741"/>
            <a:ext cx="8676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Vizualizarea unei proceduri create </a:t>
            </a:r>
            <a:endParaRPr lang="ro-MD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11F0A-6709-4F71-94F3-14E78C84531E}"/>
              </a:ext>
            </a:extLst>
          </p:cNvPr>
          <p:cNvSpPr/>
          <p:nvPr/>
        </p:nvSpPr>
        <p:spPr>
          <a:xfrm>
            <a:off x="933787" y="1208524"/>
            <a:ext cx="7932516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 CREATE PROCEDURE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nume_procedură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5143C-622C-4785-AB17-E92F16E9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9" y="1867118"/>
            <a:ext cx="7870992" cy="20678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59CC30D-5AD1-43D6-B182-430F320E6B54}"/>
              </a:ext>
            </a:extLst>
          </p:cNvPr>
          <p:cNvSpPr/>
          <p:nvPr/>
        </p:nvSpPr>
        <p:spPr>
          <a:xfrm>
            <a:off x="913629" y="4416281"/>
            <a:ext cx="7932516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DROP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PROCEDURE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IF EXISTS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nume_procedură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F84C2D-A6A0-4030-9D12-C8D3CF601CCF}"/>
              </a:ext>
            </a:extLst>
          </p:cNvPr>
          <p:cNvSpPr/>
          <p:nvPr/>
        </p:nvSpPr>
        <p:spPr>
          <a:xfrm>
            <a:off x="276430" y="1565718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8D8B6-76EE-4313-8B2A-4DA157DCDDB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0E995-B066-4E4A-B987-11B8BF66024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Procedurile stocate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E3459-FCC7-49EC-A940-E0A9AFE22E3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1268467" y="741224"/>
            <a:ext cx="2406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Noțiunea de index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3578778" y="309881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Indexurile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444413" y="1195351"/>
            <a:ext cx="8027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FF0000"/>
                </a:solidFill>
                <a:latin typeface="arial" panose="020B0604020202020204" pitchFamily="34" charset="0"/>
              </a:rPr>
              <a:t>Indexul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– o structură de date ce permite creșterea vitezei de căutare a datelor     într-un tabel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C1123-92C8-440D-AD64-9D958E0F023F}"/>
              </a:ext>
            </a:extLst>
          </p:cNvPr>
          <p:cNvSpPr/>
          <p:nvPr/>
        </p:nvSpPr>
        <p:spPr>
          <a:xfrm>
            <a:off x="444413" y="1900870"/>
            <a:ext cx="8312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În lipsa unui index, datele necesare se vor căuta prin examinarea rând pe rând a fiecărei înscrieri începând cu prima și până se găsesc respectivele date, acest lucru necesitând mult timp în cazul bazelor de date voluminoase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30EB1-4486-46E7-8365-6775D8502715}"/>
              </a:ext>
            </a:extLst>
          </p:cNvPr>
          <p:cNvSpPr/>
          <p:nvPr/>
        </p:nvSpPr>
        <p:spPr>
          <a:xfrm>
            <a:off x="415510" y="2852612"/>
            <a:ext cx="7902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Indexul permite reducerea timpului de căutarea prin crearea unui tabel al indexului cu ordonarea datelor și căutarea datelor necesare folosind un algoritm de căutare (de exemplu algoritmul arbore binar)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28964-B0B6-4923-9390-C14EC924E6CC}"/>
              </a:ext>
            </a:extLst>
          </p:cNvPr>
          <p:cNvSpPr/>
          <p:nvPr/>
        </p:nvSpPr>
        <p:spPr>
          <a:xfrm>
            <a:off x="444413" y="3858605"/>
            <a:ext cx="7959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În tabelul index, datele coloanei pe care se creează indexul se aranjează în ordine alfabetică dacă sunt de tip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string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, în ordine numerică crescătoare dacă sunt de tip numeric și în ordine a datei timpului în cazul tipului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datatime</a:t>
            </a:r>
            <a:endParaRPr lang="ro-RO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1C688-46FA-4A92-82D2-2F0E866966E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12;p17">
            <a:extLst>
              <a:ext uri="{FF2B5EF4-FFF2-40B4-BE49-F238E27FC236}">
                <a16:creationId xmlns:a16="http://schemas.microsoft.com/office/drawing/2014/main" id="{7D71EB0C-FF67-4C4C-A280-315F6A0CDA0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30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F5381-2D15-49EC-90F8-4E3311972950}"/>
              </a:ext>
            </a:extLst>
          </p:cNvPr>
          <p:cNvSpPr/>
          <p:nvPr/>
        </p:nvSpPr>
        <p:spPr>
          <a:xfrm>
            <a:off x="1372417" y="856067"/>
            <a:ext cx="3472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Eșența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controlului fluxului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27E80B-3100-405D-9539-2F5EDB137DF7}"/>
              </a:ext>
            </a:extLst>
          </p:cNvPr>
          <p:cNvSpPr/>
          <p:nvPr/>
        </p:nvSpPr>
        <p:spPr>
          <a:xfrm>
            <a:off x="736601" y="1947816"/>
            <a:ext cx="8216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Controlul fluxului este posibil doar în corpul procedurilor stocare sau a funcțiilor definite de utilizator</a:t>
            </a:r>
            <a:endParaRPr lang="ro-MD" sz="16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CEC6E2-BE78-461C-9B3F-BE01FFEDE2A1}"/>
              </a:ext>
            </a:extLst>
          </p:cNvPr>
          <p:cNvSpPr/>
          <p:nvPr/>
        </p:nvSpPr>
        <p:spPr>
          <a:xfrm>
            <a:off x="736601" y="1276030"/>
            <a:ext cx="7460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Controlul fluxului – utilizarea unor mecanisme de creare a ramificațiilor sau buclelor în ordinea executării interogărilor</a:t>
            </a:r>
            <a:endParaRPr lang="ro-MD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4C9763-3B5A-40CB-A5B5-BC4B2B5479E7}"/>
              </a:ext>
            </a:extLst>
          </p:cNvPr>
          <p:cNvSpPr/>
          <p:nvPr/>
        </p:nvSpPr>
        <p:spPr>
          <a:xfrm>
            <a:off x="2907120" y="341597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Controlul fluxului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A9AE5C-61DF-44CC-B033-4CF85AC697DD}"/>
              </a:ext>
            </a:extLst>
          </p:cNvPr>
          <p:cNvSpPr/>
          <p:nvPr/>
        </p:nvSpPr>
        <p:spPr>
          <a:xfrm>
            <a:off x="736601" y="2651776"/>
            <a:ext cx="8216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Cele mai des utilizate declarații în controlul fluxului sunt: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09A5D-0C7C-4546-8364-BBB45BC5EDC4}"/>
              </a:ext>
            </a:extLst>
          </p:cNvPr>
          <p:cNvSpPr/>
          <p:nvPr/>
        </p:nvSpPr>
        <p:spPr>
          <a:xfrm>
            <a:off x="1037493" y="3151983"/>
            <a:ext cx="729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IF-THEN-ELSE</a:t>
            </a:r>
            <a:endParaRPr lang="ro-MD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14B6B2-EE59-4C5F-B35D-2D56AB1874B0}"/>
              </a:ext>
            </a:extLst>
          </p:cNvPr>
          <p:cNvSpPr/>
          <p:nvPr/>
        </p:nvSpPr>
        <p:spPr>
          <a:xfrm>
            <a:off x="1037493" y="3805541"/>
            <a:ext cx="729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WHILE</a:t>
            </a:r>
            <a:endParaRPr lang="ro-MD" sz="16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C812B8-391E-4B96-8E95-F30989614838}"/>
              </a:ext>
            </a:extLst>
          </p:cNvPr>
          <p:cNvSpPr/>
          <p:nvPr/>
        </p:nvSpPr>
        <p:spPr>
          <a:xfrm>
            <a:off x="1037493" y="4134109"/>
            <a:ext cx="729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LOOP</a:t>
            </a:r>
            <a:endParaRPr lang="ro-MD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287F84-7088-473B-9FB3-86EAD1DCAE1C}"/>
              </a:ext>
            </a:extLst>
          </p:cNvPr>
          <p:cNvSpPr/>
          <p:nvPr/>
        </p:nvSpPr>
        <p:spPr>
          <a:xfrm>
            <a:off x="1037493" y="4462677"/>
            <a:ext cx="729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REPEAT</a:t>
            </a:r>
            <a:endParaRPr lang="ro-MD" sz="16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6FDF18-A4B9-4D77-8331-3D63C9FC791B}"/>
              </a:ext>
            </a:extLst>
          </p:cNvPr>
          <p:cNvSpPr/>
          <p:nvPr/>
        </p:nvSpPr>
        <p:spPr>
          <a:xfrm>
            <a:off x="1037493" y="3472249"/>
            <a:ext cx="7293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CASE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57E2F-1003-41CB-A439-21A1494569B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7161D-24B4-4C2E-A37B-5EE2B35BC56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C70E6-A1C3-40B4-992E-5CC32A8C053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8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9;p15">
            <a:extLst>
              <a:ext uri="{FF2B5EF4-FFF2-40B4-BE49-F238E27FC236}">
                <a16:creationId xmlns:a16="http://schemas.microsoft.com/office/drawing/2014/main" id="{B7775709-B5E9-4E2C-A0B0-EEAA7D33BEFB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31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0B145E-6FF0-4E70-8DD2-7F51F58F05C1}"/>
              </a:ext>
            </a:extLst>
          </p:cNvPr>
          <p:cNvSpPr/>
          <p:nvPr/>
        </p:nvSpPr>
        <p:spPr>
          <a:xfrm>
            <a:off x="1227227" y="475807"/>
            <a:ext cx="3485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Ramificația IF-THEN-ELSE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712B5-47B2-4A46-9607-BD40F09F7988}"/>
              </a:ext>
            </a:extLst>
          </p:cNvPr>
          <p:cNvSpPr/>
          <p:nvPr/>
        </p:nvSpPr>
        <p:spPr>
          <a:xfrm>
            <a:off x="467346" y="932490"/>
            <a:ext cx="8426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IF-THEN-ELSE </a:t>
            </a:r>
            <a:r>
              <a:rPr lang="ro-RO" sz="1600" b="1" dirty="0"/>
              <a:t>se utilizează pentru executarea unui cod dacă condiția este adevărată sau un alt cod dacă condiția este falsă</a:t>
            </a:r>
            <a:endParaRPr lang="ro-MD" sz="16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705506-1828-4203-8FF9-C9495E6DE2F9}"/>
              </a:ext>
            </a:extLst>
          </p:cNvPr>
          <p:cNvSpPr/>
          <p:nvPr/>
        </p:nvSpPr>
        <p:spPr>
          <a:xfrm>
            <a:off x="1102069" y="1869952"/>
            <a:ext cx="5892700" cy="169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conditie_1 THEN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cod_1_executat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ELSEIF conditie_2 THEN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cod_2_executat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cod_3_executat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IF;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72E0AD-FEC3-4931-9FED-60C38BE058BF}"/>
              </a:ext>
            </a:extLst>
          </p:cNvPr>
          <p:cNvSpPr/>
          <p:nvPr/>
        </p:nvSpPr>
        <p:spPr>
          <a:xfrm>
            <a:off x="499195" y="1505378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</a:t>
            </a:r>
            <a:r>
              <a:rPr lang="en-US" sz="1600" b="1" dirty="0"/>
              <a:t>IF-THEN-ELSE</a:t>
            </a:r>
            <a:endParaRPr lang="ro-MD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3F858E-8AB5-4B18-ABB6-CAF1E534E8D4}"/>
              </a:ext>
            </a:extLst>
          </p:cNvPr>
          <p:cNvSpPr/>
          <p:nvPr/>
        </p:nvSpPr>
        <p:spPr>
          <a:xfrm>
            <a:off x="659410" y="3590475"/>
            <a:ext cx="6132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Declarațiile ELSEIF și ELSE sunt opționale</a:t>
            </a:r>
            <a:endParaRPr lang="ro-MD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4A9738-872B-4DAE-8B40-63A884CA1BF0}"/>
              </a:ext>
            </a:extLst>
          </p:cNvPr>
          <p:cNvSpPr/>
          <p:nvPr/>
        </p:nvSpPr>
        <p:spPr>
          <a:xfrm>
            <a:off x="659410" y="3929029"/>
            <a:ext cx="6132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Pot exista mai multe declarații ELSEIF cu diferite condiții</a:t>
            </a:r>
            <a:endParaRPr lang="ro-MD" sz="16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012306-D610-48AE-BF83-6FFE261F3B57}"/>
              </a:ext>
            </a:extLst>
          </p:cNvPr>
          <p:cNvSpPr/>
          <p:nvPr/>
        </p:nvSpPr>
        <p:spPr>
          <a:xfrm>
            <a:off x="659410" y="4285015"/>
            <a:ext cx="7744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executa primul cod a cărui condiție este adevărată în ordinea scrierii lor sau codul ELSE daca nici o condiție nu este adevărată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68672-F79D-4181-A9FA-94BC5E01EC1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4B2FA-12A1-4E4D-9D0A-9E36221CB9B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3D3721-9F23-4096-8CEE-F0F5D70036B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2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12;p17">
            <a:extLst>
              <a:ext uri="{FF2B5EF4-FFF2-40B4-BE49-F238E27FC236}">
                <a16:creationId xmlns:a16="http://schemas.microsoft.com/office/drawing/2014/main" id="{621FE162-1933-4DA6-BDD2-B07A59CF7D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1CC36-09A0-4242-B955-01C23A1DD265}"/>
              </a:ext>
            </a:extLst>
          </p:cNvPr>
          <p:cNvSpPr/>
          <p:nvPr/>
        </p:nvSpPr>
        <p:spPr>
          <a:xfrm>
            <a:off x="974838" y="390141"/>
            <a:ext cx="438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utilizarea IF-ELSE-THEN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8C402-BF40-4550-8A5E-7044708B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89" y="790251"/>
            <a:ext cx="4845019" cy="229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63CCA-1DB2-483C-8009-90FD86B6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3146290"/>
            <a:ext cx="2505272" cy="199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65821-BA5B-4C7A-A6E5-09D04E208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03" y="3082867"/>
            <a:ext cx="2505272" cy="1908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1D9BC-B3F2-4D58-BBFF-8499301CE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78" y="3082867"/>
            <a:ext cx="2510156" cy="19084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458B92-1F68-466A-BDB4-ABF0DDBA194E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EA16A-AA78-40B7-98AC-1D4DAD86AE2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CCB03E-AB10-4886-AC0B-7E111DF75E8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53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056F6351-AC74-4E20-9A5C-97A5C6310C7D}"/>
              </a:ext>
            </a:extLst>
          </p:cNvPr>
          <p:cNvSpPr txBox="1">
            <a:spLocks/>
          </p:cNvSpPr>
          <p:nvPr/>
        </p:nvSpPr>
        <p:spPr>
          <a:xfrm>
            <a:off x="8404384" y="436065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33</a:t>
            </a:fld>
            <a:endParaRPr lang="en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755BB1-126D-4B4E-B39B-EA48CFF0AA5B}"/>
              </a:ext>
            </a:extLst>
          </p:cNvPr>
          <p:cNvSpPr/>
          <p:nvPr/>
        </p:nvSpPr>
        <p:spPr>
          <a:xfrm>
            <a:off x="1811323" y="346803"/>
            <a:ext cx="2332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Ramificația CASE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C1B4C-3A14-401E-9BC8-72D3AC23E85D}"/>
              </a:ext>
            </a:extLst>
          </p:cNvPr>
          <p:cNvSpPr/>
          <p:nvPr/>
        </p:nvSpPr>
        <p:spPr>
          <a:xfrm>
            <a:off x="358718" y="698671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CASE </a:t>
            </a:r>
            <a:r>
              <a:rPr lang="en-US" sz="1600" b="1" dirty="0"/>
              <a:t> </a:t>
            </a:r>
            <a:r>
              <a:rPr lang="ro-RO" sz="1600" b="1" dirty="0"/>
              <a:t>se utilizează identic IF  cu mai multe ELSEIF 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81B89-6E1F-4970-A67B-42DA792D1239}"/>
              </a:ext>
            </a:extLst>
          </p:cNvPr>
          <p:cNvSpPr/>
          <p:nvPr/>
        </p:nvSpPr>
        <p:spPr>
          <a:xfrm>
            <a:off x="953526" y="2562203"/>
            <a:ext cx="2805623" cy="192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 expresie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WHEN valoarea_1 THEN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cod_1_executat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WHEN valoarea_2 THEN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cod_2_executat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ELSE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cod_3_executat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CASE;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4678FB-6B34-4938-BFFA-B27582D0B87D}"/>
              </a:ext>
            </a:extLst>
          </p:cNvPr>
          <p:cNvSpPr/>
          <p:nvPr/>
        </p:nvSpPr>
        <p:spPr>
          <a:xfrm>
            <a:off x="358718" y="2233196"/>
            <a:ext cx="280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1 CASE</a:t>
            </a:r>
            <a:endParaRPr lang="ro-MD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1D0745-A3AB-47A2-BC7F-4CE22F44B37E}"/>
              </a:ext>
            </a:extLst>
          </p:cNvPr>
          <p:cNvSpPr/>
          <p:nvPr/>
        </p:nvSpPr>
        <p:spPr>
          <a:xfrm>
            <a:off x="4298462" y="2238132"/>
            <a:ext cx="2805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2 CASE</a:t>
            </a:r>
            <a:endParaRPr lang="ro-MD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71426-BF10-4121-B779-FD02EE3E9028}"/>
              </a:ext>
            </a:extLst>
          </p:cNvPr>
          <p:cNvSpPr/>
          <p:nvPr/>
        </p:nvSpPr>
        <p:spPr>
          <a:xfrm>
            <a:off x="4642337" y="2537186"/>
            <a:ext cx="2805623" cy="192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WHEN conditie_1 THEN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cod_1_executat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WHEN conditie_2 THEN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cod_2_executat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ELSE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cod_3_executat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CASE;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E3E17-E607-46D1-AE51-73EBE251CB8F}"/>
              </a:ext>
            </a:extLst>
          </p:cNvPr>
          <p:cNvSpPr/>
          <p:nvPr/>
        </p:nvSpPr>
        <p:spPr>
          <a:xfrm>
            <a:off x="358718" y="989375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CASE </a:t>
            </a:r>
            <a:r>
              <a:rPr lang="en-US" sz="1600" b="1" dirty="0"/>
              <a:t> </a:t>
            </a:r>
            <a:r>
              <a:rPr lang="ro-RO" sz="1600" b="1" dirty="0"/>
              <a:t>are 2 sintaxe: </a:t>
            </a:r>
            <a:endParaRPr lang="ro-MD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FB3055-3F7F-4369-B61B-DF51FB9ECD95}"/>
              </a:ext>
            </a:extLst>
          </p:cNvPr>
          <p:cNvSpPr/>
          <p:nvPr/>
        </p:nvSpPr>
        <p:spPr>
          <a:xfrm>
            <a:off x="710411" y="1327929"/>
            <a:ext cx="7848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După CASE urmează o expresie iar după WHEN o valoarea cu care se compara expresia</a:t>
            </a:r>
            <a:endParaRPr lang="ro-MD" sz="16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3A926B-9A02-42FE-8805-9988EAA9C6AD}"/>
              </a:ext>
            </a:extLst>
          </p:cNvPr>
          <p:cNvSpPr/>
          <p:nvPr/>
        </p:nvSpPr>
        <p:spPr>
          <a:xfrm>
            <a:off x="710411" y="1886103"/>
            <a:ext cx="7848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După CASE nu urmează nimic iar după WHEN o condiție care se verifică</a:t>
            </a:r>
            <a:endParaRPr lang="ro-MD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9BEC44-0FEE-4982-8DC8-2A364C8FD63A}"/>
              </a:ext>
            </a:extLst>
          </p:cNvPr>
          <p:cNvSpPr/>
          <p:nvPr/>
        </p:nvSpPr>
        <p:spPr>
          <a:xfrm>
            <a:off x="358718" y="4672609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Sunt obligatorii declarația CASE și prima declarație WHEN+THEN 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AFB665-00DF-4A37-8EF4-C20D14B6A7E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1A48F-CBB0-4D9E-B07B-D912ABF104B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D7A552-91D3-4ADB-8B43-786CA25B001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5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95AF630E-2058-4648-A497-26B40D59F22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34</a:t>
            </a:fld>
            <a:endParaRPr lang="en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DE188-D05F-4154-920E-690ED1C5ACE2}"/>
              </a:ext>
            </a:extLst>
          </p:cNvPr>
          <p:cNvSpPr/>
          <p:nvPr/>
        </p:nvSpPr>
        <p:spPr>
          <a:xfrm>
            <a:off x="1341626" y="312626"/>
            <a:ext cx="3230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utilizarea CASE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A0171-EEB6-44FF-A452-3CA08558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19" y="790251"/>
            <a:ext cx="4698760" cy="2425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63490-E4D1-4DEE-AA25-C52E9DDCA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58" y="3325037"/>
            <a:ext cx="2274085" cy="1688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F2B87-8F0A-473B-8A60-8BA034B0D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639" y="3325037"/>
            <a:ext cx="2288719" cy="17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4C2F9-6CA6-4542-AB9A-489E0CFDC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454" y="3295871"/>
            <a:ext cx="2089807" cy="17469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BCEA8D-6E5D-43D5-86E9-28C3BDF1FB3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A733C-31FE-4467-8F02-4FD55C9DAAD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D1C28-BFD9-4276-9E48-7FE504D2ACD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62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99;p15">
            <a:extLst>
              <a:ext uri="{FF2B5EF4-FFF2-40B4-BE49-F238E27FC236}">
                <a16:creationId xmlns:a16="http://schemas.microsoft.com/office/drawing/2014/main" id="{F68462E0-D2BC-4ECB-8AD0-D30C37912BC3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35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2DDD1C-7DCD-4004-9072-5E8FD9A4521C}"/>
              </a:ext>
            </a:extLst>
          </p:cNvPr>
          <p:cNvSpPr/>
          <p:nvPr/>
        </p:nvSpPr>
        <p:spPr>
          <a:xfrm>
            <a:off x="1617017" y="451459"/>
            <a:ext cx="1786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Bucla WHILE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DEA1D8-9731-4589-A740-5B873A640F33}"/>
              </a:ext>
            </a:extLst>
          </p:cNvPr>
          <p:cNvSpPr/>
          <p:nvPr/>
        </p:nvSpPr>
        <p:spPr>
          <a:xfrm>
            <a:off x="638040" y="3059078"/>
            <a:ext cx="3188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Numele buclei este opțional</a:t>
            </a:r>
            <a:endParaRPr lang="ro-MD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4FC9F-C138-49F9-A592-9B1194EECB75}"/>
              </a:ext>
            </a:extLst>
          </p:cNvPr>
          <p:cNvSpPr/>
          <p:nvPr/>
        </p:nvSpPr>
        <p:spPr>
          <a:xfrm>
            <a:off x="520733" y="1055349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WHILE se utilizează pentru a se executa repetat un cod dar nu se știe de câte ori se va executa sau dacă se va executa vreo dată</a:t>
            </a:r>
            <a:endParaRPr lang="ro-MD" sz="16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7D19CF-B990-4EC3-809C-78F0A9F7A20D}"/>
              </a:ext>
            </a:extLst>
          </p:cNvPr>
          <p:cNvSpPr/>
          <p:nvPr/>
        </p:nvSpPr>
        <p:spPr>
          <a:xfrm>
            <a:off x="1024483" y="2164489"/>
            <a:ext cx="6623690" cy="77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WHILE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conditie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cod_executat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WHILE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7132B9-DEC3-496E-947D-7A61533B62AB}"/>
              </a:ext>
            </a:extLst>
          </p:cNvPr>
          <p:cNvSpPr/>
          <p:nvPr/>
        </p:nvSpPr>
        <p:spPr>
          <a:xfrm>
            <a:off x="526522" y="1689862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WHILE</a:t>
            </a:r>
            <a:endParaRPr lang="ro-MD" sz="1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1C0502-B023-4558-BEC4-481B3D02A259}"/>
              </a:ext>
            </a:extLst>
          </p:cNvPr>
          <p:cNvSpPr/>
          <p:nvPr/>
        </p:nvSpPr>
        <p:spPr>
          <a:xfrm>
            <a:off x="638040" y="3531864"/>
            <a:ext cx="7396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Codul declarației DO se va executa daca condiția WHILE este adevărată</a:t>
            </a:r>
            <a:endParaRPr lang="ro-MD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57CE-96D5-4D53-8308-9F6B4C68ED4B}"/>
              </a:ext>
            </a:extLst>
          </p:cNvPr>
          <p:cNvSpPr/>
          <p:nvPr/>
        </p:nvSpPr>
        <p:spPr>
          <a:xfrm>
            <a:off x="638040" y="4004650"/>
            <a:ext cx="8294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evita formarea bulelor infinite în codul declarației DO trebuie introdus un mecanism de modificarea a condiției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FCA82-4664-4F43-86A9-FD0AC1986DA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EDF2A-48F1-4E76-ABC6-A3F820B91DF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FB89CC-29E5-44B9-B2EB-BD5DF780AEB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01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12;p17">
            <a:extLst>
              <a:ext uri="{FF2B5EF4-FFF2-40B4-BE49-F238E27FC236}">
                <a16:creationId xmlns:a16="http://schemas.microsoft.com/office/drawing/2014/main" id="{F40E1A52-2447-4D2C-963B-F258E6C5AFF6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36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A8BEE7-475A-4A8D-98A9-8370C7B7B8DA}"/>
              </a:ext>
            </a:extLst>
          </p:cNvPr>
          <p:cNvSpPr/>
          <p:nvPr/>
        </p:nvSpPr>
        <p:spPr>
          <a:xfrm>
            <a:off x="1361900" y="414519"/>
            <a:ext cx="3474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utilizarea WHILE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CE1E48-C7C6-487F-A4D9-AC95914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923709"/>
            <a:ext cx="4222444" cy="2354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BDE02-377B-4F33-A284-960F58C01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75" y="3372523"/>
            <a:ext cx="2285632" cy="174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A1B9E-D61F-47F9-ACEB-68F66E9FD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595" y="3349077"/>
            <a:ext cx="2224894" cy="1738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5EB66-AC10-400F-B36F-149857F36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591" y="3328538"/>
            <a:ext cx="2273793" cy="17387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5B50E2-59E0-434C-AC87-CB295669626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4C0E1-FDCC-4349-BE1A-3F9ECC08B96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F534B-78D0-4B80-8482-54AC2F3F415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5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99;p15">
            <a:extLst>
              <a:ext uri="{FF2B5EF4-FFF2-40B4-BE49-F238E27FC236}">
                <a16:creationId xmlns:a16="http://schemas.microsoft.com/office/drawing/2014/main" id="{19B4D130-BC04-413C-B54E-6C2BE3780A0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37</a:t>
            </a:fld>
            <a:endParaRPr lang="en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DD9B60-225B-4563-816A-34E92A0B89B9}"/>
              </a:ext>
            </a:extLst>
          </p:cNvPr>
          <p:cNvSpPr/>
          <p:nvPr/>
        </p:nvSpPr>
        <p:spPr>
          <a:xfrm>
            <a:off x="1205121" y="382860"/>
            <a:ext cx="4047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Bucla LOOP + LEAVE +ITERATE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70BC4-0A03-4091-BACF-F6868C19667C}"/>
              </a:ext>
            </a:extLst>
          </p:cNvPr>
          <p:cNvSpPr/>
          <p:nvPr/>
        </p:nvSpPr>
        <p:spPr>
          <a:xfrm>
            <a:off x="520732" y="808872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LOOP se utilizează pentru a se executa repetat un cod dar nu se știe de câte ori se va executa dar se va executa cel puțin odată</a:t>
            </a:r>
            <a:endParaRPr lang="ro-MD" sz="16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DDA5ED-700E-4887-B4C7-C14B865065B2}"/>
              </a:ext>
            </a:extLst>
          </p:cNvPr>
          <p:cNvSpPr/>
          <p:nvPr/>
        </p:nvSpPr>
        <p:spPr>
          <a:xfrm>
            <a:off x="961960" y="2597440"/>
            <a:ext cx="6623690" cy="169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LOOP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cod_executat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THEN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ITERATE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END IF;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LEAVE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LOOP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E3661B-80BF-465B-95A1-2FB9442A0B1C}"/>
              </a:ext>
            </a:extLst>
          </p:cNvPr>
          <p:cNvSpPr/>
          <p:nvPr/>
        </p:nvSpPr>
        <p:spPr>
          <a:xfrm>
            <a:off x="526522" y="2183023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WHILE</a:t>
            </a:r>
            <a:endParaRPr lang="ro-MD" sz="16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EA1C0A-A114-43E6-908F-AC2AC05DB072}"/>
              </a:ext>
            </a:extLst>
          </p:cNvPr>
          <p:cNvSpPr/>
          <p:nvPr/>
        </p:nvSpPr>
        <p:spPr>
          <a:xfrm>
            <a:off x="520733" y="4465337"/>
            <a:ext cx="8294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Declarațiile ITERATE și LEAVE pot fi condiționate cu ajutorul unei condiții IF</a:t>
            </a:r>
            <a:endParaRPr lang="ro-MD" sz="16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E81118-3831-4601-AB69-4E0254F699DB}"/>
              </a:ext>
            </a:extLst>
          </p:cNvPr>
          <p:cNvSpPr/>
          <p:nvPr/>
        </p:nvSpPr>
        <p:spPr>
          <a:xfrm>
            <a:off x="520732" y="1795627"/>
            <a:ext cx="5857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ieșirea din buclă se utilizează declarația LEAVE</a:t>
            </a:r>
            <a:endParaRPr lang="ro-MD" sz="16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D7F885-349B-42FA-94CB-BDEC389BD836}"/>
              </a:ext>
            </a:extLst>
          </p:cNvPr>
          <p:cNvSpPr/>
          <p:nvPr/>
        </p:nvSpPr>
        <p:spPr>
          <a:xfrm>
            <a:off x="520732" y="1424361"/>
            <a:ext cx="7263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trecerea la următoarea iterație se utilizează declarația ITERATE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36075-9793-4B1B-A475-A8CBEFA4BFE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6D8F1-5789-488A-A3C1-7A8700E0D4E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CC0170-7790-45D5-B6D1-99FE3DD58C3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90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9;p15">
            <a:extLst>
              <a:ext uri="{FF2B5EF4-FFF2-40B4-BE49-F238E27FC236}">
                <a16:creationId xmlns:a16="http://schemas.microsoft.com/office/drawing/2014/main" id="{A9AF56FD-D5A8-4F2B-B6BF-B037A6D6E2C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38</a:t>
            </a:fld>
            <a:endParaRPr lang="en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8C8CCB-5625-40C4-8907-57C6F37292BA}"/>
              </a:ext>
            </a:extLst>
          </p:cNvPr>
          <p:cNvSpPr/>
          <p:nvPr/>
        </p:nvSpPr>
        <p:spPr>
          <a:xfrm>
            <a:off x="910921" y="399682"/>
            <a:ext cx="573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utilizarea LOOP + LEAVE +ITERATE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3D270-66AF-4252-9217-76845356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2" y="1139087"/>
            <a:ext cx="4147961" cy="330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B0753-29BB-4E02-9E27-D9906A37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05" y="1817632"/>
            <a:ext cx="2631842" cy="19650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BB4C38-9D3F-4DEA-B7A0-0DC4800E388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D5E3B-4CCA-46D9-BF4D-2C98484F5C1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31125F-C8B5-4553-9E5D-26D6D192BB5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2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056F6351-AC74-4E20-9A5C-97A5C6310C7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39</a:t>
            </a:fld>
            <a:endParaRPr lang="en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A55F74-23C9-4F06-A71C-CCA2D369F45E}"/>
              </a:ext>
            </a:extLst>
          </p:cNvPr>
          <p:cNvSpPr/>
          <p:nvPr/>
        </p:nvSpPr>
        <p:spPr>
          <a:xfrm>
            <a:off x="2183706" y="543616"/>
            <a:ext cx="1962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Bucla REPEAT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E5098-40D9-442C-9851-1E768CE4DEAD}"/>
              </a:ext>
            </a:extLst>
          </p:cNvPr>
          <p:cNvSpPr/>
          <p:nvPr/>
        </p:nvSpPr>
        <p:spPr>
          <a:xfrm>
            <a:off x="428154" y="989246"/>
            <a:ext cx="8028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REPEAT se utilizează pentru a se executa repetat un cod </a:t>
            </a:r>
            <a:r>
              <a:rPr lang="ro-RO" sz="1600" b="1" dirty="0" err="1"/>
              <a:t>pâna</a:t>
            </a:r>
            <a:r>
              <a:rPr lang="ro-RO" sz="1600" b="1" dirty="0"/>
              <a:t> la îndeplinirea unei condiții dar se va executa cel puțin odată</a:t>
            </a:r>
            <a:endParaRPr lang="ro-MD" sz="16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93B081-0A4D-4CF2-A33A-0B48B1F3A2AC}"/>
              </a:ext>
            </a:extLst>
          </p:cNvPr>
          <p:cNvSpPr/>
          <p:nvPr/>
        </p:nvSpPr>
        <p:spPr>
          <a:xfrm>
            <a:off x="898427" y="2717843"/>
            <a:ext cx="662369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REPEAT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cod_executat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UNTIL condiție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REPEAT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nume_bucla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974F1-54B0-4330-AD23-99D77551BC0F}"/>
              </a:ext>
            </a:extLst>
          </p:cNvPr>
          <p:cNvSpPr/>
          <p:nvPr/>
        </p:nvSpPr>
        <p:spPr>
          <a:xfrm>
            <a:off x="510479" y="2183989"/>
            <a:ext cx="8426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WHILE</a:t>
            </a:r>
            <a:endParaRPr lang="ro-MD" sz="16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B3ABFF-F4EE-47C2-9B88-386C3C53232B}"/>
              </a:ext>
            </a:extLst>
          </p:cNvPr>
          <p:cNvSpPr/>
          <p:nvPr/>
        </p:nvSpPr>
        <p:spPr>
          <a:xfrm>
            <a:off x="520732" y="1619541"/>
            <a:ext cx="6258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introducerea condiției se utilizează declarație UNTIL</a:t>
            </a:r>
            <a:endParaRPr lang="ro-MD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584F4-641B-4DC4-BF0D-A551984B422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D2C1-CA31-4A28-8391-01B8028BADD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7397C-46FA-413B-871F-19F90D81FC1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8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405563" y="809958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În funcție de strategie de căutare indexurile pot fi: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D16E2-AC14-4E8C-8CB9-B68153F6A85A}"/>
              </a:ext>
            </a:extLst>
          </p:cNvPr>
          <p:cNvSpPr/>
          <p:nvPr/>
        </p:nvSpPr>
        <p:spPr>
          <a:xfrm>
            <a:off x="608512" y="2488543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Index unic – toate datele coloanei sau combinația de date a mai multor coloane trebuie să fie unice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DCDCD-33BE-4902-852A-29CBFC02BF9A}"/>
              </a:ext>
            </a:extLst>
          </p:cNvPr>
          <p:cNvSpPr/>
          <p:nvPr/>
        </p:nvSpPr>
        <p:spPr>
          <a:xfrm>
            <a:off x="1420549" y="348424"/>
            <a:ext cx="2396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indexuri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8AD77-37D3-40DE-8316-24DD7DAF5260}"/>
              </a:ext>
            </a:extLst>
          </p:cNvPr>
          <p:cNvSpPr/>
          <p:nvPr/>
        </p:nvSpPr>
        <p:spPr>
          <a:xfrm>
            <a:off x="405563" y="2094654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În funcție de opțiunile datelor de căutare indexurile pot fi: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1329A5-3E84-4F97-A744-E26BF3F3AB61}"/>
              </a:ext>
            </a:extLst>
          </p:cNvPr>
          <p:cNvSpPr/>
          <p:nvPr/>
        </p:nvSpPr>
        <p:spPr>
          <a:xfrm>
            <a:off x="608513" y="1160614"/>
            <a:ext cx="8070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Pe o singură coloană – permite căutarea conform datelor unei singure coloane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6F421C-1387-48DD-BC97-8736A4CDC72D}"/>
              </a:ext>
            </a:extLst>
          </p:cNvPr>
          <p:cNvSpPr/>
          <p:nvPr/>
        </p:nvSpPr>
        <p:spPr>
          <a:xfrm>
            <a:off x="608512" y="1499168"/>
            <a:ext cx="8070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Pe coloane multiple – permite căutarea conform combinațiilor datelor mai multor coloane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B0173C-48D9-42C0-A2C0-9ED649BD973F}"/>
              </a:ext>
            </a:extLst>
          </p:cNvPr>
          <p:cNvSpPr/>
          <p:nvPr/>
        </p:nvSpPr>
        <p:spPr>
          <a:xfrm>
            <a:off x="608512" y="3028694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Index cheie primară – index unic ce nu acceptă valori lipsă (</a:t>
            </a:r>
            <a:r>
              <a:rPr lang="ro-RO" sz="1600" b="1" dirty="0" err="1">
                <a:latin typeface="arial" panose="020B0604020202020204" pitchFamily="34" charset="0"/>
              </a:rPr>
              <a:t>Not</a:t>
            </a:r>
            <a:r>
              <a:rPr lang="ro-RO" sz="1600" b="1" dirty="0"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latin typeface="arial" panose="020B0604020202020204" pitchFamily="34" charset="0"/>
              </a:rPr>
              <a:t>Null</a:t>
            </a:r>
            <a:r>
              <a:rPr lang="ro-RO" sz="16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F8097-0695-40A9-9156-0AD3C6BA3193}"/>
              </a:ext>
            </a:extLst>
          </p:cNvPr>
          <p:cNvSpPr/>
          <p:nvPr/>
        </p:nvSpPr>
        <p:spPr>
          <a:xfrm>
            <a:off x="608512" y="3379350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Index simplu (normal, regulat) – index pentru care valorile pot să nu fie unice și pot fi și lipsă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6B079-A060-4D52-A841-8611349D6EEA}"/>
              </a:ext>
            </a:extLst>
          </p:cNvPr>
          <p:cNvSpPr/>
          <p:nvPr/>
        </p:nvSpPr>
        <p:spPr>
          <a:xfrm>
            <a:off x="608512" y="3927396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Index </a:t>
            </a:r>
            <a:r>
              <a:rPr lang="ro-RO" sz="1600" b="1" dirty="0" err="1">
                <a:latin typeface="arial" panose="020B0604020202020204" pitchFamily="34" charset="0"/>
              </a:rPr>
              <a:t>fulltext</a:t>
            </a:r>
            <a:r>
              <a:rPr lang="ro-RO" sz="1600" b="1" dirty="0">
                <a:latin typeface="arial" panose="020B0604020202020204" pitchFamily="34" charset="0"/>
              </a:rPr>
              <a:t> – index pentru date de tip text și se utilizează căutarea unui text ce conține o anumită secvență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EDBACE-CE3F-4BE4-9873-8548B1E4CD7D}"/>
              </a:ext>
            </a:extLst>
          </p:cNvPr>
          <p:cNvSpPr/>
          <p:nvPr/>
        </p:nvSpPr>
        <p:spPr>
          <a:xfrm>
            <a:off x="608512" y="4501582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arial" panose="020B0604020202020204" pitchFamily="34" charset="0"/>
              </a:rPr>
              <a:t>Index descendent – index simplu cu ordonarea inversă, util pentru căutările în ultimele date introduse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758BB-FB8D-42D4-AE71-562994957AD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946D5-1B1A-494D-8A05-C32894E3DE2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87BCF-2E2E-4A14-915A-492D257CFE7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9;p15">
            <a:extLst>
              <a:ext uri="{FF2B5EF4-FFF2-40B4-BE49-F238E27FC236}">
                <a16:creationId xmlns:a16="http://schemas.microsoft.com/office/drawing/2014/main" id="{95AF630E-2058-4648-A497-26B40D59F225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40</a:t>
            </a:fld>
            <a:endParaRPr lang="en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689960-B465-4D47-B46D-89A923A5AA6A}"/>
              </a:ext>
            </a:extLst>
          </p:cNvPr>
          <p:cNvSpPr/>
          <p:nvPr/>
        </p:nvSpPr>
        <p:spPr>
          <a:xfrm>
            <a:off x="1984934" y="399682"/>
            <a:ext cx="3587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utilizarea REPEAT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7091A-D34C-47DC-8994-636E0196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" y="1322079"/>
            <a:ext cx="3969446" cy="2635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2BCCF-2975-47C7-8A89-189BDA523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500" y="1498193"/>
            <a:ext cx="2827536" cy="2147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53F25B-4810-4403-9A40-A17D44208F4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0B23A-744F-4709-A8E8-7A2A1B50D83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Controlul fluxului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A4BD1-F662-47DA-92F5-72EE990CCDB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832418" y="472591"/>
            <a:ext cx="4939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Avantajele și dezavantajele indexurilor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A8FB-61AD-4E76-957F-0F750800CFF7}"/>
              </a:ext>
            </a:extLst>
          </p:cNvPr>
          <p:cNvSpPr/>
          <p:nvPr/>
        </p:nvSpPr>
        <p:spPr>
          <a:xfrm>
            <a:off x="574591" y="983858"/>
            <a:ext cx="4739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Avantajul indexurilor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B0996-8365-4E01-ACD7-B8C0399E7A53}"/>
              </a:ext>
            </a:extLst>
          </p:cNvPr>
          <p:cNvSpPr/>
          <p:nvPr/>
        </p:nvSpPr>
        <p:spPr>
          <a:xfrm>
            <a:off x="574591" y="2001210"/>
            <a:ext cx="7490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Dezavantajele indexurilor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98E63-0F97-4152-B8BD-C255E020FD66}"/>
              </a:ext>
            </a:extLst>
          </p:cNvPr>
          <p:cNvSpPr/>
          <p:nvPr/>
        </p:nvSpPr>
        <p:spPr>
          <a:xfrm>
            <a:off x="1336514" y="1346009"/>
            <a:ext cx="7326923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Creșterea vitezei de căutarea a datelor în cazul utilizării instrucțiunii SELECT cu diferite clauze (WHERE, JOIN, ORDER BY, etc)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0DF7B-6C40-4849-8C0C-ADF92C28F386}"/>
              </a:ext>
            </a:extLst>
          </p:cNvPr>
          <p:cNvSpPr/>
          <p:nvPr/>
        </p:nvSpPr>
        <p:spPr>
          <a:xfrm>
            <a:off x="1352148" y="2334899"/>
            <a:ext cx="7368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cs typeface="Times New Roman" panose="02020603050405020304" pitchFamily="18" charset="0"/>
              </a:rPr>
              <a:t>Se creează un tabel a indexului deci se ocupă spațiu de memorie</a:t>
            </a:r>
            <a:endParaRPr lang="ro-MD" sz="16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4C305-DEF4-4767-A3BD-B9599A130184}"/>
              </a:ext>
            </a:extLst>
          </p:cNvPr>
          <p:cNvSpPr/>
          <p:nvPr/>
        </p:nvSpPr>
        <p:spPr>
          <a:xfrm>
            <a:off x="1340421" y="2673453"/>
            <a:ext cx="7323016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 reduce viteza instrucțiunilor INSERT, UPDATE și DELETE deoarece sunt necesare operațiile respective și în tabelul indexurilor</a:t>
            </a:r>
            <a:endParaRPr lang="ro-MD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E6E50-E684-4E04-8056-6EAF59CDAA5B}"/>
              </a:ext>
            </a:extLst>
          </p:cNvPr>
          <p:cNvSpPr/>
          <p:nvPr/>
        </p:nvSpPr>
        <p:spPr>
          <a:xfrm>
            <a:off x="1340421" y="3268689"/>
            <a:ext cx="7733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Riscul setării mai multor tipuri pe index pe una și aceeași coloana</a:t>
            </a:r>
            <a:endParaRPr lang="ro-MD" sz="16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D96C6C-4117-4711-8811-F8F6FFBBAEBF}"/>
              </a:ext>
            </a:extLst>
          </p:cNvPr>
          <p:cNvSpPr/>
          <p:nvPr/>
        </p:nvSpPr>
        <p:spPr>
          <a:xfrm>
            <a:off x="574591" y="3726459"/>
            <a:ext cx="7490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Nu este rentabilă utilizarea indexurilor atunci când: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CDCA17-BCFC-4BC7-94C7-A16A12DF1958}"/>
              </a:ext>
            </a:extLst>
          </p:cNvPr>
          <p:cNvSpPr/>
          <p:nvPr/>
        </p:nvSpPr>
        <p:spPr>
          <a:xfrm>
            <a:off x="1340421" y="4096079"/>
            <a:ext cx="7368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cs typeface="Times New Roman" panose="02020603050405020304" pitchFamily="18" charset="0"/>
              </a:rPr>
              <a:t>Tabelul are puține înscrieri</a:t>
            </a:r>
            <a:endParaRPr lang="ro-MD" sz="1600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C02F4-A111-4372-A51D-1A9C2979CCF8}"/>
              </a:ext>
            </a:extLst>
          </p:cNvPr>
          <p:cNvSpPr/>
          <p:nvPr/>
        </p:nvSpPr>
        <p:spPr>
          <a:xfrm>
            <a:off x="1319499" y="4449800"/>
            <a:ext cx="7733324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ro-RO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Tabelul este preponderent utilizat pentru operații de înscrie și actualizarea a datelor și mai puțin pentru operații de căutare a datelor</a:t>
            </a:r>
            <a:endParaRPr lang="ro-MD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8F414-D460-44C5-B2B3-9BAA39D5254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3D806-B165-4761-B48F-179D517D689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60BF1-F651-4F15-946E-9EA1287269F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291FA07B-BA7A-4CF4-9555-F0DF0B863D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84FA9-F887-4C1E-9DEA-8E1028FBB4D8}"/>
              </a:ext>
            </a:extLst>
          </p:cNvPr>
          <p:cNvSpPr/>
          <p:nvPr/>
        </p:nvSpPr>
        <p:spPr>
          <a:xfrm>
            <a:off x="755545" y="383209"/>
            <a:ext cx="462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Indexurile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clustered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și non-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clusterd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2AF41-3C49-4373-93B7-A2D564ED4E96}"/>
              </a:ext>
            </a:extLst>
          </p:cNvPr>
          <p:cNvSpPr/>
          <p:nvPr/>
        </p:nvSpPr>
        <p:spPr>
          <a:xfrm>
            <a:off x="375453" y="1639086"/>
            <a:ext cx="857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Dacă nu se definește cheia primară dau străină atunci index </a:t>
            </a:r>
            <a:r>
              <a:rPr lang="ro-RO" sz="1600" b="1" dirty="0" err="1"/>
              <a:t>clustered</a:t>
            </a:r>
            <a:r>
              <a:rPr lang="ro-RO" sz="1600" b="1" dirty="0"/>
              <a:t> devine primul index unic fără lipsuri, iar dacă și acesta lipsește, </a:t>
            </a:r>
            <a:r>
              <a:rPr lang="ro-RO" sz="1600" b="1" dirty="0" err="1"/>
              <a:t>MySQL</a:t>
            </a:r>
            <a:r>
              <a:rPr lang="ro-RO" sz="1600" b="1" dirty="0"/>
              <a:t> generează un index intern ascuns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79CF3-F76E-40DB-9A84-7D2EE1D9E64D}"/>
              </a:ext>
            </a:extLst>
          </p:cNvPr>
          <p:cNvSpPr/>
          <p:nvPr/>
        </p:nvSpPr>
        <p:spPr>
          <a:xfrm>
            <a:off x="375453" y="2534609"/>
            <a:ext cx="8577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Indexul non-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clustered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este indexul setat manual pe oricare coloana și permite determinarea unui pointer cu care mai apoi se accesează datele căutate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326062-BFEF-4B54-B99F-A2796AC66E3F}"/>
              </a:ext>
            </a:extLst>
          </p:cNvPr>
          <p:cNvSpPr/>
          <p:nvPr/>
        </p:nvSpPr>
        <p:spPr>
          <a:xfrm>
            <a:off x="375454" y="932621"/>
            <a:ext cx="8577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Indexurile </a:t>
            </a:r>
            <a:r>
              <a:rPr lang="ro-RO" sz="1600" b="1" dirty="0" err="1"/>
              <a:t>clustered</a:t>
            </a:r>
            <a:r>
              <a:rPr lang="ro-RO" sz="1600" b="1" dirty="0"/>
              <a:t> sunt indexurile coloanelor cheii primare și cheii străine setați automat și care permit accesarea directă a datelor căutate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816ED-65EC-4E7B-A7D3-FA055C9AB46A}"/>
              </a:ext>
            </a:extLst>
          </p:cNvPr>
          <p:cNvSpPr/>
          <p:nvPr/>
        </p:nvSpPr>
        <p:spPr>
          <a:xfrm>
            <a:off x="459901" y="3317138"/>
            <a:ext cx="85776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Indexul non-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clustered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atribuie fiecărei date un pointer în tabelul original și creează un tabel al indexurilor în care într-o coloană se includ datele din coloana tabelului original ordonate (alfabetic sau numeric crescător), iar în altă coloană pointerii corespunzători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D63B22-2589-4CDC-A60E-39E6F8C65E60}"/>
              </a:ext>
            </a:extLst>
          </p:cNvPr>
          <p:cNvSpPr/>
          <p:nvPr/>
        </p:nvSpPr>
        <p:spPr>
          <a:xfrm>
            <a:off x="375453" y="4457463"/>
            <a:ext cx="8577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După determinarea pointerului datei căutate în tabelul indexurilor, se accesează datele din tabelul original conform acestuia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DC6E0-5060-485E-9280-B3BEF86DB09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57653-7208-4250-9A63-EFA860D47DB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A361AE-7377-410B-BFFD-2FC83F89661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590E4474-74AA-4570-806D-7607399A23A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79A62-D357-43E7-A572-CEF98760FAEF}"/>
              </a:ext>
            </a:extLst>
          </p:cNvPr>
          <p:cNvSpPr/>
          <p:nvPr/>
        </p:nvSpPr>
        <p:spPr>
          <a:xfrm>
            <a:off x="495882" y="392287"/>
            <a:ext cx="5577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tabel al indexului non-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clustered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6C4861-4D00-47D4-9042-8FBACF946F2F}"/>
              </a:ext>
            </a:extLst>
          </p:cNvPr>
          <p:cNvSpPr/>
          <p:nvPr/>
        </p:nvSpPr>
        <p:spPr>
          <a:xfrm>
            <a:off x="1627631" y="792397"/>
            <a:ext cx="2262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sz="1600" b="1" dirty="0"/>
              <a:t>Tabelul original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4EA70-0787-44E3-8B3C-31BE51A3D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6862"/>
              </p:ext>
            </p:extLst>
          </p:nvPr>
        </p:nvGraphicFramePr>
        <p:xfrm>
          <a:off x="945661" y="1204059"/>
          <a:ext cx="3626338" cy="356616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408459">
                  <a:extLst>
                    <a:ext uri="{9D8B030D-6E8A-4147-A177-3AD203B41FA5}">
                      <a16:colId xmlns:a16="http://schemas.microsoft.com/office/drawing/2014/main" val="3512639869"/>
                    </a:ext>
                  </a:extLst>
                </a:gridCol>
                <a:gridCol w="670066">
                  <a:extLst>
                    <a:ext uri="{9D8B030D-6E8A-4147-A177-3AD203B41FA5}">
                      <a16:colId xmlns:a16="http://schemas.microsoft.com/office/drawing/2014/main" val="1065293644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3574156005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4120833884"/>
                    </a:ext>
                  </a:extLst>
                </a:gridCol>
                <a:gridCol w="765905">
                  <a:extLst>
                    <a:ext uri="{9D8B030D-6E8A-4147-A177-3AD203B41FA5}">
                      <a16:colId xmlns:a16="http://schemas.microsoft.com/office/drawing/2014/main" val="3871700308"/>
                    </a:ext>
                  </a:extLst>
                </a:gridCol>
              </a:tblGrid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Id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Nume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Prenume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Vârstă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Pointer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327357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1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Cab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34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26483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2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Sop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Vab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23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P_2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56456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3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Top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Dab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57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P_3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41833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4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Lop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Sab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41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P_4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68806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5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Cop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Mab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33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P_5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73271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6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Vop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Nab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29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P_6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67265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7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Nop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Fab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45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P_7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55573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8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Mop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Hab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25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P_8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40668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9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Bop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Lab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53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P_9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191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10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Hop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Bab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37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P_10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477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11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Fop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Tab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40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P_11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74481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12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Zop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Gab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39</a:t>
                      </a:r>
                      <a:endParaRPr lang="ro-MD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P_12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902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11F3CC25-B471-4CE6-9BBB-326488664F34}"/>
              </a:ext>
            </a:extLst>
          </p:cNvPr>
          <p:cNvSpPr/>
          <p:nvPr/>
        </p:nvSpPr>
        <p:spPr>
          <a:xfrm>
            <a:off x="4912686" y="796824"/>
            <a:ext cx="4040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o-RO" sz="1600" b="1" dirty="0"/>
              <a:t>Tabelul indexului pe coloana Nume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8A381C9E-A39D-4A1C-95CF-A81A0117A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4152"/>
              </p:ext>
            </p:extLst>
          </p:nvPr>
        </p:nvGraphicFramePr>
        <p:xfrm>
          <a:off x="6145872" y="1204059"/>
          <a:ext cx="1574024" cy="356616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787012">
                  <a:extLst>
                    <a:ext uri="{9D8B030D-6E8A-4147-A177-3AD203B41FA5}">
                      <a16:colId xmlns:a16="http://schemas.microsoft.com/office/drawing/2014/main" val="3871700308"/>
                    </a:ext>
                  </a:extLst>
                </a:gridCol>
                <a:gridCol w="787012">
                  <a:extLst>
                    <a:ext uri="{9D8B030D-6E8A-4147-A177-3AD203B41FA5}">
                      <a16:colId xmlns:a16="http://schemas.microsoft.com/office/drawing/2014/main" val="3800080475"/>
                    </a:ext>
                  </a:extLst>
                </a:gridCol>
              </a:tblGrid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Pointer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Nume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327357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P_9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Bop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126483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P_5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200" dirty="0"/>
                        <a:t>Cop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56456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P_11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Fop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41833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P_10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Hop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68806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P_4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Lop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73271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P_8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Mop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67265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P_7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Nop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55573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40668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P_2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Sop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3191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P_3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Top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477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P_6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Vop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74481"/>
                  </a:ext>
                </a:extLst>
              </a:tr>
              <a:tr h="26175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/>
                        <a:t>P_12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err="1"/>
                        <a:t>Zop</a:t>
                      </a:r>
                      <a:endParaRPr lang="ro-MD" sz="1200" dirty="0"/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13954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63BB89-7D10-4570-9DF3-909DE118D4A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0B692-2B5A-4935-B4DC-49E28355EBD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611497-EC54-4EE8-80B7-82EA2804C78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03D213DE-EEA7-426E-9984-642EB52EEC1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7B304-EB71-41EC-807F-26A4D83BBC93}"/>
              </a:ext>
            </a:extLst>
          </p:cNvPr>
          <p:cNvSpPr/>
          <p:nvPr/>
        </p:nvSpPr>
        <p:spPr>
          <a:xfrm>
            <a:off x="1363633" y="391096"/>
            <a:ext cx="3685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Algoritmul arbore de căutare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FBE3C0-87A2-407C-BC6A-AD6A73444245}"/>
              </a:ext>
            </a:extLst>
          </p:cNvPr>
          <p:cNvSpPr/>
          <p:nvPr/>
        </p:nvSpPr>
        <p:spPr>
          <a:xfrm>
            <a:off x="3962399" y="2070226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rădăcină</a:t>
            </a:r>
            <a:endParaRPr lang="ro-M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932974-DF89-44CB-A14E-5741D252583F}"/>
              </a:ext>
            </a:extLst>
          </p:cNvPr>
          <p:cNvSpPr/>
          <p:nvPr/>
        </p:nvSpPr>
        <p:spPr>
          <a:xfrm>
            <a:off x="1762368" y="2784255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intermediat1</a:t>
            </a:r>
            <a:endParaRPr lang="ro-M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9BA6764-7138-4D1B-BDF3-CEF8B56FC7A4}"/>
              </a:ext>
            </a:extLst>
          </p:cNvPr>
          <p:cNvSpPr/>
          <p:nvPr/>
        </p:nvSpPr>
        <p:spPr>
          <a:xfrm>
            <a:off x="6135076" y="2784257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intermediar2</a:t>
            </a:r>
            <a:endParaRPr lang="ro-MD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D44E573-6D24-4A99-A020-8B08609C3B0D}"/>
              </a:ext>
            </a:extLst>
          </p:cNvPr>
          <p:cNvCxnSpPr>
            <a:stCxn id="3" idx="1"/>
            <a:endCxn id="28" idx="0"/>
          </p:cNvCxnSpPr>
          <p:nvPr/>
        </p:nvCxnSpPr>
        <p:spPr>
          <a:xfrm rot="10800000" flipV="1">
            <a:off x="2371969" y="2324225"/>
            <a:ext cx="1590431" cy="4600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E5EEA8-CE8A-4106-9058-7D5EC0180D78}"/>
              </a:ext>
            </a:extLst>
          </p:cNvPr>
          <p:cNvCxnSpPr>
            <a:stCxn id="3" idx="3"/>
            <a:endCxn id="34" idx="0"/>
          </p:cNvCxnSpPr>
          <p:nvPr/>
        </p:nvCxnSpPr>
        <p:spPr>
          <a:xfrm>
            <a:off x="5181599" y="2324226"/>
            <a:ext cx="1563077" cy="4600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03121A-9D08-4CFE-B576-6D0597520A5A}"/>
              </a:ext>
            </a:extLst>
          </p:cNvPr>
          <p:cNvSpPr/>
          <p:nvPr/>
        </p:nvSpPr>
        <p:spPr>
          <a:xfrm>
            <a:off x="318291" y="3702429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frunza1</a:t>
            </a:r>
            <a:endParaRPr lang="ro-M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AAB6B7-AD40-4C54-9A19-D62C4C31B3B7}"/>
              </a:ext>
            </a:extLst>
          </p:cNvPr>
          <p:cNvSpPr/>
          <p:nvPr/>
        </p:nvSpPr>
        <p:spPr>
          <a:xfrm>
            <a:off x="3206445" y="3702428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frunza3</a:t>
            </a:r>
            <a:endParaRPr lang="ro-MD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F785396-F37E-4AE4-92DE-236F7848A208}"/>
              </a:ext>
            </a:extLst>
          </p:cNvPr>
          <p:cNvSpPr/>
          <p:nvPr/>
        </p:nvSpPr>
        <p:spPr>
          <a:xfrm>
            <a:off x="4695622" y="3707240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frunza4</a:t>
            </a:r>
            <a:endParaRPr lang="ro-MD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C8928A3-1DE5-4647-8372-A37E00CF01C9}"/>
              </a:ext>
            </a:extLst>
          </p:cNvPr>
          <p:cNvSpPr/>
          <p:nvPr/>
        </p:nvSpPr>
        <p:spPr>
          <a:xfrm>
            <a:off x="7574530" y="3691736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frunza6</a:t>
            </a:r>
            <a:endParaRPr lang="ro-MD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C2171F4-D253-4F7F-81D7-099576F63B54}"/>
              </a:ext>
            </a:extLst>
          </p:cNvPr>
          <p:cNvSpPr/>
          <p:nvPr/>
        </p:nvSpPr>
        <p:spPr>
          <a:xfrm>
            <a:off x="1762368" y="3707240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frunza2</a:t>
            </a:r>
            <a:endParaRPr lang="ro-MD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80364E-37F2-46D3-A724-62AEF2332E34}"/>
              </a:ext>
            </a:extLst>
          </p:cNvPr>
          <p:cNvSpPr/>
          <p:nvPr/>
        </p:nvSpPr>
        <p:spPr>
          <a:xfrm>
            <a:off x="6135076" y="3696737"/>
            <a:ext cx="1219200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Index nivel frunza5</a:t>
            </a:r>
            <a:endParaRPr lang="ro-MD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A7C387-EEF0-4A7A-88C9-728BF0379E6F}"/>
              </a:ext>
            </a:extLst>
          </p:cNvPr>
          <p:cNvCxnSpPr>
            <a:stCxn id="28" idx="1"/>
            <a:endCxn id="49" idx="0"/>
          </p:cNvCxnSpPr>
          <p:nvPr/>
        </p:nvCxnSpPr>
        <p:spPr>
          <a:xfrm rot="10800000" flipV="1">
            <a:off x="927892" y="3038255"/>
            <a:ext cx="834477" cy="6641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450FCA7-9397-4BE8-A66D-E2EF17270014}"/>
              </a:ext>
            </a:extLst>
          </p:cNvPr>
          <p:cNvCxnSpPr>
            <a:stCxn id="28" idx="3"/>
            <a:endCxn id="50" idx="0"/>
          </p:cNvCxnSpPr>
          <p:nvPr/>
        </p:nvCxnSpPr>
        <p:spPr>
          <a:xfrm>
            <a:off x="2981568" y="3038255"/>
            <a:ext cx="834477" cy="6641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547A8B-2D3A-47DD-ACFA-3F33E78889CE}"/>
              </a:ext>
            </a:extLst>
          </p:cNvPr>
          <p:cNvCxnSpPr>
            <a:stCxn id="34" idx="1"/>
            <a:endCxn id="51" idx="0"/>
          </p:cNvCxnSpPr>
          <p:nvPr/>
        </p:nvCxnSpPr>
        <p:spPr>
          <a:xfrm rot="10800000" flipV="1">
            <a:off x="5305222" y="3038256"/>
            <a:ext cx="829854" cy="66898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CBCB39-6C1A-4C50-AA5C-FB6A276EA736}"/>
              </a:ext>
            </a:extLst>
          </p:cNvPr>
          <p:cNvCxnSpPr>
            <a:stCxn id="34" idx="3"/>
            <a:endCxn id="52" idx="0"/>
          </p:cNvCxnSpPr>
          <p:nvPr/>
        </p:nvCxnSpPr>
        <p:spPr>
          <a:xfrm>
            <a:off x="7354276" y="3038257"/>
            <a:ext cx="829854" cy="6534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7BF3C3-B264-4366-90FF-68291C17524E}"/>
              </a:ext>
            </a:extLst>
          </p:cNvPr>
          <p:cNvCxnSpPr>
            <a:stCxn id="28" idx="2"/>
            <a:endCxn id="53" idx="0"/>
          </p:cNvCxnSpPr>
          <p:nvPr/>
        </p:nvCxnSpPr>
        <p:spPr>
          <a:xfrm>
            <a:off x="2371968" y="3292255"/>
            <a:ext cx="0" cy="414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F6CA81-B8F8-44D0-9CD7-2482DCFF035C}"/>
              </a:ext>
            </a:extLst>
          </p:cNvPr>
          <p:cNvCxnSpPr>
            <a:stCxn id="34" idx="2"/>
            <a:endCxn id="54" idx="0"/>
          </p:cNvCxnSpPr>
          <p:nvPr/>
        </p:nvCxnSpPr>
        <p:spPr>
          <a:xfrm>
            <a:off x="6744676" y="3292257"/>
            <a:ext cx="0" cy="404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6DC1E3-CE23-4289-995F-96188A875E60}"/>
              </a:ext>
            </a:extLst>
          </p:cNvPr>
          <p:cNvSpPr txBox="1"/>
          <p:nvPr/>
        </p:nvSpPr>
        <p:spPr>
          <a:xfrm>
            <a:off x="2899975" y="203851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 ... M</a:t>
            </a:r>
            <a:endParaRPr lang="ro-MD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F97355-418C-4134-83E1-B8890C596828}"/>
              </a:ext>
            </a:extLst>
          </p:cNvPr>
          <p:cNvSpPr txBox="1"/>
          <p:nvPr/>
        </p:nvSpPr>
        <p:spPr>
          <a:xfrm>
            <a:off x="5541587" y="20267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N ... Z</a:t>
            </a:r>
            <a:endParaRPr lang="ro-MD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2FC0E7-156F-4AF2-A998-67B42C9FBE53}"/>
              </a:ext>
            </a:extLst>
          </p:cNvPr>
          <p:cNvSpPr txBox="1"/>
          <p:nvPr/>
        </p:nvSpPr>
        <p:spPr>
          <a:xfrm>
            <a:off x="1083854" y="272566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 ... D</a:t>
            </a:r>
            <a:endParaRPr lang="ro-MD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3809F1-D12E-4FEB-9F11-E12B963097CB}"/>
              </a:ext>
            </a:extLst>
          </p:cNvPr>
          <p:cNvSpPr txBox="1"/>
          <p:nvPr/>
        </p:nvSpPr>
        <p:spPr>
          <a:xfrm>
            <a:off x="2371968" y="334568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 ... H</a:t>
            </a:r>
            <a:endParaRPr lang="ro-MD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EC8D1C-FBA3-4DB4-96A4-08F433804406}"/>
              </a:ext>
            </a:extLst>
          </p:cNvPr>
          <p:cNvSpPr txBox="1"/>
          <p:nvPr/>
        </p:nvSpPr>
        <p:spPr>
          <a:xfrm>
            <a:off x="3073615" y="274060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I ... M</a:t>
            </a:r>
            <a:endParaRPr lang="ro-MD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DB0982-7ADC-479D-9EA2-EB00B0DA1A38}"/>
              </a:ext>
            </a:extLst>
          </p:cNvPr>
          <p:cNvSpPr txBox="1"/>
          <p:nvPr/>
        </p:nvSpPr>
        <p:spPr>
          <a:xfrm>
            <a:off x="5356713" y="273921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N ... Q</a:t>
            </a:r>
            <a:endParaRPr lang="ro-MD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666268-88F2-440D-92CE-52263C1096E6}"/>
              </a:ext>
            </a:extLst>
          </p:cNvPr>
          <p:cNvSpPr txBox="1"/>
          <p:nvPr/>
        </p:nvSpPr>
        <p:spPr>
          <a:xfrm>
            <a:off x="6767815" y="333766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 ... U</a:t>
            </a:r>
            <a:endParaRPr lang="ro-MD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B53C52-6E56-404E-9645-C45A3EDEFA1E}"/>
              </a:ext>
            </a:extLst>
          </p:cNvPr>
          <p:cNvSpPr txBox="1"/>
          <p:nvPr/>
        </p:nvSpPr>
        <p:spPr>
          <a:xfrm>
            <a:off x="7508702" y="271762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 ... Z</a:t>
            </a:r>
            <a:endParaRPr lang="ro-MD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3674DA2-6808-47F4-B5E5-41CD57FB2D8C}"/>
              </a:ext>
            </a:extLst>
          </p:cNvPr>
          <p:cNvSpPr/>
          <p:nvPr/>
        </p:nvSpPr>
        <p:spPr>
          <a:xfrm>
            <a:off x="318291" y="4253523"/>
            <a:ext cx="12192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Bop</a:t>
            </a:r>
            <a:endParaRPr lang="ro-RO" dirty="0"/>
          </a:p>
          <a:p>
            <a:pPr algn="ctr"/>
            <a:r>
              <a:rPr lang="ro-RO" dirty="0"/>
              <a:t>Cop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8CAD89E-7A31-4026-B5BC-804CF2DFEC48}"/>
              </a:ext>
            </a:extLst>
          </p:cNvPr>
          <p:cNvSpPr/>
          <p:nvPr/>
        </p:nvSpPr>
        <p:spPr>
          <a:xfrm>
            <a:off x="1762368" y="4253523"/>
            <a:ext cx="12192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Fop</a:t>
            </a:r>
            <a:endParaRPr lang="ro-RO" dirty="0"/>
          </a:p>
          <a:p>
            <a:pPr algn="ctr"/>
            <a:r>
              <a:rPr lang="ro-RO" dirty="0"/>
              <a:t>Hop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558BE4C-F5B3-45EC-8B2D-A33B190AEC31}"/>
              </a:ext>
            </a:extLst>
          </p:cNvPr>
          <p:cNvSpPr/>
          <p:nvPr/>
        </p:nvSpPr>
        <p:spPr>
          <a:xfrm>
            <a:off x="3206445" y="4253523"/>
            <a:ext cx="12192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Lop</a:t>
            </a:r>
            <a:endParaRPr lang="ro-RO" dirty="0"/>
          </a:p>
          <a:p>
            <a:pPr algn="ctr"/>
            <a:r>
              <a:rPr lang="ro-RO" dirty="0" err="1"/>
              <a:t>Mop</a:t>
            </a:r>
            <a:endParaRPr lang="ro-RO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06D8FB3-4A2E-468C-9A70-973D8067B6B2}"/>
              </a:ext>
            </a:extLst>
          </p:cNvPr>
          <p:cNvSpPr/>
          <p:nvPr/>
        </p:nvSpPr>
        <p:spPr>
          <a:xfrm>
            <a:off x="4695622" y="4253523"/>
            <a:ext cx="12192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Nop</a:t>
            </a:r>
            <a:endParaRPr lang="ro-RO" dirty="0"/>
          </a:p>
          <a:p>
            <a:pPr algn="ctr"/>
            <a:r>
              <a:rPr lang="ro-RO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6F96622-C908-4212-8F78-C6942B7FCE87}"/>
              </a:ext>
            </a:extLst>
          </p:cNvPr>
          <p:cNvSpPr/>
          <p:nvPr/>
        </p:nvSpPr>
        <p:spPr>
          <a:xfrm>
            <a:off x="6135076" y="4253522"/>
            <a:ext cx="12192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Sop</a:t>
            </a:r>
            <a:endParaRPr lang="ro-RO" dirty="0"/>
          </a:p>
          <a:p>
            <a:pPr algn="ctr"/>
            <a:r>
              <a:rPr lang="ro-RO" dirty="0"/>
              <a:t>Top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DFA5848-C3E4-4D0D-9462-DE8C9969899A}"/>
              </a:ext>
            </a:extLst>
          </p:cNvPr>
          <p:cNvSpPr/>
          <p:nvPr/>
        </p:nvSpPr>
        <p:spPr>
          <a:xfrm>
            <a:off x="7573114" y="4253522"/>
            <a:ext cx="12192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Vop</a:t>
            </a:r>
            <a:endParaRPr lang="ro-RO" dirty="0"/>
          </a:p>
          <a:p>
            <a:pPr algn="ctr"/>
            <a:r>
              <a:rPr lang="ro-RO" dirty="0" err="1"/>
              <a:t>Zop</a:t>
            </a:r>
            <a:endParaRPr lang="ro-RO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CA68E4-4FF8-415F-99AE-DD173236E48E}"/>
              </a:ext>
            </a:extLst>
          </p:cNvPr>
          <p:cNvSpPr/>
          <p:nvPr/>
        </p:nvSpPr>
        <p:spPr>
          <a:xfrm>
            <a:off x="375461" y="848515"/>
            <a:ext cx="85776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Pentru căutarea numelui </a:t>
            </a:r>
            <a:r>
              <a:rPr lang="ro-RO" b="1" i="1" dirty="0"/>
              <a:t>Pop</a:t>
            </a:r>
            <a:r>
              <a:rPr lang="ro-RO" b="1" dirty="0"/>
              <a:t> se va examina calea la </a:t>
            </a:r>
            <a:r>
              <a:rPr lang="ro-RO" b="1" i="1" dirty="0"/>
              <a:t>indexul nivelului rădăcină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Deoarece litera p cu care începe numele se află în gama </a:t>
            </a:r>
            <a:r>
              <a:rPr lang="ro-RO" b="1" i="1" dirty="0"/>
              <a:t>N...Z</a:t>
            </a:r>
            <a:r>
              <a:rPr lang="ro-RO" b="1" dirty="0"/>
              <a:t>, în continuare se examinează </a:t>
            </a:r>
            <a:r>
              <a:rPr lang="ro-RO" b="1" i="1" dirty="0"/>
              <a:t>indexul nivel intermediar2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Deoarece litera p cu care începe numele se află în gama </a:t>
            </a:r>
            <a:r>
              <a:rPr lang="ro-RO" b="1" i="1" dirty="0"/>
              <a:t>N...Q</a:t>
            </a:r>
            <a:r>
              <a:rPr lang="ro-RO" b="1" dirty="0"/>
              <a:t>, în continuare se caută numele </a:t>
            </a:r>
            <a:r>
              <a:rPr lang="ro-RO" b="1" i="1" dirty="0"/>
              <a:t>Pop</a:t>
            </a:r>
            <a:r>
              <a:rPr lang="ro-RO" b="1" dirty="0"/>
              <a:t> în </a:t>
            </a:r>
            <a:r>
              <a:rPr lang="ro-RO" b="1" i="1" dirty="0"/>
              <a:t>lista indexului nivelului frunza4</a:t>
            </a:r>
            <a:r>
              <a:rPr lang="ro-RO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MD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33DE1-5133-4A64-BD38-1A80B1F75EF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987AF6-3BCD-4B02-90D6-E41C2DC93C1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B56FFA-5E92-4C59-9401-F7FAD3FFA67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9;p15">
            <a:extLst>
              <a:ext uri="{FF2B5EF4-FFF2-40B4-BE49-F238E27FC236}">
                <a16:creationId xmlns:a16="http://schemas.microsoft.com/office/drawing/2014/main" id="{0396FA37-4547-4275-B148-9C11D2158E0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9</a:t>
            </a:fld>
            <a:endParaRPr lang="en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ED0D5-4C67-432D-9BCB-F2C238107DE7}"/>
              </a:ext>
            </a:extLst>
          </p:cNvPr>
          <p:cNvSpPr/>
          <p:nvPr/>
        </p:nvSpPr>
        <p:spPr>
          <a:xfrm>
            <a:off x="375454" y="1168963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selectează </a:t>
            </a:r>
            <a:r>
              <a:rPr lang="ro-RO" sz="1600" b="1" dirty="0" err="1"/>
              <a:t>tab-ul</a:t>
            </a:r>
            <a:r>
              <a:rPr lang="ro-RO" sz="1600" b="1" dirty="0"/>
              <a:t> </a:t>
            </a:r>
            <a:r>
              <a:rPr lang="ro-RO" sz="1600" b="1" dirty="0" err="1"/>
              <a:t>Indexes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2F948-FD09-422C-A141-CE835A0CAE81}"/>
              </a:ext>
            </a:extLst>
          </p:cNvPr>
          <p:cNvSpPr/>
          <p:nvPr/>
        </p:nvSpPr>
        <p:spPr>
          <a:xfrm>
            <a:off x="728223" y="374448"/>
            <a:ext cx="6219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indexului tabelului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Wordbench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C8334B-6108-4131-A247-E469FC5EFCA1}"/>
              </a:ext>
            </a:extLst>
          </p:cNvPr>
          <p:cNvSpPr/>
          <p:nvPr/>
        </p:nvSpPr>
        <p:spPr>
          <a:xfrm>
            <a:off x="375454" y="818370"/>
            <a:ext cx="8463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deschide fereastra de crearea/modificarea a tabelului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98E475-9343-4A26-8271-77761F8C6D56}"/>
              </a:ext>
            </a:extLst>
          </p:cNvPr>
          <p:cNvSpPr/>
          <p:nvPr/>
        </p:nvSpPr>
        <p:spPr>
          <a:xfrm>
            <a:off x="383063" y="1509352"/>
            <a:ext cx="4150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specifică numele indexului în câmpul Index </a:t>
            </a:r>
            <a:r>
              <a:rPr lang="ro-RO" sz="1600" b="1" dirty="0" err="1"/>
              <a:t>Name</a:t>
            </a:r>
            <a:r>
              <a:rPr lang="ro-RO" sz="1600" b="1" dirty="0"/>
              <a:t> și se selectează tipul acestuia în câmpul </a:t>
            </a:r>
            <a:r>
              <a:rPr lang="ro-RO" sz="1600" b="1" dirty="0" err="1"/>
              <a:t>Type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6A870-0C5D-45FA-84A6-50864C432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52" y="1197246"/>
            <a:ext cx="4562032" cy="2888061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F64A1C-5B40-44A7-8863-DF52C3313F1A}"/>
              </a:ext>
            </a:extLst>
          </p:cNvPr>
          <p:cNvCxnSpPr>
            <a:cxnSpLocks/>
          </p:cNvCxnSpPr>
          <p:nvPr/>
        </p:nvCxnSpPr>
        <p:spPr>
          <a:xfrm>
            <a:off x="3203413" y="1478526"/>
            <a:ext cx="1649941" cy="22259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EDEC18-84FC-4AAC-B79E-77252E44BDF8}"/>
              </a:ext>
            </a:extLst>
          </p:cNvPr>
          <p:cNvCxnSpPr>
            <a:cxnSpLocks/>
          </p:cNvCxnSpPr>
          <p:nvPr/>
        </p:nvCxnSpPr>
        <p:spPr>
          <a:xfrm>
            <a:off x="2684590" y="2017738"/>
            <a:ext cx="1706462" cy="2080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F4292E-89AD-4E40-A1D0-E3811CA2B180}"/>
              </a:ext>
            </a:extLst>
          </p:cNvPr>
          <p:cNvCxnSpPr>
            <a:cxnSpLocks/>
          </p:cNvCxnSpPr>
          <p:nvPr/>
        </p:nvCxnSpPr>
        <p:spPr>
          <a:xfrm>
            <a:off x="3673231" y="2225777"/>
            <a:ext cx="1441660" cy="867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2CF31C-C52D-4311-A9E6-54C7103D769E}"/>
              </a:ext>
            </a:extLst>
          </p:cNvPr>
          <p:cNvSpPr/>
          <p:nvPr/>
        </p:nvSpPr>
        <p:spPr>
          <a:xfrm>
            <a:off x="407854" y="2371175"/>
            <a:ext cx="4150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bifează coloana/coloanele asupra cărora se aplică indexul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C0B94A-B366-4F43-BAA2-83581450613A}"/>
              </a:ext>
            </a:extLst>
          </p:cNvPr>
          <p:cNvCxnSpPr>
            <a:cxnSpLocks/>
          </p:cNvCxnSpPr>
          <p:nvPr/>
        </p:nvCxnSpPr>
        <p:spPr>
          <a:xfrm flipV="1">
            <a:off x="3203413" y="2476529"/>
            <a:ext cx="2748862" cy="2798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6EEF0C9-AD3A-4589-9E84-71DB4E07622F}"/>
              </a:ext>
            </a:extLst>
          </p:cNvPr>
          <p:cNvSpPr/>
          <p:nvPr/>
        </p:nvSpPr>
        <p:spPr>
          <a:xfrm>
            <a:off x="375454" y="2929975"/>
            <a:ext cx="4150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cazul indexului pe coloane multiple se urmărește ordinea bifării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7891C7-2401-482D-A107-D0658D5CD31C}"/>
              </a:ext>
            </a:extLst>
          </p:cNvPr>
          <p:cNvCxnSpPr>
            <a:cxnSpLocks/>
          </p:cNvCxnSpPr>
          <p:nvPr/>
        </p:nvCxnSpPr>
        <p:spPr>
          <a:xfrm flipV="1">
            <a:off x="3537778" y="2399325"/>
            <a:ext cx="3134290" cy="9406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4B226-7376-4377-8CA0-75EA8C122FDE}"/>
              </a:ext>
            </a:extLst>
          </p:cNvPr>
          <p:cNvSpPr/>
          <p:nvPr/>
        </p:nvSpPr>
        <p:spPr>
          <a:xfrm>
            <a:off x="407854" y="3580671"/>
            <a:ext cx="3821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cazul indexului descendent se modifică opțiunea ASC în DESC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8B256F-D824-41DF-ACF4-06EE486E60A9}"/>
              </a:ext>
            </a:extLst>
          </p:cNvPr>
          <p:cNvCxnSpPr>
            <a:cxnSpLocks/>
          </p:cNvCxnSpPr>
          <p:nvPr/>
        </p:nvCxnSpPr>
        <p:spPr>
          <a:xfrm flipV="1">
            <a:off x="4028383" y="2685429"/>
            <a:ext cx="2919812" cy="12608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304-4C05-40F7-A9CA-A1536AE59CDE}"/>
              </a:ext>
            </a:extLst>
          </p:cNvPr>
          <p:cNvSpPr/>
          <p:nvPr/>
        </p:nvSpPr>
        <p:spPr>
          <a:xfrm>
            <a:off x="407854" y="4137448"/>
            <a:ext cx="7843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ștergerea indexului se apară clic dreapta pe numele acestuia în câmpul Index </a:t>
            </a:r>
            <a:r>
              <a:rPr lang="ro-RO" sz="1600" b="1" dirty="0" err="1"/>
              <a:t>Name</a:t>
            </a:r>
            <a:r>
              <a:rPr lang="ro-RO" sz="1600" b="1" dirty="0"/>
              <a:t> și se alege opțiunea </a:t>
            </a:r>
            <a:r>
              <a:rPr lang="ro-RO" sz="1600" b="1" dirty="0" err="1"/>
              <a:t>Delete</a:t>
            </a:r>
            <a:r>
              <a:rPr lang="ro-RO" sz="1600" b="1" dirty="0"/>
              <a:t> </a:t>
            </a:r>
            <a:r>
              <a:rPr lang="ro-RO" sz="1600" b="1" dirty="0" err="1"/>
              <a:t>Selected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9944C1-C736-4668-86E6-8DF17B25F90E}"/>
              </a:ext>
            </a:extLst>
          </p:cNvPr>
          <p:cNvSpPr/>
          <p:nvPr/>
        </p:nvSpPr>
        <p:spPr>
          <a:xfrm>
            <a:off x="469293" y="4727827"/>
            <a:ext cx="7843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generarea scriptului și executarea pe server se apasă butonul </a:t>
            </a:r>
            <a:r>
              <a:rPr lang="ro-RO" sz="1600" b="1" dirty="0" err="1"/>
              <a:t>Apply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699D05-8D78-4BAB-9F48-C21FC511169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Funcționalități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B558B-6E93-4EDB-94F7-45D7F285D35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Indexurile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5C24A0-EC91-48F4-94FC-DCF1249C88A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50033</TotalTime>
  <Words>2990</Words>
  <Application>Microsoft Office PowerPoint</Application>
  <PresentationFormat>On-screen Show (16:9)</PresentationFormat>
  <Paragraphs>527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Courier New</vt:lpstr>
      <vt:lpstr>Segoe UI</vt:lpstr>
      <vt:lpstr>Arial</vt:lpstr>
      <vt:lpstr>Arial Rounded MT Bold</vt:lpstr>
      <vt:lpstr>Source Sans Pro</vt:lpstr>
      <vt:lpstr>Consolas</vt:lpstr>
      <vt:lpstr>Roboto Slab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450</cp:revision>
  <dcterms:modified xsi:type="dcterms:W3CDTF">2022-07-13T14:18:40Z</dcterms:modified>
</cp:coreProperties>
</file>