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347" r:id="rId11"/>
    <p:sldId id="259" r:id="rId12"/>
    <p:sldId id="306" r:id="rId13"/>
    <p:sldId id="307" r:id="rId14"/>
    <p:sldId id="312" r:id="rId15"/>
    <p:sldId id="313" r:id="rId16"/>
    <p:sldId id="314" r:id="rId17"/>
    <p:sldId id="315" r:id="rId18"/>
    <p:sldId id="298" r:id="rId19"/>
    <p:sldId id="301" r:id="rId20"/>
    <p:sldId id="300" r:id="rId21"/>
    <p:sldId id="299" r:id="rId22"/>
    <p:sldId id="302" r:id="rId23"/>
    <p:sldId id="303" r:id="rId24"/>
    <p:sldId id="304" r:id="rId25"/>
    <p:sldId id="305" r:id="rId26"/>
    <p:sldId id="346" r:id="rId27"/>
    <p:sldId id="333" r:id="rId28"/>
    <p:sldId id="334" r:id="rId29"/>
    <p:sldId id="335" r:id="rId30"/>
    <p:sldId id="336" r:id="rId31"/>
    <p:sldId id="337" r:id="rId32"/>
    <p:sldId id="338" r:id="rId33"/>
    <p:sldId id="348" r:id="rId34"/>
    <p:sldId id="349" r:id="rId35"/>
    <p:sldId id="339" r:id="rId36"/>
    <p:sldId id="340" r:id="rId37"/>
    <p:sldId id="341" r:id="rId38"/>
    <p:sldId id="342" r:id="rId39"/>
    <p:sldId id="343" r:id="rId40"/>
    <p:sldId id="344" r:id="rId41"/>
    <p:sldId id="350" r:id="rId42"/>
    <p:sldId id="351" r:id="rId43"/>
    <p:sldId id="352" r:id="rId4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Roboto Slab" pitchFamily="2" charset="0"/>
      <p:regular r:id="rId55"/>
      <p:bold r:id="rId56"/>
    </p:embeddedFont>
    <p:embeddedFont>
      <p:font typeface="Source Sans Pro" panose="020B0503030403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366FF"/>
    <a:srgbClr val="FF66FF"/>
    <a:srgbClr val="FF9966"/>
    <a:srgbClr val="FFCCFF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34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08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06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54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6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2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75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6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462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65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42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62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887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623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20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2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129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6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477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232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2571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19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VI. Funcționalități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SQL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17BCEDF5-CFAE-430C-8072-3D7D745C94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10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B5EA3-7748-4BEF-8232-C6A8E71618A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3575CA-9E71-4C83-914F-7DB95D725B7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5B73F8-54E0-4429-B229-F0CA8C25000D}"/>
              </a:ext>
            </a:extLst>
          </p:cNvPr>
          <p:cNvSpPr/>
          <p:nvPr/>
        </p:nvSpPr>
        <p:spPr>
          <a:xfrm>
            <a:off x="355242" y="1499552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Funcțiile încorporate pot fi</a:t>
            </a:r>
            <a:endParaRPr lang="ro-MD" sz="16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B551A6-7405-44A2-9FD9-A0770A271BB1}"/>
              </a:ext>
            </a:extLst>
          </p:cNvPr>
          <p:cNvSpPr/>
          <p:nvPr/>
        </p:nvSpPr>
        <p:spPr>
          <a:xfrm>
            <a:off x="355242" y="1200825"/>
            <a:ext cx="822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Funcția încorporată (</a:t>
            </a:r>
            <a:r>
              <a:rPr lang="ro-RO" sz="1600" b="1" dirty="0" err="1"/>
              <a:t>built</a:t>
            </a:r>
            <a:r>
              <a:rPr lang="ro-RO" sz="1600" b="1" dirty="0"/>
              <a:t>-in) – funcție standard stocată pe serverul </a:t>
            </a:r>
            <a:r>
              <a:rPr lang="ro-RO" sz="1600" b="1" dirty="0" err="1"/>
              <a:t>MySQL</a:t>
            </a:r>
            <a:endParaRPr lang="ro-MD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EFF3F-2FA6-4E05-9999-CB05F0753919}"/>
              </a:ext>
            </a:extLst>
          </p:cNvPr>
          <p:cNvSpPr/>
          <p:nvPr/>
        </p:nvSpPr>
        <p:spPr>
          <a:xfrm>
            <a:off x="751310" y="788248"/>
            <a:ext cx="4322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Clasificarea funcțiilor încorporate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B5A6-FF8C-4AE0-882C-3C5B888D1D7A}"/>
              </a:ext>
            </a:extLst>
          </p:cNvPr>
          <p:cNvSpPr/>
          <p:nvPr/>
        </p:nvSpPr>
        <p:spPr>
          <a:xfrm>
            <a:off x="2912318" y="328921"/>
            <a:ext cx="333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Funcții încorporate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1BDFE-2A16-43C6-B7F7-A5D55B964DE8}"/>
              </a:ext>
            </a:extLst>
          </p:cNvPr>
          <p:cNvSpPr/>
          <p:nvPr/>
        </p:nvSpPr>
        <p:spPr>
          <a:xfrm>
            <a:off x="728745" y="1838106"/>
            <a:ext cx="7915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scalare – acceptă o valoare ca parametru de intrare și returnează o valoare ca ieșire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58A8D-432B-4654-9C49-1E05D135C717}"/>
              </a:ext>
            </a:extLst>
          </p:cNvPr>
          <p:cNvSpPr/>
          <p:nvPr/>
        </p:nvSpPr>
        <p:spPr>
          <a:xfrm>
            <a:off x="728744" y="2391952"/>
            <a:ext cx="8133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agregate – manipulează mai multe valori dar  și returnează o singură valoare ca ieșire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151A7D-56FF-4023-8F94-A2819D842FED}"/>
              </a:ext>
            </a:extLst>
          </p:cNvPr>
          <p:cNvSpPr/>
          <p:nvPr/>
        </p:nvSpPr>
        <p:spPr>
          <a:xfrm>
            <a:off x="355242" y="2945798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Funcțiile încorporate se mai împart în 5 categorii: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4FFA4-306A-440E-8EF9-795B6AA9CAD7}"/>
              </a:ext>
            </a:extLst>
          </p:cNvPr>
          <p:cNvSpPr/>
          <p:nvPr/>
        </p:nvSpPr>
        <p:spPr>
          <a:xfrm>
            <a:off x="947575" y="3345722"/>
            <a:ext cx="791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de manipulare a timpului și a datei 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B3D0FE-957C-45FD-8191-F2DBD2E62CE9}"/>
              </a:ext>
            </a:extLst>
          </p:cNvPr>
          <p:cNvSpPr/>
          <p:nvPr/>
        </p:nvSpPr>
        <p:spPr>
          <a:xfrm>
            <a:off x="947575" y="3997514"/>
            <a:ext cx="791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de manipulare a valorilor numerice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6B5E2-F3DD-4437-98ED-111F8BAC0E35}"/>
              </a:ext>
            </a:extLst>
          </p:cNvPr>
          <p:cNvSpPr/>
          <p:nvPr/>
        </p:nvSpPr>
        <p:spPr>
          <a:xfrm>
            <a:off x="947575" y="3671618"/>
            <a:ext cx="791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de manipulare a </a:t>
            </a:r>
            <a:r>
              <a:rPr lang="ro-RO" sz="1600" b="1" dirty="0" err="1"/>
              <a:t>stringurilor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8E0CD-3FFC-4EA9-B59E-70E08CDD559E}"/>
              </a:ext>
            </a:extLst>
          </p:cNvPr>
          <p:cNvSpPr/>
          <p:nvPr/>
        </p:nvSpPr>
        <p:spPr>
          <a:xfrm>
            <a:off x="947575" y="4340117"/>
            <a:ext cx="791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de sumare</a:t>
            </a:r>
            <a:endParaRPr lang="ro-MD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E0407F-DCC8-42A6-96DB-D7396826C8D9}"/>
              </a:ext>
            </a:extLst>
          </p:cNvPr>
          <p:cNvSpPr/>
          <p:nvPr/>
        </p:nvSpPr>
        <p:spPr>
          <a:xfrm>
            <a:off x="948435" y="4670573"/>
            <a:ext cx="791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Funcțiile de control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8EEA83-1441-4098-A8FB-C2C272E9BA4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8676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2;p17">
            <a:extLst>
              <a:ext uri="{FF2B5EF4-FFF2-40B4-BE49-F238E27FC236}">
                <a16:creationId xmlns:a16="http://schemas.microsoft.com/office/drawing/2014/main" id="{96105100-B294-4EE9-BD49-CB3601F70F2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11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E0D41-B914-4DC8-9669-DCB7320C7BDE}"/>
              </a:ext>
            </a:extLst>
          </p:cNvPr>
          <p:cNvSpPr/>
          <p:nvPr/>
        </p:nvSpPr>
        <p:spPr>
          <a:xfrm>
            <a:off x="337533" y="918685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now</a:t>
            </a:r>
            <a:r>
              <a:rPr lang="ro-RO" sz="1600" b="1" dirty="0"/>
              <a:t>() – permite obținerea datei și orei curente</a:t>
            </a:r>
            <a:endParaRPr lang="ro-MD" sz="16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A966A7-BC79-4626-8B5E-5407B8F81DC6}"/>
              </a:ext>
            </a:extLst>
          </p:cNvPr>
          <p:cNvSpPr/>
          <p:nvPr/>
        </p:nvSpPr>
        <p:spPr>
          <a:xfrm>
            <a:off x="1620504" y="396922"/>
            <a:ext cx="3889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Modificarea setărilor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B81F4C-BDFF-40DD-A8D7-51D19898D6E0}"/>
              </a:ext>
            </a:extLst>
          </p:cNvPr>
          <p:cNvSpPr/>
          <p:nvPr/>
        </p:nvSpPr>
        <p:spPr>
          <a:xfrm>
            <a:off x="850839" y="1216290"/>
            <a:ext cx="1377300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CD801-C84A-4C24-BC46-81C343E6DA22}"/>
              </a:ext>
            </a:extLst>
          </p:cNvPr>
          <p:cNvSpPr/>
          <p:nvPr/>
        </p:nvSpPr>
        <p:spPr>
          <a:xfrm>
            <a:off x="337533" y="1510552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curtime</a:t>
            </a:r>
            <a:r>
              <a:rPr lang="ro-RO" sz="1600" b="1" dirty="0"/>
              <a:t>() – permite obținerea orei curente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DCEB5-2720-4366-ADA3-11DE08B86A96}"/>
              </a:ext>
            </a:extLst>
          </p:cNvPr>
          <p:cNvSpPr/>
          <p:nvPr/>
        </p:nvSpPr>
        <p:spPr>
          <a:xfrm>
            <a:off x="795119" y="1868147"/>
            <a:ext cx="1774845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curtime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34F16-C773-4577-807C-F8D4D36AE29B}"/>
              </a:ext>
            </a:extLst>
          </p:cNvPr>
          <p:cNvSpPr/>
          <p:nvPr/>
        </p:nvSpPr>
        <p:spPr>
          <a:xfrm>
            <a:off x="337533" y="2198620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curdate</a:t>
            </a:r>
            <a:r>
              <a:rPr lang="ro-RO" sz="1600" b="1" dirty="0"/>
              <a:t>() – permite obținerea datei curente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216F9-5584-4F7C-8592-C4C4D5D2E626}"/>
              </a:ext>
            </a:extLst>
          </p:cNvPr>
          <p:cNvSpPr/>
          <p:nvPr/>
        </p:nvSpPr>
        <p:spPr>
          <a:xfrm>
            <a:off x="795119" y="2562184"/>
            <a:ext cx="1774845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180B4-BE83-4499-AAB2-1A141F20D7D4}"/>
              </a:ext>
            </a:extLst>
          </p:cNvPr>
          <p:cNvSpPr/>
          <p:nvPr/>
        </p:nvSpPr>
        <p:spPr>
          <a:xfrm>
            <a:off x="337533" y="2895186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date_add</a:t>
            </a:r>
            <a:r>
              <a:rPr lang="ro-RO" sz="1600" b="1" dirty="0"/>
              <a:t>() – permite adăugarea unei perioade la timpul curent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FC841F-FDC9-487F-913E-2FE5383116B6}"/>
              </a:ext>
            </a:extLst>
          </p:cNvPr>
          <p:cNvSpPr/>
          <p:nvPr/>
        </p:nvSpPr>
        <p:spPr>
          <a:xfrm>
            <a:off x="795119" y="3248783"/>
            <a:ext cx="604845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date_add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INTERVAL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unitate_timp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910401-E5F6-4595-9812-EFB96F6BA764}"/>
              </a:ext>
            </a:extLst>
          </p:cNvPr>
          <p:cNvSpPr/>
          <p:nvPr/>
        </p:nvSpPr>
        <p:spPr>
          <a:xfrm>
            <a:off x="337533" y="3492090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date_sub</a:t>
            </a:r>
            <a:r>
              <a:rPr lang="ro-RO" sz="1600" b="1" dirty="0"/>
              <a:t>() – permite scoaterea unei perioade de la timpul curent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43249-FECA-4F27-9518-574A01C12C04}"/>
              </a:ext>
            </a:extLst>
          </p:cNvPr>
          <p:cNvSpPr/>
          <p:nvPr/>
        </p:nvSpPr>
        <p:spPr>
          <a:xfrm>
            <a:off x="809548" y="3849575"/>
            <a:ext cx="604845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date_sub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INTERVAL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unitate_timp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D85CDC-BB27-4DFD-868B-EBDE4754AC0C}"/>
              </a:ext>
            </a:extLst>
          </p:cNvPr>
          <p:cNvSpPr/>
          <p:nvPr/>
        </p:nvSpPr>
        <p:spPr>
          <a:xfrm>
            <a:off x="648676" y="4244953"/>
            <a:ext cx="775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valoare_timp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reprezintă valoarea numerică iar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unitate_timp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– unitatea de măsurare a timpului ex: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INTERVAL 10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day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sau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INTERVAL 15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hour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89B26F-92E6-4404-BF15-A1CF99E02C4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DD659-9EDD-4141-B4F1-D4E5B420F9F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8C0C7-7D89-4385-B7A2-214A7E0D242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2;p17">
            <a:extLst>
              <a:ext uri="{FF2B5EF4-FFF2-40B4-BE49-F238E27FC236}">
                <a16:creationId xmlns:a16="http://schemas.microsoft.com/office/drawing/2014/main" id="{C4BD6790-B660-4747-8CC9-8EC1F95A406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17862-38FA-45AD-BA7B-E5BEAD269019}"/>
              </a:ext>
            </a:extLst>
          </p:cNvPr>
          <p:cNvSpPr/>
          <p:nvPr/>
        </p:nvSpPr>
        <p:spPr>
          <a:xfrm>
            <a:off x="337531" y="793896"/>
            <a:ext cx="8142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date_format</a:t>
            </a:r>
            <a:r>
              <a:rPr lang="ro-RO" sz="1600" b="1" dirty="0"/>
              <a:t>() – permite obținerea formatului timpului conform necesităților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9F06-AE60-411A-A1F0-EC8E04BF648D}"/>
              </a:ext>
            </a:extLst>
          </p:cNvPr>
          <p:cNvSpPr/>
          <p:nvPr/>
        </p:nvSpPr>
        <p:spPr>
          <a:xfrm>
            <a:off x="795118" y="1089841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date_format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șablon)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6ACF1-9712-4128-A9E2-60E98F643650}"/>
              </a:ext>
            </a:extLst>
          </p:cNvPr>
          <p:cNvSpPr/>
          <p:nvPr/>
        </p:nvSpPr>
        <p:spPr>
          <a:xfrm>
            <a:off x="337532" y="1419125"/>
            <a:ext cx="8615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val_timp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date în format </a:t>
            </a:r>
            <a:r>
              <a:rPr lang="ro-RO" sz="1600" b="1" dirty="0" err="1"/>
              <a:t>datatime</a:t>
            </a:r>
            <a:r>
              <a:rPr lang="ro-RO" sz="1600" b="1" dirty="0"/>
              <a:t> inclusiv poate fi </a:t>
            </a:r>
            <a:r>
              <a:rPr lang="ro-RO" sz="1600" b="1" dirty="0" err="1"/>
              <a:t>now</a:t>
            </a:r>
            <a:r>
              <a:rPr lang="ro-RO" sz="1600" b="1" dirty="0"/>
              <a:t>(), </a:t>
            </a:r>
            <a:r>
              <a:rPr lang="ro-RO" sz="1600" b="1" dirty="0" err="1"/>
              <a:t>curtime</a:t>
            </a:r>
            <a:r>
              <a:rPr lang="ro-RO" sz="1600" b="1" dirty="0"/>
              <a:t>(), </a:t>
            </a:r>
            <a:r>
              <a:rPr lang="ro-RO" sz="1600" b="1" dirty="0" err="1"/>
              <a:t>curdate</a:t>
            </a:r>
            <a:r>
              <a:rPr lang="ro-RO" sz="1600" b="1" dirty="0"/>
              <a:t>(), etc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FE882-60DD-4B8C-8CE9-1C4FB0908ACA}"/>
              </a:ext>
            </a:extLst>
          </p:cNvPr>
          <p:cNvSpPr/>
          <p:nvPr/>
        </p:nvSpPr>
        <p:spPr>
          <a:xfrm>
            <a:off x="337532" y="1757679"/>
            <a:ext cx="8615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șablon </a:t>
            </a:r>
            <a:r>
              <a:rPr lang="ro-RO" sz="1600" b="1" dirty="0"/>
              <a:t>formatul dorit al timpului cu utilizarea unui </a:t>
            </a:r>
            <a:r>
              <a:rPr lang="ro-RO" sz="1600" b="1" dirty="0" err="1"/>
              <a:t>string</a:t>
            </a:r>
            <a:r>
              <a:rPr lang="ro-RO" sz="1600" b="1" dirty="0"/>
              <a:t> cu diferite notații ex:</a:t>
            </a:r>
            <a:endParaRPr lang="ro-MD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73314-6234-4C17-87EB-35AC7D07B4AB}"/>
              </a:ext>
            </a:extLst>
          </p:cNvPr>
          <p:cNvSpPr/>
          <p:nvPr/>
        </p:nvSpPr>
        <p:spPr>
          <a:xfrm>
            <a:off x="882739" y="2057384"/>
            <a:ext cx="443262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date_format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/>
              <a:t>'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%d-%M-%Y %H-%i-%s</a:t>
            </a:r>
            <a:r>
              <a:rPr lang="en-US" dirty="0"/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A88BB8-AED7-4174-944B-48479AE133AB}"/>
              </a:ext>
            </a:extLst>
          </p:cNvPr>
          <p:cNvSpPr/>
          <p:nvPr/>
        </p:nvSpPr>
        <p:spPr>
          <a:xfrm>
            <a:off x="337533" y="2390299"/>
            <a:ext cx="82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Semnificația simbolurilor din șablon:</a:t>
            </a:r>
            <a:endParaRPr lang="ro-MD" sz="16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08F552-DA6B-424B-A4FE-DC2D4D41F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68142"/>
              </p:ext>
            </p:extLst>
          </p:nvPr>
        </p:nvGraphicFramePr>
        <p:xfrm>
          <a:off x="869190" y="2751427"/>
          <a:ext cx="7610498" cy="222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83598">
                  <a:extLst>
                    <a:ext uri="{9D8B030D-6E8A-4147-A177-3AD203B41FA5}">
                      <a16:colId xmlns:a16="http://schemas.microsoft.com/office/drawing/2014/main" val="1004550522"/>
                    </a:ext>
                  </a:extLst>
                </a:gridCol>
                <a:gridCol w="3121651">
                  <a:extLst>
                    <a:ext uri="{9D8B030D-6E8A-4147-A177-3AD203B41FA5}">
                      <a16:colId xmlns:a16="http://schemas.microsoft.com/office/drawing/2014/main" val="1578598805"/>
                    </a:ext>
                  </a:extLst>
                </a:gridCol>
                <a:gridCol w="627537">
                  <a:extLst>
                    <a:ext uri="{9D8B030D-6E8A-4147-A177-3AD203B41FA5}">
                      <a16:colId xmlns:a16="http://schemas.microsoft.com/office/drawing/2014/main" val="266894944"/>
                    </a:ext>
                  </a:extLst>
                </a:gridCol>
                <a:gridCol w="3177712">
                  <a:extLst>
                    <a:ext uri="{9D8B030D-6E8A-4147-A177-3AD203B41FA5}">
                      <a16:colId xmlns:a16="http://schemas.microsoft.com/office/drawing/2014/main" val="3943110882"/>
                    </a:ext>
                  </a:extLst>
                </a:gridCol>
              </a:tblGrid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Semn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Semnificație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Semn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Semnificație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730331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%d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1200" dirty="0"/>
                        <a:t>Ziua în format numeric, ex: 01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%W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1200" dirty="0"/>
                        <a:t>Ziua săptămânii complet, ex: </a:t>
                      </a:r>
                      <a:r>
                        <a:rPr lang="ro-RO" sz="1200" dirty="0" err="1"/>
                        <a:t>Thursday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804078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%D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Ziua în format numeric cu sufix, ex: 14th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%a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1200" dirty="0"/>
                        <a:t>Ziua săptămânii prescurtat, ex: </a:t>
                      </a:r>
                      <a:r>
                        <a:rPr lang="ro-RO" sz="1200" dirty="0" err="1"/>
                        <a:t>Thu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322824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%m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Luna în format numeric, ex: 08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%H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Ora în format 24 ore, ex: 15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957262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%M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Luna în format text, ex: August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%h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Ora în format 12 ore, ex: 03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02455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%b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Luna în format text prescurtat, ex: Aug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%p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Semnul AM sau PM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61474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%y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Anul în format numeric cu 2 cifre, ex: 21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%i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Minute, ex: 45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96006"/>
                  </a:ext>
                </a:extLst>
              </a:tr>
              <a:tr h="27760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%Y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Anul în format numeric cu 4 cifre, ex: 2021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%s</a:t>
                      </a:r>
                      <a:endParaRPr lang="ro-M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Secunde, ex: 37</a:t>
                      </a:r>
                      <a:endParaRPr lang="ro-M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1791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4A84DE1-B0A1-4B7F-A23F-591AFC3C6DF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6E402E-DA97-43A3-A264-705266D2A35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8ACED8-34C1-4BBB-8C63-82DB1F2555B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2;p17">
            <a:extLst>
              <a:ext uri="{FF2B5EF4-FFF2-40B4-BE49-F238E27FC236}">
                <a16:creationId xmlns:a16="http://schemas.microsoft.com/office/drawing/2014/main" id="{02FAD9DE-2A74-4148-BE8C-98DACE021B7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13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D317AA-F54B-4258-AEBA-CBC366C01187}"/>
              </a:ext>
            </a:extLst>
          </p:cNvPr>
          <p:cNvSpPr/>
          <p:nvPr/>
        </p:nvSpPr>
        <p:spPr>
          <a:xfrm>
            <a:off x="406112" y="925937"/>
            <a:ext cx="818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 de extragere a unei părți a datei sau timpului, exemplu extragerea orei</a:t>
            </a:r>
            <a:endParaRPr lang="ro-MD" sz="16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686BBB-8B87-4B43-93B4-6E37D7D875FA}"/>
              </a:ext>
            </a:extLst>
          </p:cNvPr>
          <p:cNvSpPr/>
          <p:nvPr/>
        </p:nvSpPr>
        <p:spPr>
          <a:xfrm>
            <a:off x="1545764" y="1364529"/>
            <a:ext cx="2073003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HOUR(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now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());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2BC9E6-679B-42C6-8A85-E52A2FB3F8BB}"/>
              </a:ext>
            </a:extLst>
          </p:cNvPr>
          <p:cNvSpPr/>
          <p:nvPr/>
        </p:nvSpPr>
        <p:spPr>
          <a:xfrm>
            <a:off x="406112" y="179999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Lista funcțiilor de extragere:</a:t>
            </a:r>
            <a:endParaRPr lang="ro-MD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1211-3D0E-4675-BEE8-4A3D06F50526}"/>
              </a:ext>
            </a:extLst>
          </p:cNvPr>
          <p:cNvSpPr/>
          <p:nvPr/>
        </p:nvSpPr>
        <p:spPr>
          <a:xfrm>
            <a:off x="771507" y="414464"/>
            <a:ext cx="5540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timpului și datei (3)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6EF10-0FB9-42A9-874D-BD551AA5FD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8" y="2298499"/>
            <a:ext cx="6189394" cy="268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B7A106-C5E2-49D6-8C60-DF5DD097A6A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B49C5-5DDF-42E2-8671-C0F14A2909E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EFCEED-598A-43AB-A85E-CA35609DBF2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4130489C-5144-4F0C-9CFD-4423A06DBAB8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  <a:sym typeface="Source Sans Pro"/>
              </a:rPr>
              <a:pPr algn="r"/>
              <a:t>14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DAFE9-F8DE-4C50-A9D3-573CFC355BF9}"/>
              </a:ext>
            </a:extLst>
          </p:cNvPr>
          <p:cNvSpPr/>
          <p:nvPr/>
        </p:nvSpPr>
        <p:spPr>
          <a:xfrm>
            <a:off x="1114340" y="422015"/>
            <a:ext cx="4918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stringurilor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682AC-043F-4B63-BD5F-AD19CF5D68E8}"/>
              </a:ext>
            </a:extLst>
          </p:cNvPr>
          <p:cNvSpPr/>
          <p:nvPr/>
        </p:nvSpPr>
        <p:spPr>
          <a:xfrm>
            <a:off x="337534" y="1045170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concat</a:t>
            </a:r>
            <a:r>
              <a:rPr lang="ro-RO" sz="1600" b="1" dirty="0"/>
              <a:t>(str1,str2) – permite concatenarea a 2 </a:t>
            </a:r>
            <a:r>
              <a:rPr lang="ro-RO" sz="1600" b="1" dirty="0" err="1"/>
              <a:t>stringuri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B607C-6BB3-494D-866C-8BD56F464D90}"/>
              </a:ext>
            </a:extLst>
          </p:cNvPr>
          <p:cNvSpPr/>
          <p:nvPr/>
        </p:nvSpPr>
        <p:spPr>
          <a:xfrm>
            <a:off x="850840" y="1342775"/>
            <a:ext cx="3464410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', 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0CB7F-7400-47C7-8750-B438A6DB9C23}"/>
              </a:ext>
            </a:extLst>
          </p:cNvPr>
          <p:cNvSpPr/>
          <p:nvPr/>
        </p:nvSpPr>
        <p:spPr>
          <a:xfrm>
            <a:off x="337534" y="1730817"/>
            <a:ext cx="836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replace</a:t>
            </a:r>
            <a:r>
              <a:rPr lang="ro-RO" sz="1600" b="1" dirty="0"/>
              <a:t>(</a:t>
            </a:r>
            <a:r>
              <a:rPr lang="ro-RO" sz="1600" b="1" dirty="0" err="1"/>
              <a:t>text_initial</a:t>
            </a:r>
            <a:r>
              <a:rPr lang="ro-RO" sz="1600" b="1" dirty="0"/>
              <a:t>, </a:t>
            </a:r>
            <a:r>
              <a:rPr lang="ro-RO" sz="1600" b="1" dirty="0" err="1"/>
              <a:t>partea_veche</a:t>
            </a:r>
            <a:r>
              <a:rPr lang="ro-RO" sz="1600" b="1" dirty="0"/>
              <a:t>, partea noua) – permite substituirea</a:t>
            </a:r>
            <a:r>
              <a:rPr lang="en-US" sz="1600" b="1" dirty="0"/>
              <a:t> </a:t>
            </a:r>
            <a:r>
              <a:rPr lang="ro-RO" sz="1600" b="1" dirty="0"/>
              <a:t>unei părți a </a:t>
            </a:r>
            <a:r>
              <a:rPr lang="ro-RO" sz="1600" b="1" dirty="0" err="1"/>
              <a:t>stringului</a:t>
            </a:r>
            <a:r>
              <a:rPr lang="ro-RO" sz="1600" b="1" dirty="0"/>
              <a:t> cu alta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5C49A-B839-4909-9301-921AA13EFBAF}"/>
              </a:ext>
            </a:extLst>
          </p:cNvPr>
          <p:cNvSpPr/>
          <p:nvPr/>
        </p:nvSpPr>
        <p:spPr>
          <a:xfrm>
            <a:off x="850840" y="2330635"/>
            <a:ext cx="525336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8E116B-EE67-4980-ADCF-E58982AA6D81}"/>
              </a:ext>
            </a:extLst>
          </p:cNvPr>
          <p:cNvSpPr/>
          <p:nvPr/>
        </p:nvSpPr>
        <p:spPr>
          <a:xfrm>
            <a:off x="337534" y="2729499"/>
            <a:ext cx="8431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insert</a:t>
            </a:r>
            <a:r>
              <a:rPr lang="ro-RO" sz="1600" b="1" dirty="0"/>
              <a:t>(</a:t>
            </a:r>
            <a:r>
              <a:rPr lang="ro-RO" sz="1600" b="1" dirty="0" err="1"/>
              <a:t>text_initial</a:t>
            </a:r>
            <a:r>
              <a:rPr lang="ro-RO" sz="1600" b="1" dirty="0"/>
              <a:t>, poziție, lungime, </a:t>
            </a:r>
            <a:r>
              <a:rPr lang="ro-RO" sz="1600" b="1" dirty="0" err="1"/>
              <a:t>text_inclus</a:t>
            </a:r>
            <a:r>
              <a:rPr lang="ro-RO" sz="1600" b="1" dirty="0"/>
              <a:t>) – permite includerea unei porțiuni de text într-un text existent pe o anumită poziție 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7975A-9BA1-42F1-A7C0-37836801A413}"/>
              </a:ext>
            </a:extLst>
          </p:cNvPr>
          <p:cNvSpPr/>
          <p:nvPr/>
        </p:nvSpPr>
        <p:spPr>
          <a:xfrm>
            <a:off x="850840" y="3318047"/>
            <a:ext cx="535274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insert('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calduros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8CB1E-5CAA-43BB-8121-3825134CA7D0}"/>
              </a:ext>
            </a:extLst>
          </p:cNvPr>
          <p:cNvSpPr/>
          <p:nvPr/>
        </p:nvSpPr>
        <p:spPr>
          <a:xfrm>
            <a:off x="337533" y="3722569"/>
            <a:ext cx="8615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left(</a:t>
            </a:r>
            <a:r>
              <a:rPr lang="ro-RO" sz="1600" b="1" dirty="0" err="1"/>
              <a:t>string</a:t>
            </a:r>
            <a:r>
              <a:rPr lang="ro-RO" sz="1600" b="1" dirty="0"/>
              <a:t>, </a:t>
            </a:r>
            <a:r>
              <a:rPr lang="ro-RO" sz="1600" b="1" dirty="0" err="1"/>
              <a:t>numar</a:t>
            </a:r>
            <a:r>
              <a:rPr lang="ro-RO" sz="1600" b="1" dirty="0"/>
              <a:t>)/</a:t>
            </a:r>
            <a:r>
              <a:rPr lang="ro-RO" sz="1600" b="1" dirty="0" err="1"/>
              <a:t>right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, </a:t>
            </a:r>
            <a:r>
              <a:rPr lang="ro-RO" sz="1600" b="1" dirty="0" err="1"/>
              <a:t>numar</a:t>
            </a:r>
            <a:r>
              <a:rPr lang="ro-RO" sz="1600" b="1" dirty="0"/>
              <a:t>) – permite selectarea unui anumit număr de caractere de începând de la stânga/dreapta </a:t>
            </a:r>
            <a:r>
              <a:rPr lang="ro-RO" sz="1600" b="1" dirty="0" err="1"/>
              <a:t>stringului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06B21-810B-45FF-A4B9-E8B942FC742A}"/>
              </a:ext>
            </a:extLst>
          </p:cNvPr>
          <p:cNvSpPr/>
          <p:nvPr/>
        </p:nvSpPr>
        <p:spPr>
          <a:xfrm>
            <a:off x="751454" y="4343005"/>
            <a:ext cx="336502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left('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B62882-6FFA-4860-9830-5AF2CEE0FEA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0B0A01-2CCD-430A-AAAB-06AF4963FB0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B5F3C-0EA5-4C95-A596-1D0399F36C4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1BDA775-84DB-4BF0-8CA0-AAB2A30A82A9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4F49D-F91E-4B44-8AB9-0EFB7E0170B5}"/>
              </a:ext>
            </a:extLst>
          </p:cNvPr>
          <p:cNvSpPr/>
          <p:nvPr/>
        </p:nvSpPr>
        <p:spPr>
          <a:xfrm>
            <a:off x="1122155" y="473451"/>
            <a:ext cx="4918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stringurilor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778D98-C6D6-4C11-BDEA-53330A124647}"/>
              </a:ext>
            </a:extLst>
          </p:cNvPr>
          <p:cNvSpPr/>
          <p:nvPr/>
        </p:nvSpPr>
        <p:spPr>
          <a:xfrm>
            <a:off x="247405" y="2827535"/>
            <a:ext cx="8431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trim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)/</a:t>
            </a:r>
            <a:r>
              <a:rPr lang="ro-RO" sz="1600" b="1" dirty="0" err="1"/>
              <a:t>ltrim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)/</a:t>
            </a:r>
            <a:r>
              <a:rPr lang="ro-RO" sz="1600" b="1" dirty="0" err="1"/>
              <a:t>rtrim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) – permite excluderea spatiilor goale din ambele/stânga/dreapta părți/parte a </a:t>
            </a:r>
            <a:r>
              <a:rPr lang="ro-RO" sz="1600" b="1" dirty="0" err="1"/>
              <a:t>stringului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3692A-C177-4CB2-8E14-3CF1865F5D25}"/>
              </a:ext>
            </a:extLst>
          </p:cNvPr>
          <p:cNvSpPr/>
          <p:nvPr/>
        </p:nvSpPr>
        <p:spPr>
          <a:xfrm>
            <a:off x="688779" y="3390054"/>
            <a:ext cx="3663182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00BC57-5FBB-4C8E-915E-D8874B1AD326}"/>
              </a:ext>
            </a:extLst>
          </p:cNvPr>
          <p:cNvSpPr/>
          <p:nvPr/>
        </p:nvSpPr>
        <p:spPr>
          <a:xfrm>
            <a:off x="310079" y="4291239"/>
            <a:ext cx="8126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length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) – permite determinarea </a:t>
            </a:r>
            <a:r>
              <a:rPr lang="ro-RO" sz="1600" b="1" dirty="0" err="1"/>
              <a:t>numarului</a:t>
            </a:r>
            <a:r>
              <a:rPr lang="ro-RO" sz="1600" b="1" dirty="0"/>
              <a:t> de caractere în </a:t>
            </a:r>
            <a:r>
              <a:rPr lang="ro-RO" sz="1600" b="1" dirty="0" err="1"/>
              <a:t>string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5B649-7AC9-44AF-9D09-82597363D450}"/>
              </a:ext>
            </a:extLst>
          </p:cNvPr>
          <p:cNvSpPr/>
          <p:nvPr/>
        </p:nvSpPr>
        <p:spPr>
          <a:xfrm>
            <a:off x="688779" y="4671799"/>
            <a:ext cx="326563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7A7FF-2392-4B8C-9971-E5649423907B}"/>
              </a:ext>
            </a:extLst>
          </p:cNvPr>
          <p:cNvSpPr/>
          <p:nvPr/>
        </p:nvSpPr>
        <p:spPr>
          <a:xfrm>
            <a:off x="247405" y="1906694"/>
            <a:ext cx="8126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substring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, </a:t>
            </a:r>
            <a:r>
              <a:rPr lang="ro-RO" sz="1600" b="1" dirty="0" err="1"/>
              <a:t>pozitie_start</a:t>
            </a:r>
            <a:r>
              <a:rPr lang="ro-RO" sz="1600" b="1" dirty="0"/>
              <a:t>) – permite selectarea </a:t>
            </a:r>
            <a:r>
              <a:rPr lang="ro-RO" sz="1600" b="1" dirty="0" err="1"/>
              <a:t>stringului</a:t>
            </a:r>
            <a:r>
              <a:rPr lang="ro-RO" sz="1600" b="1" dirty="0"/>
              <a:t> începând cu poziția specificată până la sfârșit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15E44-2054-4CE6-B030-9A37ED57EDA7}"/>
              </a:ext>
            </a:extLst>
          </p:cNvPr>
          <p:cNvSpPr/>
          <p:nvPr/>
        </p:nvSpPr>
        <p:spPr>
          <a:xfrm>
            <a:off x="672459" y="2491469"/>
            <a:ext cx="396134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substring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40C00-8DE5-454A-B686-E9DDAA5FADF8}"/>
              </a:ext>
            </a:extLst>
          </p:cNvPr>
          <p:cNvSpPr/>
          <p:nvPr/>
        </p:nvSpPr>
        <p:spPr>
          <a:xfrm>
            <a:off x="688779" y="3697862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ltrim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D181DE-CDC6-46CE-8F00-F8633A7870AE}"/>
              </a:ext>
            </a:extLst>
          </p:cNvPr>
          <p:cNvSpPr/>
          <p:nvPr/>
        </p:nvSpPr>
        <p:spPr>
          <a:xfrm>
            <a:off x="688779" y="4009294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rtrim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AA5CAC-38E2-44A0-B7ED-F3E051A36CBC}"/>
              </a:ext>
            </a:extLst>
          </p:cNvPr>
          <p:cNvSpPr/>
          <p:nvPr/>
        </p:nvSpPr>
        <p:spPr>
          <a:xfrm>
            <a:off x="247405" y="1036367"/>
            <a:ext cx="8126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mid</a:t>
            </a:r>
            <a:r>
              <a:rPr lang="ro-RO" sz="1600" b="1" dirty="0"/>
              <a:t>(</a:t>
            </a:r>
            <a:r>
              <a:rPr lang="ro-RO" sz="1600" b="1" dirty="0" err="1"/>
              <a:t>string</a:t>
            </a:r>
            <a:r>
              <a:rPr lang="ro-RO" sz="1600" b="1" dirty="0"/>
              <a:t>, </a:t>
            </a:r>
            <a:r>
              <a:rPr lang="ro-RO" sz="1600" b="1" dirty="0" err="1"/>
              <a:t>pozitie_start</a:t>
            </a:r>
            <a:r>
              <a:rPr lang="ro-RO" sz="1600" b="1" dirty="0"/>
              <a:t>, </a:t>
            </a:r>
            <a:r>
              <a:rPr lang="ro-RO" sz="1600" b="1" dirty="0" err="1"/>
              <a:t>numar</a:t>
            </a:r>
            <a:r>
              <a:rPr lang="ro-RO" sz="1600" b="1" dirty="0"/>
              <a:t>) – permite selectarea unui anumit număr de caractere de începând cu poziția specificată</a:t>
            </a:r>
            <a:endParaRPr lang="ro-MD" sz="16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BFD685-6D1A-40E3-A087-E9102F73AB15}"/>
              </a:ext>
            </a:extLst>
          </p:cNvPr>
          <p:cNvSpPr/>
          <p:nvPr/>
        </p:nvSpPr>
        <p:spPr>
          <a:xfrm>
            <a:off x="688779" y="1586255"/>
            <a:ext cx="3563796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7, 3);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171C44-BDFD-480D-97CD-7FEC7832FDE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A599C1-1EA4-4F35-9984-ACE99975F82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73348-1035-4D24-B01E-3A002E98CF8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CB7BE253-3484-4796-BDE0-4697459C1E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FFFC2-B179-4291-976E-4592A2D4CB02}"/>
              </a:ext>
            </a:extLst>
          </p:cNvPr>
          <p:cNvSpPr/>
          <p:nvPr/>
        </p:nvSpPr>
        <p:spPr>
          <a:xfrm>
            <a:off x="554892" y="870157"/>
            <a:ext cx="839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 ce permite prelucrarea datelor numerice 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901B9-104B-4657-A4FC-FF30E4360F07}"/>
              </a:ext>
            </a:extLst>
          </p:cNvPr>
          <p:cNvSpPr/>
          <p:nvPr/>
        </p:nvSpPr>
        <p:spPr>
          <a:xfrm>
            <a:off x="707590" y="422641"/>
            <a:ext cx="5766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valorilor numerice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B03A5-2C79-4AC5-8D89-6D70E9B6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6" y="1314206"/>
            <a:ext cx="5991225" cy="3562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874DCB-430C-4DEE-8333-9CD97622DA1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3F36EA-11C2-4772-9160-3DB3DD34B08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EEE83-9DA7-49A2-A12F-05A06A272C6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B4A8D115-14BF-46F9-984B-399B506CD74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17</a:t>
            </a:fld>
            <a:endParaRPr lang="en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E152C-61A3-404C-88D0-EE4369F9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9" y="927101"/>
            <a:ext cx="6134100" cy="4019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9CD4CA-700A-4828-9253-891B69FA8199}"/>
              </a:ext>
            </a:extLst>
          </p:cNvPr>
          <p:cNvSpPr/>
          <p:nvPr/>
        </p:nvSpPr>
        <p:spPr>
          <a:xfrm>
            <a:off x="707590" y="422641"/>
            <a:ext cx="5766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valorilor numerice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2E815-D51F-42C2-B280-AA5243B9925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89DC3-2073-4A02-84FF-A137FE78C62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4221D-99C8-49ED-846F-FAE687F2166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212EA204-9590-447C-95CF-75A9E195DC0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18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FA3-7551-4060-B818-3A7767FE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1" y="849435"/>
            <a:ext cx="6010275" cy="419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30B809-9BC9-4C09-BB06-CEEBA21FE85C}"/>
              </a:ext>
            </a:extLst>
          </p:cNvPr>
          <p:cNvSpPr/>
          <p:nvPr/>
        </p:nvSpPr>
        <p:spPr>
          <a:xfrm>
            <a:off x="707590" y="392282"/>
            <a:ext cx="5766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manipulare a valorilor numerice (3)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F7C87-C78B-4BF6-AD5E-AC78CC2F04C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42CBBB-04E2-4594-93E2-53502E4ADCF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9BFFE-00FD-41B1-825A-CD335D90313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5">
            <a:extLst>
              <a:ext uri="{FF2B5EF4-FFF2-40B4-BE49-F238E27FC236}">
                <a16:creationId xmlns:a16="http://schemas.microsoft.com/office/drawing/2014/main" id="{81FCD690-406B-49A4-9812-03213F5959E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19</a:t>
            </a:fld>
            <a:endParaRPr lang="en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47A44E-052D-4667-A715-114EA4AD6159}"/>
              </a:ext>
            </a:extLst>
          </p:cNvPr>
          <p:cNvSpPr/>
          <p:nvPr/>
        </p:nvSpPr>
        <p:spPr>
          <a:xfrm>
            <a:off x="382953" y="867066"/>
            <a:ext cx="8378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Funcțiile de sumare includ funcțiile de agregare ce procesează mai multe date incluse într-un sigur parametru de intrarea - denumirea unei coloane a tabelului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83B43-68A3-4ABF-981E-BE0D9D07AC64}"/>
              </a:ext>
            </a:extLst>
          </p:cNvPr>
          <p:cNvSpPr/>
          <p:nvPr/>
        </p:nvSpPr>
        <p:spPr>
          <a:xfrm>
            <a:off x="1925029" y="397314"/>
            <a:ext cx="2393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Funcții de sumare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28CC8-78F0-4829-A69B-C60B7B64F241}"/>
              </a:ext>
            </a:extLst>
          </p:cNvPr>
          <p:cNvSpPr/>
          <p:nvPr/>
        </p:nvSpPr>
        <p:spPr>
          <a:xfrm>
            <a:off x="382954" y="1483356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count</a:t>
            </a:r>
            <a:r>
              <a:rPr lang="ro-RO" sz="1600" b="1" dirty="0"/>
              <a:t>(</a:t>
            </a:r>
            <a:r>
              <a:rPr lang="ro-RO" sz="1600" b="1" dirty="0" err="1"/>
              <a:t>nume_col</a:t>
            </a:r>
            <a:r>
              <a:rPr lang="ro-RO" sz="1600" b="1" dirty="0"/>
              <a:t>) – determină numărul de valori în coloana trecută ca parametru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78910-1A49-44D3-81D0-61AD317FDA08}"/>
              </a:ext>
            </a:extLst>
          </p:cNvPr>
          <p:cNvSpPr/>
          <p:nvPr/>
        </p:nvSpPr>
        <p:spPr>
          <a:xfrm>
            <a:off x="1000367" y="1821910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3F421-2B97-4875-9E85-D89DF66CA209}"/>
              </a:ext>
            </a:extLst>
          </p:cNvPr>
          <p:cNvSpPr/>
          <p:nvPr/>
        </p:nvSpPr>
        <p:spPr>
          <a:xfrm>
            <a:off x="382954" y="2153499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sum</a:t>
            </a:r>
            <a:r>
              <a:rPr lang="ro-RO" sz="1600" b="1" dirty="0"/>
              <a:t>(</a:t>
            </a:r>
            <a:r>
              <a:rPr lang="ro-RO" sz="1600" b="1" dirty="0" err="1"/>
              <a:t>nume_col</a:t>
            </a:r>
            <a:r>
              <a:rPr lang="ro-RO" sz="1600" b="1" dirty="0"/>
              <a:t>) – determină suma tuturor valorilor unei coloane cu date numerice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1E16F-C2AF-4B34-9F2C-DA8BF606C336}"/>
              </a:ext>
            </a:extLst>
          </p:cNvPr>
          <p:cNvSpPr/>
          <p:nvPr/>
        </p:nvSpPr>
        <p:spPr>
          <a:xfrm>
            <a:off x="1000367" y="2492053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EDF05-AD10-4778-A0E9-7E5C57B26D0F}"/>
              </a:ext>
            </a:extLst>
          </p:cNvPr>
          <p:cNvSpPr/>
          <p:nvPr/>
        </p:nvSpPr>
        <p:spPr>
          <a:xfrm>
            <a:off x="382954" y="2873127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avg</a:t>
            </a:r>
            <a:r>
              <a:rPr lang="ro-RO" sz="1600" b="1" dirty="0"/>
              <a:t>(</a:t>
            </a:r>
            <a:r>
              <a:rPr lang="ro-RO" sz="1600" b="1" dirty="0" err="1"/>
              <a:t>nume_col</a:t>
            </a:r>
            <a:r>
              <a:rPr lang="ro-RO" sz="1600" b="1" dirty="0"/>
              <a:t>) – determină valoarea medie a unei coloane cu date numerice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F8FB3F-9E8C-4623-8275-B2AC6E2EA899}"/>
              </a:ext>
            </a:extLst>
          </p:cNvPr>
          <p:cNvSpPr/>
          <p:nvPr/>
        </p:nvSpPr>
        <p:spPr>
          <a:xfrm>
            <a:off x="1000367" y="3211681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E2FD3-98D2-487C-8242-F0C72093BFF5}"/>
              </a:ext>
            </a:extLst>
          </p:cNvPr>
          <p:cNvSpPr/>
          <p:nvPr/>
        </p:nvSpPr>
        <p:spPr>
          <a:xfrm>
            <a:off x="382954" y="3543270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max</a:t>
            </a:r>
            <a:r>
              <a:rPr lang="ro-RO" sz="1600" b="1" dirty="0"/>
              <a:t>(</a:t>
            </a:r>
            <a:r>
              <a:rPr lang="ro-RO" sz="1600" b="1" dirty="0" err="1"/>
              <a:t>nume_col</a:t>
            </a:r>
            <a:r>
              <a:rPr lang="ro-RO" sz="1600" b="1" dirty="0"/>
              <a:t>) – determină valoarea maximă a unei coloane cu date numerice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0C7D4-A1D6-4675-94BD-9C927D8158A6}"/>
              </a:ext>
            </a:extLst>
          </p:cNvPr>
          <p:cNvSpPr/>
          <p:nvPr/>
        </p:nvSpPr>
        <p:spPr>
          <a:xfrm>
            <a:off x="1000367" y="3881824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F0676-14B7-4FF9-8192-BAED37ECAB34}"/>
              </a:ext>
            </a:extLst>
          </p:cNvPr>
          <p:cNvSpPr/>
          <p:nvPr/>
        </p:nvSpPr>
        <p:spPr>
          <a:xfrm>
            <a:off x="382953" y="4258330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min(</a:t>
            </a:r>
            <a:r>
              <a:rPr lang="ro-RO" sz="1600" b="1" dirty="0" err="1"/>
              <a:t>nume_col</a:t>
            </a:r>
            <a:r>
              <a:rPr lang="ro-RO" sz="1600" b="1" dirty="0"/>
              <a:t>) – determină valoarea minimă a unei coloane cu date numerice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C8E1A4-984C-48AB-93AA-C235D9C7C2CA}"/>
              </a:ext>
            </a:extLst>
          </p:cNvPr>
          <p:cNvSpPr/>
          <p:nvPr/>
        </p:nvSpPr>
        <p:spPr>
          <a:xfrm>
            <a:off x="1000366" y="4596884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min(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385993-F1B4-40BD-A771-F75001562C7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718D5-CF98-4DF8-BDF2-45B2DE2AF1A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2FD2CE-83DB-43AA-8A4A-7F1E27F358D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997335" y="1254454"/>
            <a:ext cx="7321079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Funcțiile definite de utilizator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Funcțiile încorporate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Declanșatorii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Cursoarele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5. Tranzacțiile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06227" y="71624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036A65-8AB3-4C4D-B5F5-849797A20EC2}"/>
              </a:ext>
            </a:extLst>
          </p:cNvPr>
          <p:cNvSpPr/>
          <p:nvPr/>
        </p:nvSpPr>
        <p:spPr>
          <a:xfrm>
            <a:off x="503164" y="731620"/>
            <a:ext cx="833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Funcțiile de control permit controlul modului în care vor fi tratate elementele unei interogări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F3CFD-421C-4130-9FA7-2C389A69E46E}"/>
              </a:ext>
            </a:extLst>
          </p:cNvPr>
          <p:cNvSpPr/>
          <p:nvPr/>
        </p:nvSpPr>
        <p:spPr>
          <a:xfrm>
            <a:off x="500374" y="2182734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Dacă </a:t>
            </a: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conditia</a:t>
            </a:r>
            <a:r>
              <a:rPr lang="ro-MD" sz="1600" b="1" dirty="0"/>
              <a:t> se îndeplinește atunci se selectează elementul </a:t>
            </a: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elem_adevarat</a:t>
            </a:r>
            <a:r>
              <a:rPr lang="ro-MD" sz="1600" b="1" dirty="0"/>
              <a:t>, iar dacă nu </a:t>
            </a: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elem_fals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78DFA-DD01-429E-A4F0-ABEDAAFD792A}"/>
              </a:ext>
            </a:extLst>
          </p:cNvPr>
          <p:cNvSpPr/>
          <p:nvPr/>
        </p:nvSpPr>
        <p:spPr>
          <a:xfrm>
            <a:off x="1683067" y="344120"/>
            <a:ext cx="2888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Funcția de control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if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E2AA84-9A4A-4BE7-A801-8AC428D11746}"/>
              </a:ext>
            </a:extLst>
          </p:cNvPr>
          <p:cNvSpPr/>
          <p:nvPr/>
        </p:nvSpPr>
        <p:spPr>
          <a:xfrm>
            <a:off x="1000367" y="1840418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elem_adevarat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elem_fals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791A7-81CC-48F6-A3A7-3B6D2677477D}"/>
              </a:ext>
            </a:extLst>
          </p:cNvPr>
          <p:cNvSpPr/>
          <p:nvPr/>
        </p:nvSpPr>
        <p:spPr>
          <a:xfrm>
            <a:off x="500374" y="2744811"/>
            <a:ext cx="3400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 Dacă în tabelul tari, populația este mai mica de 2000000, atunci se afișează numele țării dacă nu  - numele capitalei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C981C-78EA-4103-8E04-7D0F665DC6F7}"/>
              </a:ext>
            </a:extLst>
          </p:cNvPr>
          <p:cNvSpPr/>
          <p:nvPr/>
        </p:nvSpPr>
        <p:spPr>
          <a:xfrm>
            <a:off x="574244" y="1293697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 err="1"/>
              <a:t>if</a:t>
            </a:r>
            <a:r>
              <a:rPr lang="ro-MD" sz="1600" b="1" dirty="0"/>
              <a:t>()  - permite în dependență de o condiție selectarea unuia din două elemente ce va fi transmit interogării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ED4F6-35D2-40C7-BE99-9FCB5907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32" y="2751875"/>
            <a:ext cx="4433494" cy="2140308"/>
          </a:xfrm>
          <a:prstGeom prst="rect">
            <a:avLst/>
          </a:prstGeom>
        </p:spPr>
      </p:pic>
      <p:sp>
        <p:nvSpPr>
          <p:cNvPr id="15" name="Google Shape;99;p15">
            <a:extLst>
              <a:ext uri="{FF2B5EF4-FFF2-40B4-BE49-F238E27FC236}">
                <a16:creationId xmlns:a16="http://schemas.microsoft.com/office/drawing/2014/main" id="{ABDCC339-290A-45FC-A9A7-B0751472F21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20</a:t>
            </a:fld>
            <a:endParaRPr lang="en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1697D0-6527-4340-A3B1-B17B0249EB5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7CA44-8B25-49FC-9B39-AD71D8F7E5A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43EB4-7BB4-46EC-B8F2-CFF711E2A4C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9;p15">
            <a:extLst>
              <a:ext uri="{FF2B5EF4-FFF2-40B4-BE49-F238E27FC236}">
                <a16:creationId xmlns:a16="http://schemas.microsoft.com/office/drawing/2014/main" id="{F17B85A9-0E60-4FE7-9216-534BDCC85B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21</a:t>
            </a:fld>
            <a:endParaRPr lang="e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9E2B3-D84E-46C8-93E8-AA5E11D49C45}"/>
              </a:ext>
            </a:extLst>
          </p:cNvPr>
          <p:cNvSpPr/>
          <p:nvPr/>
        </p:nvSpPr>
        <p:spPr>
          <a:xfrm>
            <a:off x="500374" y="864943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ifnull</a:t>
            </a:r>
            <a:r>
              <a:rPr lang="ro-RO" sz="1600" b="1" dirty="0"/>
              <a:t>() - verifica daca primul parametru este nu atunci returnează al doilea parametru, iar daca nu este </a:t>
            </a:r>
            <a:r>
              <a:rPr lang="ro-RO" sz="1600" b="1" dirty="0" err="1"/>
              <a:t>nual</a:t>
            </a:r>
            <a:r>
              <a:rPr lang="ro-RO" sz="1600" b="1" dirty="0"/>
              <a:t> atunci returnează acest prim parametru.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0F94E-07F5-4686-8925-703A0BC9F423}"/>
              </a:ext>
            </a:extLst>
          </p:cNvPr>
          <p:cNvSpPr/>
          <p:nvPr/>
        </p:nvSpPr>
        <p:spPr>
          <a:xfrm>
            <a:off x="500374" y="1796879"/>
            <a:ext cx="783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preventiv se adaugă o coloana email ce accepta valori nule în tabelul client</a:t>
            </a: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B7D73-F1C2-451F-8CB0-9F4976518E7D}"/>
              </a:ext>
            </a:extLst>
          </p:cNvPr>
          <p:cNvSpPr/>
          <p:nvPr/>
        </p:nvSpPr>
        <p:spPr>
          <a:xfrm>
            <a:off x="1195754" y="382824"/>
            <a:ext cx="337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Funcția de control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ifnull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A82E12-2FA7-4231-9905-0EDE554A5292}"/>
              </a:ext>
            </a:extLst>
          </p:cNvPr>
          <p:cNvSpPr/>
          <p:nvPr/>
        </p:nvSpPr>
        <p:spPr>
          <a:xfrm>
            <a:off x="926497" y="1465027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ifnull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(param_1, param_2)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8F8B5-F760-4803-B437-EE7970BC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56" y="2438619"/>
            <a:ext cx="5172043" cy="25788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FA00CCE-427B-46A6-8194-A8588558DE0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0533E5-24BF-4E3D-89A7-991A48FF55C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CF11AF-34FA-432E-83BC-621B641C3B4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B1CAF95-D078-41D7-966A-53E7D72FD99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22</a:t>
            </a:fld>
            <a:endParaRPr lang="en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3FDB4-D168-4EC1-AF93-E72B62ADE05C}"/>
              </a:ext>
            </a:extLst>
          </p:cNvPr>
          <p:cNvSpPr/>
          <p:nvPr/>
        </p:nvSpPr>
        <p:spPr>
          <a:xfrm>
            <a:off x="1195754" y="383967"/>
            <a:ext cx="337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Funcția de control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nullif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903C39-C4E5-4C56-8BBF-D042C6D908A7}"/>
              </a:ext>
            </a:extLst>
          </p:cNvPr>
          <p:cNvSpPr/>
          <p:nvPr/>
        </p:nvSpPr>
        <p:spPr>
          <a:xfrm>
            <a:off x="500374" y="864943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nullif</a:t>
            </a:r>
            <a:r>
              <a:rPr lang="ro-RO" sz="1600" b="1" dirty="0"/>
              <a:t>() - verifica daca parametrii sunt identici atunci returnează </a:t>
            </a:r>
            <a:r>
              <a:rPr lang="ro-RO" sz="1600" b="1" dirty="0" err="1"/>
              <a:t>null</a:t>
            </a:r>
            <a:r>
              <a:rPr lang="ro-RO" sz="1600" b="1" dirty="0"/>
              <a:t> iar dacă diferiți atunci returnează primul parametru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F981D-3A69-466E-88BA-6A9E18EA6B91}"/>
              </a:ext>
            </a:extLst>
          </p:cNvPr>
          <p:cNvSpPr/>
          <p:nvPr/>
        </p:nvSpPr>
        <p:spPr>
          <a:xfrm>
            <a:off x="500374" y="1796879"/>
            <a:ext cx="7830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</a:t>
            </a:r>
            <a:endParaRPr lang="ro-RO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1C645-132D-460E-BBB4-340036DB8D82}"/>
              </a:ext>
            </a:extLst>
          </p:cNvPr>
          <p:cNvSpPr/>
          <p:nvPr/>
        </p:nvSpPr>
        <p:spPr>
          <a:xfrm>
            <a:off x="926497" y="1465027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nullif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(param_1, param_2)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71C72-3CEF-4961-8FEE-364D8D93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74" y="2155853"/>
            <a:ext cx="4391657" cy="278990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4ADB85-FC36-4D44-9CE3-A34D0C4896B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0FF96-BE68-4D32-BD9A-7321BF6779A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încorporate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1356C-2C03-4EA7-9B10-75C1CB4EB2E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80F64758-B7ED-452B-97C9-DE2BF1CE369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23</a:t>
            </a:fld>
            <a:endParaRPr lang="en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9A317-BE73-4B38-BC6F-9AEE149FDB10}"/>
              </a:ext>
            </a:extLst>
          </p:cNvPr>
          <p:cNvSpPr/>
          <p:nvPr/>
        </p:nvSpPr>
        <p:spPr>
          <a:xfrm>
            <a:off x="182645" y="979411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FF0000"/>
                </a:solidFill>
              </a:rPr>
              <a:t>Declanșatorul (trigger)</a:t>
            </a:r>
            <a:r>
              <a:rPr lang="ro-RO" sz="1600" b="1" dirty="0"/>
              <a:t> – o secvență de cod atașată unui tabel ce se execută automat când are loc un eveniment asupra tabelului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931B6-A5A3-4774-8C1C-1CFB5B3785FA}"/>
              </a:ext>
            </a:extLst>
          </p:cNvPr>
          <p:cNvSpPr/>
          <p:nvPr/>
        </p:nvSpPr>
        <p:spPr>
          <a:xfrm>
            <a:off x="1561238" y="628246"/>
            <a:ext cx="3010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declanșator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0C4CD3-6C56-4B1B-BA79-36BA2875E2A0}"/>
              </a:ext>
            </a:extLst>
          </p:cNvPr>
          <p:cNvSpPr/>
          <p:nvPr/>
        </p:nvSpPr>
        <p:spPr>
          <a:xfrm>
            <a:off x="182645" y="1563941"/>
            <a:ext cx="8837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Evenimentul reprezintă o acțiune de înscriere, de actualizare sau de ștergere a datelor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9F3A5-FD06-4373-87E9-5851EBCB9CB3}"/>
              </a:ext>
            </a:extLst>
          </p:cNvPr>
          <p:cNvSpPr/>
          <p:nvPr/>
        </p:nvSpPr>
        <p:spPr>
          <a:xfrm>
            <a:off x="3347947" y="310115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Declanșatorii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26626-3107-4099-BB92-4312C5818171}"/>
              </a:ext>
            </a:extLst>
          </p:cNvPr>
          <p:cNvSpPr/>
          <p:nvPr/>
        </p:nvSpPr>
        <p:spPr>
          <a:xfrm>
            <a:off x="182645" y="3134168"/>
            <a:ext cx="8515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funcție de momentul acțiunii declanșatorii sunt: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E084C-A6FF-47E7-8369-5FBF702CFCC6}"/>
              </a:ext>
            </a:extLst>
          </p:cNvPr>
          <p:cNvSpPr/>
          <p:nvPr/>
        </p:nvSpPr>
        <p:spPr>
          <a:xfrm>
            <a:off x="429772" y="3430961"/>
            <a:ext cx="8088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BEFORE – se declanșează înainte efectuarea propriu zisă a operației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C78C1-B56A-4A0C-9D5A-688F8E61CAE4}"/>
              </a:ext>
            </a:extLst>
          </p:cNvPr>
          <p:cNvSpPr/>
          <p:nvPr/>
        </p:nvSpPr>
        <p:spPr>
          <a:xfrm>
            <a:off x="182645" y="1942419"/>
            <a:ext cx="8515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funcție de tipul operație pentru care se execută declanșatorii sunt: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DC2ED4-3C4E-434C-9CAF-B1710193B1B6}"/>
              </a:ext>
            </a:extLst>
          </p:cNvPr>
          <p:cNvSpPr/>
          <p:nvPr/>
        </p:nvSpPr>
        <p:spPr>
          <a:xfrm>
            <a:off x="476073" y="2210097"/>
            <a:ext cx="7928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INSERT – declanșatorul se execută când are lor înscrierea datelor noi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A0A90-D9F2-45F9-AEEC-A93764551D3B}"/>
              </a:ext>
            </a:extLst>
          </p:cNvPr>
          <p:cNvSpPr/>
          <p:nvPr/>
        </p:nvSpPr>
        <p:spPr>
          <a:xfrm>
            <a:off x="476073" y="2502213"/>
            <a:ext cx="7928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UPDATE – declanșatorul se execută când are lor actualizarea datelor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A69E6F-5DA1-4797-9B04-44F213B10A90}"/>
              </a:ext>
            </a:extLst>
          </p:cNvPr>
          <p:cNvSpPr/>
          <p:nvPr/>
        </p:nvSpPr>
        <p:spPr>
          <a:xfrm>
            <a:off x="476073" y="2778930"/>
            <a:ext cx="7928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DELETE – declanșatorul se execută când are lor ștergerea datelor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B1977-DC17-4186-BA91-D6E5B798719F}"/>
              </a:ext>
            </a:extLst>
          </p:cNvPr>
          <p:cNvSpPr/>
          <p:nvPr/>
        </p:nvSpPr>
        <p:spPr>
          <a:xfrm>
            <a:off x="429773" y="3723103"/>
            <a:ext cx="80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AFTER – se declanșează după efectuarea propriu zisă a operației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2BCF1-DA3F-4E7E-AE2F-BB337D918934}"/>
              </a:ext>
            </a:extLst>
          </p:cNvPr>
          <p:cNvSpPr/>
          <p:nvPr/>
        </p:nvSpPr>
        <p:spPr>
          <a:xfrm>
            <a:off x="182645" y="4094743"/>
            <a:ext cx="8515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Declanșatorii pot apela datele implicate în operații prin adăugarea prefixelor: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47D09-E54A-4F5B-B42C-870BC361BE6A}"/>
              </a:ext>
            </a:extLst>
          </p:cNvPr>
          <p:cNvSpPr/>
          <p:nvPr/>
        </p:nvSpPr>
        <p:spPr>
          <a:xfrm>
            <a:off x="438043" y="4404888"/>
            <a:ext cx="8088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OLD – pentru datele anterioare operației (declanșatorii UPDATE și DELETE)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4DFE-7086-4D90-98D3-6F31DE9143E0}"/>
              </a:ext>
            </a:extLst>
          </p:cNvPr>
          <p:cNvSpPr/>
          <p:nvPr/>
        </p:nvSpPr>
        <p:spPr>
          <a:xfrm>
            <a:off x="438044" y="4709566"/>
            <a:ext cx="80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NEW – pentru datele posterioare operației (declanșatorii UPDATE și INSERT)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877B86-4139-4ADF-A879-32E5B02229A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1E5A4-BB1C-48CB-9679-692CB5A4767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5A492F-9ACF-49AD-8021-2E8EC3F5AA1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9A14C6C-14C3-4927-A4E3-09A28123FC8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24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E5F72-7845-45E8-9AE7-5AC074478612}"/>
              </a:ext>
            </a:extLst>
          </p:cNvPr>
          <p:cNvSpPr/>
          <p:nvPr/>
        </p:nvSpPr>
        <p:spPr>
          <a:xfrm>
            <a:off x="438042" y="75691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de crearea a declanșatorilor: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0C1FD1-1DFF-49FC-A4C7-D1339B6BC61C}"/>
              </a:ext>
            </a:extLst>
          </p:cNvPr>
          <p:cNvSpPr/>
          <p:nvPr/>
        </p:nvSpPr>
        <p:spPr>
          <a:xfrm>
            <a:off x="1668979" y="381849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declanșatorilor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D36742-4A9D-49D3-BB5A-9EE398797108}"/>
              </a:ext>
            </a:extLst>
          </p:cNvPr>
          <p:cNvSpPr/>
          <p:nvPr/>
        </p:nvSpPr>
        <p:spPr>
          <a:xfrm>
            <a:off x="361619" y="256573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timp_declanșator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sz="1600" b="1" dirty="0"/>
              <a:t>poate avea valorile 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AFTER </a:t>
            </a:r>
            <a:r>
              <a:rPr lang="ro-MD" sz="1600" b="1" dirty="0"/>
              <a:t>sau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BEFORE</a:t>
            </a:r>
            <a:endParaRPr lang="ro-RO" sz="16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3CAAFD-7357-4C26-9BFE-8EBA2D19356B}"/>
              </a:ext>
            </a:extLst>
          </p:cNvPr>
          <p:cNvSpPr/>
          <p:nvPr/>
        </p:nvSpPr>
        <p:spPr>
          <a:xfrm>
            <a:off x="755196" y="1116197"/>
            <a:ext cx="8057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TRIGGER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nume_declanșator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timp_declanșator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actiune_declansator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FOR EACH ROW</a:t>
            </a:r>
          </a:p>
          <a:p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ordine_declanșator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nume_declașator_existent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BEGIN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corp_declansator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133E9-944D-4D91-845D-FBCE55F3A06F}"/>
              </a:ext>
            </a:extLst>
          </p:cNvPr>
          <p:cNvSpPr/>
          <p:nvPr/>
        </p:nvSpPr>
        <p:spPr>
          <a:xfrm>
            <a:off x="361619" y="2879246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actiune_declanșator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sz="1600" b="1" dirty="0"/>
              <a:t>poate avea valorile 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INSERT</a:t>
            </a:r>
            <a:r>
              <a:rPr lang="ro-MD" sz="1600" b="1" dirty="0"/>
              <a:t>,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ro-MD" sz="1600" b="1" dirty="0"/>
              <a:t>sau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DELETE</a:t>
            </a:r>
            <a:endParaRPr lang="ro-RO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4DD841-B218-481C-A7C8-1ED73B3CD6D0}"/>
              </a:ext>
            </a:extLst>
          </p:cNvPr>
          <p:cNvSpPr/>
          <p:nvPr/>
        </p:nvSpPr>
        <p:spPr>
          <a:xfrm>
            <a:off x="361619" y="3215676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ordine_declanșator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sz="1600" b="1" dirty="0"/>
              <a:t>se utilizează în cazul în care există deja un declanșator pe acțiunea respectivă și poate avea valorile 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FOLLOWS </a:t>
            </a:r>
            <a:r>
              <a:rPr lang="ro-MD" sz="1600" b="1" dirty="0"/>
              <a:t>sau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PRECEDES</a:t>
            </a:r>
            <a:endParaRPr lang="ro-RO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0FB7-B923-4C0D-8101-9A8E6332039B}"/>
              </a:ext>
            </a:extLst>
          </p:cNvPr>
          <p:cNvSpPr/>
          <p:nvPr/>
        </p:nvSpPr>
        <p:spPr>
          <a:xfrm>
            <a:off x="361619" y="4342647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BEGIN și END </a:t>
            </a:r>
            <a:r>
              <a:rPr lang="ro-MD" sz="1600" b="1" dirty="0"/>
              <a:t>se utilizează în cazul corpul declanșatorului constă din mai multe interogări</a:t>
            </a:r>
            <a:endParaRPr lang="ro-RO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7F7E9-7F26-4217-A041-AE50AB037CC0}"/>
              </a:ext>
            </a:extLst>
          </p:cNvPr>
          <p:cNvSpPr/>
          <p:nvPr/>
        </p:nvSpPr>
        <p:spPr>
          <a:xfrm>
            <a:off x="361619" y="3785991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corp_declanșator</a:t>
            </a:r>
            <a:r>
              <a:rPr lang="ro-MD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sz="1600" b="1" dirty="0"/>
              <a:t>include interogările ce se vor executa când se apelează declanșatorul</a:t>
            </a:r>
            <a:endParaRPr lang="ro-RO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9841A6-507F-43CC-B8FD-FF6F4147344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9F51D-E742-45E3-BF17-F1AAA5BD173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708A99-0A20-446E-A73E-AD9054AB289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955DE08B-DC31-4ADC-B1AF-CA180E0675B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25</a:t>
            </a:fld>
            <a:endParaRPr lang="en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C7FF6-D0EF-45BF-87FA-5BDB0C2BCC54}"/>
              </a:ext>
            </a:extLst>
          </p:cNvPr>
          <p:cNvSpPr/>
          <p:nvPr/>
        </p:nvSpPr>
        <p:spPr>
          <a:xfrm>
            <a:off x="2428586" y="413184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declanșator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B33353-2A01-4345-9469-41076F399268}"/>
              </a:ext>
            </a:extLst>
          </p:cNvPr>
          <p:cNvSpPr/>
          <p:nvPr/>
        </p:nvSpPr>
        <p:spPr>
          <a:xfrm>
            <a:off x="314478" y="851591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unui declanșator INSERT ce va atribui numele tari noi incluse unei variabile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BABE2-263F-4953-801B-893A7BE8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1" y="2257444"/>
            <a:ext cx="4257521" cy="2395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742972-CF3C-49DC-BC41-02426F67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79" y="2434984"/>
            <a:ext cx="4344074" cy="17208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56E16D-AAA9-4014-9BD1-040AF2129671}"/>
              </a:ext>
            </a:extLst>
          </p:cNvPr>
          <p:cNvSpPr/>
          <p:nvPr/>
        </p:nvSpPr>
        <p:spPr>
          <a:xfrm>
            <a:off x="314478" y="1445559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După interogarea de înscrierea se va selecta variabila pentru a se confirma înscrierea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3FF51-B320-4C8C-B8E0-ABB4814BB1D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29B7EF-9BDF-4AA7-B44F-8324B4A18CF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7775B-7C99-4539-8F40-0B7C3EBFFBB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;p15">
            <a:extLst>
              <a:ext uri="{FF2B5EF4-FFF2-40B4-BE49-F238E27FC236}">
                <a16:creationId xmlns:a16="http://schemas.microsoft.com/office/drawing/2014/main" id="{183EDF08-45E2-41C1-A44F-3FCE1A1ADEB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26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BD8FAC-643F-4536-9241-E2F39841187A}"/>
              </a:ext>
            </a:extLst>
          </p:cNvPr>
          <p:cNvSpPr/>
          <p:nvPr/>
        </p:nvSpPr>
        <p:spPr>
          <a:xfrm>
            <a:off x="1594318" y="368570"/>
            <a:ext cx="3623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declanșatorilor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598C8-9582-47EB-B531-7BBA6F9A32AC}"/>
              </a:ext>
            </a:extLst>
          </p:cNvPr>
          <p:cNvSpPr/>
          <p:nvPr/>
        </p:nvSpPr>
        <p:spPr>
          <a:xfrm>
            <a:off x="314477" y="75816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vizualizarea tuturor declanșatorilor unei baze de date se va scrie sintaxa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BC5D2-EC71-4FAC-8A13-8068AA9C279B}"/>
              </a:ext>
            </a:extLst>
          </p:cNvPr>
          <p:cNvSpPr/>
          <p:nvPr/>
        </p:nvSpPr>
        <p:spPr>
          <a:xfrm>
            <a:off x="314477" y="1453243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Workbench</a:t>
            </a:r>
            <a:r>
              <a:rPr lang="ro-RO" sz="1600" b="1" dirty="0"/>
              <a:t> declanșatorii pot fi vizualizați în opțiunea </a:t>
            </a:r>
            <a:r>
              <a:rPr lang="ro-RO" sz="1600" b="1" dirty="0" err="1"/>
              <a:t>Triggers</a:t>
            </a:r>
            <a:r>
              <a:rPr lang="ro-RO" sz="1600" b="1" dirty="0"/>
              <a:t> a tabelelor din câmpul de navigare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3139D-2E38-420F-B7EF-CB3468E7CB56}"/>
              </a:ext>
            </a:extLst>
          </p:cNvPr>
          <p:cNvSpPr/>
          <p:nvPr/>
        </p:nvSpPr>
        <p:spPr>
          <a:xfrm>
            <a:off x="755196" y="1116197"/>
            <a:ext cx="8057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 TRIGGERS FROM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nume_baza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745F5-38B2-4C51-9776-7738D627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49" y="2067287"/>
            <a:ext cx="2699329" cy="29227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2528B-11A4-46ED-90EA-2537D097DDF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43A39-94BD-44B7-82B9-3F18F38BE85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C4AA7-B17B-4CD1-BB57-862B57125F6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9BF930C0-04ED-4056-8E8D-7B005AF9B1D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27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F7B140-2415-48B6-8FEA-00F552642EE8}"/>
              </a:ext>
            </a:extLst>
          </p:cNvPr>
          <p:cNvSpPr/>
          <p:nvPr/>
        </p:nvSpPr>
        <p:spPr>
          <a:xfrm>
            <a:off x="1422307" y="372167"/>
            <a:ext cx="4868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declanșatorilor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E240AA-8703-4C7F-8053-104D0C4CF13E}"/>
              </a:ext>
            </a:extLst>
          </p:cNvPr>
          <p:cNvSpPr/>
          <p:nvPr/>
        </p:nvSpPr>
        <p:spPr>
          <a:xfrm>
            <a:off x="314477" y="1159345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fereastra care apare se selectează </a:t>
            </a:r>
            <a:r>
              <a:rPr lang="ro-RO" sz="1600" b="1" dirty="0" err="1"/>
              <a:t>tab-ul</a:t>
            </a:r>
            <a:r>
              <a:rPr lang="ro-RO" sz="1600" b="1" dirty="0"/>
              <a:t> </a:t>
            </a:r>
            <a:r>
              <a:rPr lang="ro-RO" sz="1600" b="1" dirty="0" err="1"/>
              <a:t>Triggers</a:t>
            </a:r>
            <a:endParaRPr lang="ro-RO" sz="16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D81A5-B4CA-4CAF-8B48-0AE893C4C35D}"/>
              </a:ext>
            </a:extLst>
          </p:cNvPr>
          <p:cNvSpPr/>
          <p:nvPr/>
        </p:nvSpPr>
        <p:spPr>
          <a:xfrm>
            <a:off x="314477" y="85722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inițiază procedura de modificare a tabelului (Alter Table...)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94172-3E77-4FF0-BEAA-71F534DA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18" y="2342625"/>
            <a:ext cx="5661662" cy="2664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EB595B-5B24-4811-9DA3-65E21354C831}"/>
              </a:ext>
            </a:extLst>
          </p:cNvPr>
          <p:cNvSpPr/>
          <p:nvPr/>
        </p:nvSpPr>
        <p:spPr>
          <a:xfrm>
            <a:off x="314477" y="149789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acționează simbolul + de pe linia tipului de declanșator dorit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9EAB07-E556-43BE-93E8-0056D2610390}"/>
              </a:ext>
            </a:extLst>
          </p:cNvPr>
          <p:cNvSpPr/>
          <p:nvPr/>
        </p:nvSpPr>
        <p:spPr>
          <a:xfrm>
            <a:off x="314477" y="1836453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fereastra alăturată se include codul corpului declanșatorului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F600AC-FD79-41DF-8679-D0E93B14DBC6}"/>
              </a:ext>
            </a:extLst>
          </p:cNvPr>
          <p:cNvCxnSpPr>
            <a:cxnSpLocks/>
          </p:cNvCxnSpPr>
          <p:nvPr/>
        </p:nvCxnSpPr>
        <p:spPr>
          <a:xfrm>
            <a:off x="3070860" y="1775460"/>
            <a:ext cx="129540" cy="1607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90EA4-7C56-4DDA-BA7D-7F5EF36F9AD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716E5-06AB-41CF-BBCD-A6E06114274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D4657-445A-4313-9FCA-4EDEFECFC5E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4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9;p15">
            <a:extLst>
              <a:ext uri="{FF2B5EF4-FFF2-40B4-BE49-F238E27FC236}">
                <a16:creationId xmlns:a16="http://schemas.microsoft.com/office/drawing/2014/main" id="{D9495DBB-2729-47DA-8050-30701E0B063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28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07300D-2732-480A-A36E-A4063260537D}"/>
              </a:ext>
            </a:extLst>
          </p:cNvPr>
          <p:cNvSpPr/>
          <p:nvPr/>
        </p:nvSpPr>
        <p:spPr>
          <a:xfrm>
            <a:off x="398858" y="1534233"/>
            <a:ext cx="785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Workbench</a:t>
            </a:r>
            <a:r>
              <a:rPr lang="ro-RO" sz="1600" b="1" dirty="0"/>
              <a:t> un declanșator se șterge prin acționarea semnului – din linia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declanșatorului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6BF70A-E0BD-4D03-A481-FC625554A582}"/>
              </a:ext>
            </a:extLst>
          </p:cNvPr>
          <p:cNvSpPr/>
          <p:nvPr/>
        </p:nvSpPr>
        <p:spPr>
          <a:xfrm>
            <a:off x="375418" y="858740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Un declanșator se șterge cu sintaxa:</a:t>
            </a:r>
            <a:endParaRPr lang="ro-MD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CFFCDF-1EFB-4896-875B-1599888E3550}"/>
              </a:ext>
            </a:extLst>
          </p:cNvPr>
          <p:cNvSpPr/>
          <p:nvPr/>
        </p:nvSpPr>
        <p:spPr>
          <a:xfrm>
            <a:off x="739616" y="1157720"/>
            <a:ext cx="8489991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DROP TRIGGER IF EXISTS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nume_declanșator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3789B6-F1E1-4121-A12C-6BA86DC8D1E2}"/>
              </a:ext>
            </a:extLst>
          </p:cNvPr>
          <p:cNvSpPr/>
          <p:nvPr/>
        </p:nvSpPr>
        <p:spPr>
          <a:xfrm>
            <a:off x="2311392" y="428856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declanșatorului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5800B-D558-40A0-BB47-34D240A3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89" y="2321433"/>
            <a:ext cx="2281471" cy="18784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F54FA-FC92-44F8-AFEE-137D9437757F}"/>
              </a:ext>
            </a:extLst>
          </p:cNvPr>
          <p:cNvCxnSpPr>
            <a:cxnSpLocks/>
          </p:cNvCxnSpPr>
          <p:nvPr/>
        </p:nvCxnSpPr>
        <p:spPr>
          <a:xfrm flipH="1">
            <a:off x="4686300" y="1768132"/>
            <a:ext cx="2423160" cy="9064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E197C7-A970-406A-9F0F-CB4EF0DF4DF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DB22F-3D0C-48E5-A154-10D14AC95CC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Declanșatorii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E492D5-66BB-43D5-A1BF-C12CB43ACC0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668943A5-464F-4AF7-823C-7C46F14E1974}"/>
              </a:ext>
            </a:extLst>
          </p:cNvPr>
          <p:cNvSpPr txBox="1">
            <a:spLocks/>
          </p:cNvSpPr>
          <p:nvPr/>
        </p:nvSpPr>
        <p:spPr>
          <a:xfrm>
            <a:off x="8404384" y="473023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29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0FAF5-C548-40E2-A99A-305545F3CB3D}"/>
              </a:ext>
            </a:extLst>
          </p:cNvPr>
          <p:cNvSpPr/>
          <p:nvPr/>
        </p:nvSpPr>
        <p:spPr>
          <a:xfrm>
            <a:off x="1432351" y="640761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Noțiunea de cursor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FCCD7B-8C07-45D1-AC64-1D65457143A8}"/>
              </a:ext>
            </a:extLst>
          </p:cNvPr>
          <p:cNvSpPr/>
          <p:nvPr/>
        </p:nvSpPr>
        <p:spPr>
          <a:xfrm>
            <a:off x="329561" y="2191043"/>
            <a:ext cx="6683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Cursorul permite doar citirea datelor nu și modificarea acestora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BFE1EE-D446-4869-8C7B-52F002294B06}"/>
              </a:ext>
            </a:extLst>
          </p:cNvPr>
          <p:cNvSpPr/>
          <p:nvPr/>
        </p:nvSpPr>
        <p:spPr>
          <a:xfrm>
            <a:off x="276430" y="995160"/>
            <a:ext cx="8676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Cursorul este un mecanism de citire a datelor mai multor linii și atribuirea acestora unei variabile sub forma unei singurea linii</a:t>
            </a:r>
            <a:endParaRPr lang="ro-MD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F84C2D-A6A0-4030-9D12-C8D3CF601CCF}"/>
              </a:ext>
            </a:extLst>
          </p:cNvPr>
          <p:cNvSpPr/>
          <p:nvPr/>
        </p:nvSpPr>
        <p:spPr>
          <a:xfrm>
            <a:off x="329561" y="1593627"/>
            <a:ext cx="8448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Cursorul se utilează în corpul procedurilor stocate, funcțiilor definite de utilizator și a declanșatoarelor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64FC2-46B9-440E-B24E-4947BC744F48}"/>
              </a:ext>
            </a:extLst>
          </p:cNvPr>
          <p:cNvSpPr/>
          <p:nvPr/>
        </p:nvSpPr>
        <p:spPr>
          <a:xfrm>
            <a:off x="3528283" y="313089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Cursoarele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4BD6D-2C54-4B8E-9D3B-5713AF8450F4}"/>
              </a:ext>
            </a:extLst>
          </p:cNvPr>
          <p:cNvSpPr/>
          <p:nvPr/>
        </p:nvSpPr>
        <p:spPr>
          <a:xfrm>
            <a:off x="329561" y="2542238"/>
            <a:ext cx="5033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Cursorul se utilizează cu interogarea SELECT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FDB9C-90EF-4330-B858-684385028994}"/>
              </a:ext>
            </a:extLst>
          </p:cNvPr>
          <p:cNvSpPr/>
          <p:nvPr/>
        </p:nvSpPr>
        <p:spPr>
          <a:xfrm>
            <a:off x="329561" y="2893433"/>
            <a:ext cx="3100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Etapele utilizării cursorului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A7468-65A1-47F5-BC23-4BE492F8D147}"/>
              </a:ext>
            </a:extLst>
          </p:cNvPr>
          <p:cNvSpPr/>
          <p:nvPr/>
        </p:nvSpPr>
        <p:spPr>
          <a:xfrm>
            <a:off x="735734" y="3225012"/>
            <a:ext cx="5521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Declararea variabilelor ce vor fi utilizate cu cursorul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01B40-5CB4-461B-8258-E4DC498AEFC9}"/>
              </a:ext>
            </a:extLst>
          </p:cNvPr>
          <p:cNvSpPr/>
          <p:nvPr/>
        </p:nvSpPr>
        <p:spPr>
          <a:xfrm>
            <a:off x="746955" y="3518963"/>
            <a:ext cx="2582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Declararea cursorului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F4565-C6C0-4BC3-BA8E-817703621416}"/>
              </a:ext>
            </a:extLst>
          </p:cNvPr>
          <p:cNvSpPr/>
          <p:nvPr/>
        </p:nvSpPr>
        <p:spPr>
          <a:xfrm>
            <a:off x="735734" y="4125135"/>
            <a:ext cx="2752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Deschiderea cursorului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54F-2C78-4EFB-987D-13CAC51EEFE0}"/>
              </a:ext>
            </a:extLst>
          </p:cNvPr>
          <p:cNvSpPr/>
          <p:nvPr/>
        </p:nvSpPr>
        <p:spPr>
          <a:xfrm>
            <a:off x="746955" y="4419086"/>
            <a:ext cx="26420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Extragerea informației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60D70-E345-4C59-A724-08E201AA2097}"/>
              </a:ext>
            </a:extLst>
          </p:cNvPr>
          <p:cNvSpPr/>
          <p:nvPr/>
        </p:nvSpPr>
        <p:spPr>
          <a:xfrm>
            <a:off x="746955" y="4716266"/>
            <a:ext cx="2560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Închiderea cursorului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DD0C4-08F6-4275-B093-ECBE3B42C3F5}"/>
              </a:ext>
            </a:extLst>
          </p:cNvPr>
          <p:cNvSpPr/>
          <p:nvPr/>
        </p:nvSpPr>
        <p:spPr>
          <a:xfrm>
            <a:off x="746955" y="3822049"/>
            <a:ext cx="3897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Declararea </a:t>
            </a:r>
            <a:r>
              <a:rPr lang="ro-RO" sz="1600" b="1" dirty="0" err="1"/>
              <a:t>handler</a:t>
            </a:r>
            <a:r>
              <a:rPr lang="ro-RO" sz="1600" b="1" dirty="0"/>
              <a:t>- ului de finisare</a:t>
            </a:r>
            <a:endParaRPr lang="ro-MD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ACD48-06CC-45D2-92E7-C057E606889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5E40C0-3942-46DD-80F8-2C5736FD44B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Cursoarele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17DCF-4208-414C-8B65-D3A0C82F3F4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1081710" y="859285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Noțiunea de funcție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278743" y="397620"/>
            <a:ext cx="4586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Funcții definite de utilizator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444413" y="1301970"/>
            <a:ext cx="8027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</a:rPr>
              <a:t>Funcția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– o secvență denumită de cod, ce poate accepta și parametri de intrare, care returnează o valoare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C1123-92C8-440D-AD64-9D958E0F023F}"/>
              </a:ext>
            </a:extLst>
          </p:cNvPr>
          <p:cNvSpPr/>
          <p:nvPr/>
        </p:nvSpPr>
        <p:spPr>
          <a:xfrm>
            <a:off x="444413" y="1900870"/>
            <a:ext cx="8312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Funcțiile sunt de două tipuri: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30EB1-4486-46E7-8365-6775D8502715}"/>
              </a:ext>
            </a:extLst>
          </p:cNvPr>
          <p:cNvSpPr/>
          <p:nvPr/>
        </p:nvSpPr>
        <p:spPr>
          <a:xfrm>
            <a:off x="855284" y="2221717"/>
            <a:ext cx="7616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 încorporate – funcțiile standard stocate pe serverul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endParaRPr lang="ro-RO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28964-B0B6-4923-9390-C14EC924E6CC}"/>
              </a:ext>
            </a:extLst>
          </p:cNvPr>
          <p:cNvSpPr/>
          <p:nvPr/>
        </p:nvSpPr>
        <p:spPr>
          <a:xfrm>
            <a:off x="444413" y="3164090"/>
            <a:ext cx="7959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Deosebirile dintre funcțiile definite de utilizator și procedurile stocate: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19438-F925-4BEF-AB5E-43E32EDE2B44}"/>
              </a:ext>
            </a:extLst>
          </p:cNvPr>
          <p:cNvSpPr/>
          <p:nvPr/>
        </p:nvSpPr>
        <p:spPr>
          <a:xfrm>
            <a:off x="855284" y="2557183"/>
            <a:ext cx="7616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 definite de utilizator – funcțiile create de utilizator în dependență de necesități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DD1B-61E8-4CB7-BB0A-9BAC977692AB}"/>
              </a:ext>
            </a:extLst>
          </p:cNvPr>
          <p:cNvSpPr/>
          <p:nvPr/>
        </p:nvSpPr>
        <p:spPr>
          <a:xfrm>
            <a:off x="855284" y="3543102"/>
            <a:ext cx="7616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Funcțiile returnează doar o singură valoarea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AEFE2-050D-427C-B9EE-A5BCE168930B}"/>
              </a:ext>
            </a:extLst>
          </p:cNvPr>
          <p:cNvSpPr/>
          <p:nvPr/>
        </p:nvSpPr>
        <p:spPr>
          <a:xfrm>
            <a:off x="855284" y="3828918"/>
            <a:ext cx="7616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Funcțiile pot avea doar parametri de intrare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7060-340D-43C4-9CA2-C07D4E5024B8}"/>
              </a:ext>
            </a:extLst>
          </p:cNvPr>
          <p:cNvSpPr/>
          <p:nvPr/>
        </p:nvSpPr>
        <p:spPr>
          <a:xfrm>
            <a:off x="855283" y="4137708"/>
            <a:ext cx="7616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Funcțiile se pot folosi în interogările SQL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8E0B6-E104-4152-B634-4A380F0D4EFC}"/>
              </a:ext>
            </a:extLst>
          </p:cNvPr>
          <p:cNvSpPr/>
          <p:nvPr/>
        </p:nvSpPr>
        <p:spPr>
          <a:xfrm>
            <a:off x="855283" y="4438748"/>
            <a:ext cx="7616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Funcțiile pot fi apelate în interiorul procedurilor însă în funcție nu se pot apela procedurile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D4514-1659-4DDC-856D-B5D230BDE01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12;p17">
            <a:extLst>
              <a:ext uri="{FF2B5EF4-FFF2-40B4-BE49-F238E27FC236}">
                <a16:creationId xmlns:a16="http://schemas.microsoft.com/office/drawing/2014/main" id="{7D71EB0C-FF67-4C4C-A280-315F6A0CDA0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30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F5381-2D15-49EC-90F8-4E3311972950}"/>
              </a:ext>
            </a:extLst>
          </p:cNvPr>
          <p:cNvSpPr/>
          <p:nvPr/>
        </p:nvSpPr>
        <p:spPr>
          <a:xfrm>
            <a:off x="698941" y="460819"/>
            <a:ext cx="6159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Declararea variabilelor cursorului și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handler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CEC6E2-BE78-461C-9B3F-BE01FFEDE2A1}"/>
              </a:ext>
            </a:extLst>
          </p:cNvPr>
          <p:cNvSpPr/>
          <p:nvPr/>
        </p:nvSpPr>
        <p:spPr>
          <a:xfrm>
            <a:off x="424529" y="1019938"/>
            <a:ext cx="8613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Declararea a 2 variabile, una pentru stocarea datelor cu valoarea implicită un </a:t>
            </a:r>
            <a:r>
              <a:rPr lang="ro-RO" sz="1600" b="1" dirty="0" err="1"/>
              <a:t>string</a:t>
            </a:r>
            <a:r>
              <a:rPr lang="ro-RO" sz="1600" b="1" dirty="0"/>
              <a:t> gol și a doua pentru determinarea ultimei linii de date cu valoarea implicita 0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05175-1D79-4225-A1B1-9142142C29FF}"/>
              </a:ext>
            </a:extLst>
          </p:cNvPr>
          <p:cNvSpPr/>
          <p:nvPr/>
        </p:nvSpPr>
        <p:spPr>
          <a:xfrm>
            <a:off x="1163029" y="1719021"/>
            <a:ext cx="5892700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date VARCHAR(100) DEFAULT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‘’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finis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 DEFAULT 0;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D7060-A037-47F6-90B0-D1BE12DAB181}"/>
              </a:ext>
            </a:extLst>
          </p:cNvPr>
          <p:cNvSpPr/>
          <p:nvPr/>
        </p:nvSpPr>
        <p:spPr>
          <a:xfrm>
            <a:off x="424529" y="2287853"/>
            <a:ext cx="8216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Declararea cursorului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1F0FE0-42C8-4980-897A-C294ED51FAD2}"/>
              </a:ext>
            </a:extLst>
          </p:cNvPr>
          <p:cNvSpPr/>
          <p:nvPr/>
        </p:nvSpPr>
        <p:spPr>
          <a:xfrm>
            <a:off x="1163029" y="2647619"/>
            <a:ext cx="589270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nume_cursor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CURSOR FOR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interogare_SELECT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53E0D-5D10-48EA-B1D0-A830FE797FDB}"/>
              </a:ext>
            </a:extLst>
          </p:cNvPr>
          <p:cNvSpPr/>
          <p:nvPr/>
        </p:nvSpPr>
        <p:spPr>
          <a:xfrm>
            <a:off x="424529" y="3087679"/>
            <a:ext cx="821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Cursorul va citi datele linie după linie și când va ajunge la ultima linie va genera o eroare deoarece nu există următoarea linie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760FF-3A73-4A82-A4B1-BACA61C6706F}"/>
              </a:ext>
            </a:extLst>
          </p:cNvPr>
          <p:cNvSpPr/>
          <p:nvPr/>
        </p:nvSpPr>
        <p:spPr>
          <a:xfrm>
            <a:off x="424530" y="3804448"/>
            <a:ext cx="821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evitarea acestei erori se creează un </a:t>
            </a:r>
            <a:r>
              <a:rPr lang="ro-RO" sz="1600" b="1" dirty="0" err="1"/>
              <a:t>handler</a:t>
            </a:r>
            <a:r>
              <a:rPr lang="ro-RO" sz="1600" b="1" dirty="0"/>
              <a:t> ce modifică variabila </a:t>
            </a: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finis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când se ajunge la ultima linie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BAE25-4FCD-4CE1-9F9D-87EA88F541FA}"/>
              </a:ext>
            </a:extLst>
          </p:cNvPr>
          <p:cNvSpPr/>
          <p:nvPr/>
        </p:nvSpPr>
        <p:spPr>
          <a:xfrm>
            <a:off x="1163029" y="4448396"/>
            <a:ext cx="7638071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CONTINUE HANDLER NOT FOUND SET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finis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A4371-B59E-4745-84B9-14CC67DF8BC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60E0F-91B9-4E73-8931-5081D9573DF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Cursoarele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CF12-6887-47B7-84DD-A6AEBC3537D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8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9;p15">
            <a:extLst>
              <a:ext uri="{FF2B5EF4-FFF2-40B4-BE49-F238E27FC236}">
                <a16:creationId xmlns:a16="http://schemas.microsoft.com/office/drawing/2014/main" id="{B7775709-B5E9-4E2C-A0B0-EEAA7D33BEFB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31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0B145E-6FF0-4E70-8DD2-7F51F58F05C1}"/>
              </a:ext>
            </a:extLst>
          </p:cNvPr>
          <p:cNvSpPr/>
          <p:nvPr/>
        </p:nvSpPr>
        <p:spPr>
          <a:xfrm>
            <a:off x="382190" y="427277"/>
            <a:ext cx="7332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Deschiderea cursorului, extragerea datelor și închiderea 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712B5-47B2-4A46-9607-BD40F09F7988}"/>
              </a:ext>
            </a:extLst>
          </p:cNvPr>
          <p:cNvSpPr/>
          <p:nvPr/>
        </p:nvSpPr>
        <p:spPr>
          <a:xfrm>
            <a:off x="467346" y="932490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utilizarea cursorul necesită a fi deschis</a:t>
            </a:r>
            <a:endParaRPr lang="ro-MD" sz="1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05506-1828-4203-8FF9-C9495E6DE2F9}"/>
              </a:ext>
            </a:extLst>
          </p:cNvPr>
          <p:cNvSpPr/>
          <p:nvPr/>
        </p:nvSpPr>
        <p:spPr>
          <a:xfrm>
            <a:off x="1102068" y="1252056"/>
            <a:ext cx="589270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nume_cursor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72E0AD-FEC3-4931-9FED-60C38BE058BF}"/>
              </a:ext>
            </a:extLst>
          </p:cNvPr>
          <p:cNvSpPr/>
          <p:nvPr/>
        </p:nvSpPr>
        <p:spPr>
          <a:xfrm>
            <a:off x="467346" y="1545534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generală de extragere a datelor</a:t>
            </a:r>
            <a:endParaRPr lang="ro-MD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3F858E-8AB5-4B18-ABB6-CAF1E534E8D4}"/>
              </a:ext>
            </a:extLst>
          </p:cNvPr>
          <p:cNvSpPr/>
          <p:nvPr/>
        </p:nvSpPr>
        <p:spPr>
          <a:xfrm>
            <a:off x="467346" y="2351749"/>
            <a:ext cx="6992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o-RO" sz="1600" b="1" dirty="0"/>
              <a:t> este variabila de stocare declarata la început</a:t>
            </a:r>
            <a:endParaRPr lang="ro-MD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4A9738-872B-4DAE-8B40-63A884CA1BF0}"/>
              </a:ext>
            </a:extLst>
          </p:cNvPr>
          <p:cNvSpPr/>
          <p:nvPr/>
        </p:nvSpPr>
        <p:spPr>
          <a:xfrm>
            <a:off x="529870" y="3660444"/>
            <a:ext cx="6132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eliberarea memorie cursorul trebuie închis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012306-D610-48AE-BF83-6FFE261F3B57}"/>
              </a:ext>
            </a:extLst>
          </p:cNvPr>
          <p:cNvSpPr/>
          <p:nvPr/>
        </p:nvSpPr>
        <p:spPr>
          <a:xfrm>
            <a:off x="529870" y="4372620"/>
            <a:ext cx="8364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Odată închis cursorul poate fi redeschis fără a mai fi necesară declararea sa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9BD3-CA03-4627-A66C-00E51B982EC2}"/>
              </a:ext>
            </a:extLst>
          </p:cNvPr>
          <p:cNvSpPr/>
          <p:nvPr/>
        </p:nvSpPr>
        <p:spPr>
          <a:xfrm>
            <a:off x="1102068" y="1934103"/>
            <a:ext cx="589270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nume_cursor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INTO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3716D-8958-48F9-BC65-282FFE72696F}"/>
              </a:ext>
            </a:extLst>
          </p:cNvPr>
          <p:cNvSpPr/>
          <p:nvPr/>
        </p:nvSpPr>
        <p:spPr>
          <a:xfrm>
            <a:off x="467346" y="2755703"/>
            <a:ext cx="8485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Deoarece cursorul permite citirea mai multor linii, sintaxa de extragere a datelor se include într-o buclă în care se mai include verificarea variabilei de detectare a ultimei linii și procedura de concatenarea a datelor variabilei de stocare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2CDD9-964D-44CB-AB50-5DFB8E9DE3C0}"/>
              </a:ext>
            </a:extLst>
          </p:cNvPr>
          <p:cNvSpPr/>
          <p:nvPr/>
        </p:nvSpPr>
        <p:spPr>
          <a:xfrm>
            <a:off x="1102068" y="4030093"/>
            <a:ext cx="589270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nume_cursor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87AEA-AE4C-49F0-B62B-BEDA780DA8C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818F1-E30F-4779-AAD3-EB96EB9D5B3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Cursoarele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64187-067F-4409-B09D-775E205B164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2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12;p17">
            <a:extLst>
              <a:ext uri="{FF2B5EF4-FFF2-40B4-BE49-F238E27FC236}">
                <a16:creationId xmlns:a16="http://schemas.microsoft.com/office/drawing/2014/main" id="{621FE162-1933-4DA6-BDD2-B07A59CF7D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1CC36-09A0-4242-B955-01C23A1DD265}"/>
              </a:ext>
            </a:extLst>
          </p:cNvPr>
          <p:cNvSpPr/>
          <p:nvPr/>
        </p:nvSpPr>
        <p:spPr>
          <a:xfrm>
            <a:off x="796910" y="390141"/>
            <a:ext cx="4738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utilizarea a cursorului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A7A42-CD0B-4F89-A82F-33009FF79E2E}"/>
              </a:ext>
            </a:extLst>
          </p:cNvPr>
          <p:cNvSpPr/>
          <p:nvPr/>
        </p:nvSpPr>
        <p:spPr>
          <a:xfrm>
            <a:off x="452106" y="872615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unei proceduri ce va citi numele tuturor </a:t>
            </a:r>
            <a:r>
              <a:rPr lang="ro-RO" sz="1600" b="1" dirty="0" err="1"/>
              <a:t>tărilor</a:t>
            </a:r>
            <a:r>
              <a:rPr lang="ro-RO" sz="1600" b="1" dirty="0"/>
              <a:t> din tabelul tari și le va atribui unei variabile sub forma unui </a:t>
            </a:r>
            <a:r>
              <a:rPr lang="ro-RO" sz="1600" b="1" dirty="0" err="1"/>
              <a:t>string</a:t>
            </a:r>
            <a:r>
              <a:rPr lang="ro-RO" sz="1600" b="1" dirty="0"/>
              <a:t> cu separare prin virgulă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5229F-D518-4EEC-8BFD-C085A14C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39" y="1539753"/>
            <a:ext cx="5594541" cy="33347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9E8B7-AD9F-4AE2-9069-A31667AD96E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70835-0837-4937-9E9A-1EEE65FCCBB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Cursoarele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6554EF-E5CD-4474-81EB-7F659635A12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53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23336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33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C1B4C-3A14-401E-9BC8-72D3AC23E85D}"/>
              </a:ext>
            </a:extLst>
          </p:cNvPr>
          <p:cNvSpPr/>
          <p:nvPr/>
        </p:nvSpPr>
        <p:spPr>
          <a:xfrm>
            <a:off x="539421" y="1103636"/>
            <a:ext cx="806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Declararea unei variabile, apelarea procedurii cu variabila declarată și afișarea rezultatului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5FCD3-71D5-4B7F-8D1D-2476E71F4227}"/>
              </a:ext>
            </a:extLst>
          </p:cNvPr>
          <p:cNvSpPr/>
          <p:nvPr/>
        </p:nvSpPr>
        <p:spPr>
          <a:xfrm>
            <a:off x="794942" y="444667"/>
            <a:ext cx="4738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utilizarea a cursorului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16725-10A0-4D25-9EBD-EFB640B3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69" y="2130994"/>
            <a:ext cx="3989472" cy="19088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82110F-7F62-4408-80A4-D2BC73CC422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EA9A9-E5D8-4C13-843C-D110BE8C5A6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Cursoarele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832DB2-77E8-4806-A0B5-684C2C86743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5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95AF630E-2058-4648-A497-26B40D59F22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34</a:t>
            </a:fld>
            <a:endParaRPr lang="e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DE188-D05F-4154-920E-690ED1C5ACE2}"/>
              </a:ext>
            </a:extLst>
          </p:cNvPr>
          <p:cNvSpPr/>
          <p:nvPr/>
        </p:nvSpPr>
        <p:spPr>
          <a:xfrm>
            <a:off x="1092723" y="693091"/>
            <a:ext cx="281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tranzacție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A8515-2BA9-4CC6-BCC5-223FB99354DC}"/>
              </a:ext>
            </a:extLst>
          </p:cNvPr>
          <p:cNvSpPr/>
          <p:nvPr/>
        </p:nvSpPr>
        <p:spPr>
          <a:xfrm>
            <a:off x="3427639" y="370401"/>
            <a:ext cx="2268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5. Tranzacțiile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E3F80-2A2F-4E18-8775-20CA0B819ACE}"/>
              </a:ext>
            </a:extLst>
          </p:cNvPr>
          <p:cNvSpPr/>
          <p:nvPr/>
        </p:nvSpPr>
        <p:spPr>
          <a:xfrm>
            <a:off x="632530" y="1084296"/>
            <a:ext cx="806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Tranzacțiile sunt mecanisme de gruparea a mai multor comenzi SQL într-o singură operație pentru a asigura integritatea datelor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EEF85-893A-45F0-9E9E-E2F9F4035167}"/>
              </a:ext>
            </a:extLst>
          </p:cNvPr>
          <p:cNvSpPr/>
          <p:nvPr/>
        </p:nvSpPr>
        <p:spPr>
          <a:xfrm>
            <a:off x="632530" y="1631108"/>
            <a:ext cx="8065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Tranzacțiile se utilizează cu scopul de a: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7E583B-668A-4754-BA6A-A258528CFDDF}"/>
              </a:ext>
            </a:extLst>
          </p:cNvPr>
          <p:cNvSpPr/>
          <p:nvPr/>
        </p:nvSpPr>
        <p:spPr>
          <a:xfrm>
            <a:off x="1078844" y="1957658"/>
            <a:ext cx="7874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asigura efectuarea tuturor comenzilor asupra datelor sau respingerea tuturor când una din comenzi eșuează (</a:t>
            </a:r>
            <a:r>
              <a:rPr lang="en-US" sz="1600" b="1" dirty="0"/>
              <a:t>“</a:t>
            </a:r>
            <a:r>
              <a:rPr lang="ro-RO" sz="1600" b="1" dirty="0"/>
              <a:t>totul sau nimic</a:t>
            </a:r>
            <a:r>
              <a:rPr lang="en-US" sz="1600" b="1" dirty="0"/>
              <a:t>”</a:t>
            </a:r>
            <a:r>
              <a:rPr lang="ro-RO" sz="1600" b="1" dirty="0"/>
              <a:t>)    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55CD8C-1636-476A-96F9-2001BCC2D903}"/>
              </a:ext>
            </a:extLst>
          </p:cNvPr>
          <p:cNvSpPr/>
          <p:nvPr/>
        </p:nvSpPr>
        <p:spPr>
          <a:xfrm>
            <a:off x="1092723" y="2502739"/>
            <a:ext cx="7874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interzice modificarea aceleași date de către doi utilizatori diferiți în același moment de timp    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5F9612-54D8-4946-B74C-C2843CDC6B17}"/>
              </a:ext>
            </a:extLst>
          </p:cNvPr>
          <p:cNvSpPr/>
          <p:nvPr/>
        </p:nvSpPr>
        <p:spPr>
          <a:xfrm>
            <a:off x="632530" y="3066256"/>
            <a:ext cx="8065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Tranzacțiile sunt suportate doar în tabelele </a:t>
            </a:r>
            <a:r>
              <a:rPr lang="ro-RO" sz="1600" b="1" dirty="0" err="1"/>
              <a:t>InnoDB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B0B3E-B229-4B02-8243-7525175D0639}"/>
              </a:ext>
            </a:extLst>
          </p:cNvPr>
          <p:cNvSpPr/>
          <p:nvPr/>
        </p:nvSpPr>
        <p:spPr>
          <a:xfrm>
            <a:off x="632530" y="3383552"/>
            <a:ext cx="806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 interogarea SQL este implicit în mod </a:t>
            </a:r>
            <a:r>
              <a:rPr lang="ro-RO" sz="1600" b="1" dirty="0" err="1"/>
              <a:t>autocommit</a:t>
            </a:r>
            <a:r>
              <a:rPr lang="ro-RO" sz="1600" b="1" dirty="0"/>
              <a:t> adică este o tranzacție mică care fie se va executa, fie nu se va executa, dar nu se poate spune că se va executa pe jumătate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AB147C-B0FB-488F-B66A-455B856FBA0E}"/>
              </a:ext>
            </a:extLst>
          </p:cNvPr>
          <p:cNvSpPr/>
          <p:nvPr/>
        </p:nvSpPr>
        <p:spPr>
          <a:xfrm>
            <a:off x="632530" y="4184108"/>
            <a:ext cx="8065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Gruparea mai multor interogări SQL într-o tranzacție se poate realiza prin: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3B12C4-D290-48B0-93CF-04A64FC2008F}"/>
              </a:ext>
            </a:extLst>
          </p:cNvPr>
          <p:cNvSpPr/>
          <p:nvPr/>
        </p:nvSpPr>
        <p:spPr>
          <a:xfrm>
            <a:off x="1077884" y="4449499"/>
            <a:ext cx="7874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Dezactivarea modului </a:t>
            </a:r>
            <a:r>
              <a:rPr lang="ro-RO" sz="1600" b="1" dirty="0" err="1"/>
              <a:t>autocomit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CCF29-D78B-42A9-9EC2-4FB30EF0E7F2}"/>
              </a:ext>
            </a:extLst>
          </p:cNvPr>
          <p:cNvSpPr/>
          <p:nvPr/>
        </p:nvSpPr>
        <p:spPr>
          <a:xfrm>
            <a:off x="1076924" y="4733497"/>
            <a:ext cx="7874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Utilizarea expresiei START TRANSACTION</a:t>
            </a:r>
            <a:endParaRPr lang="ro-MD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0A1F9-B1BD-44EB-9FCF-D62E89F5B25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97BF80-D263-49A3-9D43-1525C80E3C0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E83E6-90B8-46EC-83D1-8E1480798F2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6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F68462E0-D2BC-4ECB-8AD0-D30C37912BC3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35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2DDD1C-7DCD-4004-9072-5E8FD9A4521C}"/>
              </a:ext>
            </a:extLst>
          </p:cNvPr>
          <p:cNvSpPr/>
          <p:nvPr/>
        </p:nvSpPr>
        <p:spPr>
          <a:xfrm>
            <a:off x="830598" y="45699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Controlul modului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autocommit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FC9F-C138-49F9-A592-9B1194EECB75}"/>
              </a:ext>
            </a:extLst>
          </p:cNvPr>
          <p:cNvSpPr/>
          <p:nvPr/>
        </p:nvSpPr>
        <p:spPr>
          <a:xfrm>
            <a:off x="526522" y="900358"/>
            <a:ext cx="8515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ro-RO" sz="1600" b="1" dirty="0"/>
              <a:t>Pentru a dezactiva modul </a:t>
            </a:r>
            <a:r>
              <a:rPr lang="ro-RO" sz="1600" b="1" dirty="0" err="1"/>
              <a:t>autocommit</a:t>
            </a:r>
            <a:r>
              <a:rPr lang="en-US" sz="1600" b="1" dirty="0"/>
              <a:t>, </a:t>
            </a:r>
            <a:r>
              <a:rPr lang="ro-RO" sz="1600" b="1" dirty="0"/>
              <a:t>se setează</a:t>
            </a:r>
            <a:r>
              <a:rPr lang="en-US" sz="1600" b="1" dirty="0"/>
              <a:t> </a:t>
            </a:r>
            <a:r>
              <a:rPr lang="ro-RO" sz="1600" b="1" dirty="0"/>
              <a:t>variabila de sistem </a:t>
            </a:r>
            <a:r>
              <a:rPr lang="ro-RO" sz="1600" b="1" dirty="0" err="1"/>
              <a:t>autocommit</a:t>
            </a:r>
            <a:r>
              <a:rPr lang="ro-RO" sz="1600" b="1" dirty="0"/>
              <a:t> la valoarea 0 sau OFF</a:t>
            </a:r>
            <a:endParaRPr lang="ro-MD" sz="16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7D19CF-B990-4EC3-809C-78F0A9F7A20D}"/>
              </a:ext>
            </a:extLst>
          </p:cNvPr>
          <p:cNvSpPr/>
          <p:nvPr/>
        </p:nvSpPr>
        <p:spPr>
          <a:xfrm>
            <a:off x="849005" y="3075522"/>
            <a:ext cx="6623690" cy="77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 de manipulare;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COMMIT/ROLLBACK;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132B9-DEC3-496E-947D-7A61533B62AB}"/>
              </a:ext>
            </a:extLst>
          </p:cNvPr>
          <p:cNvSpPr/>
          <p:nvPr/>
        </p:nvSpPr>
        <p:spPr>
          <a:xfrm>
            <a:off x="526522" y="1485133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aprobarea execuției interogărilor în lipsa modului </a:t>
            </a:r>
            <a:r>
              <a:rPr lang="ro-RO" sz="1600" b="1" dirty="0" err="1"/>
              <a:t>autocommit</a:t>
            </a:r>
            <a:r>
              <a:rPr lang="ro-RO" sz="1600" b="1" dirty="0"/>
              <a:t> se </a:t>
            </a:r>
            <a:r>
              <a:rPr lang="ro-RO" sz="1600" b="1" dirty="0" err="1"/>
              <a:t>utilizezaă</a:t>
            </a:r>
            <a:r>
              <a:rPr lang="ro-RO" sz="1600" b="1" dirty="0"/>
              <a:t> cuvântul-cheie COMMIT</a:t>
            </a:r>
            <a:endParaRPr lang="ro-MD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C0502-B023-4558-BEC4-481B3D02A259}"/>
              </a:ext>
            </a:extLst>
          </p:cNvPr>
          <p:cNvSpPr/>
          <p:nvPr/>
        </p:nvSpPr>
        <p:spPr>
          <a:xfrm>
            <a:off x="526522" y="2736968"/>
            <a:ext cx="3634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tranzacției </a:t>
            </a:r>
            <a:r>
              <a:rPr lang="ro-RO" sz="1600" b="1" dirty="0" err="1"/>
              <a:t>autocommit</a:t>
            </a:r>
            <a:r>
              <a:rPr lang="ro-RO" sz="1600" b="1" dirty="0"/>
              <a:t>:</a:t>
            </a:r>
            <a:endParaRPr lang="ro-MD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57CE-96D5-4D53-8308-9F6B4C68ED4B}"/>
              </a:ext>
            </a:extLst>
          </p:cNvPr>
          <p:cNvSpPr/>
          <p:nvPr/>
        </p:nvSpPr>
        <p:spPr>
          <a:xfrm>
            <a:off x="526522" y="3894144"/>
            <a:ext cx="8154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Neajunsul: Imediat după COMMIT/ROLLBACK începe o nouă tranzacție deci orice acțiune asupra datelor bazei va trebui confirmată sau anulată și nu doar un grup de interogări cum ne-am fi dorit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11BB7-447D-4457-8DE7-1AFA5709E820}"/>
              </a:ext>
            </a:extLst>
          </p:cNvPr>
          <p:cNvSpPr/>
          <p:nvPr/>
        </p:nvSpPr>
        <p:spPr>
          <a:xfrm>
            <a:off x="526522" y="2124670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anularea execuției interogărilor în lipsa modului </a:t>
            </a:r>
            <a:r>
              <a:rPr lang="ro-RO" sz="1600" b="1" dirty="0" err="1"/>
              <a:t>autocommit</a:t>
            </a:r>
            <a:r>
              <a:rPr lang="ro-RO" sz="1600" b="1" dirty="0"/>
              <a:t> se </a:t>
            </a:r>
            <a:r>
              <a:rPr lang="ro-RO" sz="1600" b="1" dirty="0" err="1"/>
              <a:t>utilizezaă</a:t>
            </a:r>
            <a:r>
              <a:rPr lang="ro-RO" sz="1600" b="1" dirty="0"/>
              <a:t> cuvântul-cheie ROLLBACK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136DD-0A42-486E-9110-322F264A851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E8460-6FDC-406B-9399-4F4E86DFDAC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C0682-48DE-4861-97F5-33288DEEE98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0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12;p17">
            <a:extLst>
              <a:ext uri="{FF2B5EF4-FFF2-40B4-BE49-F238E27FC236}">
                <a16:creationId xmlns:a16="http://schemas.microsoft.com/office/drawing/2014/main" id="{F40E1A52-2447-4D2C-963B-F258E6C5AFF6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8BEE7-475A-4A8D-98A9-8370C7B7B8DA}"/>
              </a:ext>
            </a:extLst>
          </p:cNvPr>
          <p:cNvSpPr/>
          <p:nvPr/>
        </p:nvSpPr>
        <p:spPr>
          <a:xfrm>
            <a:off x="895802" y="327588"/>
            <a:ext cx="4113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setarea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autocommit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06CDA-A458-4430-AB08-395C1F18B809}"/>
              </a:ext>
            </a:extLst>
          </p:cNvPr>
          <p:cNvSpPr/>
          <p:nvPr/>
        </p:nvSpPr>
        <p:spPr>
          <a:xfrm>
            <a:off x="437206" y="687615"/>
            <a:ext cx="851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ro-RO" sz="1600" b="1" dirty="0"/>
              <a:t>Exemplu cu anularea interogărilor</a:t>
            </a:r>
            <a:endParaRPr lang="ro-M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22261-3251-44F0-9F8D-25DD3B99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1" y="1026169"/>
            <a:ext cx="4058216" cy="1819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1419DF-7385-4FEF-A152-86CCA480A8C0}"/>
              </a:ext>
            </a:extLst>
          </p:cNvPr>
          <p:cNvSpPr/>
          <p:nvPr/>
        </p:nvSpPr>
        <p:spPr>
          <a:xfrm>
            <a:off x="437206" y="2867947"/>
            <a:ext cx="851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ro-RO" sz="1600" b="1" dirty="0"/>
              <a:t>Exemplu cu confirmarea interogărilor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99A0C-BC16-47DF-9B69-044AF9BB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91" y="3192115"/>
            <a:ext cx="4058216" cy="1876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6FE4D74-E0F1-459A-965F-03B6867FF58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0A8F1-7487-4D63-ACBC-4A900BF31A7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13A19-4871-49B7-9E27-48D66AEC60C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5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99;p15">
            <a:extLst>
              <a:ext uri="{FF2B5EF4-FFF2-40B4-BE49-F238E27FC236}">
                <a16:creationId xmlns:a16="http://schemas.microsoft.com/office/drawing/2014/main" id="{19B4D130-BC04-413C-B54E-6C2BE3780A0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37</a:t>
            </a:fld>
            <a:endParaRPr lang="en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DD9B60-225B-4563-816A-34E92A0B89B9}"/>
              </a:ext>
            </a:extLst>
          </p:cNvPr>
          <p:cNvSpPr/>
          <p:nvPr/>
        </p:nvSpPr>
        <p:spPr>
          <a:xfrm>
            <a:off x="1508602" y="724358"/>
            <a:ext cx="2246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Tranzacția unică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70BC4-0A03-4091-BACF-F6868C19667C}"/>
              </a:ext>
            </a:extLst>
          </p:cNvPr>
          <p:cNvSpPr/>
          <p:nvPr/>
        </p:nvSpPr>
        <p:spPr>
          <a:xfrm>
            <a:off x="480738" y="1360332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 tranzacție unică începe cu comanda START TRANSACTION și utilizează comenzile COMMIT sau ROLLBACK pentru confirmarea/anularea interogărilor </a:t>
            </a:r>
            <a:endParaRPr lang="ro-MD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E3661B-80BF-465B-95A1-2FB9442A0B1C}"/>
              </a:ext>
            </a:extLst>
          </p:cNvPr>
          <p:cNvSpPr/>
          <p:nvPr/>
        </p:nvSpPr>
        <p:spPr>
          <a:xfrm>
            <a:off x="486528" y="2081012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creării unei tranzacții unice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57A90-368B-4A40-A808-0E91F5F8683A}"/>
              </a:ext>
            </a:extLst>
          </p:cNvPr>
          <p:cNvSpPr/>
          <p:nvPr/>
        </p:nvSpPr>
        <p:spPr>
          <a:xfrm>
            <a:off x="845587" y="2549451"/>
            <a:ext cx="6623690" cy="77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 TRANSACTION;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 de manipulare;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COMMIT/ROLLBACK;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B9C20-2669-4597-90C2-4F5DE1BE6C7A}"/>
              </a:ext>
            </a:extLst>
          </p:cNvPr>
          <p:cNvSpPr/>
          <p:nvPr/>
        </p:nvSpPr>
        <p:spPr>
          <a:xfrm>
            <a:off x="543504" y="3439112"/>
            <a:ext cx="8154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Interogările ce urmează după comenzile COMMIT/ROLLBACK se for afla în mod </a:t>
            </a:r>
            <a:r>
              <a:rPr lang="ro-RO" sz="1600" b="1" dirty="0" err="1"/>
              <a:t>autocommit</a:t>
            </a:r>
            <a:r>
              <a:rPr lang="ro-RO" sz="1600" b="1" dirty="0"/>
              <a:t> deci vor acționa ca o mini tranzacție ce nu necesită a fi confirmată sau anulată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8C1EC-1EE1-499C-BFBB-D9979CB3BA5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11F46-054D-4E3D-BCE8-3303487F84F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6D81D-1970-4CD3-8FB6-083DB9F1699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90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9;p15">
            <a:extLst>
              <a:ext uri="{FF2B5EF4-FFF2-40B4-BE49-F238E27FC236}">
                <a16:creationId xmlns:a16="http://schemas.microsoft.com/office/drawing/2014/main" id="{A9AF56FD-D5A8-4F2B-B6BF-B037A6D6E2C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38</a:t>
            </a:fld>
            <a:endParaRPr lang="en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8C8CCB-5625-40C4-8907-57C6F37292BA}"/>
              </a:ext>
            </a:extLst>
          </p:cNvPr>
          <p:cNvSpPr/>
          <p:nvPr/>
        </p:nvSpPr>
        <p:spPr>
          <a:xfrm>
            <a:off x="1594607" y="305439"/>
            <a:ext cx="436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tranzacțiilor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08FD5-3314-423D-B63D-4F0069A97F2A}"/>
              </a:ext>
            </a:extLst>
          </p:cNvPr>
          <p:cNvSpPr/>
          <p:nvPr/>
        </p:nvSpPr>
        <p:spPr>
          <a:xfrm>
            <a:off x="437206" y="687615"/>
            <a:ext cx="851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ro-RO" sz="1600" b="1" dirty="0"/>
              <a:t>Crearea tranzacției cu anulare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40A7C-EA31-4928-BFE5-9EB5D385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93" y="1010988"/>
            <a:ext cx="4024019" cy="18554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C22EF2-581D-4CC2-8099-DEB32D739801}"/>
              </a:ext>
            </a:extLst>
          </p:cNvPr>
          <p:cNvSpPr/>
          <p:nvPr/>
        </p:nvSpPr>
        <p:spPr>
          <a:xfrm>
            <a:off x="437206" y="2866457"/>
            <a:ext cx="851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ro-RO" sz="1600" b="1" dirty="0"/>
              <a:t>Crearea tranzacției cu confirmare</a:t>
            </a:r>
            <a:endParaRPr lang="ro-M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22F73-3C84-43FA-8E10-FA30E04C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93" y="3205011"/>
            <a:ext cx="3974909" cy="19200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FBA4E1-8D86-427D-91A6-ED9689005AC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7DA6D-86A8-461E-BDCB-E14A7F539B4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99365-DAB3-473D-9A9E-2A013466704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2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39</a:t>
            </a:fld>
            <a:endParaRPr lang="en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A55F74-23C9-4F06-A71C-CCA2D369F45E}"/>
              </a:ext>
            </a:extLst>
          </p:cNvPr>
          <p:cNvSpPr/>
          <p:nvPr/>
        </p:nvSpPr>
        <p:spPr>
          <a:xfrm>
            <a:off x="1720551" y="368415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Puncte de control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E5098-40D9-442C-9851-1E768CE4DEAD}"/>
              </a:ext>
            </a:extLst>
          </p:cNvPr>
          <p:cNvSpPr/>
          <p:nvPr/>
        </p:nvSpPr>
        <p:spPr>
          <a:xfrm>
            <a:off x="415244" y="744570"/>
            <a:ext cx="8313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Punctele de control reprezintă niște puncte intermediare în interiorul tranzacție ce permit confirmarea sau anularea doar a unei porțiuni a tranzacției</a:t>
            </a:r>
            <a:endParaRPr lang="ro-MD" sz="16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974F1-54B0-4330-AD23-99D77551BC0F}"/>
              </a:ext>
            </a:extLst>
          </p:cNvPr>
          <p:cNvSpPr/>
          <p:nvPr/>
        </p:nvSpPr>
        <p:spPr>
          <a:xfrm>
            <a:off x="428154" y="1744843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tranzacție cu puncte de control</a:t>
            </a:r>
            <a:endParaRPr lang="ro-MD" sz="16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B3ABFF-F4EE-47C2-9B88-386C3C53232B}"/>
              </a:ext>
            </a:extLst>
          </p:cNvPr>
          <p:cNvSpPr/>
          <p:nvPr/>
        </p:nvSpPr>
        <p:spPr>
          <a:xfrm>
            <a:off x="428154" y="1329345"/>
            <a:ext cx="7931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crearea punctelor de control se utilizează cuvântul cheie SAVEPOINT</a:t>
            </a:r>
            <a:endParaRPr lang="ro-MD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4C97E-81DB-416F-A695-3CD76B60B0E8}"/>
              </a:ext>
            </a:extLst>
          </p:cNvPr>
          <p:cNvSpPr/>
          <p:nvPr/>
        </p:nvSpPr>
        <p:spPr>
          <a:xfrm>
            <a:off x="857779" y="2152009"/>
            <a:ext cx="6623690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 TRANSACTION;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 de manipulare 1;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SAVEPOINT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nume_punct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 de manipulare 2;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ROLLBACK TO SAVEPOINT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nume_punct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B3989-997B-4A7C-8BC7-96DBA67BCC7F}"/>
              </a:ext>
            </a:extLst>
          </p:cNvPr>
          <p:cNvSpPr/>
          <p:nvPr/>
        </p:nvSpPr>
        <p:spPr>
          <a:xfrm>
            <a:off x="526522" y="3395263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cazul punctelor de control se utilizează ROLLBACK TO SAVEPOINT pentru a executa interogările până la punctul de control și anularea celor ce urmează după 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C49C9-AE5F-4496-ACB5-C78BBBA46E1D}"/>
              </a:ext>
            </a:extLst>
          </p:cNvPr>
          <p:cNvSpPr/>
          <p:nvPr/>
        </p:nvSpPr>
        <p:spPr>
          <a:xfrm>
            <a:off x="526522" y="3999834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confirmarea sau anularea tuturor interogărilor indiferent de punctul de control se utilizează COMMIT/ROLLBACK 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D8E54-8CF3-4B60-B001-D8F848E46F7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52A73-ECC9-4CD8-A31C-47914CC8BA8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01B34-A3A2-4907-9A59-3952C8FB23E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354890" y="708770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Sintaxa de creare a funcțiilor: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DCDCD-33BE-4902-852A-29CBFC02BF9A}"/>
              </a:ext>
            </a:extLst>
          </p:cNvPr>
          <p:cNvSpPr/>
          <p:nvPr/>
        </p:nvSpPr>
        <p:spPr>
          <a:xfrm>
            <a:off x="1451811" y="348424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funcțiilor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6B079-A060-4D52-A841-8611349D6EEA}"/>
              </a:ext>
            </a:extLst>
          </p:cNvPr>
          <p:cNvSpPr/>
          <p:nvPr/>
        </p:nvSpPr>
        <p:spPr>
          <a:xfrm>
            <a:off x="354888" y="3165272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O funcție poate să nu conțină parametri sau să poate conțină unu sau mai mulți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22456-1590-4AD6-86EB-5A9350439AED}"/>
              </a:ext>
            </a:extLst>
          </p:cNvPr>
          <p:cNvSpPr/>
          <p:nvPr/>
        </p:nvSpPr>
        <p:spPr>
          <a:xfrm>
            <a:off x="841330" y="1024013"/>
            <a:ext cx="7241085" cy="215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//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FUNCTION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nume_functie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(param_1 tip_param_1, param_2 tip_param_2)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tip_val_returnata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DETERMINISTIC/NOT DETERMINISTIC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nume_variabila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tip_variabila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sectiune_executabila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variabila_returnata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END//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65400-06A2-4F33-8F4A-72750E2D482E}"/>
              </a:ext>
            </a:extLst>
          </p:cNvPr>
          <p:cNvSpPr/>
          <p:nvPr/>
        </p:nvSpPr>
        <p:spPr>
          <a:xfrm>
            <a:off x="354888" y="3865976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DETERMINISTIC precizează că valoarea returnata va fi aceeași pentru aceleași date de intrare, iar NOT DETERMINISTIC (implicit) că aceasta poate varia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C7616F-2B80-4EE2-A4CF-42C6D5B6FAE1}"/>
              </a:ext>
            </a:extLst>
          </p:cNvPr>
          <p:cNvSpPr/>
          <p:nvPr/>
        </p:nvSpPr>
        <p:spPr>
          <a:xfrm>
            <a:off x="354888" y="4437418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DECLARE permite declararea variabilelor locale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56DA5C-1E53-4593-AA69-2D44762E5F41}"/>
              </a:ext>
            </a:extLst>
          </p:cNvPr>
          <p:cNvSpPr/>
          <p:nvPr/>
        </p:nvSpPr>
        <p:spPr>
          <a:xfrm>
            <a:off x="354888" y="4736426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RETURN  returnează valoarea funcție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0705A0-FB15-4477-BC91-20FC989DCB0D}"/>
              </a:ext>
            </a:extLst>
          </p:cNvPr>
          <p:cNvSpPr/>
          <p:nvPr/>
        </p:nvSpPr>
        <p:spPr>
          <a:xfrm>
            <a:off x="354888" y="3514852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RETURNS precizează tipul valorii returnate de către funcție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56E8D0-71DD-4DFE-B7D6-235C0E07DCB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73390-A682-4A80-A854-B34364AAC30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5CEDF-8B4F-4913-82D2-FA880629AB6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95AF630E-2058-4648-A497-26B40D59F22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40</a:t>
            </a:fld>
            <a:endParaRPr lang="en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689960-B465-4D47-B46D-89A923A5AA6A}"/>
              </a:ext>
            </a:extLst>
          </p:cNvPr>
          <p:cNvSpPr/>
          <p:nvPr/>
        </p:nvSpPr>
        <p:spPr>
          <a:xfrm>
            <a:off x="1164200" y="399682"/>
            <a:ext cx="5229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a punctelor de control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54C87D-DF61-4BB6-91AF-2B4DDE8C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95" y="1192795"/>
            <a:ext cx="6082657" cy="3310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001E20-EFE8-4B76-824D-8D9C9C48663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24796-2742-4E9C-B229-49D02D0B214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11C2A-AAC9-4DE2-BD56-E43A8993A26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52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99;p15">
            <a:extLst>
              <a:ext uri="{FF2B5EF4-FFF2-40B4-BE49-F238E27FC236}">
                <a16:creationId xmlns:a16="http://schemas.microsoft.com/office/drawing/2014/main" id="{19B4D130-BC04-413C-B54E-6C2BE3780A0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41</a:t>
            </a:fld>
            <a:endParaRPr lang="en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DD9B60-225B-4563-816A-34E92A0B89B9}"/>
              </a:ext>
            </a:extLst>
          </p:cNvPr>
          <p:cNvSpPr/>
          <p:nvPr/>
        </p:nvSpPr>
        <p:spPr>
          <a:xfrm>
            <a:off x="1022308" y="394263"/>
            <a:ext cx="3682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Concurența în tabele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InnoDB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70BC4-0A03-4091-BACF-F6868C19667C}"/>
              </a:ext>
            </a:extLst>
          </p:cNvPr>
          <p:cNvSpPr/>
          <p:nvPr/>
        </p:nvSpPr>
        <p:spPr>
          <a:xfrm>
            <a:off x="557516" y="872780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Concurența – accesarea și procesarea datelor de către 2 clienți în același moment de timp</a:t>
            </a:r>
            <a:endParaRPr lang="ro-MD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E3661B-80BF-465B-95A1-2FB9442A0B1C}"/>
              </a:ext>
            </a:extLst>
          </p:cNvPr>
          <p:cNvSpPr/>
          <p:nvPr/>
        </p:nvSpPr>
        <p:spPr>
          <a:xfrm>
            <a:off x="526521" y="1547593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tabele </a:t>
            </a:r>
            <a:r>
              <a:rPr lang="ro-RO" sz="1600" b="1" dirty="0" err="1"/>
              <a:t>InnoDB</a:t>
            </a:r>
            <a:r>
              <a:rPr lang="ro-RO" sz="1600" b="1" dirty="0"/>
              <a:t> odată ce un client a inițiat o tranzacție, atunci până a finisarea tranzacției tabelul va fi blocat în una din două forme: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B9C20-2669-4597-90C2-4F5DE1BE6C7A}"/>
              </a:ext>
            </a:extLst>
          </p:cNvPr>
          <p:cNvSpPr/>
          <p:nvPr/>
        </p:nvSpPr>
        <p:spPr>
          <a:xfrm>
            <a:off x="678956" y="2141454"/>
            <a:ext cx="8274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Blocare partajată – ceilalți clienți pot doar citi (la nivel de linie) datele anterioare tranzacției și doar clientul ce a inițiat interogarea poate modifica datele </a:t>
            </a:r>
            <a:endParaRPr lang="ro-MD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5E1AC-FE1E-437D-AFE4-17FF22AAF42E}"/>
              </a:ext>
            </a:extLst>
          </p:cNvPr>
          <p:cNvSpPr/>
          <p:nvPr/>
        </p:nvSpPr>
        <p:spPr>
          <a:xfrm>
            <a:off x="678956" y="2819924"/>
            <a:ext cx="7675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Blocare exclusivă – ceilalți clienți nu pot nici citi și nici modifica datele (la nivel de linie) ci doar clientul ce a inițiat interogarea</a:t>
            </a:r>
            <a:endParaRPr lang="ro-MD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A3DD8-7000-42AB-AC74-FC788135AA7E}"/>
              </a:ext>
            </a:extLst>
          </p:cNvPr>
          <p:cNvSpPr/>
          <p:nvPr/>
        </p:nvSpPr>
        <p:spPr>
          <a:xfrm>
            <a:off x="557516" y="3513938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SELECT ... LOCK IN SHARE MODE – interogarea de selectarea a datelor dacă acestea sunt în interiorul altei tranzacție și se așteaptă finisarea execuției ei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91566-A0DE-489E-9078-F38D41B5E2C6}"/>
              </a:ext>
            </a:extLst>
          </p:cNvPr>
          <p:cNvSpPr/>
          <p:nvPr/>
        </p:nvSpPr>
        <p:spPr>
          <a:xfrm>
            <a:off x="557516" y="4172594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SELECT ... FOR UPDATE – interogarea de selectarea a datelor cu blocarea acestora în interiorul tranzacției pentru alți clienți până la finisarea tranzacției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046C9-AD36-45AB-B8BE-FA39F7483C3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163DC-1A3E-4135-86A3-A3D5350CA20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DCCB9-6694-4153-AB59-F02835539DD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1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9;p15">
            <a:extLst>
              <a:ext uri="{FF2B5EF4-FFF2-40B4-BE49-F238E27FC236}">
                <a16:creationId xmlns:a16="http://schemas.microsoft.com/office/drawing/2014/main" id="{A9AF56FD-D5A8-4F2B-B6BF-B037A6D6E2C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42</a:t>
            </a:fld>
            <a:endParaRPr lang="en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8C8CCB-5625-40C4-8907-57C6F37292BA}"/>
              </a:ext>
            </a:extLst>
          </p:cNvPr>
          <p:cNvSpPr/>
          <p:nvPr/>
        </p:nvSpPr>
        <p:spPr>
          <a:xfrm>
            <a:off x="1262518" y="394339"/>
            <a:ext cx="5149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concurență în tabele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InnoDB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11BC5B-A771-443B-8C37-85F1F9A3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50668"/>
              </p:ext>
            </p:extLst>
          </p:nvPr>
        </p:nvGraphicFramePr>
        <p:xfrm>
          <a:off x="1854010" y="1535886"/>
          <a:ext cx="4816938" cy="3417703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2072550">
                  <a:extLst>
                    <a:ext uri="{9D8B030D-6E8A-4147-A177-3AD203B41FA5}">
                      <a16:colId xmlns:a16="http://schemas.microsoft.com/office/drawing/2014/main" val="590404702"/>
                    </a:ext>
                  </a:extLst>
                </a:gridCol>
                <a:gridCol w="2225335">
                  <a:extLst>
                    <a:ext uri="{9D8B030D-6E8A-4147-A177-3AD203B41FA5}">
                      <a16:colId xmlns:a16="http://schemas.microsoft.com/office/drawing/2014/main" val="2004674241"/>
                    </a:ext>
                  </a:extLst>
                </a:gridCol>
                <a:gridCol w="519053">
                  <a:extLst>
                    <a:ext uri="{9D8B030D-6E8A-4147-A177-3AD203B41FA5}">
                      <a16:colId xmlns:a16="http://schemas.microsoft.com/office/drawing/2014/main" val="3117713707"/>
                    </a:ext>
                  </a:extLst>
                </a:gridCol>
              </a:tblGrid>
              <a:tr h="184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Client A</a:t>
                      </a:r>
                      <a:endParaRPr lang="ro-M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ro-RO" sz="800" dirty="0" err="1">
                          <a:effectLst/>
                        </a:rPr>
                        <a:t>lient</a:t>
                      </a:r>
                      <a:r>
                        <a:rPr lang="en-US" sz="800" dirty="0">
                          <a:effectLst/>
                        </a:rPr>
                        <a:t> B</a:t>
                      </a:r>
                      <a:endParaRPr lang="ro-M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Timp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3728914921"/>
                  </a:ext>
                </a:extLst>
              </a:tr>
              <a:tr h="83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USE </a:t>
                      </a:r>
                      <a:r>
                        <a:rPr lang="ro-RO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nume_baza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INSERT INTO table1</a:t>
                      </a:r>
                      <a:r>
                        <a:rPr lang="ro-RO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 (</a:t>
                      </a:r>
                      <a:r>
                        <a:rPr lang="ro-RO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colA</a:t>
                      </a:r>
                      <a:r>
                        <a:rPr lang="ro-RO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ro-RO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ColB</a:t>
                      </a:r>
                      <a:r>
                        <a:rPr lang="ro-RO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VALUES (1, 10)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10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USE </a:t>
                      </a:r>
                      <a:r>
                        <a:rPr lang="ro-RO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nume_baza</a:t>
                      </a:r>
                      <a:endParaRPr lang="ro-MD" sz="900" b="0" i="0" u="none" strike="noStrike" cap="none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693050349"/>
                  </a:ext>
                </a:extLst>
              </a:tr>
              <a:tr h="432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START TRANSACTION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UPDATE table1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SET </a:t>
                      </a:r>
                      <a:r>
                        <a:rPr lang="en-US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colB</a:t>
                      </a: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=11 WHERE </a:t>
                      </a:r>
                      <a:r>
                        <a:rPr lang="en-US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colA</a:t>
                      </a: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=1</a:t>
                      </a:r>
                      <a:endParaRPr lang="ro-MD" sz="900" b="0" i="0" u="none" strike="noStrike" cap="none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1394" marR="15697" marT="15697" marB="1569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2595212483"/>
                  </a:ext>
                </a:extLst>
              </a:tr>
              <a:tr h="359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11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10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3800439235"/>
                  </a:ext>
                </a:extLst>
              </a:tr>
              <a:tr h="566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START TRANSACTION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UPDATE table1</a:t>
                      </a:r>
                      <a:b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SET </a:t>
                      </a:r>
                      <a:r>
                        <a:rPr lang="en-US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colB</a:t>
                      </a: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=colB+3 WHERE</a:t>
                      </a:r>
                      <a:r>
                        <a:rPr lang="ro-RO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colA</a:t>
                      </a: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=1</a:t>
                      </a:r>
                      <a:endParaRPr lang="ro-MD" sz="900" b="0" i="0" u="none" strike="noStrike" cap="none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1394" marR="15697" marT="15697" marB="156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626273506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COMMIT</a:t>
                      </a:r>
                      <a:endParaRPr lang="ro-MD" sz="900" b="0" i="0" u="none" strike="noStrike" cap="none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1394" marR="15697" marT="15697" marB="1569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4067672235"/>
                  </a:ext>
                </a:extLst>
              </a:tr>
              <a:tr h="336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11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14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1771234345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ROLLBACK</a:t>
                      </a:r>
                      <a:endParaRPr lang="ro-MD" sz="900" b="0" i="0" u="none" strike="noStrike" cap="none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1394" marR="15697" marT="15697" marB="156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ro-M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2538528507"/>
                  </a:ext>
                </a:extLst>
              </a:tr>
              <a:tr h="292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11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  <a:sym typeface="Arial"/>
                        </a:rPr>
                        <a:t>SELECT * FROM table1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colA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colB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= 11</a:t>
                      </a:r>
                      <a:endParaRPr lang="ro-M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ro-M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94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36969231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993F5F-8CDB-42B0-8341-43798A10921E}"/>
              </a:ext>
            </a:extLst>
          </p:cNvPr>
          <p:cNvSpPr/>
          <p:nvPr/>
        </p:nvSpPr>
        <p:spPr>
          <a:xfrm>
            <a:off x="557516" y="872780"/>
            <a:ext cx="8256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de concurență în cazul a 2 tranzacții (colorate verde și orange) create de </a:t>
            </a:r>
            <a:r>
              <a:rPr lang="ro-RO" sz="1600" b="1" dirty="0" err="1"/>
              <a:t>cleinții</a:t>
            </a:r>
            <a:r>
              <a:rPr lang="ro-RO" sz="1600" b="1" dirty="0"/>
              <a:t> A și B. (Rezultatele comenzilor SELECT sunt prezentate cu roșu)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D4A0F-B411-4220-AE12-3DDD4665F65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6C1CC-C211-4162-9944-A8F03F15E2E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7C5E0-CD9D-4BC2-B822-35B6C911FD0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21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43</a:t>
            </a:fld>
            <a:endParaRPr lang="en" dirty="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E5098-40D9-442C-9851-1E768CE4DEAD}"/>
              </a:ext>
            </a:extLst>
          </p:cNvPr>
          <p:cNvSpPr/>
          <p:nvPr/>
        </p:nvSpPr>
        <p:spPr>
          <a:xfrm>
            <a:off x="415244" y="873605"/>
            <a:ext cx="8131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Tabelele </a:t>
            </a:r>
            <a:r>
              <a:rPr lang="ro-RO" sz="1600" b="1" dirty="0" err="1"/>
              <a:t>MyISAM</a:t>
            </a:r>
            <a:r>
              <a:rPr lang="ro-RO" sz="1600" b="1" dirty="0"/>
              <a:t> nu suportă tranzacțiile deci pentru rezervarea unui tabel pentru un client se procedează la blocarea acestuia</a:t>
            </a:r>
            <a:endParaRPr lang="ro-MD" sz="16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B3ABFF-F4EE-47C2-9B88-386C3C53232B}"/>
              </a:ext>
            </a:extLst>
          </p:cNvPr>
          <p:cNvSpPr/>
          <p:nvPr/>
        </p:nvSpPr>
        <p:spPr>
          <a:xfrm>
            <a:off x="428154" y="1458380"/>
            <a:ext cx="3485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de blocare a unui tabel</a:t>
            </a:r>
            <a:endParaRPr lang="ro-MD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4C97E-81DB-416F-A695-3CD76B60B0E8}"/>
              </a:ext>
            </a:extLst>
          </p:cNvPr>
          <p:cNvSpPr/>
          <p:nvPr/>
        </p:nvSpPr>
        <p:spPr>
          <a:xfrm>
            <a:off x="969361" y="1823670"/>
            <a:ext cx="662369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 TABLES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B3989-997B-4A7C-8BC7-96DBA67BCC7F}"/>
              </a:ext>
            </a:extLst>
          </p:cNvPr>
          <p:cNvSpPr/>
          <p:nvPr/>
        </p:nvSpPr>
        <p:spPr>
          <a:xfrm>
            <a:off x="526522" y="2892163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optiune</a:t>
            </a:r>
            <a:r>
              <a:rPr lang="ro-RO" sz="1600" b="1" dirty="0"/>
              <a:t> poate avea una din valorile: 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C49C9-AE5F-4496-ACB5-C78BBBA46E1D}"/>
              </a:ext>
            </a:extLst>
          </p:cNvPr>
          <p:cNvSpPr/>
          <p:nvPr/>
        </p:nvSpPr>
        <p:spPr>
          <a:xfrm>
            <a:off x="969361" y="3277946"/>
            <a:ext cx="6041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READ – alți clienți pot citi dar nu pot modifica datele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FEE32-A97E-468F-BA0B-CF57873C46AB}"/>
              </a:ext>
            </a:extLst>
          </p:cNvPr>
          <p:cNvSpPr/>
          <p:nvPr/>
        </p:nvSpPr>
        <p:spPr>
          <a:xfrm>
            <a:off x="969361" y="424503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Concurența în tabele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MyISAM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8FAEB-A09E-469A-A831-4875393DEE43}"/>
              </a:ext>
            </a:extLst>
          </p:cNvPr>
          <p:cNvSpPr/>
          <p:nvPr/>
        </p:nvSpPr>
        <p:spPr>
          <a:xfrm>
            <a:off x="415244" y="2170854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de blocare a mai multor tabele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821F3-498B-4355-ABD8-9E24EA5CEE78}"/>
              </a:ext>
            </a:extLst>
          </p:cNvPr>
          <p:cNvSpPr/>
          <p:nvPr/>
        </p:nvSpPr>
        <p:spPr>
          <a:xfrm>
            <a:off x="956451" y="2536144"/>
            <a:ext cx="662369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 TABLES nume_tabel_1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nume_tabel_2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...;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2710B6-DCB9-4D46-8136-E4416EF5CCF0}"/>
              </a:ext>
            </a:extLst>
          </p:cNvPr>
          <p:cNvSpPr/>
          <p:nvPr/>
        </p:nvSpPr>
        <p:spPr>
          <a:xfrm>
            <a:off x="969361" y="3625002"/>
            <a:ext cx="684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WRITE – alți clienți nu pot nici citi și nici modifica datele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14599E-2351-447A-A74F-5747EAB73044}"/>
              </a:ext>
            </a:extLst>
          </p:cNvPr>
          <p:cNvSpPr/>
          <p:nvPr/>
        </p:nvSpPr>
        <p:spPr>
          <a:xfrm>
            <a:off x="526522" y="3987778"/>
            <a:ext cx="3610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de deblocare a tabelelor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12C7-7B2E-4759-A2BA-166873F7621F}"/>
              </a:ext>
            </a:extLst>
          </p:cNvPr>
          <p:cNvSpPr/>
          <p:nvPr/>
        </p:nvSpPr>
        <p:spPr>
          <a:xfrm>
            <a:off x="969361" y="4353068"/>
            <a:ext cx="662369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UNLOCK TABLES;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7CBF9-550F-4E2F-8BA7-7E71CF546E50}"/>
              </a:ext>
            </a:extLst>
          </p:cNvPr>
          <p:cNvSpPr/>
          <p:nvPr/>
        </p:nvSpPr>
        <p:spPr>
          <a:xfrm>
            <a:off x="526522" y="4691236"/>
            <a:ext cx="6986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Comenzile LOCK și UNLOCK nu trebuie folosite în tabelele </a:t>
            </a:r>
            <a:r>
              <a:rPr lang="ro-RO" sz="1600" b="1" dirty="0" err="1"/>
              <a:t>InnoDB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128FD-C549-4920-B1A2-F78BC4AF3EC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5691D5-A196-4DC8-BD7E-7D2236FAE0D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Tranzacțiile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B4B75-1B65-45B8-8CBE-EF38E4AD071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2061127" y="472591"/>
            <a:ext cx="2481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Apelarea funcțiilor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574591" y="1073014"/>
            <a:ext cx="4739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Sintaxa de apelarea a funcțiilor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D96C6C-4117-4711-8811-F8F6FFBBAEBF}"/>
              </a:ext>
            </a:extLst>
          </p:cNvPr>
          <p:cNvSpPr/>
          <p:nvPr/>
        </p:nvSpPr>
        <p:spPr>
          <a:xfrm>
            <a:off x="445636" y="2759517"/>
            <a:ext cx="7490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O funcție poate fi apelata și din interiorul unei proceduri stocate sau a unei alte funcții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CDCA17-BCFC-4BC7-94C7-A16A12DF1958}"/>
              </a:ext>
            </a:extLst>
          </p:cNvPr>
          <p:cNvSpPr/>
          <p:nvPr/>
        </p:nvSpPr>
        <p:spPr>
          <a:xfrm>
            <a:off x="445636" y="3452895"/>
            <a:ext cx="7958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+mj-lt"/>
                <a:cs typeface="Times New Roman" panose="02020603050405020304" pitchFamily="18" charset="0"/>
              </a:rPr>
              <a:t>Numărul și tipul parametrilor trebuie să coincidă cu cei declarați la crearea funcției</a:t>
            </a:r>
            <a:endParaRPr lang="ro-MD" sz="16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FB3A8-E3BD-4C72-82A2-33E645301992}"/>
              </a:ext>
            </a:extLst>
          </p:cNvPr>
          <p:cNvSpPr/>
          <p:nvPr/>
        </p:nvSpPr>
        <p:spPr>
          <a:xfrm>
            <a:off x="1160454" y="1540488"/>
            <a:ext cx="396134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nume_functie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(param_1, param_2)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C47B33-1435-4A90-BBFD-AD5E1D5C11FC}"/>
              </a:ext>
            </a:extLst>
          </p:cNvPr>
          <p:cNvSpPr/>
          <p:nvPr/>
        </p:nvSpPr>
        <p:spPr>
          <a:xfrm>
            <a:off x="1160454" y="2131958"/>
            <a:ext cx="5452134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 @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nume_variabila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nume_functie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(param_1, param_2)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@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nume_variabila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18A6F-2BB0-4CBC-9A79-A6E50B402391}"/>
              </a:ext>
            </a:extLst>
          </p:cNvPr>
          <p:cNvSpPr/>
          <p:nvPr/>
        </p:nvSpPr>
        <p:spPr>
          <a:xfrm>
            <a:off x="863469" y="1805716"/>
            <a:ext cx="48282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491845-AD29-469F-84DE-7F7885B969D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9C8B5-D712-4E80-AAE8-92BDB1ABB3C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6CE9B-22E2-45E1-8F2A-C85C4637CE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59248-B947-4FCE-9B23-C2F215B7898B}"/>
              </a:ext>
            </a:extLst>
          </p:cNvPr>
          <p:cNvSpPr/>
          <p:nvPr/>
        </p:nvSpPr>
        <p:spPr>
          <a:xfrm>
            <a:off x="854919" y="385631"/>
            <a:ext cx="4905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 și apelare a funcției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CED2D-25FF-4DC5-9C48-F6D1E3F39E74}"/>
              </a:ext>
            </a:extLst>
          </p:cNvPr>
          <p:cNvSpPr/>
          <p:nvPr/>
        </p:nvSpPr>
        <p:spPr>
          <a:xfrm>
            <a:off x="558960" y="785741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Crearea unei funcții de divizarea a două numere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00B0C-F1BA-4870-A439-303F7205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86" y="1128582"/>
            <a:ext cx="3961998" cy="187350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868243F-EF17-4F7A-AE17-78C2B3B85B10}"/>
              </a:ext>
            </a:extLst>
          </p:cNvPr>
          <p:cNvSpPr/>
          <p:nvPr/>
        </p:nvSpPr>
        <p:spPr>
          <a:xfrm>
            <a:off x="558960" y="2998124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Apelarea funcției de divizarea a două numere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9FD02-116F-49D3-B8A7-615EB3AB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32" y="3336678"/>
            <a:ext cx="3029013" cy="17964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D2CDC23-C0CA-429E-A3D7-9157FAA6A70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8A431-76DF-4D8C-BCC8-06B0924F2CB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55FC0E-8AB1-4897-8778-F0961D295B8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9A62-D357-43E7-A572-CEF98760FAEF}"/>
              </a:ext>
            </a:extLst>
          </p:cNvPr>
          <p:cNvSpPr/>
          <p:nvPr/>
        </p:nvSpPr>
        <p:spPr>
          <a:xfrm>
            <a:off x="641990" y="432122"/>
            <a:ext cx="5832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Aplicarea funcției asupra datelor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3CC25-B471-4CE6-9BBB-326488664F34}"/>
              </a:ext>
            </a:extLst>
          </p:cNvPr>
          <p:cNvSpPr/>
          <p:nvPr/>
        </p:nvSpPr>
        <p:spPr>
          <a:xfrm>
            <a:off x="395394" y="961254"/>
            <a:ext cx="8217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Vizualizarea tuturor datelor despre toate țările din tabelul tari cu adăugarea și a densității populației pentru fiecare tară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CEC30-F9D5-474A-8913-8A149780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5" y="1807913"/>
            <a:ext cx="7648189" cy="25540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C4377B-14E6-4C07-9919-3675F884064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D0AE1-9F95-4BF5-92CE-03D3576654C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F9989-99D8-4EC6-9F8D-842002F1B97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7B304-EB71-41EC-807F-26A4D83BBC93}"/>
              </a:ext>
            </a:extLst>
          </p:cNvPr>
          <p:cNvSpPr/>
          <p:nvPr/>
        </p:nvSpPr>
        <p:spPr>
          <a:xfrm>
            <a:off x="1275473" y="391096"/>
            <a:ext cx="3861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tuturor funcțiilor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C43B9-5B7D-40C3-9C9A-3BE432B57EE4}"/>
              </a:ext>
            </a:extLst>
          </p:cNvPr>
          <p:cNvSpPr/>
          <p:nvPr/>
        </p:nvSpPr>
        <p:spPr>
          <a:xfrm>
            <a:off x="395394" y="851041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vizualizarea tuturor funcțiilor unei baze de date se va utiliza sintaxa: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26202-9136-4501-86C5-62BFA3D045B0}"/>
              </a:ext>
            </a:extLst>
          </p:cNvPr>
          <p:cNvSpPr/>
          <p:nvPr/>
        </p:nvSpPr>
        <p:spPr>
          <a:xfrm>
            <a:off x="988515" y="1189595"/>
            <a:ext cx="4259499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 FUNCTION STATUS WHERE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nume_baza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961AE-41E0-44F8-96B3-ABFEF8BC8F84}"/>
              </a:ext>
            </a:extLst>
          </p:cNvPr>
          <p:cNvSpPr/>
          <p:nvPr/>
        </p:nvSpPr>
        <p:spPr>
          <a:xfrm>
            <a:off x="395394" y="1477979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DA41E-6C15-48E9-84DE-1D266062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8" y="1569862"/>
            <a:ext cx="6705600" cy="15115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2523B78-D102-4EE9-A0F3-645C0C2B001B}"/>
              </a:ext>
            </a:extLst>
          </p:cNvPr>
          <p:cNvSpPr/>
          <p:nvPr/>
        </p:nvSpPr>
        <p:spPr>
          <a:xfrm>
            <a:off x="480526" y="3183798"/>
            <a:ext cx="4767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Workbench</a:t>
            </a:r>
            <a:r>
              <a:rPr lang="ro-RO" sz="1600" b="1" dirty="0"/>
              <a:t> funcțiile ca și alte obiecte pot fi vizualizate în câmpul de navigare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9F211-08EA-4F35-8FED-5D9444B55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14" y="3135915"/>
            <a:ext cx="2880062" cy="194388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248D83-CE40-4EBF-B616-7734153711C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CEB6A2-EB30-494D-BD50-923AC86BD1B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6E1152-C475-43EC-AC77-89AFF7033BD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9;p15">
            <a:extLst>
              <a:ext uri="{FF2B5EF4-FFF2-40B4-BE49-F238E27FC236}">
                <a16:creationId xmlns:a16="http://schemas.microsoft.com/office/drawing/2014/main" id="{0396FA37-4547-4275-B148-9C11D2158E0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9</a:t>
            </a:fld>
            <a:endParaRPr lang="en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2F948-FD09-422C-A141-CE835A0CAE81}"/>
              </a:ext>
            </a:extLst>
          </p:cNvPr>
          <p:cNvSpPr/>
          <p:nvPr/>
        </p:nvSpPr>
        <p:spPr>
          <a:xfrm>
            <a:off x="1034446" y="406497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unei funcții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C8334B-6108-4131-A247-E469FC5EFCA1}"/>
              </a:ext>
            </a:extLst>
          </p:cNvPr>
          <p:cNvSpPr/>
          <p:nvPr/>
        </p:nvSpPr>
        <p:spPr>
          <a:xfrm>
            <a:off x="340126" y="923330"/>
            <a:ext cx="8463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ștergerea unei funcții se utilizează sintaxa: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EEF0C9-AD3A-4589-9E84-71DB4E07622F}"/>
              </a:ext>
            </a:extLst>
          </p:cNvPr>
          <p:cNvSpPr/>
          <p:nvPr/>
        </p:nvSpPr>
        <p:spPr>
          <a:xfrm>
            <a:off x="407853" y="1759373"/>
            <a:ext cx="8314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Workbench</a:t>
            </a:r>
            <a:r>
              <a:rPr lang="ro-RO" sz="1600" b="1" dirty="0"/>
              <a:t> o funcție se poate șterge prin selectarea opțiunii </a:t>
            </a:r>
            <a:r>
              <a:rPr lang="ro-RO" sz="1600" b="1" dirty="0" err="1"/>
              <a:t>Drop</a:t>
            </a:r>
            <a:r>
              <a:rPr lang="ro-RO" sz="1600" b="1" dirty="0"/>
              <a:t> </a:t>
            </a:r>
            <a:r>
              <a:rPr lang="ro-RO" sz="1600" b="1" dirty="0" err="1"/>
              <a:t>Function</a:t>
            </a:r>
            <a:r>
              <a:rPr lang="ro-RO" sz="1600" b="1" dirty="0"/>
              <a:t>... când se dă clic dreapta pe numele funcției în câmpul de navigare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7FDFC-C471-47C6-BE96-A421BC9D54EE}"/>
              </a:ext>
            </a:extLst>
          </p:cNvPr>
          <p:cNvSpPr/>
          <p:nvPr/>
        </p:nvSpPr>
        <p:spPr>
          <a:xfrm>
            <a:off x="1034446" y="1376055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FUNCTION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EXISTS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nume_functie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812E4-9C8C-4850-9A8C-B96299DB8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78" y="2571750"/>
            <a:ext cx="2679945" cy="23167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2A82D6-A617-4FA3-9C25-FA4B3965235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1221A-3022-4D96-B50D-F6ED9D538A5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Funcțiile definite de utilizator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1FB52E-064D-409A-94A3-66FB8486DFC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54825</TotalTime>
  <Words>3457</Words>
  <Application>Microsoft Office PowerPoint</Application>
  <PresentationFormat>On-screen Show (16:9)</PresentationFormat>
  <Paragraphs>513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Arial Rounded MT Bold</vt:lpstr>
      <vt:lpstr>Consolas</vt:lpstr>
      <vt:lpstr>arial</vt:lpstr>
      <vt:lpstr>arial</vt:lpstr>
      <vt:lpstr>Source Sans Pro</vt:lpstr>
      <vt:lpstr>Courier New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518</cp:revision>
  <dcterms:modified xsi:type="dcterms:W3CDTF">2022-07-18T19:02:42Z</dcterms:modified>
</cp:coreProperties>
</file>