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7" r:id="rId3"/>
    <p:sldId id="309" r:id="rId4"/>
    <p:sldId id="308" r:id="rId5"/>
    <p:sldId id="311" r:id="rId6"/>
    <p:sldId id="331" r:id="rId7"/>
    <p:sldId id="332" r:id="rId8"/>
    <p:sldId id="261" r:id="rId9"/>
    <p:sldId id="296" r:id="rId10"/>
    <p:sldId id="347" r:id="rId11"/>
    <p:sldId id="259" r:id="rId12"/>
    <p:sldId id="306" r:id="rId13"/>
    <p:sldId id="307" r:id="rId14"/>
    <p:sldId id="312" r:id="rId15"/>
    <p:sldId id="313" r:id="rId16"/>
    <p:sldId id="314" r:id="rId17"/>
    <p:sldId id="315" r:id="rId18"/>
    <p:sldId id="298" r:id="rId19"/>
    <p:sldId id="301" r:id="rId20"/>
    <p:sldId id="300" r:id="rId21"/>
    <p:sldId id="299" r:id="rId22"/>
    <p:sldId id="302" r:id="rId23"/>
    <p:sldId id="303" r:id="rId24"/>
    <p:sldId id="304" r:id="rId25"/>
    <p:sldId id="305" r:id="rId26"/>
    <p:sldId id="346" r:id="rId2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Roboto Slab" pitchFamily="2" charset="0"/>
      <p:regular r:id="rId38"/>
      <p:bold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CCFF"/>
    <a:srgbClr val="FF66FF"/>
    <a:srgbClr val="FF9966"/>
    <a:srgbClr val="FFCCFF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>
        <p:scale>
          <a:sx n="100" d="100"/>
          <a:sy n="10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34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08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406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860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5547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2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403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709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67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349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4562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559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320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7131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261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69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86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65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5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60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50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0F186-3AB8-486B-84EE-CE0DAD2EEE6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11068-B08A-4D05-85A3-8D824D9F176F}"/>
              </a:ext>
            </a:extLst>
          </p:cNvPr>
          <p:cNvSpPr/>
          <p:nvPr/>
        </p:nvSpPr>
        <p:spPr>
          <a:xfrm>
            <a:off x="0" y="66094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o-RO" sz="54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endParaRPr lang="ro-RO" sz="54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  <a:p>
            <a:pPr algn="ctr" fontAlgn="base"/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Partea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VII. Administrarea </a:t>
            </a:r>
            <a:r>
              <a:rPr lang="ro-RO" sz="48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</a:t>
            </a:r>
            <a:r>
              <a:rPr lang="en-US" sz="48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SQL</a:t>
            </a:r>
            <a:endParaRPr lang="ro-RO" sz="48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12;p17">
            <a:extLst>
              <a:ext uri="{FF2B5EF4-FFF2-40B4-BE49-F238E27FC236}">
                <a16:creationId xmlns:a16="http://schemas.microsoft.com/office/drawing/2014/main" id="{17BCEDF5-CFAE-430C-8072-3D7D745C945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10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F6839-C962-4F4B-BBE9-C21F8A679CD5}"/>
              </a:ext>
            </a:extLst>
          </p:cNvPr>
          <p:cNvSpPr/>
          <p:nvPr/>
        </p:nvSpPr>
        <p:spPr>
          <a:xfrm>
            <a:off x="580182" y="419121"/>
            <a:ext cx="5137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 și atribuire a rolurilor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8F97E-630A-42C6-BA70-B523682E8507}"/>
              </a:ext>
            </a:extLst>
          </p:cNvPr>
          <p:cNvSpPr/>
          <p:nvPr/>
        </p:nvSpPr>
        <p:spPr>
          <a:xfrm>
            <a:off x="333037" y="935252"/>
            <a:ext cx="84637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unui rol pentru privilegiile INSERT, UPDATE și DELETE asupra bazei de date </a:t>
            </a:r>
            <a:r>
              <a:rPr lang="ro-RO" sz="1600" b="1" dirty="0" err="1"/>
              <a:t>magazin_online</a:t>
            </a:r>
            <a:r>
              <a:rPr lang="ro-RO" sz="1600" b="1" dirty="0"/>
              <a:t>, atribuirea acestui rol utilizatorului </a:t>
            </a:r>
            <a:r>
              <a:rPr lang="ro-RO" sz="1600" b="1" dirty="0" err="1"/>
              <a:t>utilizator_nou</a:t>
            </a:r>
            <a:r>
              <a:rPr lang="ro-RO" sz="1600" b="1" dirty="0"/>
              <a:t> și vizualizarea privilegiilor rolului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88EF547-B0DC-444A-9DD3-70BDF24D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65" y="1882270"/>
            <a:ext cx="5333348" cy="30726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53F8D2-C4C0-4B3B-95CB-040AD127F63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32633-989D-46F6-80C3-91A833E8A59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3A2BAE-C0F4-4BC3-8F39-14A88AB9E9B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2;p17">
            <a:extLst>
              <a:ext uri="{FF2B5EF4-FFF2-40B4-BE49-F238E27FC236}">
                <a16:creationId xmlns:a16="http://schemas.microsoft.com/office/drawing/2014/main" id="{96105100-B294-4EE9-BD49-CB3601F70F2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11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D207C6-932F-48C1-A984-06B2ECCC27CD}"/>
              </a:ext>
            </a:extLst>
          </p:cNvPr>
          <p:cNvSpPr/>
          <p:nvPr/>
        </p:nvSpPr>
        <p:spPr>
          <a:xfrm>
            <a:off x="580182" y="327575"/>
            <a:ext cx="51379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 și atribuire a rolurilor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AFB8F2-1568-4566-BDF1-ADFED02164A7}"/>
              </a:ext>
            </a:extLst>
          </p:cNvPr>
          <p:cNvSpPr/>
          <p:nvPr/>
        </p:nvSpPr>
        <p:spPr>
          <a:xfrm>
            <a:off x="333037" y="730023"/>
            <a:ext cx="8463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Workbench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permite introducerea unor limitări pentru utilizatori în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tab-ul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Account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Limits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20FD41-6872-4A88-9E52-37C571759ADD}"/>
              </a:ext>
            </a:extLst>
          </p:cNvPr>
          <p:cNvSpPr/>
          <p:nvPr/>
        </p:nvSpPr>
        <p:spPr>
          <a:xfrm>
            <a:off x="333037" y="2804815"/>
            <a:ext cx="8314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MySQL</a:t>
            </a:r>
            <a:r>
              <a:rPr lang="ro-RO" sz="1600" b="1" dirty="0"/>
              <a:t> </a:t>
            </a:r>
            <a:r>
              <a:rPr lang="ro-RO" sz="1600" b="1" dirty="0" err="1"/>
              <a:t>Workbench</a:t>
            </a:r>
            <a:r>
              <a:rPr lang="ro-RO" sz="1600" b="1" dirty="0"/>
              <a:t> există create câteva roluri cu specificarea privilegiilor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A00F86-1895-435F-9DEF-3388FB52C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92" y="1284720"/>
            <a:ext cx="6807200" cy="1476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EA443F-F0AE-4058-9A91-D0E8772DB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525" y="3143369"/>
            <a:ext cx="5963138" cy="19378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05354B-18E3-4A96-A878-922BFB0A893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AE19B-9845-4177-9258-EE346771E14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8E01E-4788-4072-B1A4-5B4B3325C517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12;p17">
            <a:extLst>
              <a:ext uri="{FF2B5EF4-FFF2-40B4-BE49-F238E27FC236}">
                <a16:creationId xmlns:a16="http://schemas.microsoft.com/office/drawing/2014/main" id="{C4BD6790-B660-4747-8CC9-8EC1F95A4062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12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36D1D7-2FD9-4DE7-A140-B2DE82BA8E37}"/>
              </a:ext>
            </a:extLst>
          </p:cNvPr>
          <p:cNvSpPr/>
          <p:nvPr/>
        </p:nvSpPr>
        <p:spPr>
          <a:xfrm>
            <a:off x="355242" y="943009"/>
            <a:ext cx="8226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anularea unor privilegii ale unui utilizator sau rol se utilizează sintaxa:</a:t>
            </a:r>
            <a:endParaRPr lang="ro-MD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2F6FB2-3840-44F5-936B-BF0CEAF8143A}"/>
              </a:ext>
            </a:extLst>
          </p:cNvPr>
          <p:cNvSpPr/>
          <p:nvPr/>
        </p:nvSpPr>
        <p:spPr>
          <a:xfrm>
            <a:off x="896426" y="433794"/>
            <a:ext cx="5888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Anularea privilegiilor și ștergerea utilizatorilor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C99375-9136-4156-868B-F45D346A82F7}"/>
              </a:ext>
            </a:extLst>
          </p:cNvPr>
          <p:cNvSpPr/>
          <p:nvPr/>
        </p:nvSpPr>
        <p:spPr>
          <a:xfrm>
            <a:off x="484946" y="2267860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pentru ștergerea unui rol</a:t>
            </a:r>
            <a:endParaRPr lang="ro-MD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1BB99D-D18C-4921-8869-411FC8D343E8}"/>
              </a:ext>
            </a:extLst>
          </p:cNvPr>
          <p:cNvSpPr/>
          <p:nvPr/>
        </p:nvSpPr>
        <p:spPr>
          <a:xfrm>
            <a:off x="1122695" y="1327052"/>
            <a:ext cx="6898608" cy="77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REVOKE pribvilegiu1, privilegiu2, ...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nivel_privilegiu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nume_utilizator@host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nume_rol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D66E80-B656-426C-87F4-A4E5894E987A}"/>
              </a:ext>
            </a:extLst>
          </p:cNvPr>
          <p:cNvSpPr/>
          <p:nvPr/>
        </p:nvSpPr>
        <p:spPr>
          <a:xfrm>
            <a:off x="1122695" y="2668605"/>
            <a:ext cx="6898608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ROLE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nume_rol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531B2C-DD0C-42C6-9CB8-B9C646878570}"/>
              </a:ext>
            </a:extLst>
          </p:cNvPr>
          <p:cNvSpPr/>
          <p:nvPr/>
        </p:nvSpPr>
        <p:spPr>
          <a:xfrm>
            <a:off x="484946" y="3148389"/>
            <a:ext cx="73226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Sintaxa pentru ștergerea unui utilizator</a:t>
            </a:r>
            <a:endParaRPr lang="ro-MD" sz="16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A34DBE-D08A-4B7A-8155-2AA0CFD1EEFD}"/>
              </a:ext>
            </a:extLst>
          </p:cNvPr>
          <p:cNvSpPr/>
          <p:nvPr/>
        </p:nvSpPr>
        <p:spPr>
          <a:xfrm>
            <a:off x="1122695" y="3651475"/>
            <a:ext cx="6898608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DROP USER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nume_utilizator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0A667-86C4-4FFF-BDD3-774FFE3DFE3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16CF20-CA85-4DD7-9A6A-D9FAC247D2C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53C306-9A4F-4D85-9287-C91E0C9FD8C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4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12;p17">
            <a:extLst>
              <a:ext uri="{FF2B5EF4-FFF2-40B4-BE49-F238E27FC236}">
                <a16:creationId xmlns:a16="http://schemas.microsoft.com/office/drawing/2014/main" id="{02FAD9DE-2A74-4148-BE8C-98DACE021B7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13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A6FB6-9E11-49D8-98D1-6E7FCDA8273C}"/>
              </a:ext>
            </a:extLst>
          </p:cNvPr>
          <p:cNvSpPr/>
          <p:nvPr/>
        </p:nvSpPr>
        <p:spPr>
          <a:xfrm>
            <a:off x="607618" y="656000"/>
            <a:ext cx="4108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Conectarea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prin</a:t>
            </a:r>
            <a:r>
              <a:rPr lang="en-US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MySQL monitor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9A9E3F-BEAA-4F78-947D-EA6BEE086BB9}"/>
              </a:ext>
            </a:extLst>
          </p:cNvPr>
          <p:cNvSpPr/>
          <p:nvPr/>
        </p:nvSpPr>
        <p:spPr>
          <a:xfrm>
            <a:off x="334512" y="1014233"/>
            <a:ext cx="8431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 err="1"/>
              <a:t>MySQL</a:t>
            </a:r>
            <a:r>
              <a:rPr lang="ro-RO" sz="1600" b="1" dirty="0"/>
              <a:t> monitor este o </a:t>
            </a:r>
            <a:r>
              <a:rPr lang="ro-RO" sz="1600" b="1" dirty="0" err="1"/>
              <a:t>aplicatie</a:t>
            </a:r>
            <a:r>
              <a:rPr lang="ro-RO" sz="1600" b="1" dirty="0"/>
              <a:t> client </a:t>
            </a:r>
            <a:r>
              <a:rPr lang="ro-RO" sz="1600" b="1" dirty="0" err="1"/>
              <a:t>command</a:t>
            </a:r>
            <a:r>
              <a:rPr lang="ro-RO" sz="1600" b="1" dirty="0"/>
              <a:t>-line</a:t>
            </a:r>
            <a:r>
              <a:rPr lang="en-US" sz="1600" b="1" dirty="0"/>
              <a:t> </a:t>
            </a:r>
            <a:r>
              <a:rPr lang="ro-RO" sz="1600" b="1" dirty="0"/>
              <a:t>instalată odată cu instalarea serverului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B9080D-8AAE-4052-B55D-3D8182CD92CD}"/>
              </a:ext>
            </a:extLst>
          </p:cNvPr>
          <p:cNvSpPr/>
          <p:nvPr/>
        </p:nvSpPr>
        <p:spPr>
          <a:xfrm>
            <a:off x="317744" y="1554122"/>
            <a:ext cx="836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conectarea la server ca utilizator </a:t>
            </a:r>
            <a:r>
              <a:rPr lang="ro-RO" sz="1600" b="1" dirty="0" err="1"/>
              <a:t>root</a:t>
            </a:r>
            <a:r>
              <a:rPr lang="ro-RO" sz="1600" b="1" dirty="0"/>
              <a:t> în linia de comandă se va scrie: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305C3D-E901-4448-BDEB-3171E19085CD}"/>
              </a:ext>
            </a:extLst>
          </p:cNvPr>
          <p:cNvSpPr/>
          <p:nvPr/>
        </p:nvSpPr>
        <p:spPr>
          <a:xfrm>
            <a:off x="313835" y="2496279"/>
            <a:ext cx="84313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Daca a fost setată parola pentru utilizatorul </a:t>
            </a:r>
            <a:r>
              <a:rPr lang="ro-RO" sz="1600" b="1" dirty="0" err="1"/>
              <a:t>root</a:t>
            </a:r>
            <a:r>
              <a:rPr lang="ro-RO" sz="1600" b="1" dirty="0"/>
              <a:t> atunci se cere introducerea ei</a:t>
            </a:r>
            <a:endParaRPr lang="ro-MD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6C20C5-C58F-4855-975D-A7ED72A891DA}"/>
              </a:ext>
            </a:extLst>
          </p:cNvPr>
          <p:cNvSpPr/>
          <p:nvPr/>
        </p:nvSpPr>
        <p:spPr>
          <a:xfrm>
            <a:off x="313835" y="3161399"/>
            <a:ext cx="86155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După introducerea parolei vor apărea mai multe linii informaționale și linia de introducere a interogărilor</a:t>
            </a:r>
            <a:endParaRPr lang="ro-MD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F9B8F2-D56C-4D50-8ECB-EF6E82B79CAF}"/>
              </a:ext>
            </a:extLst>
          </p:cNvPr>
          <p:cNvSpPr/>
          <p:nvPr/>
        </p:nvSpPr>
        <p:spPr>
          <a:xfrm>
            <a:off x="3438515" y="323612"/>
            <a:ext cx="226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2. </a:t>
            </a:r>
            <a:r>
              <a:rPr lang="en-US" sz="2400" b="1" dirty="0" err="1">
                <a:solidFill>
                  <a:schemeClr val="accent1"/>
                </a:solidFill>
                <a:latin typeface="Roboto Slab"/>
                <a:ea typeface="Roboto Slab"/>
              </a:rPr>
              <a:t>Conexiunile</a:t>
            </a:r>
            <a:endParaRPr lang="ro-RO" sz="2400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670B31-BD67-4045-85B6-A7625D80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237" y="1840185"/>
            <a:ext cx="3417511" cy="696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FAD69B-15B9-476D-8881-A456F6B2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435" y="2793374"/>
            <a:ext cx="2144011" cy="357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4F41C2-3F2C-43ED-AE00-1E9189268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693" y="3551787"/>
            <a:ext cx="1455891" cy="15448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BDC29E0-AAD9-479A-899C-4159E0549C2F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C5079B-96DC-4478-8640-105F89FB4317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Conexiunile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C2BD6-4BDD-472D-9F19-1E6810ECDB1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2;p17">
            <a:extLst>
              <a:ext uri="{FF2B5EF4-FFF2-40B4-BE49-F238E27FC236}">
                <a16:creationId xmlns:a16="http://schemas.microsoft.com/office/drawing/2014/main" id="{4130489C-5144-4F0C-9CFD-4423A06DBAB8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  <a:sym typeface="Source Sans Pro"/>
              </a:rPr>
              <a:pPr algn="r"/>
              <a:t>14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DAFE9-F8DE-4C50-A9D3-573CFC355BF9}"/>
              </a:ext>
            </a:extLst>
          </p:cNvPr>
          <p:cNvSpPr/>
          <p:nvPr/>
        </p:nvSpPr>
        <p:spPr>
          <a:xfrm>
            <a:off x="651276" y="468817"/>
            <a:ext cx="5987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unei conexiuni prin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Workbench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682AC-043F-4B63-BD5F-AD19CF5D68E8}"/>
              </a:ext>
            </a:extLst>
          </p:cNvPr>
          <p:cNvSpPr/>
          <p:nvPr/>
        </p:nvSpPr>
        <p:spPr>
          <a:xfrm>
            <a:off x="168766" y="875336"/>
            <a:ext cx="89752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 lansează </a:t>
            </a:r>
            <a:r>
              <a:rPr lang="ro-RO" sz="1600" b="1" dirty="0" err="1"/>
              <a:t>MySQL</a:t>
            </a:r>
            <a:r>
              <a:rPr lang="ro-RO" sz="1600" b="1" dirty="0"/>
              <a:t> </a:t>
            </a:r>
            <a:r>
              <a:rPr lang="ro-RO" sz="1600" b="1" dirty="0" err="1"/>
              <a:t>Workbench</a:t>
            </a:r>
            <a:r>
              <a:rPr lang="ro-RO" sz="1600" b="1" dirty="0"/>
              <a:t> și se selectează semnul + din linia </a:t>
            </a:r>
            <a:r>
              <a:rPr lang="ro-RO" sz="1600" b="1" dirty="0" err="1"/>
              <a:t>MySQL</a:t>
            </a:r>
            <a:r>
              <a:rPr lang="ro-RO" sz="1600" b="1" dirty="0"/>
              <a:t> </a:t>
            </a:r>
            <a:r>
              <a:rPr lang="ro-RO" sz="1600" b="1" dirty="0" err="1"/>
              <a:t>Connections</a:t>
            </a:r>
            <a:endParaRPr lang="ro-MD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0CB7F-7400-47C7-8750-B438A6DB9C23}"/>
              </a:ext>
            </a:extLst>
          </p:cNvPr>
          <p:cNvSpPr/>
          <p:nvPr/>
        </p:nvSpPr>
        <p:spPr>
          <a:xfrm>
            <a:off x="168766" y="1541886"/>
            <a:ext cx="836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fereastra care se deschide se introduc datele </a:t>
            </a:r>
            <a:r>
              <a:rPr lang="ro-RO" sz="1600" b="1" dirty="0" err="1"/>
              <a:t>conexiuneii</a:t>
            </a:r>
            <a:endParaRPr lang="ro-RO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20E9C-265E-494D-A601-062FFD30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621" y="1247137"/>
            <a:ext cx="2483795" cy="288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4344B-230A-4587-AFF5-F1ACEF961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074" y="2295099"/>
            <a:ext cx="5100010" cy="189160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C5F95A6-6EF4-4FDC-95FC-3BEB5E8D0879}"/>
              </a:ext>
            </a:extLst>
          </p:cNvPr>
          <p:cNvSpPr/>
          <p:nvPr/>
        </p:nvSpPr>
        <p:spPr>
          <a:xfrm>
            <a:off x="409545" y="1836902"/>
            <a:ext cx="2430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Numele conexiunii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2C8245-2598-49FA-B8DC-578E9287E4BD}"/>
              </a:ext>
            </a:extLst>
          </p:cNvPr>
          <p:cNvSpPr/>
          <p:nvPr/>
        </p:nvSpPr>
        <p:spPr>
          <a:xfrm>
            <a:off x="409545" y="2140244"/>
            <a:ext cx="34435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Metoda conexiunii – dacă serverul si clientul sunt calculatoare diferite metoda va fi TCP/IP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42C76C-FE50-4BB8-A65E-E2279764E63E}"/>
              </a:ext>
            </a:extLst>
          </p:cNvPr>
          <p:cNvSpPr/>
          <p:nvPr/>
        </p:nvSpPr>
        <p:spPr>
          <a:xfrm>
            <a:off x="475224" y="3131956"/>
            <a:ext cx="3443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Adresa IP pe care este instalat serverul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1D605A-A43B-46C6-91D9-C8229AFC2E45}"/>
              </a:ext>
            </a:extLst>
          </p:cNvPr>
          <p:cNvSpPr/>
          <p:nvPr/>
        </p:nvSpPr>
        <p:spPr>
          <a:xfrm>
            <a:off x="497920" y="3645531"/>
            <a:ext cx="3443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Numărul portului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F80376-F45E-48A9-92AA-20CBAF8FA602}"/>
              </a:ext>
            </a:extLst>
          </p:cNvPr>
          <p:cNvSpPr/>
          <p:nvPr/>
        </p:nvSpPr>
        <p:spPr>
          <a:xfrm>
            <a:off x="483789" y="3965999"/>
            <a:ext cx="3443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Numele utilizatorului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61B251-CDD0-494F-8FEC-E73838CFB6E1}"/>
              </a:ext>
            </a:extLst>
          </p:cNvPr>
          <p:cNvSpPr/>
          <p:nvPr/>
        </p:nvSpPr>
        <p:spPr>
          <a:xfrm>
            <a:off x="490854" y="4304553"/>
            <a:ext cx="34435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Parola de acces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84174-0E89-4DDF-B06E-480B8FFF5450}"/>
              </a:ext>
            </a:extLst>
          </p:cNvPr>
          <p:cNvSpPr/>
          <p:nvPr/>
        </p:nvSpPr>
        <p:spPr>
          <a:xfrm>
            <a:off x="497919" y="4655919"/>
            <a:ext cx="80318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Baza de date implicită ce va fi activată la realizarea conexiunii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F2685-2DA3-4C63-AD7B-955746A451C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75398E-BF6B-419A-BB72-09E05A067FE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Conexiunile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588CC1-8753-41BC-9B0A-F581F3EF798D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01BDA775-84DB-4BF0-8CA0-AAB2A30A82A9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15</a:t>
            </a:fld>
            <a:endParaRPr lang="en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F4F49D-F91E-4B44-8AB9-0EFB7E0170B5}"/>
              </a:ext>
            </a:extLst>
          </p:cNvPr>
          <p:cNvSpPr/>
          <p:nvPr/>
        </p:nvSpPr>
        <p:spPr>
          <a:xfrm>
            <a:off x="1024404" y="379913"/>
            <a:ext cx="35333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Criptarea datelor transmise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778D98-C6D6-4C11-BDEA-53330A124647}"/>
              </a:ext>
            </a:extLst>
          </p:cNvPr>
          <p:cNvSpPr/>
          <p:nvPr/>
        </p:nvSpPr>
        <p:spPr>
          <a:xfrm>
            <a:off x="198652" y="1679549"/>
            <a:ext cx="8718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SSL </a:t>
            </a:r>
            <a:r>
              <a:rPr lang="en-US" sz="1600" b="1" dirty="0" err="1"/>
              <a:t>încorporează</a:t>
            </a:r>
            <a:r>
              <a:rPr lang="en-US" sz="1600" b="1" dirty="0"/>
              <a:t> </a:t>
            </a:r>
            <a:r>
              <a:rPr lang="en-US" sz="1600" b="1" dirty="0" err="1"/>
              <a:t>algoritmul</a:t>
            </a:r>
            <a:r>
              <a:rPr lang="en-US" sz="1600" b="1" dirty="0"/>
              <a:t> care </a:t>
            </a:r>
            <a:r>
              <a:rPr lang="en-US" sz="1600" b="1" dirty="0" err="1"/>
              <a:t>permite</a:t>
            </a:r>
            <a:r>
              <a:rPr lang="en-US" sz="1600" b="1" dirty="0"/>
              <a:t> </a:t>
            </a:r>
            <a:r>
              <a:rPr lang="en-US" sz="1600" b="1" dirty="0" err="1"/>
              <a:t>verificarea</a:t>
            </a:r>
            <a:r>
              <a:rPr lang="en-US" sz="1600" b="1" dirty="0"/>
              <a:t> </a:t>
            </a:r>
            <a:r>
              <a:rPr lang="en-US" sz="1600" b="1" dirty="0" err="1"/>
              <a:t>identităţii</a:t>
            </a:r>
            <a:r>
              <a:rPr lang="en-US" sz="1600" b="1" dirty="0"/>
              <a:t>, </a:t>
            </a:r>
            <a:r>
              <a:rPr lang="en-US" sz="1600" b="1" dirty="0" err="1"/>
              <a:t>folosind</a:t>
            </a:r>
            <a:r>
              <a:rPr lang="en-US" sz="1600" b="1" dirty="0"/>
              <a:t> </a:t>
            </a:r>
            <a:r>
              <a:rPr lang="en-US" sz="1600" b="1" dirty="0" err="1"/>
              <a:t>standardul</a:t>
            </a:r>
            <a:r>
              <a:rPr lang="en-US" sz="1600" b="1" dirty="0"/>
              <a:t> X509</a:t>
            </a:r>
            <a:r>
              <a:rPr lang="ro-RO" sz="1600" b="1" dirty="0"/>
              <a:t> ce presupune </a:t>
            </a:r>
            <a:r>
              <a:rPr lang="ro-RO" sz="1600" b="1" dirty="0" err="1"/>
              <a:t>exitența</a:t>
            </a:r>
            <a:r>
              <a:rPr lang="ro-RO" sz="1600" b="1" dirty="0"/>
              <a:t> unei entități numite</a:t>
            </a:r>
            <a:r>
              <a:rPr lang="en-US" sz="1600" b="1" dirty="0"/>
              <a:t> Certificate Authority (</a:t>
            </a:r>
            <a:r>
              <a:rPr lang="en-US" sz="1600" b="1" dirty="0" err="1"/>
              <a:t>sau</a:t>
            </a:r>
            <a:r>
              <a:rPr lang="en-US" sz="1600" b="1" dirty="0"/>
              <a:t> CA) </a:t>
            </a:r>
            <a:r>
              <a:rPr lang="ro-RO" sz="1600" b="1" dirty="0"/>
              <a:t>atribuirea unor </a:t>
            </a:r>
            <a:r>
              <a:rPr lang="en-US" sz="1600" b="1" dirty="0"/>
              <a:t>certificate </a:t>
            </a:r>
            <a:r>
              <a:rPr lang="en-US" sz="1600" b="1" dirty="0" err="1"/>
              <a:t>electronice</a:t>
            </a:r>
            <a:r>
              <a:rPr lang="ro-RO" sz="1600" b="1" dirty="0"/>
              <a:t> </a:t>
            </a:r>
            <a:endParaRPr lang="ro-MD" sz="16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00BC57-5FBB-4C8E-915E-D8874B1AD326}"/>
              </a:ext>
            </a:extLst>
          </p:cNvPr>
          <p:cNvSpPr/>
          <p:nvPr/>
        </p:nvSpPr>
        <p:spPr>
          <a:xfrm>
            <a:off x="198652" y="2504538"/>
            <a:ext cx="8126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setarea parametrilor de criptare se utilizează câmpurile </a:t>
            </a:r>
            <a:r>
              <a:rPr lang="ro-RO" sz="1600" b="1" dirty="0" err="1"/>
              <a:t>tab-ului</a:t>
            </a:r>
            <a:r>
              <a:rPr lang="ro-RO" sz="1600" b="1" dirty="0"/>
              <a:t> SSL</a:t>
            </a:r>
            <a:endParaRPr lang="ro-MD" sz="16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7A7FF-2392-4B8C-9971-E5649423907B}"/>
              </a:ext>
            </a:extLst>
          </p:cNvPr>
          <p:cNvSpPr/>
          <p:nvPr/>
        </p:nvSpPr>
        <p:spPr>
          <a:xfrm>
            <a:off x="198652" y="1118577"/>
            <a:ext cx="8787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 se asigura transmiterea sigură de date sensibile prin </a:t>
            </a:r>
            <a:r>
              <a:rPr lang="ro-RO" sz="1600" b="1" dirty="0" err="1"/>
              <a:t>reţeaua</a:t>
            </a:r>
            <a:r>
              <a:rPr lang="ro-RO" sz="1600" b="1" dirty="0"/>
              <a:t> publică, </a:t>
            </a:r>
            <a:r>
              <a:rPr lang="ro-RO" sz="1600" b="1" dirty="0" err="1"/>
              <a:t>MySQL</a:t>
            </a:r>
            <a:r>
              <a:rPr lang="ro-RO" sz="1600" b="1" dirty="0"/>
              <a:t> are opțiunea utilizării protocolul </a:t>
            </a:r>
            <a:r>
              <a:rPr lang="en-US" sz="1600" b="1" dirty="0"/>
              <a:t>SSL </a:t>
            </a:r>
            <a:r>
              <a:rPr lang="ro-RO" sz="1600" b="1" dirty="0"/>
              <a:t>ce utilizează</a:t>
            </a:r>
            <a:r>
              <a:rPr lang="en-US" sz="1600" b="1" dirty="0"/>
              <a:t> </a:t>
            </a:r>
            <a:r>
              <a:rPr lang="ro-RO" sz="1600" b="1" dirty="0"/>
              <a:t>diferiți algoritmi de criptare.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AA5CAC-38E2-44A0-B7ED-F3E051A36CBC}"/>
              </a:ext>
            </a:extLst>
          </p:cNvPr>
          <p:cNvSpPr/>
          <p:nvPr/>
        </p:nvSpPr>
        <p:spPr>
          <a:xfrm>
            <a:off x="198652" y="772276"/>
            <a:ext cx="8126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Implicit, </a:t>
            </a:r>
            <a:r>
              <a:rPr lang="ro-RO" sz="1600" b="1" dirty="0" err="1"/>
              <a:t>MySQL</a:t>
            </a:r>
            <a:r>
              <a:rPr lang="ro-RO" sz="1600" b="1" dirty="0"/>
              <a:t> stabilește o conexiune necriptată între Server și Client</a:t>
            </a:r>
            <a:endParaRPr lang="ro-MD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ABDF8-EEA7-4431-9F05-585223A8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98" y="2922035"/>
            <a:ext cx="4314092" cy="20246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ED54B3-A2FB-432D-B09D-D612ECA8621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80B30B-CD37-468D-9C2A-10C49BDEC7B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Conexiunile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595EA2-6CE9-4C39-A1CB-F523E027740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2;p17">
            <a:extLst>
              <a:ext uri="{FF2B5EF4-FFF2-40B4-BE49-F238E27FC236}">
                <a16:creationId xmlns:a16="http://schemas.microsoft.com/office/drawing/2014/main" id="{CB7BE253-3484-4796-BDE0-4697459C1E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rgbClr val="0091EA"/>
                </a:solidFill>
                <a:latin typeface="+mj-lt"/>
                <a:ea typeface="Source Sans Pro"/>
              </a:rPr>
              <a:pPr algn="r"/>
              <a:t>16</a:t>
            </a:fld>
            <a:endParaRPr lang="en" sz="1300" b="1" dirty="0">
              <a:solidFill>
                <a:srgbClr val="0091EA"/>
              </a:solidFill>
              <a:latin typeface="+mj-lt"/>
              <a:ea typeface="Source Sans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3FFFC2-B179-4291-976E-4592A2D4CB02}"/>
              </a:ext>
            </a:extLst>
          </p:cNvPr>
          <p:cNvSpPr/>
          <p:nvPr/>
        </p:nvSpPr>
        <p:spPr>
          <a:xfrm>
            <a:off x="554892" y="870157"/>
            <a:ext cx="56036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verificarea conexiunilor se folosește sintaxa:</a:t>
            </a:r>
            <a:endParaRPr lang="ro-MD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7901B9-104B-4657-A4FC-FF30E4360F07}"/>
              </a:ext>
            </a:extLst>
          </p:cNvPr>
          <p:cNvSpPr/>
          <p:nvPr/>
        </p:nvSpPr>
        <p:spPr>
          <a:xfrm>
            <a:off x="2015645" y="422641"/>
            <a:ext cx="3150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Verificarea conexiunilor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65874-AC4A-43A5-A035-58D8688DEBC3}"/>
              </a:ext>
            </a:extLst>
          </p:cNvPr>
          <p:cNvSpPr/>
          <p:nvPr/>
        </p:nvSpPr>
        <p:spPr>
          <a:xfrm>
            <a:off x="1028911" y="1130626"/>
            <a:ext cx="6898608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processlist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C96442-654E-4D64-8126-13DC33F957A6}"/>
              </a:ext>
            </a:extLst>
          </p:cNvPr>
          <p:cNvSpPr/>
          <p:nvPr/>
        </p:nvSpPr>
        <p:spPr>
          <a:xfrm>
            <a:off x="554892" y="1432537"/>
            <a:ext cx="620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Workbench</a:t>
            </a:r>
            <a:r>
              <a:rPr lang="ro-RO" sz="1600" b="1" dirty="0"/>
              <a:t> se selectează opțiunea Client </a:t>
            </a:r>
            <a:r>
              <a:rPr lang="ro-RO" sz="1600" b="1" dirty="0" err="1"/>
              <a:t>Connection</a:t>
            </a:r>
            <a:r>
              <a:rPr lang="ro-RO" sz="1600" b="1" dirty="0"/>
              <a:t>:</a:t>
            </a:r>
            <a:endParaRPr lang="ro-MD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9CDC92-2A1D-47CC-89A9-9CDD4B43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82" y="870157"/>
            <a:ext cx="1493479" cy="12257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A52A56-F598-4BA4-8850-93AC1474E77C}"/>
              </a:ext>
            </a:extLst>
          </p:cNvPr>
          <p:cNvSpPr/>
          <p:nvPr/>
        </p:nvSpPr>
        <p:spPr>
          <a:xfrm>
            <a:off x="554892" y="1801438"/>
            <a:ext cx="6203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Rezultatul verificării conexiunilor:</a:t>
            </a:r>
            <a:endParaRPr lang="ro-MD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48F72-2B15-4444-BD5C-94FBD447E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86" y="2174440"/>
            <a:ext cx="6440278" cy="1714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BC5F53-0159-4032-AA57-792DF3D4A400}"/>
              </a:ext>
            </a:extLst>
          </p:cNvPr>
          <p:cNvSpPr/>
          <p:nvPr/>
        </p:nvSpPr>
        <p:spPr>
          <a:xfrm>
            <a:off x="722047" y="4012874"/>
            <a:ext cx="8168827" cy="100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b="1" i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identificatorul conexiunii; </a:t>
            </a:r>
            <a:r>
              <a:rPr lang="ro-RO" b="1" i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numele de utilizator;  </a:t>
            </a:r>
            <a:r>
              <a:rPr lang="ro-RO" b="1" i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o-RO" b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host-ul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pe care vine utilizatorul;  </a:t>
            </a:r>
            <a:r>
              <a:rPr lang="ro-RO" b="1" i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baza pe care o </a:t>
            </a:r>
            <a:r>
              <a:rPr lang="ro-RO" b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foloseşte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momentan utilizatorul;  </a:t>
            </a:r>
            <a:r>
              <a:rPr lang="ro-RO" b="1" i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tipul comenzii actuale;  </a:t>
            </a:r>
            <a:r>
              <a:rPr lang="ro-RO" b="1" i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timpul petrecut de proces efectuând comanda actuală; </a:t>
            </a:r>
            <a:r>
              <a:rPr lang="ro-RO" b="1" i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statusul procesului; </a:t>
            </a:r>
            <a:r>
              <a:rPr lang="ro-RO" b="1" i="1" dirty="0" err="1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ro-RO" b="1" dirty="0">
                <a:solidFill>
                  <a:srgbClr val="2A2C36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- interogarea actuală a procesului. </a:t>
            </a:r>
            <a:endParaRPr lang="ro-MD" sz="1600" b="1" dirty="0">
              <a:solidFill>
                <a:srgbClr val="2A2C3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EA2BE8-3EA7-47E0-8969-7F8DB01B1F9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8E2F0-6FED-4EFE-984D-786AF9B8435C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Conexiunile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F501C6-6BF4-464A-B672-C5ECC3AD651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856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9;p15">
            <a:extLst>
              <a:ext uri="{FF2B5EF4-FFF2-40B4-BE49-F238E27FC236}">
                <a16:creationId xmlns:a16="http://schemas.microsoft.com/office/drawing/2014/main" id="{B4A8D115-14BF-46F9-984B-399B506CD74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17</a:t>
            </a:fld>
            <a:endParaRPr lang="e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9CD4CA-700A-4828-9253-891B69FA8199}"/>
              </a:ext>
            </a:extLst>
          </p:cNvPr>
          <p:cNvSpPr/>
          <p:nvPr/>
        </p:nvSpPr>
        <p:spPr>
          <a:xfrm>
            <a:off x="1973967" y="422641"/>
            <a:ext cx="3233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Ștergerea unei conexiuni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181AB-318E-473D-9A54-AF68BBF1906A}"/>
              </a:ext>
            </a:extLst>
          </p:cNvPr>
          <p:cNvSpPr/>
          <p:nvPr/>
        </p:nvSpPr>
        <p:spPr>
          <a:xfrm>
            <a:off x="554892" y="870157"/>
            <a:ext cx="67837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ștergerea unei conexiuni se folosește sintaxa:</a:t>
            </a:r>
            <a:endParaRPr lang="ro-MD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039202-D05E-4E77-8F6C-8AF3DC43819C}"/>
              </a:ext>
            </a:extLst>
          </p:cNvPr>
          <p:cNvSpPr/>
          <p:nvPr/>
        </p:nvSpPr>
        <p:spPr>
          <a:xfrm>
            <a:off x="942941" y="1229415"/>
            <a:ext cx="4582536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KILL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id_conexiune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C15CC-7F45-436B-B5FD-0B2545834114}"/>
              </a:ext>
            </a:extLst>
          </p:cNvPr>
          <p:cNvSpPr/>
          <p:nvPr/>
        </p:nvSpPr>
        <p:spPr>
          <a:xfrm>
            <a:off x="554891" y="1601814"/>
            <a:ext cx="7315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id_conexiune</a:t>
            </a: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/>
              <a:t>reprezintă </a:t>
            </a:r>
            <a:r>
              <a:rPr lang="ro-RO" sz="1600" b="1" dirty="0" err="1"/>
              <a:t>id-ul</a:t>
            </a:r>
            <a:r>
              <a:rPr lang="ro-RO" sz="1600" b="1" dirty="0"/>
              <a:t> conexiuni din tabelul cu conexiuni</a:t>
            </a:r>
            <a:endParaRPr lang="ro-MD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751557-AD05-4A72-B0E3-BB35B0A7C87E}"/>
              </a:ext>
            </a:extLst>
          </p:cNvPr>
          <p:cNvSpPr/>
          <p:nvPr/>
        </p:nvSpPr>
        <p:spPr>
          <a:xfrm>
            <a:off x="554891" y="2110207"/>
            <a:ext cx="81670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 </a:t>
            </a:r>
            <a:r>
              <a:rPr lang="ro-RO" sz="1600" b="1" dirty="0" err="1"/>
              <a:t>Workbench</a:t>
            </a:r>
            <a:r>
              <a:rPr lang="ro-RO" sz="1600" b="1" dirty="0"/>
              <a:t> o conexiune poate fi ștearsă prin înserarea </a:t>
            </a:r>
            <a:r>
              <a:rPr lang="ro-RO" sz="1600" b="1" dirty="0" err="1"/>
              <a:t>acesteai</a:t>
            </a:r>
            <a:r>
              <a:rPr lang="ro-RO" sz="1600" b="1" dirty="0"/>
              <a:t> în tabel și selectarea butonului </a:t>
            </a:r>
            <a:r>
              <a:rPr lang="ro-RO" sz="1600" b="1" dirty="0" err="1"/>
              <a:t>Kill</a:t>
            </a:r>
            <a:r>
              <a:rPr lang="ro-RO" sz="1600" b="1" dirty="0"/>
              <a:t> </a:t>
            </a:r>
            <a:r>
              <a:rPr lang="ro-RO" sz="1600" b="1" dirty="0" err="1"/>
              <a:t>Connesction</a:t>
            </a:r>
            <a:r>
              <a:rPr lang="ro-RO" sz="1600" b="1" dirty="0"/>
              <a:t>(s) </a:t>
            </a:r>
            <a:endParaRPr lang="ro-MD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8ED5C-E79F-4243-B703-F3925FCD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78" y="2694982"/>
            <a:ext cx="7228242" cy="22742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983046-BD51-4DBC-AE9E-6EA5B35A06E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73A7B-813A-4B8F-A03B-CDA88246CE32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Conexiunile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45C571-8C3C-4EA8-872B-FA91F1B8E0E8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9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2;p17">
            <a:extLst>
              <a:ext uri="{FF2B5EF4-FFF2-40B4-BE49-F238E27FC236}">
                <a16:creationId xmlns:a16="http://schemas.microsoft.com/office/drawing/2014/main" id="{212EA204-9590-447C-95CF-75A9E195DC00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</a:rPr>
              <a:pPr algn="r"/>
              <a:t>18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0B809-9BC9-4C09-BB06-CEEBA21FE85C}"/>
              </a:ext>
            </a:extLst>
          </p:cNvPr>
          <p:cNvSpPr/>
          <p:nvPr/>
        </p:nvSpPr>
        <p:spPr>
          <a:xfrm>
            <a:off x="1080121" y="918918"/>
            <a:ext cx="219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Esența replicării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0E8B9B-2BDB-4624-AF81-CA20C755274F}"/>
              </a:ext>
            </a:extLst>
          </p:cNvPr>
          <p:cNvSpPr/>
          <p:nvPr/>
        </p:nvSpPr>
        <p:spPr>
          <a:xfrm>
            <a:off x="518328" y="1467538"/>
            <a:ext cx="8434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Replicarea</a:t>
            </a:r>
            <a:r>
              <a:rPr lang="ro-RO" sz="1600" b="1" dirty="0"/>
              <a:t> – înscrierea datelor de pe un server pe mai multe servere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6D1A4-BCAC-4D9E-8396-A4D2B6F0504C}"/>
              </a:ext>
            </a:extLst>
          </p:cNvPr>
          <p:cNvSpPr/>
          <p:nvPr/>
        </p:nvSpPr>
        <p:spPr>
          <a:xfrm>
            <a:off x="518328" y="1994491"/>
            <a:ext cx="84347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MySQL </a:t>
            </a:r>
            <a:r>
              <a:rPr lang="ro-RO" sz="1600" b="1" dirty="0"/>
              <a:t>suportă </a:t>
            </a:r>
            <a:r>
              <a:rPr lang="ro-RO" sz="1600" b="1" dirty="0" err="1"/>
              <a:t>aşa</a:t>
            </a:r>
            <a:r>
              <a:rPr lang="ro-RO" sz="1600" b="1" dirty="0"/>
              <a:t>-numitul sistem de replicare </a:t>
            </a:r>
            <a:r>
              <a:rPr lang="en-US" sz="1600" b="1" dirty="0"/>
              <a:t>master/slave.</a:t>
            </a:r>
            <a:endParaRPr lang="ro-RO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C0BE6D-35B4-4C91-96C8-A6F1D2C9BCCC}"/>
              </a:ext>
            </a:extLst>
          </p:cNvPr>
          <p:cNvSpPr/>
          <p:nvPr/>
        </p:nvSpPr>
        <p:spPr>
          <a:xfrm>
            <a:off x="518328" y="2505921"/>
            <a:ext cx="84347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Serverul m</a:t>
            </a:r>
            <a:r>
              <a:rPr lang="en-US" sz="1600" b="1" dirty="0"/>
              <a:t>aster </a:t>
            </a:r>
            <a:r>
              <a:rPr lang="ro-RO" sz="1600" b="1" dirty="0"/>
              <a:t>–</a:t>
            </a:r>
            <a:r>
              <a:rPr lang="en-US" sz="1600" b="1" dirty="0"/>
              <a:t> </a:t>
            </a:r>
            <a:r>
              <a:rPr lang="ro-RO" sz="1600" b="1" dirty="0"/>
              <a:t>serverul de bază ce permite înscrierea, citirea și modificarea datelor</a:t>
            </a:r>
            <a:endParaRPr lang="ro-MD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43B13-2DC2-400F-B901-8F07BD2EA293}"/>
              </a:ext>
            </a:extLst>
          </p:cNvPr>
          <p:cNvSpPr/>
          <p:nvPr/>
        </p:nvSpPr>
        <p:spPr>
          <a:xfrm>
            <a:off x="518327" y="3164935"/>
            <a:ext cx="8090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Serverele</a:t>
            </a:r>
            <a:r>
              <a:rPr lang="en-US" sz="1600" b="1" dirty="0"/>
              <a:t> slave </a:t>
            </a:r>
            <a:r>
              <a:rPr lang="ro-RO" sz="1600" b="1" dirty="0"/>
              <a:t>– severe secundare ce realizează copii a datele de la serverul master și permit doar citirea acestora</a:t>
            </a:r>
            <a:endParaRPr lang="ro-MD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BC58D-1CDA-42C3-AC2D-29FD1E1E1B90}"/>
              </a:ext>
            </a:extLst>
          </p:cNvPr>
          <p:cNvSpPr/>
          <p:nvPr/>
        </p:nvSpPr>
        <p:spPr>
          <a:xfrm>
            <a:off x="518328" y="3852486"/>
            <a:ext cx="8192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Replicarea funcționează astfel încât, după o perioadă foarte scurtă de timp, toate modificările </a:t>
            </a:r>
            <a:r>
              <a:rPr lang="en-US" sz="1600" b="1" dirty="0"/>
              <a:t>de date pe</a:t>
            </a:r>
            <a:r>
              <a:rPr lang="ro-RO" sz="1600" b="1" dirty="0"/>
              <a:t> serverul </a:t>
            </a:r>
            <a:r>
              <a:rPr lang="en-US" sz="1600" b="1" dirty="0"/>
              <a:t>master </a:t>
            </a:r>
            <a:r>
              <a:rPr lang="ro-RO" sz="1600" b="1" dirty="0"/>
              <a:t>actualizează pe</a:t>
            </a:r>
            <a:r>
              <a:rPr lang="en-US" sz="1600" b="1" dirty="0"/>
              <a:t> </a:t>
            </a:r>
            <a:r>
              <a:rPr lang="ro-RO" sz="1600" b="1" dirty="0"/>
              <a:t>servere</a:t>
            </a:r>
            <a:r>
              <a:rPr lang="en-US" sz="1600" b="1" dirty="0"/>
              <a:t> slave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FCBD86-32BF-478E-8FE9-46EBD4125DA2}"/>
              </a:ext>
            </a:extLst>
          </p:cNvPr>
          <p:cNvSpPr/>
          <p:nvPr/>
        </p:nvSpPr>
        <p:spPr>
          <a:xfrm>
            <a:off x="3542710" y="493838"/>
            <a:ext cx="20585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3. Replicarea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DA2FD-266D-4BEB-BE4C-39FE45EF801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572F7E-DDB2-4E09-9561-8305B458B96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Replicarea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D9A481-D51A-4A8B-A19F-415383C60A9A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2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5">
            <a:extLst>
              <a:ext uri="{FF2B5EF4-FFF2-40B4-BE49-F238E27FC236}">
                <a16:creationId xmlns:a16="http://schemas.microsoft.com/office/drawing/2014/main" id="{81FCD690-406B-49A4-9812-03213F5959E7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19</a:t>
            </a:fld>
            <a:endParaRPr lang="en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83B43-68A3-4ABF-981E-BE0D9D07AC64}"/>
              </a:ext>
            </a:extLst>
          </p:cNvPr>
          <p:cNvSpPr/>
          <p:nvPr/>
        </p:nvSpPr>
        <p:spPr>
          <a:xfrm>
            <a:off x="765625" y="359917"/>
            <a:ext cx="2792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Necesitatea replicării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EDF05-AD10-4778-A0E9-7E5C57B26D0F}"/>
              </a:ext>
            </a:extLst>
          </p:cNvPr>
          <p:cNvSpPr/>
          <p:nvPr/>
        </p:nvSpPr>
        <p:spPr>
          <a:xfrm>
            <a:off x="374072" y="2115738"/>
            <a:ext cx="83780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Schema de structură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23B5C-BBFA-4FFC-B264-D50241AADD3F}"/>
              </a:ext>
            </a:extLst>
          </p:cNvPr>
          <p:cNvSpPr/>
          <p:nvPr/>
        </p:nvSpPr>
        <p:spPr>
          <a:xfrm>
            <a:off x="374072" y="743180"/>
            <a:ext cx="81924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Necesitatea replicării:</a:t>
            </a:r>
            <a:endParaRPr lang="ro-MD" sz="16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13EE0C-391C-4E68-B9D2-C895614C7251}"/>
              </a:ext>
            </a:extLst>
          </p:cNvPr>
          <p:cNvSpPr/>
          <p:nvPr/>
        </p:nvSpPr>
        <p:spPr>
          <a:xfrm>
            <a:off x="616350" y="1082382"/>
            <a:ext cx="8380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Securitatea sistemului: defecțiunea unui server nu va duce la pierderi de informații, iar serverul master poate fi înlocuit cu un server slave</a:t>
            </a:r>
            <a:endParaRPr lang="ro-MD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13B5A-8FB4-4C73-8EEF-FDA608EF7107}"/>
              </a:ext>
            </a:extLst>
          </p:cNvPr>
          <p:cNvSpPr/>
          <p:nvPr/>
        </p:nvSpPr>
        <p:spPr>
          <a:xfrm>
            <a:off x="639048" y="1618307"/>
            <a:ext cx="77880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Viteza mai marea: interogările de citire existente se împart între mai multe servere</a:t>
            </a:r>
            <a:endParaRPr lang="ro-MD" sz="16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55F96F-E5DE-4DCE-93C1-13D7E47A0BFA}"/>
              </a:ext>
            </a:extLst>
          </p:cNvPr>
          <p:cNvSpPr/>
          <p:nvPr/>
        </p:nvSpPr>
        <p:spPr>
          <a:xfrm>
            <a:off x="856282" y="2812628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Server Master</a:t>
            </a:r>
            <a:endParaRPr lang="ro-M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B283773-7035-4053-B0C3-1363970DAD03}"/>
              </a:ext>
            </a:extLst>
          </p:cNvPr>
          <p:cNvSpPr/>
          <p:nvPr/>
        </p:nvSpPr>
        <p:spPr>
          <a:xfrm>
            <a:off x="2847178" y="2808361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Server Slave 1</a:t>
            </a:r>
            <a:endParaRPr lang="ro-MD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B53D5ED-1642-4BF2-B13E-FBCC9727F13C}"/>
              </a:ext>
            </a:extLst>
          </p:cNvPr>
          <p:cNvSpPr/>
          <p:nvPr/>
        </p:nvSpPr>
        <p:spPr>
          <a:xfrm>
            <a:off x="4838074" y="2812628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Server Slave 2</a:t>
            </a:r>
            <a:endParaRPr lang="ro-MD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4B30B1-92D8-4905-95CE-E8D915DD770C}"/>
              </a:ext>
            </a:extLst>
          </p:cNvPr>
          <p:cNvSpPr/>
          <p:nvPr/>
        </p:nvSpPr>
        <p:spPr>
          <a:xfrm>
            <a:off x="6828971" y="2803669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Server Slave 3</a:t>
            </a:r>
            <a:endParaRPr lang="ro-MD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FDC5F54-14AE-4825-B304-9B636CC9B3B0}"/>
              </a:ext>
            </a:extLst>
          </p:cNvPr>
          <p:cNvSpPr/>
          <p:nvPr/>
        </p:nvSpPr>
        <p:spPr>
          <a:xfrm>
            <a:off x="2847178" y="3484029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Client 1</a:t>
            </a:r>
            <a:endParaRPr lang="ro-MD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0D4A8D-EFD7-4CE8-BDF0-E5C81FCB7DC3}"/>
              </a:ext>
            </a:extLst>
          </p:cNvPr>
          <p:cNvSpPr/>
          <p:nvPr/>
        </p:nvSpPr>
        <p:spPr>
          <a:xfrm>
            <a:off x="4838074" y="3488296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Client 2</a:t>
            </a:r>
            <a:endParaRPr lang="ro-MD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5E1F44F-76B7-42C9-A8D3-65918A2CC7B1}"/>
              </a:ext>
            </a:extLst>
          </p:cNvPr>
          <p:cNvSpPr/>
          <p:nvPr/>
        </p:nvSpPr>
        <p:spPr>
          <a:xfrm>
            <a:off x="6828971" y="3479337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Client 3</a:t>
            </a:r>
            <a:endParaRPr lang="ro-MD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891E9A9-55D1-49BB-876F-0F501C7F824C}"/>
              </a:ext>
            </a:extLst>
          </p:cNvPr>
          <p:cNvSpPr/>
          <p:nvPr/>
        </p:nvSpPr>
        <p:spPr>
          <a:xfrm>
            <a:off x="4838074" y="4186928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Distrib</a:t>
            </a:r>
            <a:r>
              <a:rPr lang="ro-RO" dirty="0"/>
              <a:t>. sarcină</a:t>
            </a:r>
            <a:endParaRPr lang="ro-MD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7919D0-0CCD-4D70-A83F-E01B4AFAC82B}"/>
              </a:ext>
            </a:extLst>
          </p:cNvPr>
          <p:cNvSpPr/>
          <p:nvPr/>
        </p:nvSpPr>
        <p:spPr>
          <a:xfrm>
            <a:off x="4838074" y="4749636"/>
            <a:ext cx="1422400" cy="281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Clienți</a:t>
            </a:r>
            <a:endParaRPr lang="ro-MD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BE6855-5BC9-4F4E-8AAD-0794B5A22228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4445477" y="-282067"/>
            <a:ext cx="216701" cy="5972691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23B46-7B76-439D-A7C9-6DE9A82359B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40171" y="2598063"/>
            <a:ext cx="0" cy="205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86D4F8-7E19-4C0C-8C95-101C0190A42D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49274" y="2598063"/>
            <a:ext cx="0" cy="214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351940-C639-4057-AC96-8607573D7247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3558378" y="2598063"/>
            <a:ext cx="0" cy="2102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D101B3-12D9-4C2C-8860-3200974867DE}"/>
              </a:ext>
            </a:extLst>
          </p:cNvPr>
          <p:cNvCxnSpPr>
            <a:stCxn id="31" idx="0"/>
            <a:endCxn id="28" idx="2"/>
          </p:cNvCxnSpPr>
          <p:nvPr/>
        </p:nvCxnSpPr>
        <p:spPr>
          <a:xfrm flipV="1">
            <a:off x="3558378" y="3089715"/>
            <a:ext cx="0" cy="3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CEA4B1-39C7-4FA8-AC4B-0328CE2A49A0}"/>
              </a:ext>
            </a:extLst>
          </p:cNvPr>
          <p:cNvCxnSpPr>
            <a:stCxn id="32" idx="0"/>
            <a:endCxn id="29" idx="2"/>
          </p:cNvCxnSpPr>
          <p:nvPr/>
        </p:nvCxnSpPr>
        <p:spPr>
          <a:xfrm flipV="1">
            <a:off x="5549274" y="3093982"/>
            <a:ext cx="0" cy="3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2BBCE-241B-4C95-9C7A-80A99331EDD9}"/>
              </a:ext>
            </a:extLst>
          </p:cNvPr>
          <p:cNvCxnSpPr>
            <a:stCxn id="33" idx="0"/>
            <a:endCxn id="30" idx="2"/>
          </p:cNvCxnSpPr>
          <p:nvPr/>
        </p:nvCxnSpPr>
        <p:spPr>
          <a:xfrm flipV="1">
            <a:off x="7540171" y="3085023"/>
            <a:ext cx="0" cy="3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93E80F5-0B35-4219-A141-4DFB04A15A44}"/>
              </a:ext>
            </a:extLst>
          </p:cNvPr>
          <p:cNvCxnSpPr>
            <a:stCxn id="31" idx="1"/>
            <a:endCxn id="2" idx="2"/>
          </p:cNvCxnSpPr>
          <p:nvPr/>
        </p:nvCxnSpPr>
        <p:spPr>
          <a:xfrm rot="10800000">
            <a:off x="1567482" y="3093982"/>
            <a:ext cx="1279696" cy="5307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83B856B-2345-448C-8D8E-124100D3D807}"/>
              </a:ext>
            </a:extLst>
          </p:cNvPr>
          <p:cNvCxnSpPr>
            <a:stCxn id="34" idx="1"/>
            <a:endCxn id="31" idx="2"/>
          </p:cNvCxnSpPr>
          <p:nvPr/>
        </p:nvCxnSpPr>
        <p:spPr>
          <a:xfrm rot="10800000">
            <a:off x="3558378" y="3765383"/>
            <a:ext cx="1279696" cy="56222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E97136-5DFD-4616-B680-7EA340230AC8}"/>
              </a:ext>
            </a:extLst>
          </p:cNvPr>
          <p:cNvCxnSpPr>
            <a:stCxn id="34" idx="3"/>
            <a:endCxn id="33" idx="2"/>
          </p:cNvCxnSpPr>
          <p:nvPr/>
        </p:nvCxnSpPr>
        <p:spPr>
          <a:xfrm flipV="1">
            <a:off x="6260474" y="3760691"/>
            <a:ext cx="1279697" cy="566914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8A6C2D-58B7-41D1-A322-B4B4F24384B3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V="1">
            <a:off x="5549274" y="3769650"/>
            <a:ext cx="0" cy="41727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B195FD-4A6A-48BA-A84D-4D0BD6568546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flipV="1">
            <a:off x="5549274" y="4468282"/>
            <a:ext cx="0" cy="281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46A2AAB-B0E7-4A90-AC24-D5F626788970}"/>
              </a:ext>
            </a:extLst>
          </p:cNvPr>
          <p:cNvSpPr txBox="1"/>
          <p:nvPr/>
        </p:nvSpPr>
        <p:spPr>
          <a:xfrm>
            <a:off x="5549274" y="314893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Citire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2672BE-B6AB-4982-B89F-E694BA2CF169}"/>
              </a:ext>
            </a:extLst>
          </p:cNvPr>
          <p:cNvSpPr txBox="1"/>
          <p:nvPr/>
        </p:nvSpPr>
        <p:spPr>
          <a:xfrm>
            <a:off x="7576519" y="312829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Citire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847BA1-C939-441A-A634-D2288EBDBDBE}"/>
              </a:ext>
            </a:extLst>
          </p:cNvPr>
          <p:cNvSpPr txBox="1"/>
          <p:nvPr/>
        </p:nvSpPr>
        <p:spPr>
          <a:xfrm>
            <a:off x="3600476" y="314893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Citire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0E1199-F15C-4A54-AA16-B1713FD70B6C}"/>
              </a:ext>
            </a:extLst>
          </p:cNvPr>
          <p:cNvSpPr txBox="1"/>
          <p:nvPr/>
        </p:nvSpPr>
        <p:spPr>
          <a:xfrm>
            <a:off x="1589190" y="314893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Înscriere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02059F-39CC-44F9-BD03-389FED0F7D09}"/>
              </a:ext>
            </a:extLst>
          </p:cNvPr>
          <p:cNvSpPr txBox="1"/>
          <p:nvPr/>
        </p:nvSpPr>
        <p:spPr>
          <a:xfrm>
            <a:off x="4165595" y="228501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Replicare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6456C0-3751-4947-8F6B-742B75F469BB}"/>
              </a:ext>
            </a:extLst>
          </p:cNvPr>
          <p:cNvSpPr txBox="1"/>
          <p:nvPr/>
        </p:nvSpPr>
        <p:spPr>
          <a:xfrm>
            <a:off x="3692308" y="3936278"/>
            <a:ext cx="115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Date client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EF1219E-1E73-4A42-B6FB-B1E7A2F5E451}"/>
              </a:ext>
            </a:extLst>
          </p:cNvPr>
          <p:cNvSpPr txBox="1"/>
          <p:nvPr/>
        </p:nvSpPr>
        <p:spPr>
          <a:xfrm>
            <a:off x="6509519" y="4001116"/>
            <a:ext cx="115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Date client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0F9780-DDA6-47AE-A32A-CC697C726482}"/>
              </a:ext>
            </a:extLst>
          </p:cNvPr>
          <p:cNvSpPr txBox="1"/>
          <p:nvPr/>
        </p:nvSpPr>
        <p:spPr>
          <a:xfrm>
            <a:off x="5546453" y="3782389"/>
            <a:ext cx="115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366FF"/>
                </a:solidFill>
              </a:rPr>
              <a:t>Date client</a:t>
            </a:r>
            <a:endParaRPr lang="ro-MD" dirty="0">
              <a:solidFill>
                <a:srgbClr val="3366FF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34B0112-4D39-4A3E-AC8A-5F9468077DA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F862122-2C3A-44EF-90C0-0044093405D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Replicarea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CCB3DB-20C0-4749-9E80-D1676E70ECD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8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2</a:t>
            </a:fld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CE2F3-67F0-4477-B7C8-48D85867DA0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2EE94-5E29-4E0B-A6FF-368948AA2BD6}"/>
              </a:ext>
            </a:extLst>
          </p:cNvPr>
          <p:cNvSpPr/>
          <p:nvPr/>
        </p:nvSpPr>
        <p:spPr>
          <a:xfrm>
            <a:off x="4571999" y="0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endParaRPr lang="en-US" b="1" dirty="0">
              <a:solidFill>
                <a:schemeClr val="accent1"/>
              </a:solidFill>
              <a:latin typeface="Roboto Slab"/>
              <a:ea typeface="Roboto Slab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568B48-584D-43C6-951E-04DED4E43ECA}"/>
              </a:ext>
            </a:extLst>
          </p:cNvPr>
          <p:cNvSpPr/>
          <p:nvPr/>
        </p:nvSpPr>
        <p:spPr>
          <a:xfrm>
            <a:off x="997335" y="1254454"/>
            <a:ext cx="7321079" cy="260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1. Utilizatori și drepturi de acces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2. Conexiunile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3. Replicarea</a:t>
            </a:r>
          </a:p>
          <a:p>
            <a:pPr>
              <a:lnSpc>
                <a:spcPct val="150000"/>
              </a:lnSpc>
            </a:pPr>
            <a:r>
              <a:rPr lang="ro-RO" sz="2800" b="1" dirty="0">
                <a:solidFill>
                  <a:schemeClr val="accent1"/>
                </a:solidFill>
                <a:latin typeface="Roboto Slab"/>
                <a:ea typeface="Roboto Slab"/>
              </a:rPr>
              <a:t>4.  Backup-ul bazei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C223-935D-412B-AFB6-A6996020ABD7}"/>
              </a:ext>
            </a:extLst>
          </p:cNvPr>
          <p:cNvSpPr/>
          <p:nvPr/>
        </p:nvSpPr>
        <p:spPr>
          <a:xfrm>
            <a:off x="1806227" y="716245"/>
            <a:ext cx="5531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800" b="1" dirty="0">
                <a:solidFill>
                  <a:schemeClr val="accent1"/>
                </a:solidFill>
                <a:latin typeface="Roboto Slab"/>
                <a:ea typeface="Roboto Slab"/>
              </a:rPr>
              <a:t>Ce ne așteaptă?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6F455-CFCD-4594-A689-B28F46552275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2678DFA-DD01-429E-A4F0-ABEDAAFD792A}"/>
              </a:ext>
            </a:extLst>
          </p:cNvPr>
          <p:cNvSpPr/>
          <p:nvPr/>
        </p:nvSpPr>
        <p:spPr>
          <a:xfrm>
            <a:off x="1552837" y="842374"/>
            <a:ext cx="2425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Copierea fișierelor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C981C-78EA-4103-8E04-7D0F665DC6F7}"/>
              </a:ext>
            </a:extLst>
          </p:cNvPr>
          <p:cNvSpPr/>
          <p:nvPr/>
        </p:nvSpPr>
        <p:spPr>
          <a:xfrm>
            <a:off x="581864" y="1288437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MD" sz="1600" b="1" dirty="0"/>
              <a:t>Backup-ul  - copie de rezervă a bazei de date</a:t>
            </a:r>
          </a:p>
        </p:txBody>
      </p:sp>
      <p:sp>
        <p:nvSpPr>
          <p:cNvPr id="15" name="Google Shape;99;p15">
            <a:extLst>
              <a:ext uri="{FF2B5EF4-FFF2-40B4-BE49-F238E27FC236}">
                <a16:creationId xmlns:a16="http://schemas.microsoft.com/office/drawing/2014/main" id="{ABDCC339-290A-45FC-A9A7-B0751472F21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20</a:t>
            </a:fld>
            <a:endParaRPr lang="en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E77A82-035E-4B04-B9EC-0BAB465E290C}"/>
              </a:ext>
            </a:extLst>
          </p:cNvPr>
          <p:cNvSpPr/>
          <p:nvPr/>
        </p:nvSpPr>
        <p:spPr>
          <a:xfrm>
            <a:off x="3100282" y="421589"/>
            <a:ext cx="2943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4. Backup-ul bazei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B08DCF-FBC5-4D2F-B40D-768653DA3146}"/>
              </a:ext>
            </a:extLst>
          </p:cNvPr>
          <p:cNvSpPr/>
          <p:nvPr/>
        </p:nvSpPr>
        <p:spPr>
          <a:xfrm>
            <a:off x="581864" y="1645433"/>
            <a:ext cx="79197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Backup</a:t>
            </a:r>
            <a:r>
              <a:rPr lang="ro-RO" sz="1600" b="1" dirty="0"/>
              <a:t> </a:t>
            </a:r>
            <a:r>
              <a:rPr lang="en-US" sz="1600" b="1" dirty="0"/>
              <a:t>se </a:t>
            </a:r>
            <a:r>
              <a:rPr lang="ro-RO" sz="1600" b="1" dirty="0"/>
              <a:t>poate efectua în așa fel încât, pe lângă datele care sunt de interes primar </a:t>
            </a:r>
            <a:r>
              <a:rPr lang="en-US" sz="1600" b="1" dirty="0"/>
              <a:t>al </a:t>
            </a:r>
            <a:r>
              <a:rPr lang="ro-RO" sz="1600" b="1" dirty="0"/>
              <a:t>backup-ului, se face backup-ul </a:t>
            </a:r>
            <a:r>
              <a:rPr lang="ro-RO" sz="1600" b="1" dirty="0" err="1"/>
              <a:t>şi</a:t>
            </a:r>
            <a:r>
              <a:rPr lang="ro-RO" sz="1600" b="1" dirty="0"/>
              <a:t> la structura de bază în sine</a:t>
            </a:r>
            <a:r>
              <a:rPr lang="en-US" sz="1600" b="1" dirty="0"/>
              <a:t>.</a:t>
            </a:r>
            <a:endParaRPr lang="ro-MD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0E025-64F9-482F-9014-37AC56937B63}"/>
              </a:ext>
            </a:extLst>
          </p:cNvPr>
          <p:cNvSpPr/>
          <p:nvPr/>
        </p:nvSpPr>
        <p:spPr>
          <a:xfrm>
            <a:off x="581864" y="2233426"/>
            <a:ext cx="8036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Cel mai simplu </a:t>
            </a:r>
            <a:r>
              <a:rPr lang="ro-RO" sz="1600" b="1" dirty="0" err="1"/>
              <a:t>şi</a:t>
            </a:r>
            <a:r>
              <a:rPr lang="ro-RO" sz="1600" b="1" dirty="0"/>
              <a:t> rapid mod pentru backup este copierea manuală a tuturor </a:t>
            </a:r>
            <a:r>
              <a:rPr lang="ro-RO" sz="1600" b="1" dirty="0" err="1"/>
              <a:t>fişierelor</a:t>
            </a:r>
            <a:r>
              <a:rPr lang="ro-RO" sz="1600" b="1" dirty="0"/>
              <a:t> bazei.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03951-1F16-40D5-92A6-B1B9554F6462}"/>
              </a:ext>
            </a:extLst>
          </p:cNvPr>
          <p:cNvSpPr/>
          <p:nvPr/>
        </p:nvSpPr>
        <p:spPr>
          <a:xfrm>
            <a:off x="581864" y="2811241"/>
            <a:ext cx="65437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Backup-ul prin copierea fișierelor are două aspecte negative: </a:t>
            </a:r>
            <a:endParaRPr lang="ro-MD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DCA13-8468-40FE-9D93-CBF71B8A3FE3}"/>
              </a:ext>
            </a:extLst>
          </p:cNvPr>
          <p:cNvSpPr/>
          <p:nvPr/>
        </p:nvSpPr>
        <p:spPr>
          <a:xfrm>
            <a:off x="1013636" y="3141245"/>
            <a:ext cx="7245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Necesitatea accesului la sistemul de fișiere ale calculatorului </a:t>
            </a:r>
            <a:endParaRPr lang="ro-MD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E005B-BDE4-4170-8620-83D14F9E7C7B}"/>
              </a:ext>
            </a:extLst>
          </p:cNvPr>
          <p:cNvSpPr/>
          <p:nvPr/>
        </p:nvSpPr>
        <p:spPr>
          <a:xfrm>
            <a:off x="1013637" y="3476057"/>
            <a:ext cx="77594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/>
              <a:t>Nu se poate realiza dacă conține tabele sub sistemul de depozitare </a:t>
            </a:r>
            <a:r>
              <a:rPr lang="ro-RO" sz="1600" b="1" dirty="0" err="1"/>
              <a:t>InnoDB</a:t>
            </a:r>
            <a:endParaRPr lang="ro-MD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129B34-914A-47CC-B738-13DF19F0E7D3}"/>
              </a:ext>
            </a:extLst>
          </p:cNvPr>
          <p:cNvSpPr/>
          <p:nvPr/>
        </p:nvSpPr>
        <p:spPr>
          <a:xfrm>
            <a:off x="644894" y="3943677"/>
            <a:ext cx="7759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 nu se ajunge la pierderile de date introduse în timpul backup-ului, se blochează tabelele cu comanda</a:t>
            </a:r>
            <a:endParaRPr lang="ro-MD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D1FF8A-194A-491F-9677-13524088E99D}"/>
              </a:ext>
            </a:extLst>
          </p:cNvPr>
          <p:cNvSpPr/>
          <p:nvPr/>
        </p:nvSpPr>
        <p:spPr>
          <a:xfrm>
            <a:off x="1092423" y="4594135"/>
            <a:ext cx="6898608" cy="311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FLUSH TABELS WITH READ LOCK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95CA7B-9F8A-449A-AF03-87F137C2903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41B7CC-E6E3-4D9E-A8F3-894434E9B875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Backup-ul bazei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25B0F-FF6C-4D34-9128-C8C3D491BD2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9;p15">
            <a:extLst>
              <a:ext uri="{FF2B5EF4-FFF2-40B4-BE49-F238E27FC236}">
                <a16:creationId xmlns:a16="http://schemas.microsoft.com/office/drawing/2014/main" id="{F17B85A9-0E60-4FE7-9216-534BDCC85B0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21</a:t>
            </a:fld>
            <a:endParaRPr lang="e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9E2B3-D84E-46C8-93E8-AA5E11D49C45}"/>
              </a:ext>
            </a:extLst>
          </p:cNvPr>
          <p:cNvSpPr/>
          <p:nvPr/>
        </p:nvSpPr>
        <p:spPr>
          <a:xfrm>
            <a:off x="389684" y="905958"/>
            <a:ext cx="8452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Tabelele bazei de date se pot exporta în fișierul textual unde </a:t>
            </a:r>
            <a:r>
              <a:rPr lang="ro-RO" sz="1600" b="1" dirty="0" err="1"/>
              <a:t>spaţiul</a:t>
            </a:r>
            <a:r>
              <a:rPr lang="ro-RO" sz="1600" b="1" dirty="0"/>
              <a:t> dintre coloane în acest fișier va fi realizat cu </a:t>
            </a:r>
            <a:r>
              <a:rPr lang="ro-RO" sz="1600" b="1" dirty="0" err="1"/>
              <a:t>tab-uri</a:t>
            </a:r>
            <a:r>
              <a:rPr lang="ro-RO" sz="1600" b="1" dirty="0"/>
              <a:t>, în timp ce noile rânduri vor fi realizate cu caracter special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D0F94E-07F5-4686-8925-703A0BC9F423}"/>
              </a:ext>
            </a:extLst>
          </p:cNvPr>
          <p:cNvSpPr/>
          <p:nvPr/>
        </p:nvSpPr>
        <p:spPr>
          <a:xfrm>
            <a:off x="389684" y="2137312"/>
            <a:ext cx="8364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definirea unui alt delimitator între coloane se utilizează FIELDS TERMINATED BY, iar între linii LINES TERMINATED BY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8B7D73-F1C2-451F-8CB0-9F4976518E7D}"/>
              </a:ext>
            </a:extLst>
          </p:cNvPr>
          <p:cNvSpPr/>
          <p:nvPr/>
        </p:nvSpPr>
        <p:spPr>
          <a:xfrm>
            <a:off x="1217282" y="462495"/>
            <a:ext cx="40799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Copierea tabelelor în fișiere text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A82E12-2FA7-4231-9905-0EDE554A5292}"/>
              </a:ext>
            </a:extLst>
          </p:cNvPr>
          <p:cNvSpPr/>
          <p:nvPr/>
        </p:nvSpPr>
        <p:spPr>
          <a:xfrm>
            <a:off x="794627" y="1736955"/>
            <a:ext cx="5857632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 * INTO OUTFILE 'nume_tabel.txt'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E6444-CDB0-4248-AB7A-B44D69C71A44}"/>
              </a:ext>
            </a:extLst>
          </p:cNvPr>
          <p:cNvSpPr/>
          <p:nvPr/>
        </p:nvSpPr>
        <p:spPr>
          <a:xfrm>
            <a:off x="794627" y="2812103"/>
            <a:ext cx="7456744" cy="538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SELECT * INTO OUTFILE 'nume_tabel.txt'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FIELDS TERMINATED BY '|' LINES TERMINATED BY '/'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customers</a:t>
            </a:r>
            <a:endParaRPr lang="ro-MD" dirty="0">
              <a:solidFill>
                <a:srgbClr val="0000FF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A30455-C4DE-4B7E-B77E-9CE8FEF07579}"/>
              </a:ext>
            </a:extLst>
          </p:cNvPr>
          <p:cNvSpPr/>
          <p:nvPr/>
        </p:nvSpPr>
        <p:spPr>
          <a:xfrm>
            <a:off x="389684" y="4287151"/>
            <a:ext cx="8364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Acest backup este bun pentru salvarea datelor în sine, dar nu </a:t>
            </a:r>
            <a:r>
              <a:rPr lang="ro-RO" sz="1600" b="1" dirty="0" err="1"/>
              <a:t>şi</a:t>
            </a:r>
            <a:r>
              <a:rPr lang="ro-RO" sz="1600" b="1" dirty="0"/>
              <a:t> pentru structuri complete ale bazei. </a:t>
            </a:r>
            <a:endParaRPr lang="ro-MD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3ED87-9D77-4578-8B01-3DE7B76C842A}"/>
              </a:ext>
            </a:extLst>
          </p:cNvPr>
          <p:cNvSpPr/>
          <p:nvPr/>
        </p:nvSpPr>
        <p:spPr>
          <a:xfrm>
            <a:off x="389684" y="3440410"/>
            <a:ext cx="8655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Încărcarea datelor din fișierul text în tabelul bazei de date se realizează cu comanda: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F3C1F-1A45-45B3-B58B-016BF207D148}"/>
              </a:ext>
            </a:extLst>
          </p:cNvPr>
          <p:cNvSpPr/>
          <p:nvPr/>
        </p:nvSpPr>
        <p:spPr>
          <a:xfrm>
            <a:off x="886066" y="3841379"/>
            <a:ext cx="6124333" cy="31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LOAD DATA INFILE 'nume_tabel.txt' INTO TABLE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nume_tabel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  <a:endParaRPr lang="ro-M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A7112-7E28-4CF5-9286-41A63C095577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CF1788-1B61-4966-8DDC-4AFF8A31A1C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Backup-ul bazei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377B56-0106-4815-B998-6018376CD28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B1CAF95-D078-41D7-966A-53E7D72FD99F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22</a:t>
            </a:fld>
            <a:endParaRPr lang="en"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3FDB4-D168-4EC1-AF93-E72B62ADE05C}"/>
              </a:ext>
            </a:extLst>
          </p:cNvPr>
          <p:cNvSpPr/>
          <p:nvPr/>
        </p:nvSpPr>
        <p:spPr>
          <a:xfrm>
            <a:off x="1028563" y="391447"/>
            <a:ext cx="5396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copiere a datelor în fișiere text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903C39-C4E5-4C56-8BBF-D042C6D908A7}"/>
              </a:ext>
            </a:extLst>
          </p:cNvPr>
          <p:cNvSpPr/>
          <p:nvPr/>
        </p:nvSpPr>
        <p:spPr>
          <a:xfrm>
            <a:off x="500374" y="767104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fișierului tari.txt pe baza datelor din tabelul tari.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70CA0-D798-4823-A69E-D0DE8F96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23" y="1900105"/>
            <a:ext cx="5010674" cy="76304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BAC1E8-CE93-4C60-8AE1-A2F7CA8AC7AE}"/>
              </a:ext>
            </a:extLst>
          </p:cNvPr>
          <p:cNvSpPr/>
          <p:nvPr/>
        </p:nvSpPr>
        <p:spPr>
          <a:xfrm>
            <a:off x="500374" y="1210494"/>
            <a:ext cx="8452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Pentru a evita restricțiile de securitate fișierul se va crea în </a:t>
            </a:r>
            <a:r>
              <a:rPr lang="ro-RO" sz="1600" b="1" dirty="0" err="1"/>
              <a:t>folderul</a:t>
            </a:r>
            <a:r>
              <a:rPr lang="ro-RO" sz="1600" b="1" dirty="0"/>
              <a:t> 'C:/</a:t>
            </a:r>
            <a:r>
              <a:rPr lang="ro-RO" sz="1600" b="1" dirty="0" err="1"/>
              <a:t>ProgramData</a:t>
            </a:r>
            <a:r>
              <a:rPr lang="ro-RO" sz="1600" b="1" dirty="0"/>
              <a:t>/</a:t>
            </a:r>
            <a:r>
              <a:rPr lang="ro-RO" sz="1600" b="1" dirty="0" err="1"/>
              <a:t>MySQL</a:t>
            </a:r>
            <a:r>
              <a:rPr lang="ro-RO" sz="1600" b="1" dirty="0"/>
              <a:t>/</a:t>
            </a:r>
            <a:r>
              <a:rPr lang="ro-RO" sz="1600" b="1" dirty="0" err="1"/>
              <a:t>MySQL</a:t>
            </a:r>
            <a:r>
              <a:rPr lang="ro-RO" sz="1600" b="1" dirty="0"/>
              <a:t> Server 8.0/</a:t>
            </a:r>
            <a:r>
              <a:rPr lang="ro-RO" sz="1600" b="1" dirty="0" err="1"/>
              <a:t>Uploads</a:t>
            </a:r>
            <a:r>
              <a:rPr lang="ro-RO" sz="1600" b="1" dirty="0"/>
              <a:t>/tari.txt'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E679-7245-4A52-8643-78E04C0CB899}"/>
              </a:ext>
            </a:extLst>
          </p:cNvPr>
          <p:cNvSpPr/>
          <p:nvPr/>
        </p:nvSpPr>
        <p:spPr>
          <a:xfrm>
            <a:off x="447034" y="2755690"/>
            <a:ext cx="8452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Conținutul fișierului tari.txt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094CC-AA9F-497F-BCD4-D2A128D9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722" y="3279320"/>
            <a:ext cx="3712258" cy="17783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BAA5FF-A194-4AAF-A541-D07C76EB4C1C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EC20F-1F60-4221-89EB-36B2F87955B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Backup-ul bazei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80B9F3-AA32-4C53-A787-BFF5A231EA4E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80F64758-B7ED-452B-97C9-DE2BF1CE3691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23</a:t>
            </a:fld>
            <a:endParaRPr lang="en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F9A317-BE73-4B38-BC6F-9AEE149FDB10}"/>
              </a:ext>
            </a:extLst>
          </p:cNvPr>
          <p:cNvSpPr/>
          <p:nvPr/>
        </p:nvSpPr>
        <p:spPr>
          <a:xfrm>
            <a:off x="174374" y="803109"/>
            <a:ext cx="877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Se selectează opțiunea Data Export din </a:t>
            </a:r>
            <a:r>
              <a:rPr lang="ro-RO" sz="1600" b="1" dirty="0" err="1">
                <a:solidFill>
                  <a:schemeClr val="tx1"/>
                </a:solidFill>
              </a:rPr>
              <a:t>tab-ul</a:t>
            </a:r>
            <a:r>
              <a:rPr lang="ro-RO" sz="1600" b="1" dirty="0">
                <a:solidFill>
                  <a:schemeClr val="tx1"/>
                </a:solidFill>
              </a:rPr>
              <a:t> </a:t>
            </a:r>
            <a:r>
              <a:rPr lang="ro-RO" sz="1600" b="1" dirty="0" err="1">
                <a:solidFill>
                  <a:schemeClr val="tx1"/>
                </a:solidFill>
              </a:rPr>
              <a:t>Administration</a:t>
            </a:r>
            <a:r>
              <a:rPr lang="ro-RO" sz="1600" b="1" dirty="0">
                <a:solidFill>
                  <a:schemeClr val="tx1"/>
                </a:solidFill>
              </a:rPr>
              <a:t> a câmpului de navigare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26626-3107-4099-BB92-4312C5818171}"/>
              </a:ext>
            </a:extLst>
          </p:cNvPr>
          <p:cNvSpPr/>
          <p:nvPr/>
        </p:nvSpPr>
        <p:spPr>
          <a:xfrm>
            <a:off x="306208" y="2624729"/>
            <a:ext cx="8515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Selectarea bazei de 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483575-6D03-4183-8F97-C7E2ED450E2B}"/>
              </a:ext>
            </a:extLst>
          </p:cNvPr>
          <p:cNvSpPr/>
          <p:nvPr/>
        </p:nvSpPr>
        <p:spPr>
          <a:xfrm>
            <a:off x="1100921" y="363313"/>
            <a:ext cx="3462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Copierea bazei în fișiere 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53883C-9FB5-4FFD-AD90-D68D4564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545" y="1141663"/>
            <a:ext cx="1657440" cy="1443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363454-393D-46CE-AE6D-E37BD4133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02" y="2965117"/>
            <a:ext cx="3751393" cy="209833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672005E-8F05-4741-987A-E2FDE26405F9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EED645-D5C9-4FAF-B52E-73F5418B0FF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Backup-ul bazei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A760A-6BD1-4297-9745-B5EE23C39DD1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49A14C6C-14C3-4927-A4E3-09A28123FC8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24</a:t>
            </a:fld>
            <a:endParaRPr lang="en"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2E8A16-67F1-446B-B8A6-ED33F859AF5A}"/>
              </a:ext>
            </a:extLst>
          </p:cNvPr>
          <p:cNvSpPr/>
          <p:nvPr/>
        </p:nvSpPr>
        <p:spPr>
          <a:xfrm>
            <a:off x="174374" y="2833955"/>
            <a:ext cx="8778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Se selectează dacă baza de date se va salva într-un singur fișier sau în mai multe fișiere aflate într-un folder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0588A-9384-4A92-B6BB-F988D40CA7A6}"/>
              </a:ext>
            </a:extLst>
          </p:cNvPr>
          <p:cNvSpPr/>
          <p:nvPr/>
        </p:nvSpPr>
        <p:spPr>
          <a:xfrm>
            <a:off x="1060512" y="383124"/>
            <a:ext cx="3462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Copierea bazei în fișiere (2)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3C2ED-4C7C-49EA-8FB4-0768C7444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12" y="3418730"/>
            <a:ext cx="5713668" cy="11864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E6C06C-71C4-4D92-A1B2-6992BF0A0D20}"/>
              </a:ext>
            </a:extLst>
          </p:cNvPr>
          <p:cNvSpPr/>
          <p:nvPr/>
        </p:nvSpPr>
        <p:spPr>
          <a:xfrm>
            <a:off x="182644" y="1873049"/>
            <a:ext cx="877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Se selectează ce alte componente ale bazei se vor salva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E6F82-76CE-4537-B950-3EABBAF7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37" y="2240060"/>
            <a:ext cx="6713403" cy="5620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A7B161-44DF-4C49-93D6-B1CFBB16A7C0}"/>
              </a:ext>
            </a:extLst>
          </p:cNvPr>
          <p:cNvSpPr/>
          <p:nvPr/>
        </p:nvSpPr>
        <p:spPr>
          <a:xfrm>
            <a:off x="174374" y="4732203"/>
            <a:ext cx="877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Se selectează butonul Start Export pentru inițierea procesului de crearea a copiei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FB39C-7072-41F4-B981-0F4A3562E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227" y="1094940"/>
            <a:ext cx="1410821" cy="75280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9BD20B4-792F-4F30-868E-8643483A4CE7}"/>
              </a:ext>
            </a:extLst>
          </p:cNvPr>
          <p:cNvSpPr/>
          <p:nvPr/>
        </p:nvSpPr>
        <p:spPr>
          <a:xfrm>
            <a:off x="182644" y="715880"/>
            <a:ext cx="877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Se selectează dacă se export doar datele, doar structura bazei sau ambele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11318E-FB31-4333-9BF5-A93522833B4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BA89C-678B-4648-A407-E75C7A01A109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Backup-ul bazei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FD5FFF-E15C-4C94-9B9D-B187FDB5817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99;p15">
            <a:extLst>
              <a:ext uri="{FF2B5EF4-FFF2-40B4-BE49-F238E27FC236}">
                <a16:creationId xmlns:a16="http://schemas.microsoft.com/office/drawing/2014/main" id="{955DE08B-DC31-4ADC-B1AF-CA180E0675BD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25</a:t>
            </a:fld>
            <a:endParaRPr lang="en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39D0F1-4248-4D08-BB0F-8E83275B5226}"/>
              </a:ext>
            </a:extLst>
          </p:cNvPr>
          <p:cNvSpPr/>
          <p:nvPr/>
        </p:nvSpPr>
        <p:spPr>
          <a:xfrm>
            <a:off x="174374" y="803109"/>
            <a:ext cx="8778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Se selectează opțiunea Data Import/</a:t>
            </a:r>
            <a:r>
              <a:rPr lang="ro-RO" sz="1600" b="1" dirty="0" err="1">
                <a:solidFill>
                  <a:schemeClr val="tx1"/>
                </a:solidFill>
              </a:rPr>
              <a:t>Restore</a:t>
            </a:r>
            <a:r>
              <a:rPr lang="ro-RO" sz="1600" b="1" dirty="0">
                <a:solidFill>
                  <a:schemeClr val="tx1"/>
                </a:solidFill>
              </a:rPr>
              <a:t> din </a:t>
            </a:r>
            <a:r>
              <a:rPr lang="ro-RO" sz="1600" b="1" dirty="0" err="1">
                <a:solidFill>
                  <a:schemeClr val="tx1"/>
                </a:solidFill>
              </a:rPr>
              <a:t>tab-ul</a:t>
            </a:r>
            <a:r>
              <a:rPr lang="ro-RO" sz="1600" b="1" dirty="0">
                <a:solidFill>
                  <a:schemeClr val="tx1"/>
                </a:solidFill>
              </a:rPr>
              <a:t> </a:t>
            </a:r>
            <a:r>
              <a:rPr lang="ro-RO" sz="1600" b="1" dirty="0" err="1">
                <a:solidFill>
                  <a:schemeClr val="tx1"/>
                </a:solidFill>
              </a:rPr>
              <a:t>Administration</a:t>
            </a:r>
            <a:r>
              <a:rPr lang="ro-RO" sz="1600" b="1" dirty="0">
                <a:solidFill>
                  <a:schemeClr val="tx1"/>
                </a:solidFill>
              </a:rPr>
              <a:t> a câmpului de navigare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329F06-3C30-4ADB-A7E5-A094B8383120}"/>
              </a:ext>
            </a:extLst>
          </p:cNvPr>
          <p:cNvSpPr/>
          <p:nvPr/>
        </p:nvSpPr>
        <p:spPr>
          <a:xfrm>
            <a:off x="899551" y="437889"/>
            <a:ext cx="35814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Restabilirea bazei de date(1)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A02299-8F05-49C9-8BD4-6B6C3D990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279" y="1286889"/>
            <a:ext cx="1657440" cy="1443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996764-1E59-4738-8913-3358BD60B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66" y="3361255"/>
            <a:ext cx="4556502" cy="168318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2F7524-90E9-468E-89FB-39ECEA8E10C6}"/>
              </a:ext>
            </a:extLst>
          </p:cNvPr>
          <p:cNvSpPr/>
          <p:nvPr/>
        </p:nvSpPr>
        <p:spPr>
          <a:xfrm>
            <a:off x="182644" y="2776480"/>
            <a:ext cx="8778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</a:rPr>
              <a:t>În funcție de opțiunile de la export se selectează daca baza de date se restabilește dintr-un fișier sau din mai multe fișiere aflate într-un folder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C9E279-AC92-4277-AFAA-01588BAF8B64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F659E2-05E6-427A-923F-628F026F8491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Backup-ul bazei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26DF68-048F-40D4-B33F-FBDD1AF8B48F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53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99;p15">
            <a:extLst>
              <a:ext uri="{FF2B5EF4-FFF2-40B4-BE49-F238E27FC236}">
                <a16:creationId xmlns:a16="http://schemas.microsoft.com/office/drawing/2014/main" id="{183EDF08-45E2-41C1-A44F-3FCE1A1ADEBC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defRPr/>
            </a:pPr>
            <a:fld id="{00000000-1234-1234-1234-123412341234}" type="slidenum">
              <a:rPr lang="en" smtClean="0">
                <a:solidFill>
                  <a:srgbClr val="0091EA"/>
                </a:solidFill>
                <a:latin typeface="+mj-lt"/>
              </a:rPr>
              <a:pPr>
                <a:defRPr/>
              </a:pPr>
              <a:t>26</a:t>
            </a:fld>
            <a:endParaRPr lang="en" dirty="0">
              <a:solidFill>
                <a:srgbClr val="0091EA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BD8FAC-643F-4536-9241-E2F39841187A}"/>
              </a:ext>
            </a:extLst>
          </p:cNvPr>
          <p:cNvSpPr/>
          <p:nvPr/>
        </p:nvSpPr>
        <p:spPr>
          <a:xfrm>
            <a:off x="2277201" y="368570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Tipuri de backup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8598C8-9582-47EB-B531-7BBA6F9A32AC}"/>
              </a:ext>
            </a:extLst>
          </p:cNvPr>
          <p:cNvSpPr/>
          <p:nvPr/>
        </p:nvSpPr>
        <p:spPr>
          <a:xfrm>
            <a:off x="314477" y="866130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Full Backup -  de fiecare dată se efectuează asupra baze de date complete </a:t>
            </a:r>
            <a:r>
              <a:rPr lang="ro-RO" sz="1600" b="1" dirty="0" err="1"/>
              <a:t>şi</a:t>
            </a:r>
            <a:r>
              <a:rPr lang="ro-RO" sz="1600" b="1" dirty="0"/>
              <a:t> a conținutului său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2BC5D2-EC71-4FAC-8A13-8068AA9C279B}"/>
              </a:ext>
            </a:extLst>
          </p:cNvPr>
          <p:cNvSpPr/>
          <p:nvPr/>
        </p:nvSpPr>
        <p:spPr>
          <a:xfrm>
            <a:off x="314477" y="2859998"/>
            <a:ext cx="85150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Backup-ul incremental nu se efectuează la întreaga bază, ci doar la modificările create de la ultimul backup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FA1E0-D8E9-404D-8D15-D23B23556C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347" y="1197728"/>
            <a:ext cx="3705225" cy="162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3356A8-FE90-4C62-BD1B-6C6C30614B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3600278"/>
            <a:ext cx="3960495" cy="125920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7596DC-38C8-4449-A64A-6A0ECFDE70A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D35F31-16B7-464A-BC04-EC9A5649852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Backup-ul bazei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CF4D73-5D62-4239-8066-BF38692B6F7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9;p13">
            <a:extLst>
              <a:ext uri="{FF2B5EF4-FFF2-40B4-BE49-F238E27FC236}">
                <a16:creationId xmlns:a16="http://schemas.microsoft.com/office/drawing/2014/main" id="{0F5EC31F-5CD3-47D5-BE86-A561BFA47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3</a:t>
            </a:fld>
            <a:endParaRPr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4DAFE1-A570-495A-9517-3A918D4AD5D6}"/>
              </a:ext>
            </a:extLst>
          </p:cNvPr>
          <p:cNvSpPr/>
          <p:nvPr/>
        </p:nvSpPr>
        <p:spPr>
          <a:xfrm>
            <a:off x="815083" y="849066"/>
            <a:ext cx="2941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unui utilizator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98269-DB38-4227-B9DA-9E3C4A9A72E3}"/>
              </a:ext>
            </a:extLst>
          </p:cNvPr>
          <p:cNvSpPr/>
          <p:nvPr/>
        </p:nvSpPr>
        <p:spPr>
          <a:xfrm>
            <a:off x="2129663" y="409057"/>
            <a:ext cx="4884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400" b="1" dirty="0">
                <a:solidFill>
                  <a:schemeClr val="accent1"/>
                </a:solidFill>
                <a:latin typeface="Roboto Slab"/>
                <a:ea typeface="Roboto Slab"/>
              </a:rPr>
              <a:t>1. Utilizatori și drepturi de acces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F2CB2-042A-44DE-9087-F8F6FA28E769}"/>
              </a:ext>
            </a:extLst>
          </p:cNvPr>
          <p:cNvSpPr/>
          <p:nvPr/>
        </p:nvSpPr>
        <p:spPr>
          <a:xfrm>
            <a:off x="377233" y="1249176"/>
            <a:ext cx="8027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La instalarea MYSQL se creează un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root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cu rol de super administrator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A69939-D5DE-4D17-B6C5-F833BB31D450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C3A02E-7D29-45A4-89D3-0BE4F7F60C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C1123-92C8-440D-AD64-9D958E0F023F}"/>
              </a:ext>
            </a:extLst>
          </p:cNvPr>
          <p:cNvSpPr/>
          <p:nvPr/>
        </p:nvSpPr>
        <p:spPr>
          <a:xfrm>
            <a:off x="384710" y="1621188"/>
            <a:ext cx="83129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Sintaxa de crearea a unui utilizator de către utilizatorul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root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28964-B0B6-4923-9390-C14EC924E6CC}"/>
              </a:ext>
            </a:extLst>
          </p:cNvPr>
          <p:cNvSpPr/>
          <p:nvPr/>
        </p:nvSpPr>
        <p:spPr>
          <a:xfrm>
            <a:off x="384710" y="2506198"/>
            <a:ext cx="7959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nume_host</a:t>
            </a: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reprezintă adresa de pe care utilizatorul poate să se conecteze la server. Pentru accesarea serverului de pe orice adresa ă se va scrie caracterul 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18E0B6-E104-4152-B634-4A380F0D4EFC}"/>
              </a:ext>
            </a:extLst>
          </p:cNvPr>
          <p:cNvSpPr/>
          <p:nvPr/>
        </p:nvSpPr>
        <p:spPr>
          <a:xfrm>
            <a:off x="384710" y="3337195"/>
            <a:ext cx="8245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Utilizatorul creat cu această sintaxă va fi un utilizator fără nici un drept de acces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2D4514-1659-4DDC-856D-B5D230BDE01A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7B6987-F39A-4D7C-BBFC-82CA79D52E14}"/>
              </a:ext>
            </a:extLst>
          </p:cNvPr>
          <p:cNvSpPr/>
          <p:nvPr/>
        </p:nvSpPr>
        <p:spPr>
          <a:xfrm>
            <a:off x="881768" y="1964255"/>
            <a:ext cx="5750292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USER IF NOT EXISTS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nume_utilizator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nume_host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BY parola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9AAB38-E427-472A-91A8-4AC0B1AC6FF3}"/>
              </a:ext>
            </a:extLst>
          </p:cNvPr>
          <p:cNvSpPr/>
          <p:nvPr/>
        </p:nvSpPr>
        <p:spPr>
          <a:xfrm>
            <a:off x="418299" y="3744887"/>
            <a:ext cx="8245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Pentru vizualizarea tuturor utilizatorilor se vor citi datele tabelului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user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a baze ide date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mysql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 creată automat pe server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21C01B-09C1-45B8-9262-9A1D7157DAE8}"/>
              </a:ext>
            </a:extLst>
          </p:cNvPr>
          <p:cNvSpPr/>
          <p:nvPr/>
        </p:nvSpPr>
        <p:spPr>
          <a:xfrm>
            <a:off x="922528" y="4404708"/>
            <a:ext cx="2073003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540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C5125E59-3B30-4470-9663-5C7E21E71A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4</a:t>
            </a:fld>
            <a:endParaRPr dirty="0"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B78F85-1FA5-4347-B31B-BF6037DBCF71}"/>
              </a:ext>
            </a:extLst>
          </p:cNvPr>
          <p:cNvSpPr/>
          <p:nvPr/>
        </p:nvSpPr>
        <p:spPr>
          <a:xfrm>
            <a:off x="354888" y="791169"/>
            <a:ext cx="8213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Crearea utilizatorului </a:t>
            </a:r>
            <a:r>
              <a:rPr lang="ro-RO" sz="1600" b="1" dirty="0" err="1">
                <a:latin typeface="arial" panose="020B0604020202020204" pitchFamily="34" charset="0"/>
              </a:rPr>
              <a:t>utilizator_nou</a:t>
            </a:r>
            <a:r>
              <a:rPr lang="ro-RO" sz="1600" b="1" dirty="0">
                <a:latin typeface="arial" panose="020B0604020202020204" pitchFamily="34" charset="0"/>
              </a:rPr>
              <a:t> ce va putea accesa serverul de pe orice adresa IP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DCDCD-33BE-4902-852A-29CBFC02BF9A}"/>
              </a:ext>
            </a:extLst>
          </p:cNvPr>
          <p:cNvSpPr/>
          <p:nvPr/>
        </p:nvSpPr>
        <p:spPr>
          <a:xfrm>
            <a:off x="841330" y="391059"/>
            <a:ext cx="4612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crearea a unui utilizator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62A9C8-40FF-438A-A08C-3CA9F274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498347"/>
            <a:ext cx="6680200" cy="27315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4F743C-A809-4709-A18D-92F0A06EA42D}"/>
              </a:ext>
            </a:extLst>
          </p:cNvPr>
          <p:cNvSpPr/>
          <p:nvPr/>
        </p:nvSpPr>
        <p:spPr>
          <a:xfrm>
            <a:off x="464766" y="4352331"/>
            <a:ext cx="8213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Multitudinea simbolurilor N în rezultate indică lipsa drepturilor respective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413D3-C54E-4DCA-B95F-EEF68361970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620190-94F9-4304-B06E-9F1D9074F35E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66E675-9C5C-4BFD-9B3E-E47124882DB6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5</a:t>
            </a:fld>
            <a:endParaRPr dirty="0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4183D-C087-4318-A21C-33346F04CA87}"/>
              </a:ext>
            </a:extLst>
          </p:cNvPr>
          <p:cNvSpPr/>
          <p:nvPr/>
        </p:nvSpPr>
        <p:spPr>
          <a:xfrm>
            <a:off x="571376" y="450949"/>
            <a:ext cx="5448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Crearea utilizatorilor în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MySQL</a:t>
            </a:r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ro-RO" sz="2000" b="1" dirty="0" err="1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Workbench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850A4-4E08-4ED3-847E-C64449AC28F5}"/>
              </a:ext>
            </a:extLst>
          </p:cNvPr>
          <p:cNvSpPr txBox="1"/>
          <p:nvPr/>
        </p:nvSpPr>
        <p:spPr>
          <a:xfrm>
            <a:off x="440617" y="909904"/>
            <a:ext cx="3245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1. Se selectează opțiunea </a:t>
            </a:r>
            <a:r>
              <a:rPr lang="ro-RO" b="1" dirty="0" err="1"/>
              <a:t>Users</a:t>
            </a:r>
            <a:r>
              <a:rPr lang="ro-RO" b="1" dirty="0"/>
              <a:t>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Privileges</a:t>
            </a:r>
            <a:r>
              <a:rPr lang="ro-RO" b="1" dirty="0"/>
              <a:t> din </a:t>
            </a:r>
            <a:r>
              <a:rPr lang="ro-RO" b="1" dirty="0" err="1"/>
              <a:t>tab-ul</a:t>
            </a:r>
            <a:r>
              <a:rPr lang="ro-RO" b="1" dirty="0"/>
              <a:t> </a:t>
            </a:r>
            <a:r>
              <a:rPr lang="ro-RO" b="1" dirty="0" err="1"/>
              <a:t>Administration</a:t>
            </a:r>
            <a:r>
              <a:rPr lang="ro-RO" b="1" dirty="0"/>
              <a:t> a câmpului de navigare</a:t>
            </a:r>
            <a:endParaRPr lang="ro-M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371BB-065E-4BA9-AA45-7520C6579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38" y="1730115"/>
            <a:ext cx="2477683" cy="1683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9E09F3-437B-4BED-9A50-8C32B9117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38" y="4271544"/>
            <a:ext cx="2338345" cy="5319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FCFE1FF-4E29-4253-B6AF-197863683316}"/>
              </a:ext>
            </a:extLst>
          </p:cNvPr>
          <p:cNvSpPr txBox="1"/>
          <p:nvPr/>
        </p:nvSpPr>
        <p:spPr>
          <a:xfrm>
            <a:off x="503915" y="3563934"/>
            <a:ext cx="335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2. În fereastra care se deschide se selectează butonul </a:t>
            </a:r>
            <a:r>
              <a:rPr lang="ro-RO" b="1" dirty="0" err="1"/>
              <a:t>Add</a:t>
            </a:r>
            <a:r>
              <a:rPr lang="ro-RO" b="1" dirty="0"/>
              <a:t> </a:t>
            </a:r>
            <a:r>
              <a:rPr lang="ro-RO" b="1" dirty="0" err="1"/>
              <a:t>Account</a:t>
            </a:r>
            <a:endParaRPr lang="ro-MD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77EAF3-1789-4238-BACD-7E60C72849B1}"/>
              </a:ext>
            </a:extLst>
          </p:cNvPr>
          <p:cNvSpPr txBox="1"/>
          <p:nvPr/>
        </p:nvSpPr>
        <p:spPr>
          <a:xfrm>
            <a:off x="4066272" y="951579"/>
            <a:ext cx="49786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3. În câmpul alăturat se introduc parametrii utilizatorului:</a:t>
            </a:r>
          </a:p>
          <a:p>
            <a:pPr marL="285750" indent="-285750">
              <a:buFontTx/>
              <a:buChar char="-"/>
            </a:pPr>
            <a:r>
              <a:rPr lang="ro-RO" b="1" dirty="0"/>
              <a:t>Nume utilizator</a:t>
            </a:r>
          </a:p>
          <a:p>
            <a:pPr marL="285750" indent="-285750">
              <a:buFontTx/>
              <a:buChar char="-"/>
            </a:pPr>
            <a:r>
              <a:rPr lang="ro-RO" b="1" dirty="0"/>
              <a:t>Tip de autentificare</a:t>
            </a:r>
          </a:p>
          <a:p>
            <a:pPr marL="285750" indent="-285750">
              <a:buFontTx/>
              <a:buChar char="-"/>
            </a:pPr>
            <a:r>
              <a:rPr lang="ro-RO" b="1" dirty="0"/>
              <a:t>Nume </a:t>
            </a:r>
            <a:r>
              <a:rPr lang="ro-RO" b="1" dirty="0" err="1"/>
              <a:t>host</a:t>
            </a:r>
            <a:endParaRPr lang="ro-RO" b="1" dirty="0"/>
          </a:p>
          <a:p>
            <a:pPr marL="285750" indent="-285750">
              <a:buFontTx/>
              <a:buChar char="-"/>
            </a:pPr>
            <a:r>
              <a:rPr lang="ro-RO" b="1" dirty="0"/>
              <a:t>Parola </a:t>
            </a:r>
            <a:endParaRPr lang="ro-MD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387DC1-1E50-4620-AD74-71B4151C3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793" y="2221651"/>
            <a:ext cx="4835146" cy="26265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771998-9EE9-45A0-BE1F-580208488B53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C9B8B-3E5E-45D2-9292-52FCEBB214AD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914931-C151-48FA-A9B9-08BC01BD0870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2;p14">
            <a:extLst>
              <a:ext uri="{FF2B5EF4-FFF2-40B4-BE49-F238E27FC236}">
                <a16:creationId xmlns:a16="http://schemas.microsoft.com/office/drawing/2014/main" id="{291FA07B-BA7A-4CF4-9555-F0DF0B863D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j-lt"/>
              </a:rPr>
              <a:t>6</a:t>
            </a:fld>
            <a:endParaRPr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59248-B947-4FCE-9B23-C2F215B7898B}"/>
              </a:ext>
            </a:extLst>
          </p:cNvPr>
          <p:cNvSpPr/>
          <p:nvPr/>
        </p:nvSpPr>
        <p:spPr>
          <a:xfrm>
            <a:off x="894067" y="368045"/>
            <a:ext cx="3584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Setarea drepturilor de acces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CED2D-25FF-4DC5-9C48-F6D1E3F39E74}"/>
              </a:ext>
            </a:extLst>
          </p:cNvPr>
          <p:cNvSpPr/>
          <p:nvPr/>
        </p:nvSpPr>
        <p:spPr>
          <a:xfrm>
            <a:off x="558960" y="1108442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atribuirea privilegiilor unui utilizator se utilizează sintaxa: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68243F-EF17-4F7A-AE17-78C2B3B85B10}"/>
              </a:ext>
            </a:extLst>
          </p:cNvPr>
          <p:cNvSpPr/>
          <p:nvPr/>
        </p:nvSpPr>
        <p:spPr>
          <a:xfrm>
            <a:off x="558960" y="2158500"/>
            <a:ext cx="83941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nivel_privilegiu</a:t>
            </a: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determină nivelul la care va avea dreptul de acces utilizatorul: 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063C81-340A-4684-A32A-B78752E957A4}"/>
              </a:ext>
            </a:extLst>
          </p:cNvPr>
          <p:cNvSpPr/>
          <p:nvPr/>
        </p:nvSpPr>
        <p:spPr>
          <a:xfrm>
            <a:off x="894067" y="1420254"/>
            <a:ext cx="3861955" cy="772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GRANT pribvilegiu1, privilegiu2, ...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nivel_privilegiu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nume_utilizator@host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8F8DD-5525-4059-94CA-06298A35AAFE}"/>
              </a:ext>
            </a:extLst>
          </p:cNvPr>
          <p:cNvSpPr/>
          <p:nvPr/>
        </p:nvSpPr>
        <p:spPr>
          <a:xfrm>
            <a:off x="558960" y="806167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Utilizatorul creat inițial nu are nici un drept de acces  numit și privilegiu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B91726-CF2E-402C-9BBF-CED955671DAA}"/>
              </a:ext>
            </a:extLst>
          </p:cNvPr>
          <p:cNvSpPr/>
          <p:nvPr/>
        </p:nvSpPr>
        <p:spPr>
          <a:xfrm>
            <a:off x="779332" y="2473174"/>
            <a:ext cx="70083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*.* 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 nivel global la toate bazele de date de pe server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05A419-282F-4435-9174-5EF6DF130E98}"/>
              </a:ext>
            </a:extLst>
          </p:cNvPr>
          <p:cNvSpPr/>
          <p:nvPr/>
        </p:nvSpPr>
        <p:spPr>
          <a:xfrm>
            <a:off x="779332" y="2750870"/>
            <a:ext cx="7998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nume_baza.* 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 nivelul bazei de date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EDAFC7-5DCF-4C95-91BD-449928B7800F}"/>
              </a:ext>
            </a:extLst>
          </p:cNvPr>
          <p:cNvSpPr/>
          <p:nvPr/>
        </p:nvSpPr>
        <p:spPr>
          <a:xfrm>
            <a:off x="779332" y="3053525"/>
            <a:ext cx="7998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nume_baza.nume_tabel</a:t>
            </a: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 nivelul tabelului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94F9A8-124E-4E44-B286-98D27327F6BC}"/>
              </a:ext>
            </a:extLst>
          </p:cNvPr>
          <p:cNvSpPr/>
          <p:nvPr/>
        </p:nvSpPr>
        <p:spPr>
          <a:xfrm>
            <a:off x="779332" y="3356180"/>
            <a:ext cx="79989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PROCEDURE </a:t>
            </a: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nume_procedură</a:t>
            </a: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 nivelul procedurii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DC558C-D343-44CD-9AF2-0079D168A62A}"/>
              </a:ext>
            </a:extLst>
          </p:cNvPr>
          <p:cNvSpPr/>
          <p:nvPr/>
        </p:nvSpPr>
        <p:spPr>
          <a:xfrm>
            <a:off x="779332" y="3644831"/>
            <a:ext cx="6954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nume_utilizator</a:t>
            </a:r>
            <a:r>
              <a:rPr lang="ro-RO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 nivelul de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proxy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asupra altui utilizator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C7C9D3-401F-4E90-B501-6C9A249AF09C}"/>
              </a:ext>
            </a:extLst>
          </p:cNvPr>
          <p:cNvSpPr/>
          <p:nvPr/>
        </p:nvSpPr>
        <p:spPr>
          <a:xfrm>
            <a:off x="779332" y="3959229"/>
            <a:ext cx="69549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nivelul </a:t>
            </a:r>
            <a:r>
              <a:rPr lang="ro-RO" sz="1600" b="1" dirty="0" err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colona</a:t>
            </a:r>
            <a:r>
              <a:rPr lang="ro-RO" sz="1600" b="1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a tabelului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0E6B95-E9E9-483D-B1EC-15ED94DD2805}"/>
              </a:ext>
            </a:extLst>
          </p:cNvPr>
          <p:cNvSpPr/>
          <p:nvPr/>
        </p:nvSpPr>
        <p:spPr>
          <a:xfrm>
            <a:off x="558960" y="4337333"/>
            <a:ext cx="7575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>
                <a:latin typeface="arial" panose="020B0604020202020204" pitchFamily="34" charset="0"/>
              </a:rPr>
              <a:t>Pentru vizualizarea privilegiilor unui utilizator se utilizează sintaxa:</a:t>
            </a:r>
            <a:endParaRPr lang="ro-MD" sz="1600" b="1" dirty="0">
              <a:latin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793292-09F1-4A82-B956-9111D89EA47E}"/>
              </a:ext>
            </a:extLst>
          </p:cNvPr>
          <p:cNvSpPr/>
          <p:nvPr/>
        </p:nvSpPr>
        <p:spPr>
          <a:xfrm>
            <a:off x="1113679" y="4675887"/>
            <a:ext cx="3365024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 GRANTS FOR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nume_utilizator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2E552C-73A6-4F0E-8011-D756AEF9FF92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C6BC7A-8D44-4C93-AC43-7A7BC7B33B56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D0CE2-117F-492A-AC2D-0A632731AEE3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12;p17">
            <a:extLst>
              <a:ext uri="{FF2B5EF4-FFF2-40B4-BE49-F238E27FC236}">
                <a16:creationId xmlns:a16="http://schemas.microsoft.com/office/drawing/2014/main" id="{590E4474-74AA-4570-806D-7607399A23AE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z="1300" b="1" smtClean="0">
                <a:solidFill>
                  <a:schemeClr val="accent1"/>
                </a:solidFill>
                <a:latin typeface="+mj-lt"/>
                <a:ea typeface="Source Sans Pro"/>
                <a:sym typeface="Source Sans Pro"/>
              </a:rPr>
              <a:pPr algn="r"/>
              <a:t>7</a:t>
            </a:fld>
            <a:endParaRPr lang="en" sz="1300" b="1" dirty="0">
              <a:solidFill>
                <a:schemeClr val="accent1"/>
              </a:solidFill>
              <a:latin typeface="+mj-lt"/>
              <a:ea typeface="Source Sans Pro"/>
              <a:sym typeface="Source Sans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79A62-D357-43E7-A572-CEF98760FAEF}"/>
              </a:ext>
            </a:extLst>
          </p:cNvPr>
          <p:cNvSpPr/>
          <p:nvPr/>
        </p:nvSpPr>
        <p:spPr>
          <a:xfrm>
            <a:off x="1921190" y="432122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Lista drepturilor de acces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F3CC25-B471-4CE6-9BBB-326488664F34}"/>
              </a:ext>
            </a:extLst>
          </p:cNvPr>
          <p:cNvSpPr/>
          <p:nvPr/>
        </p:nvSpPr>
        <p:spPr>
          <a:xfrm>
            <a:off x="403405" y="956577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Lista drepturilor de acces și conținutul pe care are efect dreptul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CB3405F-A2F8-4C99-ADB1-AE431F544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36183"/>
              </p:ext>
            </p:extLst>
          </p:nvPr>
        </p:nvGraphicFramePr>
        <p:xfrm>
          <a:off x="552094" y="1500810"/>
          <a:ext cx="8217162" cy="32105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69527">
                  <a:extLst>
                    <a:ext uri="{9D8B030D-6E8A-4147-A177-3AD203B41FA5}">
                      <a16:colId xmlns:a16="http://schemas.microsoft.com/office/drawing/2014/main" val="974057775"/>
                    </a:ext>
                  </a:extLst>
                </a:gridCol>
                <a:gridCol w="1369527">
                  <a:extLst>
                    <a:ext uri="{9D8B030D-6E8A-4147-A177-3AD203B41FA5}">
                      <a16:colId xmlns:a16="http://schemas.microsoft.com/office/drawing/2014/main" val="3458464212"/>
                    </a:ext>
                  </a:extLst>
                </a:gridCol>
                <a:gridCol w="1619685">
                  <a:extLst>
                    <a:ext uri="{9D8B030D-6E8A-4147-A177-3AD203B41FA5}">
                      <a16:colId xmlns:a16="http://schemas.microsoft.com/office/drawing/2014/main" val="2826038658"/>
                    </a:ext>
                  </a:extLst>
                </a:gridCol>
                <a:gridCol w="1134319">
                  <a:extLst>
                    <a:ext uri="{9D8B030D-6E8A-4147-A177-3AD203B41FA5}">
                      <a16:colId xmlns:a16="http://schemas.microsoft.com/office/drawing/2014/main" val="4046217259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2872052938"/>
                    </a:ext>
                  </a:extLst>
                </a:gridCol>
                <a:gridCol w="1126797">
                  <a:extLst>
                    <a:ext uri="{9D8B030D-6E8A-4147-A177-3AD203B41FA5}">
                      <a16:colId xmlns:a16="http://schemas.microsoft.com/office/drawing/2014/main" val="1704503808"/>
                    </a:ext>
                  </a:extLst>
                </a:gridCol>
              </a:tblGrid>
              <a:tr h="255848">
                <a:tc>
                  <a:txBody>
                    <a:bodyPr/>
                    <a:lstStyle/>
                    <a:p>
                      <a:pPr algn="ctr"/>
                      <a:r>
                        <a:rPr lang="ro-RO" sz="1000" dirty="0"/>
                        <a:t>Drept</a:t>
                      </a:r>
                      <a:endParaRPr lang="ro-M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000" dirty="0"/>
                        <a:t>Context</a:t>
                      </a:r>
                      <a:endParaRPr lang="ro-M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000" dirty="0"/>
                        <a:t>Drept</a:t>
                      </a:r>
                      <a:endParaRPr lang="ro-M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000" dirty="0"/>
                        <a:t>Context</a:t>
                      </a:r>
                      <a:endParaRPr lang="ro-M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000" dirty="0"/>
                        <a:t>Drept</a:t>
                      </a:r>
                      <a:endParaRPr lang="ro-MD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000" dirty="0"/>
                        <a:t>Context</a:t>
                      </a:r>
                      <a:endParaRPr lang="ro-MD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094757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CREATE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Baza, tabel, index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UPDATE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Tabel, coloana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PROCES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49589"/>
                  </a:ext>
                </a:extLst>
              </a:tr>
              <a:tr h="378544">
                <a:tc>
                  <a:txBody>
                    <a:bodyPr/>
                    <a:lstStyle/>
                    <a:p>
                      <a:r>
                        <a:rPr lang="ro-RO" sz="1000" dirty="0"/>
                        <a:t>DROP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Baza, tabel, vedere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CREATE TEMPORARY TABELS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PROXY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98497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GRANT OPTION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Baza, tabel, rutina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TRIGGER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RELOAD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90318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LOCK TABLES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Baza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CREATE VIEW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Vedere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REPLICATION CLIENT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58057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REFERENCES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Baza, tabel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SHOW VIEW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Vedere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REPLICATION SLAVE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59017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EVENT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Baza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ALTER ROUTINE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rutina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SHOW DATABASES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ALTER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CREATE ROUTINE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rutina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SHUTDOWN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5622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DELETE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EXECUTE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rutina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SUPER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17918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INDEX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FILE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Acces file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ALL 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44197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INSERT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Tabel, coloana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CREATE TABLESPACE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USAGE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344541"/>
                  </a:ext>
                </a:extLst>
              </a:tr>
              <a:tr h="255848">
                <a:tc>
                  <a:txBody>
                    <a:bodyPr/>
                    <a:lstStyle/>
                    <a:p>
                      <a:r>
                        <a:rPr lang="ro-RO" sz="1000" dirty="0"/>
                        <a:t>SELECT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Tabel, coloana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CREATE USER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dirty="0"/>
                        <a:t>Server</a:t>
                      </a:r>
                      <a:endParaRPr lang="ro-MD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MD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MD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044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7717513-2869-4DB5-A8C3-82F678D806ED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38CFE-CE49-48F1-8F79-6CF960BD2534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EB5278-62F1-40BC-A184-D39052F11D32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9;p15">
            <a:extLst>
              <a:ext uri="{FF2B5EF4-FFF2-40B4-BE49-F238E27FC236}">
                <a16:creationId xmlns:a16="http://schemas.microsoft.com/office/drawing/2014/main" id="{03D213DE-EEA7-426E-9984-642EB52EEC14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8</a:t>
            </a:fld>
            <a:endParaRPr lang="en" dirty="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1E5ACB-33E9-4EFF-95EC-17AE4636F999}"/>
              </a:ext>
            </a:extLst>
          </p:cNvPr>
          <p:cNvSpPr/>
          <p:nvPr/>
        </p:nvSpPr>
        <p:spPr>
          <a:xfrm>
            <a:off x="1065495" y="663222"/>
            <a:ext cx="4406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Exemplu de atribuire a drepturilor 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158F31D-42AD-4891-9574-7681AAC2F3B3}"/>
              </a:ext>
            </a:extLst>
          </p:cNvPr>
          <p:cNvSpPr/>
          <p:nvPr/>
        </p:nvSpPr>
        <p:spPr>
          <a:xfrm>
            <a:off x="480526" y="1423454"/>
            <a:ext cx="8217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Atribuirea privilegiilor SELECT, INSERT, UPDATE și DELETE asupra bazei de date </a:t>
            </a:r>
            <a:r>
              <a:rPr lang="ro-RO" sz="1600" b="1" dirty="0" err="1"/>
              <a:t>magazin_online</a:t>
            </a:r>
            <a:r>
              <a:rPr lang="ro-RO" sz="1600" b="1" dirty="0"/>
              <a:t> pentru utilizatorul utilizator_nou2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41484-0105-45EA-BDB6-76D1B1E1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09" y="2451466"/>
            <a:ext cx="5244180" cy="20506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0D76C1-6383-49F3-8CEA-95EC4B7E9D50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C8031-FC85-4D41-B082-65F15A30F2E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1A8B83-96C3-4D23-851A-619CEE85C599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99;p15">
            <a:extLst>
              <a:ext uri="{FF2B5EF4-FFF2-40B4-BE49-F238E27FC236}">
                <a16:creationId xmlns:a16="http://schemas.microsoft.com/office/drawing/2014/main" id="{0396FA37-4547-4275-B148-9C11D2158E0A}"/>
              </a:ext>
            </a:extLst>
          </p:cNvPr>
          <p:cNvSpPr txBox="1">
            <a:spLocks/>
          </p:cNvSpPr>
          <p:nvPr/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>
                <a:latin typeface="+mj-lt"/>
              </a:rPr>
              <a:pPr/>
              <a:t>9</a:t>
            </a:fld>
            <a:endParaRPr lang="en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330998-9E07-46B9-AADB-C807EFE0585F}"/>
              </a:ext>
            </a:extLst>
          </p:cNvPr>
          <p:cNvSpPr/>
          <p:nvPr/>
        </p:nvSpPr>
        <p:spPr>
          <a:xfrm>
            <a:off x="1670618" y="391096"/>
            <a:ext cx="3071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o-RO" sz="2000" b="1" dirty="0">
                <a:solidFill>
                  <a:schemeClr val="accent1"/>
                </a:solidFill>
                <a:latin typeface="Roboto Slab"/>
                <a:ea typeface="Roboto Slab"/>
                <a:sym typeface="Roboto Slab"/>
              </a:rPr>
              <a:t>Setarea rolului de acces</a:t>
            </a:r>
            <a:endParaRPr lang="en-US" sz="2000" b="1" dirty="0">
              <a:solidFill>
                <a:schemeClr val="accent1"/>
              </a:solidFill>
              <a:latin typeface="Roboto Slab"/>
              <a:ea typeface="Roboto Slab"/>
              <a:sym typeface="Roboto Slab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CE6AB5-538E-4706-8956-4FE14C279079}"/>
              </a:ext>
            </a:extLst>
          </p:cNvPr>
          <p:cNvSpPr/>
          <p:nvPr/>
        </p:nvSpPr>
        <p:spPr>
          <a:xfrm>
            <a:off x="395394" y="851041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Rolul de acces reprezintă un set de privilegii ce pot fi setate unui utilizator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5B2B4F-2A91-42E1-9584-C8EADD9C970B}"/>
              </a:ext>
            </a:extLst>
          </p:cNvPr>
          <p:cNvSpPr/>
          <p:nvPr/>
        </p:nvSpPr>
        <p:spPr>
          <a:xfrm>
            <a:off x="395394" y="1280476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Crearea rolurilor are loc conform sintaxei: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812C39-8C20-411A-8051-2F0BC1207B48}"/>
              </a:ext>
            </a:extLst>
          </p:cNvPr>
          <p:cNvSpPr/>
          <p:nvPr/>
        </p:nvSpPr>
        <p:spPr>
          <a:xfrm>
            <a:off x="779332" y="1607293"/>
            <a:ext cx="4060727" cy="311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ROLE nume_rol_1, nume_rol_2,...;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F92EF-B388-45CD-B5B9-F8EBB89EB37D}"/>
              </a:ext>
            </a:extLst>
          </p:cNvPr>
          <p:cNvSpPr/>
          <p:nvPr/>
        </p:nvSpPr>
        <p:spPr>
          <a:xfrm>
            <a:off x="395394" y="1994301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Atribuirea privilegiilor respective pentru fiecare rol are loc conform sintaxei: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57E57-95D4-4EDC-B3A2-E392AAE38950}"/>
              </a:ext>
            </a:extLst>
          </p:cNvPr>
          <p:cNvSpPr/>
          <p:nvPr/>
        </p:nvSpPr>
        <p:spPr>
          <a:xfrm>
            <a:off x="779332" y="2409448"/>
            <a:ext cx="3861955" cy="772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GRANT privilegiu_1, privilegiu_2,... </a:t>
            </a: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nivel_privilegiu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nume_rol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F58625-4E9D-4742-8C6F-41C649B44353}"/>
              </a:ext>
            </a:extLst>
          </p:cNvPr>
          <p:cNvSpPr/>
          <p:nvPr/>
        </p:nvSpPr>
        <p:spPr>
          <a:xfrm>
            <a:off x="395394" y="3208202"/>
            <a:ext cx="8217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Atribuirea rolului pentru utilizator are loc conform sintaxei: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A9BBA0-2FE1-4851-84DD-1D46D1BFCA65}"/>
              </a:ext>
            </a:extLst>
          </p:cNvPr>
          <p:cNvSpPr/>
          <p:nvPr/>
        </p:nvSpPr>
        <p:spPr>
          <a:xfrm>
            <a:off x="841856" y="3592052"/>
            <a:ext cx="2073003" cy="541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GRANT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num_rol</a:t>
            </a:r>
            <a:endParaRPr lang="ro-RO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ro-RO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nume_utilizator</a:t>
            </a:r>
            <a:r>
              <a:rPr lang="ro-RO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7FFD16-7FF6-4E9D-9F5E-62CEC694DAE2}"/>
              </a:ext>
            </a:extLst>
          </p:cNvPr>
          <p:cNvSpPr/>
          <p:nvPr/>
        </p:nvSpPr>
        <p:spPr>
          <a:xfrm>
            <a:off x="395394" y="4182185"/>
            <a:ext cx="8217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600" b="1" dirty="0"/>
              <a:t>Numele rolului ca și numele utilizatorul va conține și simbolul @ și numele </a:t>
            </a:r>
            <a:r>
              <a:rPr lang="ro-RO" sz="1600" b="1" dirty="0" err="1"/>
              <a:t>host</a:t>
            </a:r>
            <a:r>
              <a:rPr lang="ro-RO" sz="1600" b="1" dirty="0"/>
              <a:t>-ului (implicit </a:t>
            </a:r>
            <a:r>
              <a:rPr lang="ro-RO" sz="1600" b="1" dirty="0" err="1"/>
              <a:t>host-ul</a:t>
            </a:r>
            <a:r>
              <a:rPr lang="ro-RO" sz="1600" b="1" dirty="0"/>
              <a:t> este %)</a:t>
            </a:r>
            <a:endParaRPr lang="ro-MD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D0CEB-9FBD-423D-B345-674D6EDEDD56}"/>
              </a:ext>
            </a:extLst>
          </p:cNvPr>
          <p:cNvSpPr/>
          <p:nvPr/>
        </p:nvSpPr>
        <p:spPr>
          <a:xfrm>
            <a:off x="-1" y="0"/>
            <a:ext cx="457200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Administrarea </a:t>
            </a:r>
            <a:r>
              <a:rPr lang="ro-RO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Roboto Slab"/>
                <a:ea typeface="Roboto Slab"/>
              </a:rPr>
              <a:t>MySQL</a:t>
            </a:r>
            <a:endParaRPr lang="en-US" b="1" dirty="0">
              <a:solidFill>
                <a:schemeClr val="bg2">
                  <a:lumMod val="20000"/>
                  <a:lumOff val="80000"/>
                </a:schemeClr>
              </a:solidFill>
              <a:latin typeface="Roboto Slab"/>
              <a:ea typeface="Roboto Slab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011EAD-78BE-43BA-8DB8-F643467A0F53}"/>
              </a:ext>
            </a:extLst>
          </p:cNvPr>
          <p:cNvSpPr/>
          <p:nvPr/>
        </p:nvSpPr>
        <p:spPr>
          <a:xfrm>
            <a:off x="4571999" y="-2338"/>
            <a:ext cx="4572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ro-RO" b="1" dirty="0"/>
              <a:t>Utilizatori și drepturi de acces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27CBCF-86DA-4E67-A705-E94F56EEACBC}"/>
              </a:ext>
            </a:extLst>
          </p:cNvPr>
          <p:cNvSpPr/>
          <p:nvPr/>
        </p:nvSpPr>
        <p:spPr>
          <a:xfrm>
            <a:off x="8251371" y="-2338"/>
            <a:ext cx="89263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 fontAlgn="base"/>
            <a:r>
              <a:rPr lang="ro-RO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npsimid</a:t>
            </a:r>
            <a:endParaRPr lang="en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822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56750</TotalTime>
  <Words>1813</Words>
  <Application>Microsoft Office PowerPoint</Application>
  <PresentationFormat>On-screen Show (16:9)</PresentationFormat>
  <Paragraphs>343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Segoe UI</vt:lpstr>
      <vt:lpstr>Calibri</vt:lpstr>
      <vt:lpstr>Source Sans Pro</vt:lpstr>
      <vt:lpstr>arial</vt:lpstr>
      <vt:lpstr>Arial Rounded MT Bold</vt:lpstr>
      <vt:lpstr>Consolas</vt:lpstr>
      <vt:lpstr>Roboto Slab</vt:lpstr>
      <vt:lpstr>arial</vt:lpstr>
      <vt:lpstr>Courier New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Nicolaev Pavel</dc:creator>
  <cp:lastModifiedBy>Nicolaev Pavel</cp:lastModifiedBy>
  <cp:revision>561</cp:revision>
  <dcterms:modified xsi:type="dcterms:W3CDTF">2022-07-19T16:49:36Z</dcterms:modified>
</cp:coreProperties>
</file>