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347" r:id="rId11"/>
    <p:sldId id="259" r:id="rId12"/>
    <p:sldId id="306" r:id="rId13"/>
    <p:sldId id="307" r:id="rId14"/>
    <p:sldId id="312" r:id="rId15"/>
    <p:sldId id="313" r:id="rId16"/>
    <p:sldId id="314" r:id="rId17"/>
    <p:sldId id="315" r:id="rId18"/>
    <p:sldId id="298" r:id="rId19"/>
    <p:sldId id="301" r:id="rId20"/>
    <p:sldId id="300" r:id="rId21"/>
    <p:sldId id="299" r:id="rId22"/>
    <p:sldId id="302" r:id="rId23"/>
    <p:sldId id="303" r:id="rId24"/>
    <p:sldId id="304" r:id="rId25"/>
    <p:sldId id="305" r:id="rId26"/>
    <p:sldId id="346" r:id="rId27"/>
    <p:sldId id="333" r:id="rId28"/>
    <p:sldId id="334" r:id="rId29"/>
    <p:sldId id="335" r:id="rId3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Slab" pitchFamily="2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366FF"/>
    <a:srgbClr val="FF66FF"/>
    <a:srgbClr val="FF9966"/>
    <a:srgbClr val="FFCCFF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34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08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06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54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6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2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75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6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VIII.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SQL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și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Python</a:t>
            </a:r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17BCEDF5-CFAE-430C-8072-3D7D745C94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10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F6839-C962-4F4B-BBE9-C21F8A679CD5}"/>
              </a:ext>
            </a:extLst>
          </p:cNvPr>
          <p:cNvSpPr/>
          <p:nvPr/>
        </p:nvSpPr>
        <p:spPr>
          <a:xfrm>
            <a:off x="1023815" y="810119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unui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8F97E-630A-42C6-BA70-B523682E8507}"/>
              </a:ext>
            </a:extLst>
          </p:cNvPr>
          <p:cNvSpPr/>
          <p:nvPr/>
        </p:nvSpPr>
        <p:spPr>
          <a:xfrm>
            <a:off x="233941" y="1261103"/>
            <a:ext cx="8463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crearea unui tabel cu ajutorul </a:t>
            </a:r>
            <a:r>
              <a:rPr lang="ro-RO" sz="1600" b="1" dirty="0" err="1"/>
              <a:t>Python</a:t>
            </a:r>
            <a:r>
              <a:rPr lang="ro-RO" sz="1600" b="1" dirty="0"/>
              <a:t> se execută metoda execute() a cursorului, iar în calitate de parametru se trece interogarea SQL corespunzătoare sub formă de </a:t>
            </a:r>
            <a:r>
              <a:rPr lang="ro-RO" sz="1600" b="1" dirty="0" err="1"/>
              <a:t>string</a:t>
            </a:r>
            <a:r>
              <a:rPr lang="ro-RO" sz="1600" b="1" dirty="0"/>
              <a:t> 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2F6344-54BB-449D-9993-86B0577B1921}"/>
              </a:ext>
            </a:extLst>
          </p:cNvPr>
          <p:cNvSpPr/>
          <p:nvPr/>
        </p:nvSpPr>
        <p:spPr>
          <a:xfrm>
            <a:off x="1272057" y="388065"/>
            <a:ext cx="6599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Crearea, modificare și ștergerea tabelelor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15052-6893-4A14-8BB6-C80731B5B231}"/>
              </a:ext>
            </a:extLst>
          </p:cNvPr>
          <p:cNvSpPr/>
          <p:nvPr/>
        </p:nvSpPr>
        <p:spPr>
          <a:xfrm>
            <a:off x="233941" y="2270402"/>
            <a:ext cx="8463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mod implicit, conectorii </a:t>
            </a:r>
            <a:r>
              <a:rPr lang="ro-RO" sz="1600" b="1" dirty="0" err="1"/>
              <a:t>MySQL</a:t>
            </a:r>
            <a:r>
              <a:rPr lang="ro-RO" sz="1600" b="1" dirty="0"/>
              <a:t> nu confirmă tranzacțiile de aceea pentru confirma interogările este necesară utilizarea metodei </a:t>
            </a:r>
            <a:r>
              <a:rPr lang="ro-RO" sz="1600" b="1" dirty="0" err="1"/>
              <a:t>commit</a:t>
            </a:r>
            <a:r>
              <a:rPr lang="ro-RO" sz="1600" b="1" dirty="0"/>
              <a:t>() a conexiunii.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76743-0358-49D4-8F17-F9FC5C86BFCD}"/>
              </a:ext>
            </a:extLst>
          </p:cNvPr>
          <p:cNvSpPr/>
          <p:nvPr/>
        </p:nvSpPr>
        <p:spPr>
          <a:xfrm>
            <a:off x="233941" y="3034392"/>
            <a:ext cx="8463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creării unui tabel în cadrul blocului conexiunii: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CCE63-1709-4DEC-8B0F-1BE77F7A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15" y="3637615"/>
            <a:ext cx="5064368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interogare_crearea_tabel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interogare_SQL_string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interogare_crearea_tabel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DCA8D-9F01-4268-9717-7598509AEA5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DEC27-8424-437B-A595-9CC7EEB07D2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7DEFE-AFAB-4B5E-BBF9-55A212C5210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2;p17">
            <a:extLst>
              <a:ext uri="{FF2B5EF4-FFF2-40B4-BE49-F238E27FC236}">
                <a16:creationId xmlns:a16="http://schemas.microsoft.com/office/drawing/2014/main" id="{96105100-B294-4EE9-BD49-CB3601F70F2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11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D207C6-932F-48C1-A984-06B2ECCC27CD}"/>
              </a:ext>
            </a:extLst>
          </p:cNvPr>
          <p:cNvSpPr/>
          <p:nvPr/>
        </p:nvSpPr>
        <p:spPr>
          <a:xfrm>
            <a:off x="1118800" y="327575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tabelor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AFB8F2-1568-4566-BDF1-ADFED02164A7}"/>
              </a:ext>
            </a:extLst>
          </p:cNvPr>
          <p:cNvSpPr/>
          <p:nvPr/>
        </p:nvSpPr>
        <p:spPr>
          <a:xfrm>
            <a:off x="333036" y="791127"/>
            <a:ext cx="8463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Declararea a 3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stringuri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cu interogările a 3 tabele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52E068-E762-42AE-8CF8-7FA07BFEF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6" y="1193123"/>
            <a:ext cx="8074646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interog_creare_clienti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'''CREATE TABLE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clienti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 AUTO_INCREMENT,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nume VARCHAR(45)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prenume VARCHAR(45) NOT NULL, 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email VARCHAR(45),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data_nasterii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DATE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PRIMARY KEY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))'''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interog_creare_produse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''' CREATE TABLE produse (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 AUTO_INCREMENT,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nume VARCHAR(45)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DECIMAL(10,2) NOT NULL, 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PRIMARY KEY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))'''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interog_creare_vanzari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''' CREATE TABLE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vanzari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id_vanzare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 AUTO_INCREMENT,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data_vanzarii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DATETIME NOT NULL DEFAULT CURRENT_TIMESTAMP,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numar_produse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 NOT NULL,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PRIMARY KEY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id_vanzare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CONSTRAINT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fk_id_client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FOREIGN KEY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REFERENCES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clienti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id_client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ON DELETE NO ACTION ON UPDATE CASCADE,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CONSTRAINT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fk_id_produs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FOREIGN KEY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REFERENCES produse 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ON DELETE NO ACTION ON UPDATE CASCADE)'''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CD2F00-E3C5-44AB-9A39-06901B22C36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3DC37A-2A22-4BAF-ACA8-D003E52296D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5F50D-975C-4C4B-8CA3-00F697CB10D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2;p17">
            <a:extLst>
              <a:ext uri="{FF2B5EF4-FFF2-40B4-BE49-F238E27FC236}">
                <a16:creationId xmlns:a16="http://schemas.microsoft.com/office/drawing/2014/main" id="{C4BD6790-B660-4747-8CC9-8EC1F95A406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30D877-A23A-41AB-82A6-AC9BC16A86C4}"/>
              </a:ext>
            </a:extLst>
          </p:cNvPr>
          <p:cNvSpPr/>
          <p:nvPr/>
        </p:nvSpPr>
        <p:spPr>
          <a:xfrm>
            <a:off x="1118800" y="327575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tabelor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B424E-F681-43A3-9D9D-C3AA18B8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8" y="978962"/>
            <a:ext cx="6846277" cy="3046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lnSpc>
                <a:spcPct val="107000"/>
              </a:lnSpc>
              <a:buSzTx/>
              <a:buFont typeface="Arial"/>
              <a:buNone/>
              <a:tabLst/>
            </a:pP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localhost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=input("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username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database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baza_de_test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) as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interog_creare_clienti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interog_creare_produse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interog_creare_vanzari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print('Tabelele au fost create cu succes')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e: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AFD0F5-3F31-4AA9-8464-3C486130B4E0}"/>
              </a:ext>
            </a:extLst>
          </p:cNvPr>
          <p:cNvSpPr/>
          <p:nvPr/>
        </p:nvSpPr>
        <p:spPr>
          <a:xfrm>
            <a:off x="238012" y="4025758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2EEDE-7E11-4C47-95F5-5D46EB7E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41" y="4403727"/>
            <a:ext cx="2739033" cy="637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B23606-69A9-4EFD-AD9D-9BCDE25AB71D}"/>
              </a:ext>
            </a:extLst>
          </p:cNvPr>
          <p:cNvSpPr/>
          <p:nvPr/>
        </p:nvSpPr>
        <p:spPr>
          <a:xfrm>
            <a:off x="238012" y="727685"/>
            <a:ext cx="822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de creare a 3 tabele conform </a:t>
            </a:r>
            <a:r>
              <a:rPr lang="ro-RO" sz="1600" b="1" dirty="0" err="1"/>
              <a:t>stringurilor</a:t>
            </a:r>
            <a:r>
              <a:rPr lang="ro-RO" sz="1600" b="1" dirty="0"/>
              <a:t> cu interogări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03D68F-B14A-43DD-A46F-942986414C4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963300-90C9-4F10-94D1-E01ECD7E24F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36D01-A9C3-4B94-9814-EBD3D73847D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2;p17">
            <a:extLst>
              <a:ext uri="{FF2B5EF4-FFF2-40B4-BE49-F238E27FC236}">
                <a16:creationId xmlns:a16="http://schemas.microsoft.com/office/drawing/2014/main" id="{02FAD9DE-2A74-4148-BE8C-98DACE021B7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13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A6FB6-9E11-49D8-98D1-6E7FCDA8273C}"/>
              </a:ext>
            </a:extLst>
          </p:cNvPr>
          <p:cNvSpPr/>
          <p:nvPr/>
        </p:nvSpPr>
        <p:spPr>
          <a:xfrm>
            <a:off x="832260" y="418929"/>
            <a:ext cx="3956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setărilor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B9080D-8AAE-4052-B55D-3D8182CD92CD}"/>
              </a:ext>
            </a:extLst>
          </p:cNvPr>
          <p:cNvSpPr/>
          <p:nvPr/>
        </p:nvSpPr>
        <p:spPr>
          <a:xfrm>
            <a:off x="317744" y="1393696"/>
            <a:ext cx="836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extragerea rezultatelor obiectului cursor se utilizează metoda </a:t>
            </a:r>
            <a:r>
              <a:rPr lang="ro-RO" sz="1600" b="1" dirty="0" err="1"/>
              <a:t>fetchall</a:t>
            </a:r>
            <a:r>
              <a:rPr lang="ro-RO" sz="1600" b="1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05C3D-E901-4448-BDEB-3171E19085CD}"/>
              </a:ext>
            </a:extLst>
          </p:cNvPr>
          <p:cNvSpPr/>
          <p:nvPr/>
        </p:nvSpPr>
        <p:spPr>
          <a:xfrm>
            <a:off x="313835" y="1768158"/>
            <a:ext cx="8431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vizualizarea setărilor tabelului produse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F2F31-343A-4BB0-868F-225410F6841F}"/>
              </a:ext>
            </a:extLst>
          </p:cNvPr>
          <p:cNvSpPr/>
          <p:nvPr/>
        </p:nvSpPr>
        <p:spPr>
          <a:xfrm>
            <a:off x="1042351" y="1112405"/>
            <a:ext cx="2271776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DESCRIBE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8ED14E-6E03-4017-BD6B-8E86C48CAC28}"/>
              </a:ext>
            </a:extLst>
          </p:cNvPr>
          <p:cNvSpPr/>
          <p:nvPr/>
        </p:nvSpPr>
        <p:spPr>
          <a:xfrm>
            <a:off x="313835" y="803992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Interogarea SQL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FC653F-2B82-4B7A-9C52-2E10FB58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1" y="2104007"/>
            <a:ext cx="5892801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interog_vizual_tabel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"DESCRIBE produse"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interog_vizual_tabel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cursor.fetchall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linie in rezultat: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print(linie)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E4AC78-F691-4B3B-86D1-38B840BC7844}"/>
              </a:ext>
            </a:extLst>
          </p:cNvPr>
          <p:cNvSpPr/>
          <p:nvPr/>
        </p:nvSpPr>
        <p:spPr>
          <a:xfrm>
            <a:off x="313835" y="3506033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0C240-F2CE-4AD5-9AF8-09E731C3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26" y="3942407"/>
            <a:ext cx="4601005" cy="100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5336EE8-BD7F-4582-AD27-D77920F6965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9982F0-3F4B-4201-8D08-330E75E73CF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2A1B94-F975-4671-8C0D-74BB9CF2104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4130489C-5144-4F0C-9CFD-4423A06DBAB8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  <a:sym typeface="Source Sans Pro"/>
              </a:rPr>
              <a:pPr algn="r"/>
              <a:t>14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DAFE9-F8DE-4C50-A9D3-573CFC355BF9}"/>
              </a:ext>
            </a:extLst>
          </p:cNvPr>
          <p:cNvSpPr/>
          <p:nvPr/>
        </p:nvSpPr>
        <p:spPr>
          <a:xfrm>
            <a:off x="1597053" y="468817"/>
            <a:ext cx="4095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Modificarea setărilor unui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0CB7F-7400-47C7-8750-B438A6DB9C23}"/>
              </a:ext>
            </a:extLst>
          </p:cNvPr>
          <p:cNvSpPr/>
          <p:nvPr/>
        </p:nvSpPr>
        <p:spPr>
          <a:xfrm>
            <a:off x="168766" y="1502676"/>
            <a:ext cx="836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adăugarea a unei coloane în tabelul produse și vizualizarea setărilor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619725-D565-47EC-9B24-BCDEE0FEF235}"/>
              </a:ext>
            </a:extLst>
          </p:cNvPr>
          <p:cNvSpPr/>
          <p:nvPr/>
        </p:nvSpPr>
        <p:spPr>
          <a:xfrm>
            <a:off x="1030719" y="1172759"/>
            <a:ext cx="6637084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 COLUMN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0CC2A-C610-473B-8E59-2E15A6A7B59D}"/>
              </a:ext>
            </a:extLst>
          </p:cNvPr>
          <p:cNvSpPr/>
          <p:nvPr/>
        </p:nvSpPr>
        <p:spPr>
          <a:xfrm>
            <a:off x="262551" y="813879"/>
            <a:ext cx="836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Interogarea SQL de adăugare a unei coloane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6AC97F-7EE2-4CAC-945F-2A957538AFED}"/>
              </a:ext>
            </a:extLst>
          </p:cNvPr>
          <p:cNvSpPr/>
          <p:nvPr/>
        </p:nvSpPr>
        <p:spPr>
          <a:xfrm>
            <a:off x="272901" y="3683290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98D08C-BF4C-416E-9E09-EF392F01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68" y="1849686"/>
            <a:ext cx="793678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interog_modif_tabel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"ALTER TABLE produse ADD COLUMN descriere VARCHAR(500);"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interog_vizual_tabel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"DESCRIBE produse"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interog_modif_tabel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interog_vizual_tabel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cursor.fetchall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linie in rezultat: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print(linie)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3F7F7-E8C4-4E5C-B3C0-7938340E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8" y="4104908"/>
            <a:ext cx="4881111" cy="90475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92DD5B7-0A5F-4618-9D27-7779D6B9A5E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1AFAD-84F7-4337-B609-62277581AB4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A0EE80-A3D1-4C57-B14D-3C28E97FB5B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1BDA775-84DB-4BF0-8CA0-AAB2A30A82A9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4F49D-F91E-4B44-8AB9-0EFB7E0170B5}"/>
              </a:ext>
            </a:extLst>
          </p:cNvPr>
          <p:cNvSpPr/>
          <p:nvPr/>
        </p:nvSpPr>
        <p:spPr>
          <a:xfrm>
            <a:off x="1477859" y="433799"/>
            <a:ext cx="2642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unui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0C8DC-2C48-4C98-86CB-F852710406D6}"/>
              </a:ext>
            </a:extLst>
          </p:cNvPr>
          <p:cNvSpPr/>
          <p:nvPr/>
        </p:nvSpPr>
        <p:spPr>
          <a:xfrm>
            <a:off x="272901" y="905498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Interogarea SQL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73A6D-F815-44B2-8D22-7C4F670A2E1E}"/>
              </a:ext>
            </a:extLst>
          </p:cNvPr>
          <p:cNvSpPr/>
          <p:nvPr/>
        </p:nvSpPr>
        <p:spPr>
          <a:xfrm>
            <a:off x="1033606" y="1389530"/>
            <a:ext cx="2071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09F519A6-A376-4CDB-9A41-59EA9B36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06" y="2515171"/>
            <a:ext cx="5892801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interog_stergere_tabel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„DROP TABLE client"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interog_stergere_tabel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print('Tabelul a fost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sters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cu succes')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C634B-3FD3-4CC5-9051-F70CD55329C4}"/>
              </a:ext>
            </a:extLst>
          </p:cNvPr>
          <p:cNvSpPr/>
          <p:nvPr/>
        </p:nvSpPr>
        <p:spPr>
          <a:xfrm>
            <a:off x="272901" y="1827396"/>
            <a:ext cx="8514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Exemplu: codul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 ștergere a tabelului client (necesită mai întâi să fie creat)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8CC1C0-B141-4E86-B46F-8922A50E3CBB}"/>
              </a:ext>
            </a:extLst>
          </p:cNvPr>
          <p:cNvSpPr/>
          <p:nvPr/>
        </p:nvSpPr>
        <p:spPr>
          <a:xfrm>
            <a:off x="272901" y="3683290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F44CB-62C4-46D9-AE92-76D57B50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25" y="4245551"/>
            <a:ext cx="2545990" cy="58753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0E1FED-F7D3-48E5-833D-50036F236A7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8677B-1E16-414B-A7C9-886566A0459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Crearea, modificarea și ștergerea tabelelor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3B8AE6-7E9A-4FD5-84C6-EE0181E3394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CB7BE253-3484-4796-BDE0-4697459C1E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FFFC2-B179-4291-976E-4592A2D4CB02}"/>
              </a:ext>
            </a:extLst>
          </p:cNvPr>
          <p:cNvSpPr/>
          <p:nvPr/>
        </p:nvSpPr>
        <p:spPr>
          <a:xfrm>
            <a:off x="625231" y="2165340"/>
            <a:ext cx="8151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înscrierea datelor se utilizează metoda execute() pe obiectul cursorului și se trece ca parametru interogarea SQL sub formă de </a:t>
            </a:r>
            <a:r>
              <a:rPr lang="ro-RO" sz="1600" b="1" dirty="0" err="1"/>
              <a:t>string</a:t>
            </a:r>
            <a:r>
              <a:rPr lang="ro-RO" sz="1600" b="1" dirty="0"/>
              <a:t> 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901B9-104B-4657-A4FC-FF30E4360F07}"/>
              </a:ext>
            </a:extLst>
          </p:cNvPr>
          <p:cNvSpPr/>
          <p:nvPr/>
        </p:nvSpPr>
        <p:spPr>
          <a:xfrm>
            <a:off x="1532063" y="794358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Metoda execute()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65874-AC4A-43A5-A035-58D8688DEBC3}"/>
              </a:ext>
            </a:extLst>
          </p:cNvPr>
          <p:cNvSpPr/>
          <p:nvPr/>
        </p:nvSpPr>
        <p:spPr>
          <a:xfrm>
            <a:off x="1067986" y="3580185"/>
            <a:ext cx="6898608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interograre_insert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442-654E-4D64-8126-13DC33F957A6}"/>
              </a:ext>
            </a:extLst>
          </p:cNvPr>
          <p:cNvSpPr/>
          <p:nvPr/>
        </p:nvSpPr>
        <p:spPr>
          <a:xfrm>
            <a:off x="628681" y="2864539"/>
            <a:ext cx="7936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validarea operație este necesară confirmarea tranzacție prin metoda </a:t>
            </a:r>
            <a:r>
              <a:rPr lang="ro-RO" sz="1600" b="1" dirty="0" err="1"/>
              <a:t>commit</a:t>
            </a:r>
            <a:r>
              <a:rPr lang="ro-RO" sz="1600" b="1" dirty="0"/>
              <a:t>()</a:t>
            </a:r>
            <a:endParaRPr lang="ro-MD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52A56-F598-4BA4-8850-93AC1474E77C}"/>
              </a:ext>
            </a:extLst>
          </p:cNvPr>
          <p:cNvSpPr/>
          <p:nvPr/>
        </p:nvSpPr>
        <p:spPr>
          <a:xfrm>
            <a:off x="654998" y="4122128"/>
            <a:ext cx="8298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Metoda execute() se utilizează în cazul înscrierii unui volum mic de date sau în cazul introducerii manuale a datelor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59FCB-98BB-4F8C-81AB-BFE0827E39CA}"/>
              </a:ext>
            </a:extLst>
          </p:cNvPr>
          <p:cNvSpPr/>
          <p:nvPr/>
        </p:nvSpPr>
        <p:spPr>
          <a:xfrm>
            <a:off x="2359694" y="376517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Înscrierea datelor în tabele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23CF18-B506-444C-A9AF-269E1DCA5B58}"/>
              </a:ext>
            </a:extLst>
          </p:cNvPr>
          <p:cNvSpPr/>
          <p:nvPr/>
        </p:nvSpPr>
        <p:spPr>
          <a:xfrm>
            <a:off x="625231" y="1195476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Interogarea SQL pentru înscrierea datelor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504B6-CDE2-4A36-B712-01BD40CC39A4}"/>
              </a:ext>
            </a:extLst>
          </p:cNvPr>
          <p:cNvSpPr/>
          <p:nvPr/>
        </p:nvSpPr>
        <p:spPr>
          <a:xfrm>
            <a:off x="964620" y="1521524"/>
            <a:ext cx="7815385" cy="53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nume_col_3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nume_col_4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valoare_col_3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valoarea_col_4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0A335-CC97-43E4-B96B-30B422D42E4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FB939-3406-49FF-A0F3-C98689B024E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Înscrierea datelor în tabele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B517F-FEDC-483D-9D04-DC05B8C1678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B4A8D115-14BF-46F9-984B-399B506CD74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17</a:t>
            </a:fld>
            <a:endParaRPr lang="e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CD4CA-700A-4828-9253-891B69FA8199}"/>
              </a:ext>
            </a:extLst>
          </p:cNvPr>
          <p:cNvSpPr/>
          <p:nvPr/>
        </p:nvSpPr>
        <p:spPr>
          <a:xfrm>
            <a:off x="1050921" y="392587"/>
            <a:ext cx="6627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înscriere a datelor prin metoda execute()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181AB-318E-473D-9A54-AF68BBF1906A}"/>
              </a:ext>
            </a:extLst>
          </p:cNvPr>
          <p:cNvSpPr/>
          <p:nvPr/>
        </p:nvSpPr>
        <p:spPr>
          <a:xfrm>
            <a:off x="288531" y="898899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Înscrierea datelor in tabelul </a:t>
            </a:r>
            <a:r>
              <a:rPr lang="ro-RO" sz="1600" b="1" dirty="0" err="1"/>
              <a:t>clienti</a:t>
            </a:r>
            <a:r>
              <a:rPr lang="ro-RO" sz="1600" b="1" dirty="0"/>
              <a:t> prin introducerea acestora de la consola</a:t>
            </a:r>
            <a:endParaRPr lang="ro-MD" sz="16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C1F366-8FFE-4EC5-8E6F-C38981F1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62" y="1636878"/>
            <a:ext cx="7927170" cy="18697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 = input ('Introdu numele clientului: ')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prenume = input('Introdu prenumele clientului: ')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email = input('Introdu adresa de email a clientului: ')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data_nasterii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input('Introdu data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nesterii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clientului: ')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adresa = input('Introdu adresa clientului: ')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interog_inscriere_date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f"""INSERT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INTO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clienti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(nume, prenume, email, adresa,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data_nasterii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 VALUES('{nume}', '{prenume}', '{email}', '{adresa}', '{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data_nasterii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}') """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interog_inscriere_date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print('Datele au fost </a:t>
            </a:r>
            <a:r>
              <a:rPr lang="ro-MD" altLang="ro-MD" sz="105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inscrise</a:t>
            </a:r>
            <a:r>
              <a:rPr lang="ro-MD" altLang="ro-MD" sz="105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cu succes')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59E258-AD32-4A42-87AA-BE0583F15DA6}"/>
              </a:ext>
            </a:extLst>
          </p:cNvPr>
          <p:cNvSpPr/>
          <p:nvPr/>
        </p:nvSpPr>
        <p:spPr>
          <a:xfrm>
            <a:off x="288531" y="1275813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376800-48A1-4255-A16D-AC2CA3E7E671}"/>
              </a:ext>
            </a:extLst>
          </p:cNvPr>
          <p:cNvSpPr/>
          <p:nvPr/>
        </p:nvSpPr>
        <p:spPr>
          <a:xfrm>
            <a:off x="288531" y="3567493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42995-657E-450C-B76F-7746EEFE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83" y="3963722"/>
            <a:ext cx="4298655" cy="11105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C7F9B3-9A6A-4EB3-8392-0508FF5881A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4DA3C-0702-46D2-9980-E5215968686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Înscrierea datelor în tabele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6A323-CED5-4A4F-8DB1-5C2990AF9BC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212EA204-9590-447C-95CF-75A9E195DC0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18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0B809-9BC9-4C09-BB06-CEEBA21FE85C}"/>
              </a:ext>
            </a:extLst>
          </p:cNvPr>
          <p:cNvSpPr/>
          <p:nvPr/>
        </p:nvSpPr>
        <p:spPr>
          <a:xfrm>
            <a:off x="1100651" y="477375"/>
            <a:ext cx="2980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Metoda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executemany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6D1A4-BCAC-4D9E-8396-A4D2B6F0504C}"/>
              </a:ext>
            </a:extLst>
          </p:cNvPr>
          <p:cNvSpPr/>
          <p:nvPr/>
        </p:nvSpPr>
        <p:spPr>
          <a:xfrm>
            <a:off x="435706" y="1770533"/>
            <a:ext cx="8434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Metoda </a:t>
            </a:r>
            <a:r>
              <a:rPr lang="ro-RO" sz="1600" b="1" dirty="0" err="1"/>
              <a:t>executemany</a:t>
            </a:r>
            <a:r>
              <a:rPr lang="ro-RO" sz="1600" b="1" dirty="0"/>
              <a:t>() necesită 2 parametri: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0BE6D-35B4-4C91-96C8-A6F1D2C9BCCC}"/>
              </a:ext>
            </a:extLst>
          </p:cNvPr>
          <p:cNvSpPr/>
          <p:nvPr/>
        </p:nvSpPr>
        <p:spPr>
          <a:xfrm>
            <a:off x="878530" y="2197574"/>
            <a:ext cx="7882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 err="1"/>
              <a:t>Stringul</a:t>
            </a:r>
            <a:r>
              <a:rPr lang="ro-RO" sz="1600" b="1" dirty="0"/>
              <a:t> cu interogarea INSERT ce conține simbolul %s în locul valorilor datelor</a:t>
            </a:r>
            <a:endParaRPr lang="ro-MD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43B13-2DC2-400F-B901-8F07BD2EA293}"/>
              </a:ext>
            </a:extLst>
          </p:cNvPr>
          <p:cNvSpPr/>
          <p:nvPr/>
        </p:nvSpPr>
        <p:spPr>
          <a:xfrm>
            <a:off x="878530" y="2874142"/>
            <a:ext cx="7671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 listă din cu </a:t>
            </a:r>
            <a:r>
              <a:rPr lang="ro-RO" sz="1600" b="1" dirty="0" err="1"/>
              <a:t>tupluri</a:t>
            </a:r>
            <a:r>
              <a:rPr lang="ro-RO" sz="1600" b="1" dirty="0"/>
              <a:t>, unde fiecare </a:t>
            </a:r>
            <a:r>
              <a:rPr lang="ro-RO" sz="1600" b="1" dirty="0" err="1"/>
              <a:t>tuplu</a:t>
            </a:r>
            <a:r>
              <a:rPr lang="ro-RO" sz="1600" b="1" dirty="0"/>
              <a:t> </a:t>
            </a:r>
            <a:r>
              <a:rPr lang="ro-RO" sz="1600" b="1" dirty="0" err="1"/>
              <a:t>contine</a:t>
            </a:r>
            <a:r>
              <a:rPr lang="ro-RO" sz="1600" b="1" dirty="0"/>
              <a:t> din valorile unei înscrieri în tabel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034F8-AAF7-40A1-A009-8B504BD2235A}"/>
              </a:ext>
            </a:extLst>
          </p:cNvPr>
          <p:cNvSpPr/>
          <p:nvPr/>
        </p:nvSpPr>
        <p:spPr>
          <a:xfrm>
            <a:off x="556844" y="3458917"/>
            <a:ext cx="8192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metodei </a:t>
            </a:r>
            <a:r>
              <a:rPr lang="ro-RO" sz="1600" b="1" dirty="0" err="1"/>
              <a:t>executemany</a:t>
            </a:r>
            <a:r>
              <a:rPr lang="ro-RO" sz="1600" b="1" dirty="0"/>
              <a:t>():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8EF21-FB04-4FAA-ACB8-29B86B558126}"/>
              </a:ext>
            </a:extLst>
          </p:cNvPr>
          <p:cNvSpPr/>
          <p:nvPr/>
        </p:nvSpPr>
        <p:spPr>
          <a:xfrm>
            <a:off x="435706" y="1037607"/>
            <a:ext cx="8167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Metoda </a:t>
            </a:r>
            <a:r>
              <a:rPr lang="ro-RO" sz="1600" b="1" dirty="0" err="1"/>
              <a:t>executemany</a:t>
            </a:r>
            <a:r>
              <a:rPr lang="ro-RO" sz="1600" b="1" dirty="0"/>
              <a:t>() se utilizează în cazul înscrierii mai multor date în tabel în special date citite dintr-un fișier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D2EA8-B9AF-4DA5-88F4-FCBB60C0AA3A}"/>
              </a:ext>
            </a:extLst>
          </p:cNvPr>
          <p:cNvSpPr/>
          <p:nvPr/>
        </p:nvSpPr>
        <p:spPr>
          <a:xfrm>
            <a:off x="1203779" y="3919281"/>
            <a:ext cx="6898608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cursor.executemany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interograre_insert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lista_tupluri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B7D94-DB9B-4627-B585-4E414303F90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AA9FE8-C3CD-4D16-8AE2-AB85E4A6595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Înscrierea datelor în tabele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92814-275B-4FD2-ACAE-C9D2C6346C8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5">
            <a:extLst>
              <a:ext uri="{FF2B5EF4-FFF2-40B4-BE49-F238E27FC236}">
                <a16:creationId xmlns:a16="http://schemas.microsoft.com/office/drawing/2014/main" id="{81FCD690-406B-49A4-9812-03213F5959E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19</a:t>
            </a:fld>
            <a:endParaRPr lang="en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29FC5-286C-4681-8583-59140095FDBA}"/>
              </a:ext>
            </a:extLst>
          </p:cNvPr>
          <p:cNvSpPr/>
          <p:nvPr/>
        </p:nvSpPr>
        <p:spPr>
          <a:xfrm>
            <a:off x="703071" y="392587"/>
            <a:ext cx="7322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înscriere a datelor prin metoda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executemany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C6755-3D61-4EB0-8735-D88E5551AEC3}"/>
              </a:ext>
            </a:extLst>
          </p:cNvPr>
          <p:cNvSpPr/>
          <p:nvPr/>
        </p:nvSpPr>
        <p:spPr>
          <a:xfrm>
            <a:off x="288531" y="898899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Înscrierea mai multor in tabelul produse prin introducerea listei cu valori</a:t>
            </a:r>
            <a:endParaRPr lang="ro-MD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F09C0-A71F-46DD-9B83-09D3830E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39" y="1694179"/>
            <a:ext cx="834074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interog_inscriere_date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f"""INSERT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INTO produse (nume,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descriere) VALUES (%s, %s, %s) """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lista_tupluri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[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('tricou', 24.50, 'Pentru vara'),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('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sapca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 9.99, 'Pentru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calatorie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'),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('pantaloni', 32.75, 'Pentru vreme friguroasa'),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('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camasa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 27.25, 'Pentru serviciu')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cursor.executemany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interog_inscriere_date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lista_tupluri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print('Datele au fost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inscrise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cu succes')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7BF50A-4438-4DE3-A238-7030B5CB27D1}"/>
              </a:ext>
            </a:extLst>
          </p:cNvPr>
          <p:cNvSpPr/>
          <p:nvPr/>
        </p:nvSpPr>
        <p:spPr>
          <a:xfrm>
            <a:off x="288531" y="1275813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FF6ECB-90BD-4322-8F19-D1A867ED71AE}"/>
              </a:ext>
            </a:extLst>
          </p:cNvPr>
          <p:cNvSpPr/>
          <p:nvPr/>
        </p:nvSpPr>
        <p:spPr>
          <a:xfrm>
            <a:off x="288531" y="3990879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D57D7-E97B-463B-A16D-5D437E45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70" y="4502475"/>
            <a:ext cx="2296130" cy="2110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A901040-EE59-4011-AD9C-A77625E918E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022541-F944-46BF-8E18-7A8684EC4DE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Înscrierea datelor în tabele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21763-1088-4364-946F-4A3F4B73E70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997335" y="1254454"/>
            <a:ext cx="7794973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Stabilirea conexiunii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Crearea, modificarea și ștergerea tabelelor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Roboto Slab"/>
                <a:ea typeface="Roboto Slab"/>
              </a:rPr>
              <a:t>3</a:t>
            </a: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. Înscrierea datelor în tabele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Citirea datelor din baza de date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5. Actualizarea și ștergerea datelor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06227" y="71624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678DFA-DD01-429E-A4F0-ABEDAAFD792A}"/>
              </a:ext>
            </a:extLst>
          </p:cNvPr>
          <p:cNvSpPr/>
          <p:nvPr/>
        </p:nvSpPr>
        <p:spPr>
          <a:xfrm>
            <a:off x="1455211" y="732384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Esența citirii datelor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791A7-81CC-48F6-A3A7-3B6D2677477D}"/>
              </a:ext>
            </a:extLst>
          </p:cNvPr>
          <p:cNvSpPr/>
          <p:nvPr/>
        </p:nvSpPr>
        <p:spPr>
          <a:xfrm>
            <a:off x="574244" y="1631556"/>
            <a:ext cx="7830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extragerea rezultatul din obiectul cursorului se utilizează metodele: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C981C-78EA-4103-8E04-7D0F665DC6F7}"/>
              </a:ext>
            </a:extLst>
          </p:cNvPr>
          <p:cNvSpPr/>
          <p:nvPr/>
        </p:nvSpPr>
        <p:spPr>
          <a:xfrm>
            <a:off x="574244" y="1060493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citirea datelor din tabel se utilizează metoda execute() </a:t>
            </a:r>
            <a:r>
              <a:rPr lang="ro-RO" sz="1600" b="1" dirty="0"/>
              <a:t>pe obiectul cursorului și se trece ca parametru interogarea INSERT sub formă de </a:t>
            </a:r>
            <a:r>
              <a:rPr lang="ro-RO" sz="1600" b="1" dirty="0" err="1"/>
              <a:t>string</a:t>
            </a:r>
            <a:r>
              <a:rPr lang="ro-MD" sz="1600" b="1" dirty="0"/>
              <a:t> </a:t>
            </a:r>
          </a:p>
        </p:txBody>
      </p:sp>
      <p:sp>
        <p:nvSpPr>
          <p:cNvPr id="15" name="Google Shape;99;p15">
            <a:extLst>
              <a:ext uri="{FF2B5EF4-FFF2-40B4-BE49-F238E27FC236}">
                <a16:creationId xmlns:a16="http://schemas.microsoft.com/office/drawing/2014/main" id="{ABDCC339-290A-45FC-A9A7-B0751472F21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20</a:t>
            </a:fld>
            <a:endParaRPr lang="en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54D89-BA65-43C2-A202-58BD80225FC0}"/>
              </a:ext>
            </a:extLst>
          </p:cNvPr>
          <p:cNvSpPr/>
          <p:nvPr/>
        </p:nvSpPr>
        <p:spPr>
          <a:xfrm>
            <a:off x="2536826" y="340405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Citirea datelor din tabele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7F8F1-7949-4A6C-9ECD-E4EA54B4FF79}"/>
              </a:ext>
            </a:extLst>
          </p:cNvPr>
          <p:cNvSpPr/>
          <p:nvPr/>
        </p:nvSpPr>
        <p:spPr>
          <a:xfrm>
            <a:off x="1007998" y="1959465"/>
            <a:ext cx="783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 err="1"/>
              <a:t>fetchall</a:t>
            </a:r>
            <a:r>
              <a:rPr lang="ro-MD" sz="1600" b="1" dirty="0"/>
              <a:t>()  - extrage toate datele într-o lista ce include mai multe </a:t>
            </a:r>
            <a:r>
              <a:rPr lang="ro-MD" sz="1600" b="1" dirty="0" err="1"/>
              <a:t>tupluri</a:t>
            </a:r>
            <a:r>
              <a:rPr lang="ro-MD" sz="1600" b="1" dirty="0"/>
              <a:t>, fiecare </a:t>
            </a:r>
            <a:r>
              <a:rPr lang="ro-MD" sz="1600" b="1" dirty="0" err="1"/>
              <a:t>tuplu</a:t>
            </a:r>
            <a:r>
              <a:rPr lang="ro-MD" sz="1600" b="1" dirty="0"/>
              <a:t> conținând datele unei linii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5AF45-6CD7-44E7-9C4F-EE4D6CE2A079}"/>
              </a:ext>
            </a:extLst>
          </p:cNvPr>
          <p:cNvSpPr/>
          <p:nvPr/>
        </p:nvSpPr>
        <p:spPr>
          <a:xfrm>
            <a:off x="1007998" y="2494478"/>
            <a:ext cx="7830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 err="1"/>
              <a:t>fetchone</a:t>
            </a:r>
            <a:r>
              <a:rPr lang="ro-MD" sz="1600" b="1" dirty="0"/>
              <a:t>()  - extrage datele primei linii a tabelului sub forma de </a:t>
            </a:r>
            <a:r>
              <a:rPr lang="ro-MD" sz="1600" b="1" dirty="0" err="1"/>
              <a:t>tuplu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84E6F-17D8-4C88-B632-C36EC7B5B83E}"/>
              </a:ext>
            </a:extLst>
          </p:cNvPr>
          <p:cNvSpPr/>
          <p:nvPr/>
        </p:nvSpPr>
        <p:spPr>
          <a:xfrm>
            <a:off x="1007998" y="2933674"/>
            <a:ext cx="7830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 err="1"/>
              <a:t>fetchmany</a:t>
            </a:r>
            <a:r>
              <a:rPr lang="ro-MD" sz="1600" b="1" dirty="0"/>
              <a:t>(n)  - extrage primele n de linii a tabelului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D0B72C-07FA-4D13-8EB7-6AF88620620E}"/>
              </a:ext>
            </a:extLst>
          </p:cNvPr>
          <p:cNvSpPr/>
          <p:nvPr/>
        </p:nvSpPr>
        <p:spPr>
          <a:xfrm>
            <a:off x="574244" y="3396043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Stringul</a:t>
            </a:r>
            <a:r>
              <a:rPr lang="ro-RO" sz="1600" b="1" dirty="0"/>
              <a:t> interogării INSERT poate include și alte declarații: FROM, LIMIT, ORDER BY, WHERE, GROUP BY, DISTINCT, JOIN, etc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D193F-9585-44BF-B1D4-65438F177E75}"/>
              </a:ext>
            </a:extLst>
          </p:cNvPr>
          <p:cNvSpPr/>
          <p:nvPr/>
        </p:nvSpPr>
        <p:spPr>
          <a:xfrm>
            <a:off x="574244" y="3959054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Întrucât datele se conțin în cursor, pentru a putea înscrie noi date este necesara utilizarea unui </a:t>
            </a:r>
            <a:r>
              <a:rPr lang="ro-RO" sz="1600" b="1" dirty="0" err="1"/>
              <a:t>bufer</a:t>
            </a:r>
            <a:r>
              <a:rPr lang="ro-RO" sz="1600" b="1" dirty="0"/>
              <a:t> deci cursorul se creează astfel</a:t>
            </a:r>
            <a:endParaRPr lang="ro-MD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0993C0-5A43-4F2F-8AFC-E6A94B435087}"/>
              </a:ext>
            </a:extLst>
          </p:cNvPr>
          <p:cNvSpPr/>
          <p:nvPr/>
        </p:nvSpPr>
        <p:spPr>
          <a:xfrm>
            <a:off x="1505776" y="4606534"/>
            <a:ext cx="689860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 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connection.cursor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bufferd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29197-5DD8-4AE7-B3DF-1384CDB5304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2977D-79E5-4C8C-9DDE-B7DBACA5BF9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Citirea datelor din tabele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C69714-7C12-4C27-9D77-5A1B798E48F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9;p15">
            <a:extLst>
              <a:ext uri="{FF2B5EF4-FFF2-40B4-BE49-F238E27FC236}">
                <a16:creationId xmlns:a16="http://schemas.microsoft.com/office/drawing/2014/main" id="{F17B85A9-0E60-4FE7-9216-534BDCC85B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21</a:t>
            </a:fld>
            <a:endParaRPr lang="e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9E2B3-D84E-46C8-93E8-AA5E11D49C45}"/>
              </a:ext>
            </a:extLst>
          </p:cNvPr>
          <p:cNvSpPr/>
          <p:nvPr/>
        </p:nvSpPr>
        <p:spPr>
          <a:xfrm>
            <a:off x="500374" y="864943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Citirea din tabelul produse a tuturor produselor a căror preț depășește 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B7D73-F1C2-451F-8CB0-9F4976518E7D}"/>
              </a:ext>
            </a:extLst>
          </p:cNvPr>
          <p:cNvSpPr/>
          <p:nvPr/>
        </p:nvSpPr>
        <p:spPr>
          <a:xfrm>
            <a:off x="668835" y="470819"/>
            <a:ext cx="5333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citirea a datelor tuturor linilor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2AE61-1F54-4C9D-8C1E-F8B5EA6E30E8}"/>
              </a:ext>
            </a:extLst>
          </p:cNvPr>
          <p:cNvSpPr/>
          <p:nvPr/>
        </p:nvSpPr>
        <p:spPr>
          <a:xfrm>
            <a:off x="500374" y="1300712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CF4BF-9322-45DD-A84A-2F68A2926D76}"/>
              </a:ext>
            </a:extLst>
          </p:cNvPr>
          <p:cNvSpPr/>
          <p:nvPr/>
        </p:nvSpPr>
        <p:spPr>
          <a:xfrm>
            <a:off x="500374" y="3165681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E1378-F71E-4E41-A15C-462BE15F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2" y="1699164"/>
            <a:ext cx="654179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"SELECT * FROM produse WHERE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&gt;20"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buffered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cursor.fetchall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linie in rezultat: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print(linie)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67CB3-BFCB-44DF-8062-A204349C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77" y="3667278"/>
            <a:ext cx="5306308" cy="13633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D8617D-947A-4BDA-8BC7-FC3B4D55289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F7C4CA-DB9D-4E23-BFAB-C6E00D68256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Citirea datelor din tabele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B6944-2503-43FD-BCBB-21375A13220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B1CAF95-D078-41D7-966A-53E7D72FD99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22</a:t>
            </a:fld>
            <a:endParaRPr lang="e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EF47-93C0-405D-8793-537E315B129D}"/>
              </a:ext>
            </a:extLst>
          </p:cNvPr>
          <p:cNvSpPr/>
          <p:nvPr/>
        </p:nvSpPr>
        <p:spPr>
          <a:xfrm>
            <a:off x="500374" y="864943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Citirea din tabelul produse a primului produs ce în descriere are cuvântul serviciu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D8054-0275-4A03-BE17-5FCAF9CC591C}"/>
              </a:ext>
            </a:extLst>
          </p:cNvPr>
          <p:cNvSpPr/>
          <p:nvPr/>
        </p:nvSpPr>
        <p:spPr>
          <a:xfrm>
            <a:off x="827534" y="470819"/>
            <a:ext cx="5016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citirea a datelor primei linii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83279B-739C-41DE-9ECE-2F76694373DE}"/>
              </a:ext>
            </a:extLst>
          </p:cNvPr>
          <p:cNvSpPr/>
          <p:nvPr/>
        </p:nvSpPr>
        <p:spPr>
          <a:xfrm>
            <a:off x="511656" y="1428344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50886-F259-4217-98EB-18CE6A362244}"/>
              </a:ext>
            </a:extLst>
          </p:cNvPr>
          <p:cNvSpPr/>
          <p:nvPr/>
        </p:nvSpPr>
        <p:spPr>
          <a:xfrm>
            <a:off x="511656" y="3481535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E69944-6E50-4258-BEE2-79312130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2" y="2059330"/>
            <a:ext cx="803617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"SELECT * FROM produse WHERE descriere LIKE '%serviciu%'"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buffered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cursor.fetchone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print(rezultat)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BC670-11FE-4F41-BB4C-4CD68253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7" y="4042106"/>
            <a:ext cx="3572108" cy="70774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C84BC7-DA36-4279-8B29-82527E1A157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5D6BCD-5222-470A-A292-1DFFC82672F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Citirea datelor din tabele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0096E-97F0-42A4-8FAC-B2E89A0E293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80F64758-B7ED-452B-97C9-DE2BF1CE369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23</a:t>
            </a:fld>
            <a:endParaRPr lang="en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9A21B0-601F-4A1F-9D47-E199A0BFB4FF}"/>
              </a:ext>
            </a:extLst>
          </p:cNvPr>
          <p:cNvSpPr/>
          <p:nvPr/>
        </p:nvSpPr>
        <p:spPr>
          <a:xfrm>
            <a:off x="500374" y="920775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Citirea din tabelul produse a primelor 3 produse cu prețul mai mic de 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9DBF9-A5CC-49A3-AC1A-06DF510B4680}"/>
              </a:ext>
            </a:extLst>
          </p:cNvPr>
          <p:cNvSpPr/>
          <p:nvPr/>
        </p:nvSpPr>
        <p:spPr>
          <a:xfrm>
            <a:off x="511656" y="440041"/>
            <a:ext cx="600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citirea a datelor unui număr de linii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D93EF-FBB7-4EEE-9017-645794D78B69}"/>
              </a:ext>
            </a:extLst>
          </p:cNvPr>
          <p:cNvSpPr/>
          <p:nvPr/>
        </p:nvSpPr>
        <p:spPr>
          <a:xfrm>
            <a:off x="511656" y="1428344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04099D-3221-4C47-AFE0-08201FBF6932}"/>
              </a:ext>
            </a:extLst>
          </p:cNvPr>
          <p:cNvSpPr/>
          <p:nvPr/>
        </p:nvSpPr>
        <p:spPr>
          <a:xfrm>
            <a:off x="500374" y="3429924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5D36DC-7F4D-4925-A4D9-58705C2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7" y="1858133"/>
            <a:ext cx="604845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"SELECT * FROM produse WHERE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&lt;30"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buffered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interog_select_date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cursor.fetchmany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(3)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linie in rezultat: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print(linie)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46D03-4A49-4DEC-A475-E4BF1282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54" y="3923299"/>
            <a:ext cx="4122608" cy="7801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389A1C0-8C40-4E39-AF8A-33FF1581D9C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8324D-C1F6-494E-919D-D6CA8FC2534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Citirea datelor din tabele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6FB858-21EB-4087-A9EA-A3577B569EB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9A14C6C-14C3-4927-A4E3-09A28123FC8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24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E5F72-7845-45E8-9AE7-5AC074478612}"/>
              </a:ext>
            </a:extLst>
          </p:cNvPr>
          <p:cNvSpPr/>
          <p:nvPr/>
        </p:nvSpPr>
        <p:spPr>
          <a:xfrm>
            <a:off x="438042" y="1220696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Interogarea SQL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0C1FD1-1DFF-49FC-A4C7-D1339B6BC61C}"/>
              </a:ext>
            </a:extLst>
          </p:cNvPr>
          <p:cNvSpPr/>
          <p:nvPr/>
        </p:nvSpPr>
        <p:spPr>
          <a:xfrm>
            <a:off x="1257954" y="820586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Actualizarea datelor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A580C-BD3B-4A84-9852-83BE0CFCA162}"/>
              </a:ext>
            </a:extLst>
          </p:cNvPr>
          <p:cNvSpPr/>
          <p:nvPr/>
        </p:nvSpPr>
        <p:spPr>
          <a:xfrm>
            <a:off x="2146057" y="341485"/>
            <a:ext cx="5232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5. Actualizarea și ștergerea datelor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65C12-A2E5-41BB-A1CB-E412FDF6EC6E}"/>
              </a:ext>
            </a:extLst>
          </p:cNvPr>
          <p:cNvSpPr/>
          <p:nvPr/>
        </p:nvSpPr>
        <p:spPr>
          <a:xfrm>
            <a:off x="773519" y="1645549"/>
            <a:ext cx="5750292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valoarea_nouă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nume_coloana_cheie_primara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valoarea_cheie_primara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E21725-E60F-4579-87A6-A41402FC9835}"/>
              </a:ext>
            </a:extLst>
          </p:cNvPr>
          <p:cNvSpPr/>
          <p:nvPr/>
        </p:nvSpPr>
        <p:spPr>
          <a:xfrm>
            <a:off x="367323" y="2280791"/>
            <a:ext cx="8151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actualizarea datelor se utilizează metoda execute() pe obiectul cursorului și se trece ca parametru interogarea SQL UPDATE sub formă de </a:t>
            </a:r>
            <a:r>
              <a:rPr lang="ro-RO" sz="1600" b="1" dirty="0" err="1"/>
              <a:t>string</a:t>
            </a:r>
            <a:r>
              <a:rPr lang="ro-RO" sz="1600" b="1" dirty="0"/>
              <a:t> 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827C75-0E02-4FDB-96D6-C4AC77D70E33}"/>
              </a:ext>
            </a:extLst>
          </p:cNvPr>
          <p:cNvSpPr/>
          <p:nvPr/>
        </p:nvSpPr>
        <p:spPr>
          <a:xfrm>
            <a:off x="866716" y="3970095"/>
            <a:ext cx="6898608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interograre_update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58548C-9893-420A-9DB7-9C4F6C4D7C21}"/>
              </a:ext>
            </a:extLst>
          </p:cNvPr>
          <p:cNvSpPr/>
          <p:nvPr/>
        </p:nvSpPr>
        <p:spPr>
          <a:xfrm>
            <a:off x="347530" y="3248554"/>
            <a:ext cx="7936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validarea operație este necesară confirmarea tranzacție prin metoda </a:t>
            </a:r>
            <a:r>
              <a:rPr lang="ro-RO" sz="1600" b="1" dirty="0" err="1"/>
              <a:t>commit</a:t>
            </a:r>
            <a:r>
              <a:rPr lang="ro-RO" sz="1600" b="1" dirty="0"/>
              <a:t>()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E6E12A-482E-432C-B474-0B361283CED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717D9-3EE9-4544-BD73-007E0AD3A49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762A51-3969-4B9C-B323-F5A69232AAF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955DE08B-DC31-4ADC-B1AF-CA180E0675B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25</a:t>
            </a:fld>
            <a:endParaRPr lang="en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C7FF6-D0EF-45BF-87FA-5BDB0C2BCC54}"/>
              </a:ext>
            </a:extLst>
          </p:cNvPr>
          <p:cNvSpPr/>
          <p:nvPr/>
        </p:nvSpPr>
        <p:spPr>
          <a:xfrm>
            <a:off x="1269285" y="371583"/>
            <a:ext cx="4414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actualizarea a datelor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EF89D-3EEB-4CC8-B957-FB846F018F06}"/>
              </a:ext>
            </a:extLst>
          </p:cNvPr>
          <p:cNvSpPr/>
          <p:nvPr/>
        </p:nvSpPr>
        <p:spPr>
          <a:xfrm>
            <a:off x="500374" y="777468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Actualizarea preturilor produselor din tabelul produse prin specificarea prețului vechi și a celui nou de la consola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8B92F-5C29-4653-9D6C-D3FDF772402D}"/>
              </a:ext>
            </a:extLst>
          </p:cNvPr>
          <p:cNvSpPr/>
          <p:nvPr/>
        </p:nvSpPr>
        <p:spPr>
          <a:xfrm>
            <a:off x="527208" y="1376821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06984-4BD9-42F0-BA97-6BC7644F42B1}"/>
              </a:ext>
            </a:extLst>
          </p:cNvPr>
          <p:cNvSpPr/>
          <p:nvPr/>
        </p:nvSpPr>
        <p:spPr>
          <a:xfrm>
            <a:off x="500374" y="3611980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8009BD-E34B-452B-8A89-D6506148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00" y="1729953"/>
            <a:ext cx="724549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pret_vechi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input('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Introduceti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valoarea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pretului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vechi: ')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pret_nou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input('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Introduceti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valoarea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pretului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nou: ')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interog_modific_date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f"""UPDATE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produse SET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={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pret_nou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WHERE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={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pret_vechi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}"""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interog_modific_date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print('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Actualizarile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s-au realizat cu succes')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C57C-BECE-4239-A0B0-B2C688D6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85" y="4055300"/>
            <a:ext cx="3482469" cy="712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DD7C61-45CB-449D-BA52-E5EF9C84A33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F2451-8B44-49E4-BD57-164B7396010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6AF3D8-EF9D-4376-BDB9-2A36C92F4D1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;p15">
            <a:extLst>
              <a:ext uri="{FF2B5EF4-FFF2-40B4-BE49-F238E27FC236}">
                <a16:creationId xmlns:a16="http://schemas.microsoft.com/office/drawing/2014/main" id="{183EDF08-45E2-41C1-A44F-3FCE1A1ADEB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26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BD8FAC-643F-4536-9241-E2F39841187A}"/>
              </a:ext>
            </a:extLst>
          </p:cNvPr>
          <p:cNvSpPr/>
          <p:nvPr/>
        </p:nvSpPr>
        <p:spPr>
          <a:xfrm>
            <a:off x="1649785" y="367396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Interogări multiple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598C8-9582-47EB-B531-7BBA6F9A32AC}"/>
              </a:ext>
            </a:extLst>
          </p:cNvPr>
          <p:cNvSpPr/>
          <p:nvPr/>
        </p:nvSpPr>
        <p:spPr>
          <a:xfrm>
            <a:off x="696498" y="827125"/>
            <a:ext cx="775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Metoda execute() acceptă ca parametru și </a:t>
            </a:r>
            <a:r>
              <a:rPr lang="ro-RO" sz="1600" b="1" dirty="0" err="1"/>
              <a:t>stringuri</a:t>
            </a:r>
            <a:r>
              <a:rPr lang="ro-RO" sz="1600" b="1" dirty="0"/>
              <a:t> ce includ mai multe </a:t>
            </a:r>
            <a:r>
              <a:rPr lang="ro-RO" sz="1600" b="1" dirty="0" err="1"/>
              <a:t>iterogări</a:t>
            </a:r>
            <a:r>
              <a:rPr lang="ro-RO" sz="1600" b="1" dirty="0"/>
              <a:t> SLQ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BC5D2-EC71-4FAC-8A13-8068AA9C279B}"/>
              </a:ext>
            </a:extLst>
          </p:cNvPr>
          <p:cNvSpPr/>
          <p:nvPr/>
        </p:nvSpPr>
        <p:spPr>
          <a:xfrm>
            <a:off x="652968" y="1359492"/>
            <a:ext cx="8002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accepta </a:t>
            </a:r>
            <a:r>
              <a:rPr lang="ro-RO" sz="1600" b="1" dirty="0" err="1"/>
              <a:t>stringuri</a:t>
            </a:r>
            <a:r>
              <a:rPr lang="ro-RO" sz="1600" b="1" dirty="0"/>
              <a:t> cu mai multe interogări metodei execute in se mai trece un parametru </a:t>
            </a:r>
            <a:r>
              <a:rPr lang="ro-RO" sz="1600" b="1" dirty="0" err="1"/>
              <a:t>multi</a:t>
            </a:r>
            <a:r>
              <a:rPr lang="ro-RO" sz="1600" b="1" dirty="0"/>
              <a:t>=</a:t>
            </a:r>
            <a:r>
              <a:rPr lang="ro-RO" sz="1600" b="1" dirty="0" err="1"/>
              <a:t>True</a:t>
            </a:r>
            <a:endParaRPr lang="ro-RO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11693-74E9-4232-AF64-7886D6EC292F}"/>
              </a:ext>
            </a:extLst>
          </p:cNvPr>
          <p:cNvSpPr/>
          <p:nvPr/>
        </p:nvSpPr>
        <p:spPr>
          <a:xfrm>
            <a:off x="676708" y="1925730"/>
            <a:ext cx="8002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cazul interogărilor multiple metoda execute() returnează un </a:t>
            </a:r>
            <a:r>
              <a:rPr lang="ro-RO" sz="1600" b="1" dirty="0" err="1"/>
              <a:t>iterator</a:t>
            </a:r>
            <a:r>
              <a:rPr lang="ro-RO" sz="1600" b="1" dirty="0"/>
              <a:t> a cărui elemente reprezintă cursoare pentru executarea fiecărei interogări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61244-86BB-4221-AFC8-BD31845483AF}"/>
              </a:ext>
            </a:extLst>
          </p:cNvPr>
          <p:cNvSpPr/>
          <p:nvPr/>
        </p:nvSpPr>
        <p:spPr>
          <a:xfrm>
            <a:off x="652968" y="2501886"/>
            <a:ext cx="80257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cazul </a:t>
            </a:r>
            <a:r>
              <a:rPr lang="ro-RO" sz="1600" b="1" dirty="0" err="1"/>
              <a:t>interogarilor</a:t>
            </a:r>
            <a:r>
              <a:rPr lang="ro-RO" sz="1600" b="1" dirty="0"/>
              <a:t> multiple, unele interogări nu transmit date cursorului (INSERT, UPDATE, DELETE), iar alte pot să transmită date cursorului (SELECT) de aceea pentru a verifica dacă cursorul conține date se utilizează proprietatea </a:t>
            </a:r>
            <a:r>
              <a:rPr lang="ro-RO" sz="1600" b="1" dirty="0" err="1"/>
              <a:t>with_rows</a:t>
            </a:r>
            <a:r>
              <a:rPr lang="ro-RO" sz="1600" b="1" dirty="0"/>
              <a:t> asupra conținutului cursorului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68A384-2D51-42CC-8E4F-8080CEE2DA01}"/>
              </a:ext>
            </a:extLst>
          </p:cNvPr>
          <p:cNvSpPr/>
          <p:nvPr/>
        </p:nvSpPr>
        <p:spPr>
          <a:xfrm>
            <a:off x="1415286" y="3579104"/>
            <a:ext cx="6898608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interogare_multipla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1; interogarea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rezultat 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interograre_multipla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i in rezultat: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i.with_rows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print(i)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09682-9326-46FD-A2D2-5BEA9A3BB8B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B827E-8F69-4FB2-8E39-93D8B14BC05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16D47-4FD9-4DF5-840B-CBBFA957157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9BF930C0-04ED-4056-8E8D-7B005AF9B1D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27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F7B140-2415-48B6-8FEA-00F552642EE8}"/>
              </a:ext>
            </a:extLst>
          </p:cNvPr>
          <p:cNvSpPr/>
          <p:nvPr/>
        </p:nvSpPr>
        <p:spPr>
          <a:xfrm>
            <a:off x="1350110" y="376267"/>
            <a:ext cx="3637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interogări multiple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D81A5-B4CA-4CAF-8B48-0AE893C4C35D}"/>
              </a:ext>
            </a:extLst>
          </p:cNvPr>
          <p:cNvSpPr/>
          <p:nvPr/>
        </p:nvSpPr>
        <p:spPr>
          <a:xfrm>
            <a:off x="488459" y="814489"/>
            <a:ext cx="8341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Actualizarea preturilor produselor din tabelul produse prin specificarea prețului vechi și a celui nou de la consola și vizualizarea acestor produse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43E7F-047F-4A7E-82BC-8DC1AAF3DE96}"/>
              </a:ext>
            </a:extLst>
          </p:cNvPr>
          <p:cNvSpPr/>
          <p:nvPr/>
        </p:nvSpPr>
        <p:spPr>
          <a:xfrm>
            <a:off x="488460" y="1384785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F9117-AF8B-4CCD-A3DD-2169F4BC7BBC}"/>
              </a:ext>
            </a:extLst>
          </p:cNvPr>
          <p:cNvSpPr/>
          <p:nvPr/>
        </p:nvSpPr>
        <p:spPr>
          <a:xfrm>
            <a:off x="500520" y="4018512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201694-83D2-45A4-B6A5-5ACBFBC6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37" y="1729074"/>
            <a:ext cx="717452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pret_vechi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input('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Introduceti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valoarea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pretului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vechi: ')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pret_nou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input('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Introduceti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valoarea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pretului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nou: ')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interog_multipla_date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f"""UPDATE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produse SET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={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pret_nou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WHERE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={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pret_vechi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};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SELECT * FROM produse 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           WHERE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={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pret_nou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}"""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rezultat =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interog_multipla_date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linie in rezultat: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linie.with_rows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print(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linie.fetchall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())</a:t>
            </a:r>
            <a:b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sz="1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sz="1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9616A-4D9C-4029-B468-2B9B93F7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24" y="4433290"/>
            <a:ext cx="7257560" cy="6331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A3CC65-444B-4D0C-B5F1-C952F8A2132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C7C79-6DE0-43FE-985C-A103C65FF75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C509D-526E-4067-98AC-FE7D1DE57DF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4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9;p15">
            <a:extLst>
              <a:ext uri="{FF2B5EF4-FFF2-40B4-BE49-F238E27FC236}">
                <a16:creationId xmlns:a16="http://schemas.microsoft.com/office/drawing/2014/main" id="{D9495DBB-2729-47DA-8050-30701E0B063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28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3789B6-F1E1-4121-A12C-6BA86DC8D1E2}"/>
              </a:ext>
            </a:extLst>
          </p:cNvPr>
          <p:cNvSpPr/>
          <p:nvPr/>
        </p:nvSpPr>
        <p:spPr>
          <a:xfrm>
            <a:off x="1557862" y="520310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datelor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D937B-8111-41D8-82D0-03437B0F25F5}"/>
              </a:ext>
            </a:extLst>
          </p:cNvPr>
          <p:cNvSpPr/>
          <p:nvPr/>
        </p:nvSpPr>
        <p:spPr>
          <a:xfrm>
            <a:off x="438042" y="102904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Interogarea SQL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E194-DC7D-42C0-845F-F863799F5387}"/>
              </a:ext>
            </a:extLst>
          </p:cNvPr>
          <p:cNvSpPr/>
          <p:nvPr/>
        </p:nvSpPr>
        <p:spPr>
          <a:xfrm>
            <a:off x="898251" y="1598065"/>
            <a:ext cx="525336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C9600-3982-4635-B814-A967EF160363}"/>
              </a:ext>
            </a:extLst>
          </p:cNvPr>
          <p:cNvSpPr/>
          <p:nvPr/>
        </p:nvSpPr>
        <p:spPr>
          <a:xfrm>
            <a:off x="438042" y="2112146"/>
            <a:ext cx="8151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actualizarea datelor se utilizează metoda execute() pe obiectul cursorului și se trece ca parametru interogarea SQL DELETE sub formă de </a:t>
            </a:r>
            <a:r>
              <a:rPr lang="ro-RO" sz="1600" b="1" dirty="0" err="1"/>
              <a:t>string</a:t>
            </a:r>
            <a:r>
              <a:rPr lang="ro-RO" sz="1600" b="1" dirty="0"/>
              <a:t> 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5642D-9352-48DD-A036-369073640855}"/>
              </a:ext>
            </a:extLst>
          </p:cNvPr>
          <p:cNvSpPr/>
          <p:nvPr/>
        </p:nvSpPr>
        <p:spPr>
          <a:xfrm>
            <a:off x="898251" y="3759079"/>
            <a:ext cx="6898608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interograre_delete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connection.commit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492EAE-12C7-4F51-B577-09D5105C3456}"/>
              </a:ext>
            </a:extLst>
          </p:cNvPr>
          <p:cNvSpPr/>
          <p:nvPr/>
        </p:nvSpPr>
        <p:spPr>
          <a:xfrm>
            <a:off x="467403" y="3080438"/>
            <a:ext cx="7936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validarea operație este necesară confirmarea tranzacție prin metoda </a:t>
            </a:r>
            <a:r>
              <a:rPr lang="ro-RO" sz="1600" b="1" dirty="0" err="1"/>
              <a:t>commit</a:t>
            </a:r>
            <a:r>
              <a:rPr lang="ro-RO" sz="1600" b="1" dirty="0"/>
              <a:t>()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E58625-EEE5-401C-BB6A-99E8D29E82C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BE2D73-4A4B-4E28-9C68-274CACBE17E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E038E-19D6-454D-92C7-F8BA6A80EA7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668943A5-464F-4AF7-823C-7C46F14E1974}"/>
              </a:ext>
            </a:extLst>
          </p:cNvPr>
          <p:cNvSpPr txBox="1">
            <a:spLocks/>
          </p:cNvSpPr>
          <p:nvPr/>
        </p:nvSpPr>
        <p:spPr>
          <a:xfrm>
            <a:off x="8404384" y="473023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29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430EFF-68CD-4CBF-A91B-543368962CB1}"/>
              </a:ext>
            </a:extLst>
          </p:cNvPr>
          <p:cNvSpPr/>
          <p:nvPr/>
        </p:nvSpPr>
        <p:spPr>
          <a:xfrm>
            <a:off x="1558226" y="492413"/>
            <a:ext cx="38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ștergere a datelor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A4EC79-3DF7-4A7E-89FB-4549EE563132}"/>
              </a:ext>
            </a:extLst>
          </p:cNvPr>
          <p:cNvSpPr/>
          <p:nvPr/>
        </p:nvSpPr>
        <p:spPr>
          <a:xfrm>
            <a:off x="500374" y="1015660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datelor care au </a:t>
            </a:r>
            <a:r>
              <a:rPr lang="ro-RO" sz="1600" b="1" dirty="0" err="1"/>
              <a:t>id-ul</a:t>
            </a:r>
            <a:r>
              <a:rPr lang="ro-RO" sz="1600" b="1" dirty="0"/>
              <a:t> in intervalul 5-8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A4E9DC-5DC0-4CCC-9DF1-675F2E79901E}"/>
              </a:ext>
            </a:extLst>
          </p:cNvPr>
          <p:cNvSpPr/>
          <p:nvPr/>
        </p:nvSpPr>
        <p:spPr>
          <a:xfrm>
            <a:off x="511656" y="1514429"/>
            <a:ext cx="8167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</a:t>
            </a:r>
            <a:r>
              <a:rPr lang="ro-RO" sz="1600" b="1" dirty="0" err="1"/>
              <a:t>Python</a:t>
            </a:r>
            <a:r>
              <a:rPr lang="ro-RO" sz="1600" b="1" dirty="0"/>
              <a:t> inclus în blocul conexiunii </a:t>
            </a:r>
            <a:endParaRPr lang="ro-MD" sz="16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97BC0-7507-499B-8C72-E5844E4AD53E}"/>
              </a:ext>
            </a:extLst>
          </p:cNvPr>
          <p:cNvSpPr/>
          <p:nvPr/>
        </p:nvSpPr>
        <p:spPr>
          <a:xfrm>
            <a:off x="500374" y="3611980"/>
            <a:ext cx="7245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3A74E-D107-4A61-98D1-A708DF9E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89" y="4071126"/>
            <a:ext cx="2546466" cy="72544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8976CB2-6F7F-4FA1-9019-EA9E0381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84" y="2099257"/>
            <a:ext cx="783740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interog_stergere_date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"DELETE FROM produse WHERE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id_produs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BETWEEN 5 AND 8"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interog_stergere_date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connection.commit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print('Datele au fost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sterse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cu succes')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0F781-21F4-4EC2-94B1-E259CDC45BD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1F6368-E6B7-4FF7-ACED-46171997826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Actualizarea și ștergerea datelor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D007F-1CD1-482E-9F08-E23E9D965AD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922528" y="822364"/>
            <a:ext cx="4472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Instalarea componentelor necesare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814146" y="352729"/>
            <a:ext cx="3515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Stabilirea conexiunii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317530" y="1262011"/>
            <a:ext cx="8513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Mediul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este bazat pe sistemul client server ce necesită existența serverului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, conectorilor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și aplicația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în calitate de client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8E0B6-E104-4152-B634-4A380F0D4EFC}"/>
              </a:ext>
            </a:extLst>
          </p:cNvPr>
          <p:cNvSpPr/>
          <p:nvPr/>
        </p:nvSpPr>
        <p:spPr>
          <a:xfrm>
            <a:off x="317530" y="1953971"/>
            <a:ext cx="8245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Conectorii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pot fi instalați în timpul instalării serverului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endParaRPr lang="ro-RO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AAB38-E427-472A-91A8-4AC0B1AC6FF3}"/>
              </a:ext>
            </a:extLst>
          </p:cNvPr>
          <p:cNvSpPr/>
          <p:nvPr/>
        </p:nvSpPr>
        <p:spPr>
          <a:xfrm>
            <a:off x="317530" y="2399710"/>
            <a:ext cx="8245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elaborarea aplicației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este necesară instalarea interpretorului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dar și a unui mediu de lucru (de exemplu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PyCharm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21C01B-09C1-45B8-9262-9A1D7157DAE8}"/>
              </a:ext>
            </a:extLst>
          </p:cNvPr>
          <p:cNvSpPr/>
          <p:nvPr/>
        </p:nvSpPr>
        <p:spPr>
          <a:xfrm>
            <a:off x="777247" y="3668762"/>
            <a:ext cx="3663182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mysql-connector-python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E68B6-3142-406A-915B-9D155A18B26C}"/>
              </a:ext>
            </a:extLst>
          </p:cNvPr>
          <p:cNvSpPr/>
          <p:nvPr/>
        </p:nvSpPr>
        <p:spPr>
          <a:xfrm>
            <a:off x="317530" y="3083987"/>
            <a:ext cx="8245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lucru cu baza de date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în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trebuie instalat modul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mysql-connector-python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2CDA5-B8C6-4FEC-B522-4E13EA2B152F}"/>
              </a:ext>
            </a:extLst>
          </p:cNvPr>
          <p:cNvSpPr/>
          <p:nvPr/>
        </p:nvSpPr>
        <p:spPr>
          <a:xfrm>
            <a:off x="317530" y="3980194"/>
            <a:ext cx="8245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lucru cu baza de date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în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trebuie instalat modul După instalarea modului acesta se importă cu numele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mysql.connector</a:t>
            </a:r>
            <a:endParaRPr lang="ro-RO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5C27D-85BA-496C-B8CF-6CAFFCB30EC0}"/>
              </a:ext>
            </a:extLst>
          </p:cNvPr>
          <p:cNvSpPr/>
          <p:nvPr/>
        </p:nvSpPr>
        <p:spPr>
          <a:xfrm>
            <a:off x="777247" y="4635055"/>
            <a:ext cx="247054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mysql.connector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E9ECC-ADDF-4804-AF23-655163F17B8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D2DC9-C318-40A8-AD1E-40ABFA76DC8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32F0A-BFDB-451E-93E3-3DB02F23F08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354888" y="813480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crearea conexiunii se utilizează funcția </a:t>
            </a:r>
            <a:r>
              <a:rPr lang="ro-RO" sz="1600" b="1" dirty="0" err="1">
                <a:latin typeface="arial" panose="020B0604020202020204" pitchFamily="34" charset="0"/>
              </a:rPr>
              <a:t>connect</a:t>
            </a:r>
            <a:r>
              <a:rPr lang="ro-RO" sz="1600" b="1" dirty="0">
                <a:latin typeface="arial" panose="020B0604020202020204" pitchFamily="34" charset="0"/>
              </a:rPr>
              <a:t>() a modului </a:t>
            </a:r>
            <a:r>
              <a:rPr lang="ro-RO" sz="1600" b="1" dirty="0" err="1">
                <a:latin typeface="arial" panose="020B0604020202020204" pitchFamily="34" charset="0"/>
              </a:rPr>
              <a:t>mysql.connector</a:t>
            </a:r>
            <a:r>
              <a:rPr lang="ro-RO" sz="1600" b="1" dirty="0">
                <a:latin typeface="arial" panose="020B0604020202020204" pitchFamily="34" charset="0"/>
              </a:rPr>
              <a:t> 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DCDCD-33BE-4902-852A-29CBFC02BF9A}"/>
              </a:ext>
            </a:extLst>
          </p:cNvPr>
          <p:cNvSpPr/>
          <p:nvPr/>
        </p:nvSpPr>
        <p:spPr>
          <a:xfrm>
            <a:off x="1831777" y="389890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Funcția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connect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F743C-A809-4709-A18D-92F0A06EA42D}"/>
              </a:ext>
            </a:extLst>
          </p:cNvPr>
          <p:cNvSpPr/>
          <p:nvPr/>
        </p:nvSpPr>
        <p:spPr>
          <a:xfrm>
            <a:off x="887046" y="1343974"/>
            <a:ext cx="675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 err="1">
                <a:latin typeface="arial" panose="020B0604020202020204" pitchFamily="34" charset="0"/>
              </a:rPr>
              <a:t>host</a:t>
            </a:r>
            <a:r>
              <a:rPr lang="ro-RO" sz="1600" b="1" dirty="0">
                <a:latin typeface="arial" panose="020B0604020202020204" pitchFamily="34" charset="0"/>
              </a:rPr>
              <a:t> – adresa </a:t>
            </a:r>
            <a:r>
              <a:rPr lang="ro-RO" sz="1600" b="1" dirty="0" err="1">
                <a:latin typeface="arial" panose="020B0604020202020204" pitchFamily="34" charset="0"/>
              </a:rPr>
              <a:t>host</a:t>
            </a:r>
            <a:r>
              <a:rPr lang="ro-RO" sz="1600" b="1" dirty="0">
                <a:latin typeface="arial" panose="020B0604020202020204" pitchFamily="34" charset="0"/>
              </a:rPr>
              <a:t> de pe care se apelează serverul </a:t>
            </a:r>
            <a:r>
              <a:rPr lang="ro-RO" sz="1600" b="1" dirty="0" err="1">
                <a:latin typeface="arial" panose="020B0604020202020204" pitchFamily="34" charset="0"/>
              </a:rPr>
              <a:t>MySQL</a:t>
            </a:r>
            <a:endParaRPr lang="ro-RO" sz="1600" b="1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41C5E-F38B-49C9-8646-65D5C39BB2C1}"/>
              </a:ext>
            </a:extLst>
          </p:cNvPr>
          <p:cNvSpPr/>
          <p:nvPr/>
        </p:nvSpPr>
        <p:spPr>
          <a:xfrm>
            <a:off x="354888" y="1098194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Funcția </a:t>
            </a:r>
            <a:r>
              <a:rPr lang="ro-RO" sz="1600" b="1" dirty="0" err="1">
                <a:latin typeface="arial" panose="020B0604020202020204" pitchFamily="34" charset="0"/>
              </a:rPr>
              <a:t>connect</a:t>
            </a:r>
            <a:r>
              <a:rPr lang="ro-RO" sz="1600" b="1" dirty="0">
                <a:latin typeface="arial" panose="020B0604020202020204" pitchFamily="34" charset="0"/>
              </a:rPr>
              <a:t>() primește ca parametri: 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0FC45-749C-4256-BF89-8A7C19BFEE5F}"/>
              </a:ext>
            </a:extLst>
          </p:cNvPr>
          <p:cNvSpPr/>
          <p:nvPr/>
        </p:nvSpPr>
        <p:spPr>
          <a:xfrm>
            <a:off x="887046" y="160804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 err="1">
                <a:latin typeface="arial" panose="020B0604020202020204" pitchFamily="34" charset="0"/>
              </a:rPr>
              <a:t>user</a:t>
            </a:r>
            <a:r>
              <a:rPr lang="ro-RO" sz="1600" b="1" dirty="0">
                <a:latin typeface="arial" panose="020B0604020202020204" pitchFamily="34" charset="0"/>
              </a:rPr>
              <a:t> – numele utilizatorului bazei de 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8B134-A16F-4FBA-B3D9-FE0D96E6A5C9}"/>
              </a:ext>
            </a:extLst>
          </p:cNvPr>
          <p:cNvSpPr/>
          <p:nvPr/>
        </p:nvSpPr>
        <p:spPr>
          <a:xfrm>
            <a:off x="887046" y="1858208"/>
            <a:ext cx="5115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 err="1">
                <a:latin typeface="arial" panose="020B0604020202020204" pitchFamily="34" charset="0"/>
              </a:rPr>
              <a:t>password</a:t>
            </a:r>
            <a:r>
              <a:rPr lang="ro-RO" sz="1600" b="1" dirty="0">
                <a:latin typeface="arial" panose="020B0604020202020204" pitchFamily="34" charset="0"/>
              </a:rPr>
              <a:t> – parola de conectare la baza de date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9D082-89DA-4AE6-B1B8-AAE767E6B55E}"/>
              </a:ext>
            </a:extLst>
          </p:cNvPr>
          <p:cNvSpPr/>
          <p:nvPr/>
        </p:nvSpPr>
        <p:spPr>
          <a:xfrm>
            <a:off x="354888" y="2453156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introducerea parolei se utilizează metoda </a:t>
            </a:r>
            <a:r>
              <a:rPr lang="ro-RO" sz="1600" b="1" dirty="0" err="1">
                <a:latin typeface="arial" panose="020B0604020202020204" pitchFamily="34" charset="0"/>
              </a:rPr>
              <a:t>getpass</a:t>
            </a:r>
            <a:r>
              <a:rPr lang="ro-RO" sz="1600" b="1" dirty="0">
                <a:latin typeface="arial" panose="020B0604020202020204" pitchFamily="34" charset="0"/>
              </a:rPr>
              <a:t>() a modulul </a:t>
            </a:r>
            <a:r>
              <a:rPr lang="ro-RO" sz="1600" b="1" dirty="0" err="1">
                <a:latin typeface="arial" panose="020B0604020202020204" pitchFamily="34" charset="0"/>
              </a:rPr>
              <a:t>getpass</a:t>
            </a:r>
            <a:r>
              <a:rPr lang="ro-RO" sz="1600" b="1" dirty="0">
                <a:latin typeface="arial" panose="020B0604020202020204" pitchFamily="34" charset="0"/>
              </a:rPr>
              <a:t> ce asigură securitatea acesteia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56858-3409-4B85-9224-203BC51A17AF}"/>
              </a:ext>
            </a:extLst>
          </p:cNvPr>
          <p:cNvSpPr/>
          <p:nvPr/>
        </p:nvSpPr>
        <p:spPr>
          <a:xfrm>
            <a:off x="341566" y="2991209"/>
            <a:ext cx="8460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În </a:t>
            </a:r>
            <a:r>
              <a:rPr lang="ro-RO" sz="1600" b="1" dirty="0" err="1">
                <a:latin typeface="arial" panose="020B0604020202020204" pitchFamily="34" charset="0"/>
              </a:rPr>
              <a:t>PyCharm</a:t>
            </a:r>
            <a:r>
              <a:rPr lang="ro-RO" sz="1600" b="1" dirty="0">
                <a:latin typeface="arial" panose="020B0604020202020204" pitchFamily="34" charset="0"/>
              </a:rPr>
              <a:t> pentru utilizarea modului </a:t>
            </a:r>
            <a:r>
              <a:rPr lang="ro-RO" sz="1600" b="1" dirty="0" err="1">
                <a:latin typeface="arial" panose="020B0604020202020204" pitchFamily="34" charset="0"/>
              </a:rPr>
              <a:t>getpass</a:t>
            </a:r>
            <a:r>
              <a:rPr lang="ro-RO" sz="1600" b="1" dirty="0">
                <a:latin typeface="arial" panose="020B0604020202020204" pitchFamily="34" charset="0"/>
              </a:rPr>
              <a:t> este necesară emularea terminalului pentru acesta se va bifa opțiunea Emulate terminal in </a:t>
            </a:r>
            <a:r>
              <a:rPr lang="ro-RO" sz="1600" b="1" dirty="0" err="1">
                <a:latin typeface="arial" panose="020B0604020202020204" pitchFamily="34" charset="0"/>
              </a:rPr>
              <a:t>ouput</a:t>
            </a:r>
            <a:r>
              <a:rPr lang="ro-RO" sz="1600" b="1" dirty="0">
                <a:latin typeface="arial" panose="020B0604020202020204" pitchFamily="34" charset="0"/>
              </a:rPr>
              <a:t> console din meniul </a:t>
            </a:r>
            <a:r>
              <a:rPr lang="ro-RO" sz="1600" b="1" dirty="0" err="1">
                <a:latin typeface="arial" panose="020B0604020202020204" pitchFamily="34" charset="0"/>
              </a:rPr>
              <a:t>Run</a:t>
            </a:r>
            <a:r>
              <a:rPr lang="ro-RO" sz="1600" b="1" dirty="0">
                <a:latin typeface="arial" panose="020B0604020202020204" pitchFamily="34" charset="0"/>
              </a:rPr>
              <a:t>-</a:t>
            </a:r>
            <a:r>
              <a:rPr lang="en-US" sz="1600" b="1" dirty="0">
                <a:latin typeface="arial" panose="020B0604020202020204" pitchFamily="34" charset="0"/>
              </a:rPr>
              <a:t>&gt;Edit Configurations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6DD5D-0A70-445E-8F69-D0A102A3E72F}"/>
              </a:ext>
            </a:extLst>
          </p:cNvPr>
          <p:cNvSpPr/>
          <p:nvPr/>
        </p:nvSpPr>
        <p:spPr>
          <a:xfrm>
            <a:off x="887046" y="2101159"/>
            <a:ext cx="3985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latin typeface="arial" panose="020B0604020202020204" pitchFamily="34" charset="0"/>
              </a:rPr>
              <a:t>databese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ro-RO" sz="1600" b="1" dirty="0">
                <a:latin typeface="arial" panose="020B0604020202020204" pitchFamily="34" charset="0"/>
              </a:rPr>
              <a:t>– baza de date dacă există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6CC88-802A-4F27-9083-3B02ACF4E74C}"/>
              </a:ext>
            </a:extLst>
          </p:cNvPr>
          <p:cNvSpPr/>
          <p:nvPr/>
        </p:nvSpPr>
        <p:spPr>
          <a:xfrm>
            <a:off x="341566" y="3821480"/>
            <a:ext cx="8598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Funcția </a:t>
            </a:r>
            <a:r>
              <a:rPr lang="ro-RO" sz="1600" b="1" dirty="0" err="1">
                <a:latin typeface="arial" panose="020B0604020202020204" pitchFamily="34" charset="0"/>
              </a:rPr>
              <a:t>connect</a:t>
            </a:r>
            <a:r>
              <a:rPr lang="ro-RO" sz="1600" b="1" dirty="0">
                <a:latin typeface="arial" panose="020B0604020202020204" pitchFamily="34" charset="0"/>
              </a:rPr>
              <a:t>() creează un obiect al conexiunii care pentru închiderea automată la finalul sesiunii se include într-un bloc </a:t>
            </a:r>
            <a:r>
              <a:rPr lang="ro-RO" sz="1600" b="1" dirty="0" err="1">
                <a:latin typeface="arial" panose="020B0604020202020204" pitchFamily="34" charset="0"/>
              </a:rPr>
              <a:t>with</a:t>
            </a:r>
            <a:r>
              <a:rPr lang="ro-RO" sz="1600" b="1" dirty="0">
                <a:latin typeface="arial" panose="020B0604020202020204" pitchFamily="34" charset="0"/>
              </a:rPr>
              <a:t> 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7D05CA-E195-4C70-9429-8D244B826EBA}"/>
              </a:ext>
            </a:extLst>
          </p:cNvPr>
          <p:cNvSpPr/>
          <p:nvPr/>
        </p:nvSpPr>
        <p:spPr>
          <a:xfrm>
            <a:off x="326405" y="4387817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captarea erorilor de conexiune se utilizează un bloc </a:t>
            </a:r>
            <a:r>
              <a:rPr lang="ro-RO" sz="1600" b="1" dirty="0" err="1">
                <a:latin typeface="arial" panose="020B0604020202020204" pitchFamily="34" charset="0"/>
              </a:rPr>
              <a:t>try-except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B6288-983E-428F-BF44-2A2B3C61C6B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24F1D-703A-418A-BACD-FA468C58CAD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5841B3-528A-4E6E-BF73-E1F45ED4E06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993965" y="401098"/>
            <a:ext cx="4400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stabilirea a conexiunii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3ABD-C275-4A78-A52D-1B2515BF1F24}"/>
              </a:ext>
            </a:extLst>
          </p:cNvPr>
          <p:cNvSpPr/>
          <p:nvPr/>
        </p:nvSpPr>
        <p:spPr>
          <a:xfrm>
            <a:off x="765423" y="1164306"/>
            <a:ext cx="5060846" cy="261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mysql.connector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localhost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",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=input("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username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) as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e: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672F3-315A-486B-A93D-42443055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3" y="4200942"/>
            <a:ext cx="7166851" cy="7490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F9E9AD-3163-4A47-AC09-03F235F344AA}"/>
              </a:ext>
            </a:extLst>
          </p:cNvPr>
          <p:cNvSpPr/>
          <p:nvPr/>
        </p:nvSpPr>
        <p:spPr>
          <a:xfrm>
            <a:off x="354888" y="813480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Codul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 stabilirea a unei conexiuni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7F4E91-AD8B-47C2-9106-25C9ABB946A1}"/>
              </a:ext>
            </a:extLst>
          </p:cNvPr>
          <p:cNvSpPr/>
          <p:nvPr/>
        </p:nvSpPr>
        <p:spPr>
          <a:xfrm>
            <a:off x="354888" y="3793128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 stabilirea a unei conexiuni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2713-09E9-4F66-A7FC-F3383946D02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EB2A56-AD04-4F0D-BF92-B564FA21FF2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03FF4C-D015-48EE-9A4C-66561BDC397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59248-B947-4FCE-9B23-C2F215B7898B}"/>
              </a:ext>
            </a:extLst>
          </p:cNvPr>
          <p:cNvSpPr/>
          <p:nvPr/>
        </p:nvSpPr>
        <p:spPr>
          <a:xfrm>
            <a:off x="1042351" y="368045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unei baze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63C81-340A-4684-A32A-B78752E957A4}"/>
              </a:ext>
            </a:extLst>
          </p:cNvPr>
          <p:cNvSpPr/>
          <p:nvPr/>
        </p:nvSpPr>
        <p:spPr>
          <a:xfrm>
            <a:off x="1042351" y="1142546"/>
            <a:ext cx="2868093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F8DD-5525-4059-94CA-06298A35AAFE}"/>
              </a:ext>
            </a:extLst>
          </p:cNvPr>
          <p:cNvSpPr/>
          <p:nvPr/>
        </p:nvSpPr>
        <p:spPr>
          <a:xfrm>
            <a:off x="558960" y="806167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Interogarea SQL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E6B95-E9E9-483D-B1EC-15ED94DD2805}"/>
              </a:ext>
            </a:extLst>
          </p:cNvPr>
          <p:cNvSpPr/>
          <p:nvPr/>
        </p:nvSpPr>
        <p:spPr>
          <a:xfrm>
            <a:off x="558960" y="1451803"/>
            <a:ext cx="8219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executarea interogărilor SQL se creează un obiect cursor permite obiectului conexiunii să interacționeze cu serverul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793292-09F1-4A82-B956-9111D89EA47E}"/>
              </a:ext>
            </a:extLst>
          </p:cNvPr>
          <p:cNvSpPr/>
          <p:nvPr/>
        </p:nvSpPr>
        <p:spPr>
          <a:xfrm>
            <a:off x="1042351" y="2384642"/>
            <a:ext cx="2967479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 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connection.cursor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61DBA-B2B4-4D52-BCD6-6F976222DB60}"/>
              </a:ext>
            </a:extLst>
          </p:cNvPr>
          <p:cNvSpPr/>
          <p:nvPr/>
        </p:nvSpPr>
        <p:spPr>
          <a:xfrm>
            <a:off x="558960" y="2036578"/>
            <a:ext cx="82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Cursorul se creează cu cursor() a obiectului </a:t>
            </a:r>
            <a:r>
              <a:rPr lang="ro-RO" sz="1600" b="1" dirty="0" err="1">
                <a:latin typeface="arial" panose="020B0604020202020204" pitchFamily="34" charset="0"/>
              </a:rPr>
              <a:t>connection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AF16D-2EF1-43B7-81F7-E628C561D482}"/>
              </a:ext>
            </a:extLst>
          </p:cNvPr>
          <p:cNvSpPr/>
          <p:nvPr/>
        </p:nvSpPr>
        <p:spPr>
          <a:xfrm>
            <a:off x="478406" y="3393215"/>
            <a:ext cx="82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>
                <a:latin typeface="arial" panose="020B0604020202020204" pitchFamily="34" charset="0"/>
              </a:rPr>
              <a:t>Iterogarea</a:t>
            </a:r>
            <a:r>
              <a:rPr lang="ro-RO" sz="1600" b="1" dirty="0">
                <a:latin typeface="arial" panose="020B0604020202020204" pitchFamily="34" charset="0"/>
              </a:rPr>
              <a:t> se transmite ca parametru </a:t>
            </a:r>
            <a:r>
              <a:rPr lang="ro-RO" sz="1600" b="1" dirty="0" err="1">
                <a:latin typeface="arial" panose="020B0604020202020204" pitchFamily="34" charset="0"/>
              </a:rPr>
              <a:t>string</a:t>
            </a:r>
            <a:r>
              <a:rPr lang="ro-RO" sz="1600" b="1" dirty="0">
                <a:latin typeface="arial" panose="020B0604020202020204" pitchFamily="34" charset="0"/>
              </a:rPr>
              <a:t> a metodei execute() a cursorului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B1F7D-5AC7-47F5-8C44-C0CA3F9D3786}"/>
              </a:ext>
            </a:extLst>
          </p:cNvPr>
          <p:cNvSpPr/>
          <p:nvPr/>
        </p:nvSpPr>
        <p:spPr>
          <a:xfrm>
            <a:off x="1042351" y="3795390"/>
            <a:ext cx="5501827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interogare_crearea_bd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MD" b="1" dirty="0"/>
              <a:t> 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cursor.execute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interogare_crearea_bd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D12AB-1AAA-4090-BCE2-B82FEA073697}"/>
              </a:ext>
            </a:extLst>
          </p:cNvPr>
          <p:cNvSpPr/>
          <p:nvPr/>
        </p:nvSpPr>
        <p:spPr>
          <a:xfrm>
            <a:off x="558960" y="4337333"/>
            <a:ext cx="8219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În SQL interogarea se finisează cu simbolul ; care nu trebuie specificat în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deoarece este adăugat automat 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89DD10-EBF8-45E5-A378-5B986A900D7A}"/>
              </a:ext>
            </a:extLst>
          </p:cNvPr>
          <p:cNvSpPr/>
          <p:nvPr/>
        </p:nvSpPr>
        <p:spPr>
          <a:xfrm>
            <a:off x="478406" y="2773503"/>
            <a:ext cx="8219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Ca și în cazul conexiunii, cursorul trebuie închis după terminarea sesiunii de aceea se va include într-un bloc </a:t>
            </a:r>
            <a:r>
              <a:rPr lang="ro-RO" sz="1600" b="1" dirty="0" err="1">
                <a:latin typeface="arial" panose="020B0604020202020204" pitchFamily="34" charset="0"/>
              </a:rPr>
              <a:t>with</a:t>
            </a:r>
            <a:r>
              <a:rPr lang="ro-RO" sz="1600" b="1" dirty="0">
                <a:latin typeface="arial" panose="020B0604020202020204" pitchFamily="34" charset="0"/>
              </a:rPr>
              <a:t> pentru închiderea automată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E0C019-E3CA-4A4A-96FD-01A2DBAD0A1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CB42E-EC8C-4088-90A9-2635F73D1B8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40C21-B08E-45FC-A74D-5E9ED138F74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9A62-D357-43E7-A572-CEF98760FAEF}"/>
              </a:ext>
            </a:extLst>
          </p:cNvPr>
          <p:cNvSpPr/>
          <p:nvPr/>
        </p:nvSpPr>
        <p:spPr>
          <a:xfrm>
            <a:off x="1340107" y="432122"/>
            <a:ext cx="4435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C8D6B-97C9-4A97-8FCE-16B8A416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76" y="4376964"/>
            <a:ext cx="3002610" cy="668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4D2973-CEEF-4380-82A3-F2CF35EB0ED1}"/>
              </a:ext>
            </a:extLst>
          </p:cNvPr>
          <p:cNvSpPr/>
          <p:nvPr/>
        </p:nvSpPr>
        <p:spPr>
          <a:xfrm>
            <a:off x="354888" y="813480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Codul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 creare a bazei de date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4DD85-9015-41AC-8F48-F626C1A3E70E}"/>
              </a:ext>
            </a:extLst>
          </p:cNvPr>
          <p:cNvSpPr/>
          <p:nvPr/>
        </p:nvSpPr>
        <p:spPr>
          <a:xfrm>
            <a:off x="354888" y="3962630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de crearea a bazei de date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79EF67-324C-46BB-9D2F-748E1D00F195}"/>
              </a:ext>
            </a:extLst>
          </p:cNvPr>
          <p:cNvSpPr/>
          <p:nvPr/>
        </p:nvSpPr>
        <p:spPr>
          <a:xfrm>
            <a:off x="765423" y="1148219"/>
            <a:ext cx="8023689" cy="2847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mysql.connector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localhost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",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=input("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username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) as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interogare_crearea_bd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"CREATE DATABASE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baza_de_test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interogare_crearea_bd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print('Baza de date a fost creata')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e: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print(e) 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53FAD-2691-436F-AB4A-0FAA2F957B8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A1AB7-A79F-4C14-96B8-BFE4C03DE78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067CF-1945-4936-B3BD-C525E7DDD92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1E5ACB-33E9-4EFF-95EC-17AE4636F999}"/>
              </a:ext>
            </a:extLst>
          </p:cNvPr>
          <p:cNvSpPr/>
          <p:nvPr/>
        </p:nvSpPr>
        <p:spPr>
          <a:xfrm>
            <a:off x="1083948" y="441329"/>
            <a:ext cx="462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tuturor bazelor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31F72-5C90-4BAF-9772-66B73EF24CBC}"/>
              </a:ext>
            </a:extLst>
          </p:cNvPr>
          <p:cNvSpPr/>
          <p:nvPr/>
        </p:nvSpPr>
        <p:spPr>
          <a:xfrm>
            <a:off x="1042351" y="1142546"/>
            <a:ext cx="1774845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DATABASES;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29C630-BCCA-4EA8-A25C-57133C5B0C62}"/>
              </a:ext>
            </a:extLst>
          </p:cNvPr>
          <p:cNvSpPr/>
          <p:nvPr/>
        </p:nvSpPr>
        <p:spPr>
          <a:xfrm>
            <a:off x="558960" y="806167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Interogarea SQL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09217-E158-444E-A250-A05276B6F77D}"/>
              </a:ext>
            </a:extLst>
          </p:cNvPr>
          <p:cNvSpPr/>
          <p:nvPr/>
        </p:nvSpPr>
        <p:spPr>
          <a:xfrm>
            <a:off x="558960" y="1451803"/>
            <a:ext cx="8219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vizualizarea tuturor bazelor de date utilizează o buclă for ce va citi conținutul cursorului după executarea interogării respective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9CEE4-386C-477A-BF70-A30B72B8F85C}"/>
              </a:ext>
            </a:extLst>
          </p:cNvPr>
          <p:cNvSpPr/>
          <p:nvPr/>
        </p:nvSpPr>
        <p:spPr>
          <a:xfrm>
            <a:off x="558960" y="2051272"/>
            <a:ext cx="82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Exemplu: codul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r>
              <a:rPr lang="ro-RO" sz="1600" b="1" dirty="0">
                <a:latin typeface="arial" panose="020B0604020202020204" pitchFamily="34" charset="0"/>
              </a:rPr>
              <a:t> scris în blocul conexiunii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86BE8-A761-4284-817E-0C7C3374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08" y="2404520"/>
            <a:ext cx="5064368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interogare_vizual_db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"SHOW DATABASES"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connection.cursor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cursor.execute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interogare_vizual_db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for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db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 cursor: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db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DF90A-1D0C-498C-BCCF-52AE079591E2}"/>
              </a:ext>
            </a:extLst>
          </p:cNvPr>
          <p:cNvSpPr/>
          <p:nvPr/>
        </p:nvSpPr>
        <p:spPr>
          <a:xfrm>
            <a:off x="448672" y="3691515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271E-AFF9-48D1-B9AC-02F7A8B7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21" y="3062159"/>
            <a:ext cx="1828801" cy="18086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3E9AA7-08DC-4B55-AD1D-17363443717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96F08-C08F-4A4C-8B99-919F8B8EA88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420AC-F855-433E-9B8E-EC5DDE5EBB8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9;p15">
            <a:extLst>
              <a:ext uri="{FF2B5EF4-FFF2-40B4-BE49-F238E27FC236}">
                <a16:creationId xmlns:a16="http://schemas.microsoft.com/office/drawing/2014/main" id="{0396FA37-4547-4275-B148-9C11D2158E0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9</a:t>
            </a:fld>
            <a:endParaRPr lang="en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330998-9E07-46B9-AADB-C807EFE0585F}"/>
              </a:ext>
            </a:extLst>
          </p:cNvPr>
          <p:cNvSpPr/>
          <p:nvPr/>
        </p:nvSpPr>
        <p:spPr>
          <a:xfrm>
            <a:off x="803399" y="391096"/>
            <a:ext cx="4806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Conectarea la o bază de date existentă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CE6AB5-538E-4706-8956-4FE14C279079}"/>
              </a:ext>
            </a:extLst>
          </p:cNvPr>
          <p:cNvSpPr/>
          <p:nvPr/>
        </p:nvSpPr>
        <p:spPr>
          <a:xfrm>
            <a:off x="395394" y="820061"/>
            <a:ext cx="8217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conectarea la o bază de date existentă în funcția </a:t>
            </a:r>
            <a:r>
              <a:rPr lang="ro-RO" sz="1600" b="1" dirty="0" err="1"/>
              <a:t>connect</a:t>
            </a:r>
            <a:r>
              <a:rPr lang="ro-RO" sz="1600" b="1" dirty="0"/>
              <a:t>() se va trece parametrul </a:t>
            </a:r>
            <a:r>
              <a:rPr lang="ro-RO" sz="1600" b="1" dirty="0" err="1"/>
              <a:t>database</a:t>
            </a:r>
            <a:r>
              <a:rPr lang="ro-RO" sz="1600" b="1" dirty="0"/>
              <a:t> cu numele bazei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5B2B4F-2A91-42E1-9584-C8EADD9C970B}"/>
              </a:ext>
            </a:extLst>
          </p:cNvPr>
          <p:cNvSpPr/>
          <p:nvPr/>
        </p:nvSpPr>
        <p:spPr>
          <a:xfrm>
            <a:off x="395394" y="1442892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Conectarea la baza de date – </a:t>
            </a:r>
            <a:r>
              <a:rPr lang="ro-RO" sz="1600" b="1" dirty="0" err="1"/>
              <a:t>magazin_online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93341-E5C1-46BD-B4C6-068B20E2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93" y="1741873"/>
            <a:ext cx="740898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mysql.connector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import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localhost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",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=input("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username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getpass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Enter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password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database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magazin_online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) as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connection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print('Conexiunea la baza de date a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reusit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')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MD" alt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Error</a:t>
            </a: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e:</a:t>
            </a:r>
            <a:b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alt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print(e)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EFA8DC-E7A9-4D21-A209-A3691C112D17}"/>
              </a:ext>
            </a:extLst>
          </p:cNvPr>
          <p:cNvSpPr/>
          <p:nvPr/>
        </p:nvSpPr>
        <p:spPr>
          <a:xfrm>
            <a:off x="354888" y="3972332"/>
            <a:ext cx="8598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Rezultatul execuției codului </a:t>
            </a:r>
            <a:r>
              <a:rPr lang="ro-RO" sz="1600" b="1" dirty="0" err="1">
                <a:latin typeface="arial" panose="020B0604020202020204" pitchFamily="34" charset="0"/>
              </a:rPr>
              <a:t>Python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6438B-0896-4438-83BC-73F7C9E5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03" y="4406316"/>
            <a:ext cx="3072071" cy="6870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63B183-79FE-4852-AE58-DBAD9CBAF5E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și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Python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2E4D-BAED-4005-9DCC-F7F4AB7CC4E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Stabilirea conexiunii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9C3ADD-677D-4F76-B2BA-21638D20B5D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57935</TotalTime>
  <Words>2107</Words>
  <Application>Microsoft Office PowerPoint</Application>
  <PresentationFormat>On-screen Show (16:9)</PresentationFormat>
  <Paragraphs>302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Arial Rounded MT Bold</vt:lpstr>
      <vt:lpstr>Consolas</vt:lpstr>
      <vt:lpstr>arial</vt:lpstr>
      <vt:lpstr>arial</vt:lpstr>
      <vt:lpstr>Source Sans Pro</vt:lpstr>
      <vt:lpstr>Courier New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586</cp:revision>
  <dcterms:modified xsi:type="dcterms:W3CDTF">2022-07-19T13:38:10Z</dcterms:modified>
</cp:coreProperties>
</file>